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21.jpg" ContentType="image/p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Lst>
  <p:notesMasterIdLst>
    <p:notesMasterId r:id="rId27"/>
  </p:notesMasterIdLst>
  <p:handoutMasterIdLst>
    <p:handoutMasterId r:id="rId28"/>
  </p:handoutMasterIdLst>
  <p:sldIdLst>
    <p:sldId id="262" r:id="rId10"/>
    <p:sldId id="259" r:id="rId11"/>
    <p:sldId id="263" r:id="rId12"/>
    <p:sldId id="267" r:id="rId13"/>
    <p:sldId id="269" r:id="rId14"/>
    <p:sldId id="272" r:id="rId15"/>
    <p:sldId id="273" r:id="rId16"/>
    <p:sldId id="275" r:id="rId17"/>
    <p:sldId id="274" r:id="rId18"/>
    <p:sldId id="277" r:id="rId19"/>
    <p:sldId id="278" r:id="rId20"/>
    <p:sldId id="270" r:id="rId21"/>
    <p:sldId id="279" r:id="rId22"/>
    <p:sldId id="280" r:id="rId23"/>
    <p:sldId id="271" r:id="rId24"/>
    <p:sldId id="264" r:id="rId25"/>
    <p:sldId id="260" r:id="rId2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436">
          <p15:clr>
            <a:srgbClr val="A4A3A4"/>
          </p15:clr>
        </p15:guide>
        <p15:guide id="2" orient="horz" pos="618">
          <p15:clr>
            <a:srgbClr val="A4A3A4"/>
          </p15:clr>
        </p15:guide>
        <p15:guide id="3" orient="horz" pos="845">
          <p15:clr>
            <a:srgbClr val="A4A3A4"/>
          </p15:clr>
        </p15:guide>
        <p15:guide id="4" orient="horz" pos="2840">
          <p15:clr>
            <a:srgbClr val="A4A3A4"/>
          </p15:clr>
        </p15:guide>
        <p15:guide id="5" orient="horz" pos="4020">
          <p15:clr>
            <a:srgbClr val="A4A3A4"/>
          </p15:clr>
        </p15:guide>
        <p15:guide id="6" pos="5284">
          <p15:clr>
            <a:srgbClr val="A4A3A4"/>
          </p15:clr>
        </p15:guide>
        <p15:guide id="7" pos="4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zhiyun (A)" initials="x(" lastIdx="1" clrIdx="0">
    <p:extLst>
      <p:ext uri="{19B8F6BF-5375-455C-9EA6-DF929625EA0E}">
        <p15:presenceInfo xmlns:p15="http://schemas.microsoft.com/office/powerpoint/2012/main" userId="S-1-5-21-147214757-305610072-1517763936-661221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777777"/>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44" autoAdjust="0"/>
    <p:restoredTop sz="84690" autoAdjust="0"/>
  </p:normalViewPr>
  <p:slideViewPr>
    <p:cSldViewPr showGuides="1">
      <p:cViewPr varScale="1">
        <p:scale>
          <a:sx n="75" d="100"/>
          <a:sy n="75" d="100"/>
        </p:scale>
        <p:origin x="1406" y="53"/>
      </p:cViewPr>
      <p:guideLst>
        <p:guide orient="horz" pos="436"/>
        <p:guide orient="horz" pos="618"/>
        <p:guide orient="horz" pos="845"/>
        <p:guide orient="horz" pos="2840"/>
        <p:guide orient="horz" pos="4020"/>
        <p:guide pos="5284"/>
        <p:guide pos="476"/>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handoutMaster" Target="handoutMasters/handout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Master" Target="slideMasters/slideMaster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67413A7A-7526-4802-962C-A517EB91CD34}" type="datetimeFigureOut">
              <a:rPr lang="zh-CN" altLang="en-US"/>
              <a:pPr>
                <a:defRPr/>
              </a:pPr>
              <a:t>2019/9/9</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85B3D466-C7F0-48F4-8422-551DF7E90DB1}" type="slidenum">
              <a:rPr lang="zh-CN" altLang="en-US"/>
              <a:pPr>
                <a:defRPr/>
              </a:pPr>
              <a:t>‹#›</a:t>
            </a:fld>
            <a:endParaRPr lang="en-US" altLang="zh-CN"/>
          </a:p>
        </p:txBody>
      </p:sp>
    </p:spTree>
    <p:extLst>
      <p:ext uri="{BB962C8B-B14F-4D97-AF65-F5344CB8AC3E}">
        <p14:creationId xmlns:p14="http://schemas.microsoft.com/office/powerpoint/2010/main" val="35301706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0936EA-5296-48CC-A526-961849E78B0D}" type="datetimeFigureOut">
              <a:rPr lang="en-US" smtClean="0"/>
              <a:t>9/9/2019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6794C8-8373-4750-83A4-83CCFD6BA988}" type="slidenum">
              <a:rPr lang="en-US" smtClean="0"/>
              <a:t>‹#›</a:t>
            </a:fld>
            <a:endParaRPr lang="en-US"/>
          </a:p>
        </p:txBody>
      </p:sp>
    </p:spTree>
    <p:extLst>
      <p:ext uri="{BB962C8B-B14F-4D97-AF65-F5344CB8AC3E}">
        <p14:creationId xmlns:p14="http://schemas.microsoft.com/office/powerpoint/2010/main" val="1768872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Hello everyone,</a:t>
            </a:r>
            <a:r>
              <a:rPr lang="en-US" altLang="zh-CN" baseline="0" dirty="0" smtClean="0"/>
              <a:t> my name is XU </a:t>
            </a:r>
            <a:r>
              <a:rPr lang="en-US" altLang="zh-CN" baseline="0" dirty="0" err="1" smtClean="0"/>
              <a:t>zhiyun</a:t>
            </a:r>
            <a:r>
              <a:rPr lang="en-US" altLang="zh-CN" baseline="0" dirty="0" smtClean="0"/>
              <a:t>, this is the final presentation for my summer internship</a:t>
            </a:r>
            <a:endParaRPr lang="zh-CN" altLang="en-US" dirty="0"/>
          </a:p>
        </p:txBody>
      </p:sp>
      <p:sp>
        <p:nvSpPr>
          <p:cNvPr id="4" name="灯片编号占位符 3"/>
          <p:cNvSpPr>
            <a:spLocks noGrp="1"/>
          </p:cNvSpPr>
          <p:nvPr>
            <p:ph type="sldNum" sz="quarter" idx="10"/>
          </p:nvPr>
        </p:nvSpPr>
        <p:spPr/>
        <p:txBody>
          <a:bodyPr/>
          <a:lstStyle/>
          <a:p>
            <a:fld id="{5A6794C8-8373-4750-83A4-83CCFD6BA988}" type="slidenum">
              <a:rPr lang="en-US" smtClean="0"/>
              <a:t>1</a:t>
            </a:fld>
            <a:endParaRPr lang="en-US"/>
          </a:p>
        </p:txBody>
      </p:sp>
    </p:spTree>
    <p:extLst>
      <p:ext uri="{BB962C8B-B14F-4D97-AF65-F5344CB8AC3E}">
        <p14:creationId xmlns:p14="http://schemas.microsoft.com/office/powerpoint/2010/main" val="1091962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tLang="zh-CN" sz="1200" b="0" kern="1200" dirty="0" smtClean="0"/>
              <a:t>To reduce the exploration time, we process only </a:t>
            </a:r>
            <a:r>
              <a:rPr lang="en-US" altLang="zh-CN" sz="1200" b="0" dirty="0" smtClean="0"/>
              <a:t>g</a:t>
            </a:r>
            <a:r>
              <a:rPr lang="fr-FR" altLang="zh-CN" sz="1200" b="0" dirty="0" smtClean="0"/>
              <a:t>rayscale </a:t>
            </a:r>
            <a:r>
              <a:rPr lang="en-US" altLang="zh-CN" sz="1200" b="0" dirty="0" smtClean="0"/>
              <a:t>PNG </a:t>
            </a:r>
            <a:r>
              <a:rPr lang="fr-FR" altLang="zh-CN" sz="1200" b="0" dirty="0" smtClean="0"/>
              <a:t>images. </a:t>
            </a:r>
            <a:r>
              <a:rPr lang="en-US" altLang="zh-CN" sz="1200" b="0" dirty="0" smtClean="0"/>
              <a:t>This is the </a:t>
            </a:r>
            <a:r>
              <a:rPr lang="en-US" altLang="zh-CN" sz="1200" b="0" dirty="0" smtClean="0"/>
              <a:t>result of the </a:t>
            </a:r>
            <a:r>
              <a:rPr lang="fr-FR" altLang="zh-CN" sz="1200" b="0" i="0" kern="1200" dirty="0" smtClean="0">
                <a:solidFill>
                  <a:schemeClr val="tx1"/>
                </a:solidFill>
                <a:effectLst/>
                <a:latin typeface="+mn-lt"/>
                <a:ea typeface="+mn-ea"/>
                <a:cs typeface="+mn-cs"/>
              </a:rPr>
              <a:t>recoded </a:t>
            </a:r>
            <a:r>
              <a:rPr lang="en-US" altLang="zh-CN" sz="1200" b="0" i="0" kern="1200" dirty="0" smtClean="0">
                <a:solidFill>
                  <a:schemeClr val="tx1"/>
                </a:solidFill>
                <a:effectLst/>
                <a:latin typeface="+mn-lt"/>
                <a:ea typeface="+mn-ea"/>
                <a:cs typeface="+mn-cs"/>
              </a:rPr>
              <a:t>BM3D</a:t>
            </a:r>
            <a:r>
              <a:rPr lang="en-US" altLang="zh-CN" sz="1200" b="0" dirty="0" smtClean="0"/>
              <a:t>,</a:t>
            </a:r>
            <a:r>
              <a:rPr lang="en-US" altLang="zh-CN" sz="1200" b="0" baseline="0" dirty="0" smtClean="0"/>
              <a:t> </a:t>
            </a:r>
            <a:r>
              <a:rPr lang="en-US" altLang="zh-CN" sz="1200" b="0" baseline="0" dirty="0" smtClean="0"/>
              <a:t>on the left is the noisy image,</a:t>
            </a:r>
            <a:r>
              <a:rPr lang="fr-FR" altLang="zh-CN" sz="1200" b="0" i="0" kern="1200" dirty="0" smtClean="0">
                <a:solidFill>
                  <a:schemeClr val="tx1"/>
                </a:solidFill>
                <a:effectLst/>
                <a:latin typeface="+mn-lt"/>
                <a:ea typeface="+mn-ea"/>
                <a:cs typeface="+mn-cs"/>
              </a:rPr>
              <a:t> the right </a:t>
            </a:r>
            <a:r>
              <a:rPr lang="en-US" altLang="zh-CN" sz="1200" b="0" i="0" kern="1200" dirty="0" smtClean="0">
                <a:solidFill>
                  <a:schemeClr val="tx1"/>
                </a:solidFill>
                <a:effectLst/>
                <a:latin typeface="+mn-lt"/>
                <a:ea typeface="+mn-ea"/>
                <a:cs typeface="+mn-cs"/>
              </a:rPr>
              <a:t>is </a:t>
            </a:r>
            <a:r>
              <a:rPr lang="en-US" altLang="zh-CN" sz="1200" b="0" i="0" kern="1200" dirty="0" err="1" smtClean="0">
                <a:solidFill>
                  <a:schemeClr val="tx1"/>
                </a:solidFill>
                <a:effectLst/>
                <a:latin typeface="+mn-lt"/>
                <a:ea typeface="+mn-ea"/>
                <a:cs typeface="+mn-cs"/>
              </a:rPr>
              <a:t>denoised</a:t>
            </a:r>
            <a:r>
              <a:rPr lang="en-US" altLang="zh-CN" sz="1200" b="0" i="0" kern="1200" dirty="0" smtClean="0">
                <a:solidFill>
                  <a:schemeClr val="tx1"/>
                </a:solidFill>
                <a:effectLst/>
                <a:latin typeface="+mn-lt"/>
                <a:ea typeface="+mn-ea"/>
                <a:cs typeface="+mn-cs"/>
              </a:rPr>
              <a:t> image.</a:t>
            </a:r>
            <a:r>
              <a:rPr lang="en-US" altLang="zh-CN" sz="1200" b="0" i="0" kern="1200" baseline="0" dirty="0" smtClean="0">
                <a:solidFill>
                  <a:schemeClr val="tx1"/>
                </a:solidFill>
                <a:effectLst/>
                <a:latin typeface="+mn-lt"/>
                <a:ea typeface="+mn-ea"/>
                <a:cs typeface="+mn-cs"/>
              </a:rPr>
              <a:t> The PSNR and SSIM obtained by compare to the original image, signify a good quality of </a:t>
            </a:r>
            <a:r>
              <a:rPr lang="en-US" altLang="zh-CN" sz="1200" b="0" i="0" kern="1200" baseline="0" dirty="0" err="1" smtClean="0">
                <a:solidFill>
                  <a:schemeClr val="tx1"/>
                </a:solidFill>
                <a:effectLst/>
                <a:latin typeface="+mn-lt"/>
                <a:ea typeface="+mn-ea"/>
                <a:cs typeface="+mn-cs"/>
              </a:rPr>
              <a:t>denoised</a:t>
            </a:r>
            <a:r>
              <a:rPr lang="en-US" altLang="zh-CN" sz="1200" b="0" i="0" kern="1200" baseline="0" dirty="0" smtClean="0">
                <a:solidFill>
                  <a:schemeClr val="tx1"/>
                </a:solidFill>
                <a:effectLst/>
                <a:latin typeface="+mn-lt"/>
                <a:ea typeface="+mn-ea"/>
                <a:cs typeface="+mn-cs"/>
              </a:rPr>
              <a:t> image.</a:t>
            </a:r>
            <a:endParaRPr lang="en-US" altLang="zh-CN" sz="1200" b="0" kern="1200" dirty="0"/>
          </a:p>
        </p:txBody>
      </p:sp>
      <p:sp>
        <p:nvSpPr>
          <p:cNvPr id="4" name="Slide Number Placeholder 3"/>
          <p:cNvSpPr>
            <a:spLocks noGrp="1"/>
          </p:cNvSpPr>
          <p:nvPr>
            <p:ph type="sldNum" sz="quarter" idx="10"/>
          </p:nvPr>
        </p:nvSpPr>
        <p:spPr/>
        <p:txBody>
          <a:bodyPr/>
          <a:lstStyle/>
          <a:p>
            <a:fld id="{5A6794C8-8373-4750-83A4-83CCFD6BA988}" type="slidenum">
              <a:rPr lang="en-US" smtClean="0"/>
              <a:t>11</a:t>
            </a:fld>
            <a:endParaRPr lang="en-US"/>
          </a:p>
        </p:txBody>
      </p:sp>
    </p:spTree>
    <p:extLst>
      <p:ext uri="{BB962C8B-B14F-4D97-AF65-F5344CB8AC3E}">
        <p14:creationId xmlns:p14="http://schemas.microsoft.com/office/powerpoint/2010/main" val="1404250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smtClean="0"/>
              <a:t>Once the BM3D worked, we integrate it in the tools. This is the scheme of tools.  The </a:t>
            </a:r>
            <a:r>
              <a:rPr lang="en-US" altLang="zh-CN" baseline="0" dirty="0" err="1" smtClean="0"/>
              <a:t>libpng</a:t>
            </a:r>
            <a:r>
              <a:rPr lang="en-US" altLang="zh-CN" baseline="0" dirty="0" smtClean="0"/>
              <a:t> is used to read image</a:t>
            </a:r>
            <a:r>
              <a:rPr lang="en-US" altLang="zh-CN" baseline="0" smtClean="0"/>
              <a:t>. With </a:t>
            </a:r>
            <a:r>
              <a:rPr lang="en-US" altLang="zh-CN" baseline="0" dirty="0" smtClean="0"/>
              <a:t>the code respecting the limitations of tools, the tools will perform two kinds of explorations, floating point and fixed point, and then compare theirs result.</a:t>
            </a:r>
            <a:endParaRPr lang="en-US" altLang="zh-CN" baseline="0" dirty="0" smtClean="0"/>
          </a:p>
          <a:p>
            <a:r>
              <a:rPr lang="en-US" altLang="zh-CN" baseline="0" dirty="0" smtClean="0"/>
              <a:t>At the beginning, I had some troubles with the </a:t>
            </a:r>
            <a:r>
              <a:rPr lang="fr-FR" altLang="zh-CN" sz="1200" b="0" i="0" kern="1200" dirty="0" smtClean="0">
                <a:solidFill>
                  <a:schemeClr val="tx1"/>
                </a:solidFill>
                <a:effectLst/>
                <a:latin typeface="+mn-lt"/>
                <a:ea typeface="+mn-ea"/>
                <a:cs typeface="+mn-cs"/>
              </a:rPr>
              <a:t>installation environment, </a:t>
            </a:r>
            <a:r>
              <a:rPr lang="en-US" altLang="zh-CN" sz="1200" b="0" i="0" kern="1200" dirty="0" smtClean="0">
                <a:solidFill>
                  <a:schemeClr val="tx1"/>
                </a:solidFill>
                <a:effectLst/>
                <a:latin typeface="+mn-lt"/>
                <a:ea typeface="+mn-ea"/>
                <a:cs typeface="+mn-cs"/>
              </a:rPr>
              <a:t>it took me some time to find the correct version of </a:t>
            </a:r>
            <a:r>
              <a:rPr lang="en-US" altLang="zh-CN" sz="1200" b="0" i="0" kern="1200" dirty="0" err="1" smtClean="0">
                <a:solidFill>
                  <a:schemeClr val="tx1"/>
                </a:solidFill>
                <a:effectLst/>
                <a:latin typeface="+mn-lt"/>
                <a:ea typeface="+mn-ea"/>
                <a:cs typeface="+mn-cs"/>
              </a:rPr>
              <a:t>libpng</a:t>
            </a:r>
            <a:r>
              <a:rPr lang="en-US" altLang="zh-CN" sz="1200" b="0" i="0" kern="1200" dirty="0" smtClean="0">
                <a:solidFill>
                  <a:schemeClr val="tx1"/>
                </a:solidFill>
                <a:effectLst/>
                <a:latin typeface="+mn-lt"/>
                <a:ea typeface="+mn-ea"/>
                <a:cs typeface="+mn-cs"/>
              </a:rPr>
              <a:t> and the tools had some compile errors, we</a:t>
            </a:r>
            <a:r>
              <a:rPr lang="en-US" altLang="zh-CN" sz="1200" b="0" i="0" kern="1200" baseline="0" dirty="0" smtClean="0">
                <a:solidFill>
                  <a:schemeClr val="tx1"/>
                </a:solidFill>
                <a:effectLst/>
                <a:latin typeface="+mn-lt"/>
                <a:ea typeface="+mn-ea"/>
                <a:cs typeface="+mn-cs"/>
              </a:rPr>
              <a:t> changed the version to  Stable-Clean to solve the problem. Also, the tools had some limitations </a:t>
            </a:r>
            <a:endParaRPr lang="en-US" altLang="zh-CN" baseline="0" dirty="0" smtClean="0"/>
          </a:p>
        </p:txBody>
      </p:sp>
      <p:sp>
        <p:nvSpPr>
          <p:cNvPr id="4" name="Slide Number Placeholder 3"/>
          <p:cNvSpPr>
            <a:spLocks noGrp="1"/>
          </p:cNvSpPr>
          <p:nvPr>
            <p:ph type="sldNum" sz="quarter" idx="10"/>
          </p:nvPr>
        </p:nvSpPr>
        <p:spPr/>
        <p:txBody>
          <a:bodyPr/>
          <a:lstStyle/>
          <a:p>
            <a:fld id="{5A6794C8-8373-4750-83A4-83CCFD6BA988}" type="slidenum">
              <a:rPr lang="en-US" smtClean="0"/>
              <a:t>12</a:t>
            </a:fld>
            <a:endParaRPr lang="en-US"/>
          </a:p>
        </p:txBody>
      </p:sp>
    </p:spTree>
    <p:extLst>
      <p:ext uri="{BB962C8B-B14F-4D97-AF65-F5344CB8AC3E}">
        <p14:creationId xmlns:p14="http://schemas.microsoft.com/office/powerpoint/2010/main" val="2338608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baseline="0" dirty="0" smtClean="0">
                <a:solidFill>
                  <a:schemeClr val="tx1"/>
                </a:solidFill>
                <a:effectLst/>
                <a:latin typeface="+mn-lt"/>
                <a:ea typeface="+mn-ea"/>
                <a:cs typeface="+mn-cs"/>
              </a:rPr>
              <a:t>Also, the tools had some limitations as we can see in the tableau. Most of the problems have been solved while the recoding, but the third problem was not obvious until I ran the tools. In fact, f</a:t>
            </a:r>
            <a:r>
              <a:rPr lang="en-US" altLang="zh-CN" sz="1200" kern="1200" dirty="0" smtClean="0">
                <a:solidFill>
                  <a:schemeClr val="tx1"/>
                </a:solidFill>
                <a:effectLst/>
                <a:latin typeface="+mn-lt"/>
                <a:ea typeface="+mn-ea"/>
                <a:cs typeface="+mn-cs"/>
              </a:rPr>
              <a:t>or every function call, the exploration flow automatically constrains the function parameters to have the same number representation as the input arguments at the </a:t>
            </a:r>
            <a:r>
              <a:rPr lang="en-US" altLang="zh-CN" sz="1200" kern="1200" dirty="0" err="1" smtClean="0">
                <a:solidFill>
                  <a:schemeClr val="tx1"/>
                </a:solidFill>
                <a:effectLst/>
                <a:latin typeface="+mn-lt"/>
                <a:ea typeface="+mn-ea"/>
                <a:cs typeface="+mn-cs"/>
              </a:rPr>
              <a:t>callcite</a:t>
            </a:r>
            <a:r>
              <a:rPr lang="en-US" altLang="zh-CN" sz="1200" kern="1200" dirty="0" smtClean="0">
                <a:solidFill>
                  <a:schemeClr val="tx1"/>
                </a:solidFill>
                <a:effectLst/>
                <a:latin typeface="+mn-lt"/>
                <a:ea typeface="+mn-ea"/>
                <a:cs typeface="+mn-cs"/>
              </a:rPr>
              <a:t>. For example : </a:t>
            </a:r>
            <a:r>
              <a:rPr lang="en-US" altLang="zh-CN" sz="1200" kern="1200" dirty="0" err="1" smtClean="0">
                <a:solidFill>
                  <a:schemeClr val="tx1"/>
                </a:solidFill>
                <a:effectLst/>
                <a:latin typeface="+mn-lt"/>
                <a:ea typeface="+mn-ea"/>
                <a:cs typeface="+mn-cs"/>
              </a:rPr>
              <a:t>toto</a:t>
            </a:r>
            <a:r>
              <a:rPr lang="en-US" altLang="zh-CN" sz="1200" kern="1200" dirty="0" smtClean="0">
                <a:solidFill>
                  <a:schemeClr val="tx1"/>
                </a:solidFill>
                <a:effectLst/>
                <a:latin typeface="+mn-lt"/>
                <a:ea typeface="+mn-ea"/>
                <a:cs typeface="+mn-cs"/>
              </a:rPr>
              <a:t>()…..  In</a:t>
            </a:r>
            <a:r>
              <a:rPr lang="en-US" altLang="zh-CN" sz="1200" kern="1200" baseline="0" dirty="0" smtClean="0">
                <a:solidFill>
                  <a:schemeClr val="tx1"/>
                </a:solidFill>
                <a:effectLst/>
                <a:latin typeface="+mn-lt"/>
                <a:ea typeface="+mn-ea"/>
                <a:cs typeface="+mn-cs"/>
              </a:rPr>
              <a:t> the code, dct2d…..</a:t>
            </a:r>
            <a:endParaRPr lang="en-US" altLang="zh-CN" baseline="0" dirty="0" smtClean="0"/>
          </a:p>
        </p:txBody>
      </p:sp>
      <p:sp>
        <p:nvSpPr>
          <p:cNvPr id="4" name="Slide Number Placeholder 3"/>
          <p:cNvSpPr>
            <a:spLocks noGrp="1"/>
          </p:cNvSpPr>
          <p:nvPr>
            <p:ph type="sldNum" sz="quarter" idx="10"/>
          </p:nvPr>
        </p:nvSpPr>
        <p:spPr/>
        <p:txBody>
          <a:bodyPr/>
          <a:lstStyle/>
          <a:p>
            <a:fld id="{5A6794C8-8373-4750-83A4-83CCFD6BA988}" type="slidenum">
              <a:rPr lang="en-US" smtClean="0"/>
              <a:t>13</a:t>
            </a:fld>
            <a:endParaRPr lang="en-US"/>
          </a:p>
        </p:txBody>
      </p:sp>
    </p:spTree>
    <p:extLst>
      <p:ext uri="{BB962C8B-B14F-4D97-AF65-F5344CB8AC3E}">
        <p14:creationId xmlns:p14="http://schemas.microsoft.com/office/powerpoint/2010/main" val="1569635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baseline="0" dirty="0" smtClean="0"/>
          </a:p>
        </p:txBody>
      </p:sp>
      <p:sp>
        <p:nvSpPr>
          <p:cNvPr id="4" name="Slide Number Placeholder 3"/>
          <p:cNvSpPr>
            <a:spLocks noGrp="1"/>
          </p:cNvSpPr>
          <p:nvPr>
            <p:ph type="sldNum" sz="quarter" idx="10"/>
          </p:nvPr>
        </p:nvSpPr>
        <p:spPr/>
        <p:txBody>
          <a:bodyPr/>
          <a:lstStyle/>
          <a:p>
            <a:fld id="{5A6794C8-8373-4750-83A4-83CCFD6BA988}" type="slidenum">
              <a:rPr lang="en-US" smtClean="0"/>
              <a:t>14</a:t>
            </a:fld>
            <a:endParaRPr lang="en-US"/>
          </a:p>
        </p:txBody>
      </p:sp>
    </p:spTree>
    <p:extLst>
      <p:ext uri="{BB962C8B-B14F-4D97-AF65-F5344CB8AC3E}">
        <p14:creationId xmlns:p14="http://schemas.microsoft.com/office/powerpoint/2010/main" val="4291086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aim of this </a:t>
            </a:r>
            <a:r>
              <a:rPr lang="en-US" altLang="zh-CN" sz="1200" b="0" i="0" kern="1200" dirty="0" smtClean="0">
                <a:solidFill>
                  <a:schemeClr val="tx1"/>
                </a:solidFill>
                <a:effectLst/>
                <a:latin typeface="+mn-lt"/>
                <a:ea typeface="+mn-ea"/>
                <a:cs typeface="+mn-cs"/>
              </a:rPr>
              <a:t>t</a:t>
            </a:r>
            <a:r>
              <a:rPr lang="en-US" sz="1200" b="0" i="0" kern="1200" dirty="0" smtClean="0">
                <a:solidFill>
                  <a:schemeClr val="tx1"/>
                </a:solidFill>
                <a:effectLst/>
                <a:latin typeface="+mn-lt"/>
                <a:ea typeface="+mn-ea"/>
                <a:cs typeface="+mn-cs"/>
              </a:rPr>
              <a:t>hree-</a:t>
            </a:r>
            <a:r>
              <a:rPr lang="en-US" altLang="zh-CN" sz="1200" b="0" i="0" kern="1200" dirty="0" smtClean="0">
                <a:solidFill>
                  <a:schemeClr val="tx1"/>
                </a:solidFill>
                <a:effectLst/>
                <a:latin typeface="+mn-lt"/>
                <a:ea typeface="+mn-ea"/>
                <a:cs typeface="+mn-cs"/>
              </a:rPr>
              <a:t>m</a:t>
            </a:r>
            <a:r>
              <a:rPr lang="en-US" sz="1200" b="0" i="0" kern="1200" dirty="0" smtClean="0">
                <a:solidFill>
                  <a:schemeClr val="tx1"/>
                </a:solidFill>
                <a:effectLst/>
                <a:latin typeface="+mn-lt"/>
                <a:ea typeface="+mn-ea"/>
                <a:cs typeface="+mn-cs"/>
              </a:rPr>
              <a:t>onth internship is to leverage cutting edge research to automatically optimize the precision of operators in complex algorithms and find the best tradeoff between cost/power and picture quality. </a:t>
            </a:r>
          </a:p>
          <a:p>
            <a:r>
              <a:rPr lang="en-US" altLang="zh-CN" sz="1200" b="0" i="0" kern="1200" dirty="0" smtClean="0">
                <a:solidFill>
                  <a:schemeClr val="tx1"/>
                </a:solidFill>
                <a:effectLst/>
                <a:latin typeface="+mn-lt"/>
                <a:ea typeface="+mn-ea"/>
                <a:cs typeface="+mn-cs"/>
              </a:rPr>
              <a:t>To achieve </a:t>
            </a:r>
            <a:r>
              <a:rPr lang="en-US" altLang="zh-CN" sz="1200" b="0" i="0" kern="1200" dirty="0" smtClean="0">
                <a:solidFill>
                  <a:schemeClr val="tx1"/>
                </a:solidFill>
                <a:effectLst/>
                <a:latin typeface="+mn-lt"/>
                <a:ea typeface="+mn-ea"/>
                <a:cs typeface="+mn-cs"/>
              </a:rPr>
              <a:t>that,</a:t>
            </a:r>
            <a:r>
              <a:rPr lang="en-US" altLang="zh-CN"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a public Image Denoising Algorithm "BM3D" written  in C++ was previously selected for the evaluation. However the tools don’t support C++, so the first phase is to understand the algorithm and do the recoding from C ++ to C respecting constraints of the tools, then integrate it into the tools. The second phase is to do some explorations and to analyze the result obtained.</a:t>
            </a:r>
            <a:endParaRPr lang="en-US" dirty="0"/>
          </a:p>
        </p:txBody>
      </p:sp>
      <p:sp>
        <p:nvSpPr>
          <p:cNvPr id="4" name="Slide Number Placeholder 3"/>
          <p:cNvSpPr>
            <a:spLocks noGrp="1"/>
          </p:cNvSpPr>
          <p:nvPr>
            <p:ph type="sldNum" sz="quarter" idx="10"/>
          </p:nvPr>
        </p:nvSpPr>
        <p:spPr/>
        <p:txBody>
          <a:bodyPr/>
          <a:lstStyle/>
          <a:p>
            <a:fld id="{5A6794C8-8373-4750-83A4-83CCFD6BA988}" type="slidenum">
              <a:rPr lang="en-US" smtClean="0"/>
              <a:t>3</a:t>
            </a:fld>
            <a:endParaRPr lang="en-US"/>
          </a:p>
        </p:txBody>
      </p:sp>
    </p:spTree>
    <p:extLst>
      <p:ext uri="{BB962C8B-B14F-4D97-AF65-F5344CB8AC3E}">
        <p14:creationId xmlns:p14="http://schemas.microsoft.com/office/powerpoint/2010/main" val="2254999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Then</a:t>
            </a:r>
            <a:r>
              <a:rPr lang="en-US" altLang="zh-CN" baseline="0" dirty="0" smtClean="0"/>
              <a:t> I’ll introduce the principles and processes of BM3D. </a:t>
            </a:r>
            <a:r>
              <a:rPr lang="en-US" sz="1200" dirty="0" smtClean="0"/>
              <a:t>BM3D is based on the fact that an image has a locally sparse representation in transform domain….</a:t>
            </a:r>
            <a:endParaRPr lang="en-US" altLang="zh-CN" baseline="0" dirty="0" smtClean="0"/>
          </a:p>
          <a:p>
            <a:r>
              <a:rPr lang="en-US" altLang="zh-CN" baseline="0" dirty="0" smtClean="0"/>
              <a:t>The algorithm has</a:t>
            </a:r>
            <a:r>
              <a:rPr lang="en-US" dirty="0" smtClean="0"/>
              <a:t> two major steps </a:t>
            </a:r>
            <a:r>
              <a:rPr lang="en-US" altLang="zh-CN" dirty="0" smtClean="0"/>
              <a:t>which are summarized  in the Figure 1</a:t>
            </a:r>
            <a:r>
              <a:rPr lang="en-US" dirty="0" smtClean="0"/>
              <a:t>. </a:t>
            </a:r>
            <a:r>
              <a:rPr lang="en-US" altLang="zh-CN" dirty="0" smtClean="0"/>
              <a:t>These two steps</a:t>
            </a:r>
            <a:r>
              <a:rPr lang="en-US" altLang="zh-CN" baseline="0" dirty="0" smtClean="0"/>
              <a:t> have almost the same processes, the difference is that the first step uses hard </a:t>
            </a:r>
            <a:r>
              <a:rPr lang="en-US" altLang="zh-CN" baseline="0" dirty="0" smtClean="0"/>
              <a:t>threshold </a:t>
            </a:r>
            <a:r>
              <a:rPr lang="en-US" dirty="0" smtClean="0"/>
              <a:t>during the collaborative filtering,</a:t>
            </a:r>
            <a:r>
              <a:rPr lang="en-US" baseline="0" dirty="0" smtClean="0"/>
              <a:t> </a:t>
            </a:r>
            <a:r>
              <a:rPr lang="en-US" altLang="zh-CN" baseline="0" dirty="0" smtClean="0"/>
              <a:t>the second step uses Wiener filtering and it’s </a:t>
            </a:r>
            <a:r>
              <a:rPr lang="en-US" dirty="0" smtClean="0"/>
              <a:t>based both on the original noisy image, and on the basic estimate obtained in the first step. </a:t>
            </a:r>
            <a:r>
              <a:rPr lang="en-US" altLang="zh-CN" dirty="0" smtClean="0"/>
              <a:t>I’ll present more details in the next part.</a:t>
            </a:r>
            <a:endParaRPr lang="en-US" altLang="zh-CN" baseline="0" dirty="0" smtClean="0"/>
          </a:p>
        </p:txBody>
      </p:sp>
      <p:sp>
        <p:nvSpPr>
          <p:cNvPr id="4" name="Slide Number Placeholder 3"/>
          <p:cNvSpPr>
            <a:spLocks noGrp="1"/>
          </p:cNvSpPr>
          <p:nvPr>
            <p:ph type="sldNum" sz="quarter" idx="10"/>
          </p:nvPr>
        </p:nvSpPr>
        <p:spPr/>
        <p:txBody>
          <a:bodyPr/>
          <a:lstStyle/>
          <a:p>
            <a:fld id="{5A6794C8-8373-4750-83A4-83CCFD6BA988}" type="slidenum">
              <a:rPr lang="en-US" smtClean="0"/>
              <a:t>4</a:t>
            </a:fld>
            <a:endParaRPr lang="en-US"/>
          </a:p>
        </p:txBody>
      </p:sp>
    </p:spTree>
    <p:extLst>
      <p:ext uri="{BB962C8B-B14F-4D97-AF65-F5344CB8AC3E}">
        <p14:creationId xmlns:p14="http://schemas.microsoft.com/office/powerpoint/2010/main" val="3338868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sub-step </a:t>
            </a:r>
            <a:r>
              <a:rPr lang="en-US" altLang="zh-CN" dirty="0" smtClean="0"/>
              <a:t>of BM3D</a:t>
            </a:r>
            <a:r>
              <a:rPr lang="en-US" dirty="0" smtClean="0"/>
              <a:t> is grouping</a:t>
            </a:r>
            <a:r>
              <a:rPr lang="en-US" baseline="0" dirty="0" smtClean="0"/>
              <a:t> </a:t>
            </a:r>
            <a:r>
              <a:rPr lang="en-US" altLang="zh-CN" baseline="0" dirty="0" smtClean="0"/>
              <a:t>which took me a lot of time to understand and to recode at the beginning. </a:t>
            </a:r>
            <a:r>
              <a:rPr lang="en-US" altLang="zh-CN" sz="1200" b="0" i="0" kern="1200" dirty="0" smtClean="0">
                <a:solidFill>
                  <a:schemeClr val="tx1"/>
                </a:solidFill>
                <a:effectLst/>
                <a:latin typeface="+mn-lt"/>
                <a:ea typeface="+mn-ea"/>
                <a:cs typeface="+mn-cs"/>
              </a:rPr>
              <a:t>It is very similar to the algorithm </a:t>
            </a:r>
            <a:r>
              <a:rPr lang="en-US" altLang="zh-CN" sz="1200" b="0" i="0" kern="1200" dirty="0" smtClean="0">
                <a:solidFill>
                  <a:schemeClr val="tx1"/>
                </a:solidFill>
                <a:effectLst/>
                <a:latin typeface="+mn-lt"/>
                <a:ea typeface="+mn-ea"/>
                <a:cs typeface="+mn-cs"/>
              </a:rPr>
              <a:t>NLM,</a:t>
            </a:r>
            <a:r>
              <a:rPr lang="en-US" altLang="zh-CN"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a:t>
            </a:r>
            <a:r>
              <a:rPr lang="en-US" sz="1200" b="0" i="0" kern="1200" dirty="0" smtClean="0">
                <a:solidFill>
                  <a:schemeClr val="tx1"/>
                </a:solidFill>
                <a:effectLst/>
                <a:latin typeface="+mn-lt"/>
                <a:ea typeface="+mn-ea"/>
                <a:cs typeface="+mn-cs"/>
              </a:rPr>
              <a:t>he original noisy image </a:t>
            </a:r>
            <a:r>
              <a:rPr lang="en-US" sz="1200" b="0" i="1" kern="1200" dirty="0" smtClean="0">
                <a:solidFill>
                  <a:schemeClr val="tx1"/>
                </a:solidFill>
                <a:effectLst/>
                <a:latin typeface="+mn-lt"/>
                <a:ea typeface="+mn-ea"/>
                <a:cs typeface="+mn-cs"/>
              </a:rPr>
              <a:t>u </a:t>
            </a:r>
            <a:r>
              <a:rPr lang="en-US" sz="1200" b="0" i="0" kern="1200" dirty="0" smtClean="0">
                <a:solidFill>
                  <a:schemeClr val="tx1"/>
                </a:solidFill>
                <a:effectLst/>
                <a:latin typeface="+mn-lt"/>
                <a:ea typeface="+mn-ea"/>
                <a:cs typeface="+mn-cs"/>
              </a:rPr>
              <a:t>is searched in a</a:t>
            </a:r>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The 3D group, is then built by stacking up the matched patch</a:t>
            </a:r>
            <a:r>
              <a:rPr lang="en-US" altLang="zh-CN" sz="1200" b="0" i="0" kern="1200" dirty="0" smtClean="0">
                <a:solidFill>
                  <a:schemeClr val="tx1"/>
                </a:solidFill>
                <a:effectLst/>
                <a:latin typeface="+mn-lt"/>
                <a:ea typeface="+mn-ea"/>
                <a:cs typeface="+mn-cs"/>
              </a:rPr>
              <a:t>es</a:t>
            </a:r>
            <a:r>
              <a:rPr lang="en-US" sz="1200" b="0" i="0" kern="1200" dirty="0" smtClean="0">
                <a:solidFill>
                  <a:schemeClr val="tx1"/>
                </a:solidFill>
                <a:effectLst/>
                <a:latin typeface="+mn-lt"/>
                <a:ea typeface="+mn-ea"/>
                <a:cs typeface="+mn-cs"/>
              </a:rPr>
              <a:t>.</a:t>
            </a:r>
            <a:r>
              <a:rPr lang="en-US" dirty="0" smtClean="0"/>
              <a:t> </a:t>
            </a:r>
            <a:r>
              <a:rPr lang="en-US" sz="1200" b="0" i="0" kern="1200" dirty="0" smtClean="0">
                <a:solidFill>
                  <a:schemeClr val="tx1"/>
                </a:solidFill>
                <a:effectLst/>
                <a:latin typeface="+mn-lt"/>
                <a:ea typeface="+mn-ea"/>
                <a:cs typeface="+mn-cs"/>
              </a:rPr>
              <a:t>In order</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to speed up the process, </a:t>
            </a:r>
            <a:r>
              <a:rPr lang="en-US" altLang="zh-CN" sz="1200" b="0" i="0" kern="1200" dirty="0" smtClean="0">
                <a:solidFill>
                  <a:schemeClr val="tx1"/>
                </a:solidFill>
                <a:effectLst/>
                <a:latin typeface="+mn-lt"/>
                <a:ea typeface="+mn-ea"/>
                <a:cs typeface="+mn-cs"/>
              </a:rPr>
              <a:t>the first step keep only 16</a:t>
            </a:r>
            <a:r>
              <a:rPr lang="en-US" altLang="zh-CN" sz="1200" b="0" i="0" kern="1200" baseline="0" dirty="0" smtClean="0">
                <a:solidFill>
                  <a:schemeClr val="tx1"/>
                </a:solidFill>
                <a:effectLst/>
                <a:latin typeface="+mn-lt"/>
                <a:ea typeface="+mn-ea"/>
                <a:cs typeface="+mn-cs"/>
              </a:rPr>
              <a:t> patches that are closest </a:t>
            </a:r>
            <a:r>
              <a:rPr lang="en-US" sz="1200" b="0" i="0" kern="1200" dirty="0" smtClean="0">
                <a:solidFill>
                  <a:schemeClr val="tx1"/>
                </a:solidFill>
                <a:effectLst/>
                <a:latin typeface="+mn-lt"/>
                <a:ea typeface="+mn-ea"/>
                <a:cs typeface="+mn-cs"/>
              </a:rPr>
              <a:t>to the reference patch</a:t>
            </a:r>
            <a:r>
              <a:rPr lang="en-US" altLang="zh-CN" sz="1200" b="0" i="0" kern="1200" baseline="0" dirty="0" smtClean="0">
                <a:solidFill>
                  <a:schemeClr val="tx1"/>
                </a:solidFill>
                <a:effectLst/>
                <a:latin typeface="+mn-lt"/>
                <a:ea typeface="+mn-ea"/>
                <a:cs typeface="+mn-cs"/>
              </a:rPr>
              <a:t>,32 patches for the second step. </a:t>
            </a:r>
            <a:r>
              <a:rPr lang="en-US" dirty="0" smtClean="0"/>
              <a:t/>
            </a:r>
            <a:br>
              <a:rPr lang="en-US" dirty="0" smtClean="0"/>
            </a:br>
            <a:r>
              <a:rPr lang="en-US" dirty="0" smtClean="0"/>
              <a:t/>
            </a:r>
            <a:br>
              <a:rPr lang="en-US" dirty="0" smtClean="0"/>
            </a:br>
            <a:endParaRPr lang="en-US" altLang="zh-CN" b="1" baseline="0" dirty="0" smtClean="0"/>
          </a:p>
        </p:txBody>
      </p:sp>
      <p:sp>
        <p:nvSpPr>
          <p:cNvPr id="4" name="Slide Number Placeholder 3"/>
          <p:cNvSpPr>
            <a:spLocks noGrp="1"/>
          </p:cNvSpPr>
          <p:nvPr>
            <p:ph type="sldNum" sz="quarter" idx="10"/>
          </p:nvPr>
        </p:nvSpPr>
        <p:spPr/>
        <p:txBody>
          <a:bodyPr/>
          <a:lstStyle/>
          <a:p>
            <a:fld id="{5A6794C8-8373-4750-83A4-83CCFD6BA988}" type="slidenum">
              <a:rPr lang="en-US" smtClean="0"/>
              <a:t>5</a:t>
            </a:fld>
            <a:endParaRPr lang="en-US"/>
          </a:p>
        </p:txBody>
      </p:sp>
    </p:spTree>
    <p:extLst>
      <p:ext uri="{BB962C8B-B14F-4D97-AF65-F5344CB8AC3E}">
        <p14:creationId xmlns:p14="http://schemas.microsoft.com/office/powerpoint/2010/main" val="116982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smtClean="0"/>
              <a:t>Starting the recoding with this part, </a:t>
            </a:r>
            <a:r>
              <a:rPr lang="en-US" baseline="0" dirty="0" smtClean="0"/>
              <a:t>I had </a:t>
            </a:r>
            <a:r>
              <a:rPr lang="en-US" altLang="zh-CN" baseline="0" dirty="0" err="1" smtClean="0"/>
              <a:t>somes</a:t>
            </a:r>
            <a:r>
              <a:rPr lang="en-US" altLang="zh-CN" baseline="0" dirty="0" smtClean="0"/>
              <a:t> </a:t>
            </a:r>
            <a:r>
              <a:rPr lang="en-US" altLang="zh-CN" baseline="0" dirty="0" err="1" smtClean="0"/>
              <a:t>difficults</a:t>
            </a:r>
            <a:r>
              <a:rPr lang="en-US" altLang="zh-CN" baseline="0" dirty="0" smtClean="0"/>
              <a:t> :  In fact, it </a:t>
            </a:r>
            <a:r>
              <a:rPr lang="en-US" altLang="zh-CN" baseline="0" dirty="0" err="1" smtClean="0"/>
              <a:t>wat</a:t>
            </a:r>
            <a:r>
              <a:rPr lang="en-US" altLang="zh-CN" baseline="0" dirty="0" smtClean="0"/>
              <a:t> the first time that I faced a project with about four thousand lines of code, and I hardly used </a:t>
            </a:r>
            <a:r>
              <a:rPr lang="fr-FR" altLang="zh-CN" sz="1200" b="0" i="0" kern="1200" dirty="0" smtClean="0">
                <a:solidFill>
                  <a:schemeClr val="tx1"/>
                </a:solidFill>
                <a:effectLst/>
                <a:latin typeface="+mn-lt"/>
                <a:ea typeface="+mn-ea"/>
                <a:cs typeface="+mn-cs"/>
              </a:rPr>
              <a:t>C Language </a:t>
            </a:r>
            <a:r>
              <a:rPr lang="en-US" altLang="zh-CN" sz="1200" b="0" i="0" kern="1200" dirty="0" smtClean="0">
                <a:solidFill>
                  <a:schemeClr val="tx1"/>
                </a:solidFill>
                <a:effectLst/>
                <a:latin typeface="+mn-lt"/>
                <a:ea typeface="+mn-ea"/>
                <a:cs typeface="+mn-cs"/>
              </a:rPr>
              <a:t>in</a:t>
            </a:r>
            <a:r>
              <a:rPr lang="en-US" altLang="zh-CN" sz="1200" b="0" i="0" kern="1200" baseline="0" dirty="0" smtClean="0">
                <a:solidFill>
                  <a:schemeClr val="tx1"/>
                </a:solidFill>
                <a:effectLst/>
                <a:latin typeface="+mn-lt"/>
                <a:ea typeface="+mn-ea"/>
                <a:cs typeface="+mn-cs"/>
              </a:rPr>
              <a:t> school, t</a:t>
            </a:r>
            <a:r>
              <a:rPr lang="en-US" dirty="0" smtClean="0"/>
              <a:t>h</a:t>
            </a:r>
            <a:r>
              <a:rPr lang="en-US" altLang="zh-CN" dirty="0" smtClean="0"/>
              <a:t>is</a:t>
            </a:r>
            <a:r>
              <a:rPr lang="en-US" dirty="0" smtClean="0"/>
              <a:t> </a:t>
            </a:r>
            <a:r>
              <a:rPr lang="en-US" altLang="zh-CN" dirty="0" smtClean="0"/>
              <a:t>part has too many loops and uses the </a:t>
            </a:r>
            <a:r>
              <a:rPr lang="en-US" sz="1200" kern="1200" dirty="0" smtClean="0">
                <a:solidFill>
                  <a:schemeClr val="tx1"/>
                </a:solidFill>
                <a:latin typeface="+mn-lt"/>
                <a:ea typeface="+mn-ea"/>
                <a:cs typeface="+mn-cs"/>
              </a:rPr>
              <a:t>method of the integral images</a:t>
            </a:r>
            <a:r>
              <a:rPr lang="en-US" altLang="zh-CN" sz="1200" kern="1200" baseline="0" dirty="0" smtClean="0">
                <a:solidFill>
                  <a:schemeClr val="tx1"/>
                </a:solidFill>
                <a:latin typeface="+mn-lt"/>
                <a:ea typeface="+mn-ea"/>
                <a:cs typeface="+mn-cs"/>
              </a:rPr>
              <a:t>. And the differences between C language and C++ also gave me some limitations, for example C doesn’t have template like </a:t>
            </a:r>
            <a:r>
              <a:rPr lang="en-US" altLang="zh-CN" sz="1200" b="0" dirty="0" smtClean="0"/>
              <a:t>vector&lt;&gt;,  many functions must be </a:t>
            </a:r>
            <a:r>
              <a:rPr lang="en-US" altLang="zh-CN" sz="1200" b="0" dirty="0" err="1" smtClean="0"/>
              <a:t>rewrited</a:t>
            </a:r>
            <a:r>
              <a:rPr lang="en-US" altLang="zh-CN" sz="1200" b="0" dirty="0" smtClean="0"/>
              <a:t>.</a:t>
            </a:r>
            <a:r>
              <a:rPr lang="en-US" altLang="zh-CN" sz="1200" b="0" baseline="0" dirty="0" smtClean="0"/>
              <a:t> </a:t>
            </a:r>
            <a:r>
              <a:rPr lang="en-US" altLang="zh-CN" sz="1200" b="0" kern="1200" baseline="0" dirty="0" smtClean="0">
                <a:solidFill>
                  <a:schemeClr val="tx1"/>
                </a:solidFill>
                <a:latin typeface="+mn-lt"/>
                <a:ea typeface="+mn-ea"/>
                <a:cs typeface="+mn-cs"/>
              </a:rPr>
              <a:t>S</a:t>
            </a:r>
            <a:r>
              <a:rPr lang="en-US" altLang="zh-CN" sz="1200" kern="1200" baseline="0" dirty="0" smtClean="0">
                <a:solidFill>
                  <a:schemeClr val="tx1"/>
                </a:solidFill>
                <a:latin typeface="+mn-lt"/>
                <a:ea typeface="+mn-ea"/>
                <a:cs typeface="+mn-cs"/>
              </a:rPr>
              <a:t>o it was a great challenge. I finished that by solving the problem step by step. I divided the function into three parts, then tested and debugged </a:t>
            </a:r>
            <a:r>
              <a:rPr lang="en-US" altLang="zh-CN" sz="1200" b="0" i="0" kern="1200" dirty="0" smtClean="0">
                <a:solidFill>
                  <a:schemeClr val="tx1"/>
                </a:solidFill>
                <a:effectLst/>
                <a:latin typeface="+mn-lt"/>
                <a:ea typeface="+mn-ea"/>
                <a:cs typeface="+mn-cs"/>
              </a:rPr>
              <a:t>every time a part was </a:t>
            </a:r>
            <a:r>
              <a:rPr lang="en-US" altLang="zh-CN" sz="1200" b="0" i="0" kern="1200" dirty="0" smtClean="0">
                <a:solidFill>
                  <a:schemeClr val="tx1"/>
                </a:solidFill>
                <a:effectLst/>
                <a:latin typeface="+mn-lt"/>
                <a:ea typeface="+mn-ea"/>
                <a:cs typeface="+mn-cs"/>
              </a:rPr>
              <a:t>completed </a:t>
            </a:r>
            <a:r>
              <a:rPr lang="en-US" altLang="zh-CN" sz="1200" b="0" i="0" kern="1200" dirty="0" smtClean="0">
                <a:solidFill>
                  <a:schemeClr val="tx1"/>
                </a:solidFill>
                <a:effectLst/>
                <a:latin typeface="+mn-lt"/>
                <a:ea typeface="+mn-ea"/>
                <a:cs typeface="+mn-cs"/>
              </a:rPr>
              <a:t>to ensure that the results are correct. </a:t>
            </a:r>
            <a:endParaRPr lang="en-US" altLang="zh-CN" b="1" baseline="0" dirty="0" smtClean="0"/>
          </a:p>
        </p:txBody>
      </p:sp>
      <p:sp>
        <p:nvSpPr>
          <p:cNvPr id="4" name="Slide Number Placeholder 3"/>
          <p:cNvSpPr>
            <a:spLocks noGrp="1"/>
          </p:cNvSpPr>
          <p:nvPr>
            <p:ph type="sldNum" sz="quarter" idx="10"/>
          </p:nvPr>
        </p:nvSpPr>
        <p:spPr/>
        <p:txBody>
          <a:bodyPr/>
          <a:lstStyle/>
          <a:p>
            <a:fld id="{5A6794C8-8373-4750-83A4-83CCFD6BA988}" type="slidenum">
              <a:rPr lang="en-US" smtClean="0"/>
              <a:t>6</a:t>
            </a:fld>
            <a:endParaRPr lang="en-US"/>
          </a:p>
        </p:txBody>
      </p:sp>
    </p:spTree>
    <p:extLst>
      <p:ext uri="{BB962C8B-B14F-4D97-AF65-F5344CB8AC3E}">
        <p14:creationId xmlns:p14="http://schemas.microsoft.com/office/powerpoint/2010/main" val="344614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Once the 3D-block is built the collaborative filtering is applied. A 3D isometric linear transform is applied to the group, followed by a shrinkage of the transform spectrum. Finally the inverse transform is applied to estimate for each patch. This method can enhance the </a:t>
            </a:r>
            <a:r>
              <a:rPr lang="en-US" altLang="zh-CN" dirty="0" err="1" smtClean="0"/>
              <a:t>sparsity</a:t>
            </a:r>
            <a:r>
              <a:rPr lang="en-US" altLang="zh-CN" dirty="0" smtClean="0"/>
              <a:t> of patches</a:t>
            </a:r>
            <a:r>
              <a:rPr lang="en-US" altLang="zh-CN" baseline="0" dirty="0" smtClean="0"/>
              <a:t> and b</a:t>
            </a:r>
            <a:r>
              <a:rPr lang="en-US" altLang="zh-CN" dirty="0" smtClean="0"/>
              <a:t>y attenuating the noise, it reveals even the finest details shared by the grouped patches. Why?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1" baseline="0" dirty="0" smtClean="0"/>
          </a:p>
          <a:p>
            <a:endParaRPr lang="en-US" altLang="zh-CN" b="1" baseline="0" dirty="0" smtClean="0"/>
          </a:p>
        </p:txBody>
      </p:sp>
      <p:sp>
        <p:nvSpPr>
          <p:cNvPr id="4" name="Slide Number Placeholder 3"/>
          <p:cNvSpPr>
            <a:spLocks noGrp="1"/>
          </p:cNvSpPr>
          <p:nvPr>
            <p:ph type="sldNum" sz="quarter" idx="10"/>
          </p:nvPr>
        </p:nvSpPr>
        <p:spPr/>
        <p:txBody>
          <a:bodyPr/>
          <a:lstStyle/>
          <a:p>
            <a:fld id="{5A6794C8-8373-4750-83A4-83CCFD6BA988}" type="slidenum">
              <a:rPr lang="en-US" smtClean="0"/>
              <a:t>7</a:t>
            </a:fld>
            <a:endParaRPr lang="en-US"/>
          </a:p>
        </p:txBody>
      </p:sp>
    </p:spTree>
    <p:extLst>
      <p:ext uri="{BB962C8B-B14F-4D97-AF65-F5344CB8AC3E}">
        <p14:creationId xmlns:p14="http://schemas.microsoft.com/office/powerpoint/2010/main" val="452485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It uses frequency domain techniques, an image is transformed to the frequency domain and then the filtering operations are performed there, and the resulting </a:t>
            </a:r>
            <a:r>
              <a:rPr lang="en-US" altLang="zh-CN" dirty="0" err="1" smtClean="0"/>
              <a:t>denoised</a:t>
            </a:r>
            <a:r>
              <a:rPr lang="en-US" altLang="zh-CN" dirty="0" smtClean="0"/>
              <a:t> signal is transformed back into the spatial domain. The noise free signal looks smooth, the noisy signals look  more</a:t>
            </a:r>
            <a:r>
              <a:rPr lang="en-US" altLang="zh-CN" baseline="0" dirty="0" smtClean="0"/>
              <a:t> </a:t>
            </a:r>
            <a:r>
              <a:rPr lang="en-US" altLang="zh-CN" dirty="0" smtClean="0"/>
              <a:t>rough.</a:t>
            </a:r>
            <a:r>
              <a:rPr lang="en-US" altLang="zh-CN" baseline="0" dirty="0" smtClean="0"/>
              <a:t> The idea is to transform the signal from space domain to transform domain at first, and then set a threshold, the part above the threshold is the noise then remove it. The noise can be divided into high, middle and low-frequency noise. With this transform domain method, the different frequencies </a:t>
            </a:r>
            <a:r>
              <a:rPr lang="en-US" altLang="zh-CN" baseline="0" dirty="0" smtClean="0"/>
              <a:t>noises </a:t>
            </a:r>
            <a:r>
              <a:rPr lang="en-US" altLang="zh-CN" baseline="0" dirty="0" smtClean="0"/>
              <a:t>can be separated and then effectively removed. BM3D used DCT and wavelet transform method.</a:t>
            </a:r>
            <a:endParaRPr lang="en-US" altLang="zh-CN" b="1" baseline="0" dirty="0" smtClean="0"/>
          </a:p>
        </p:txBody>
      </p:sp>
      <p:sp>
        <p:nvSpPr>
          <p:cNvPr id="4" name="Slide Number Placeholder 3"/>
          <p:cNvSpPr>
            <a:spLocks noGrp="1"/>
          </p:cNvSpPr>
          <p:nvPr>
            <p:ph type="sldNum" sz="quarter" idx="10"/>
          </p:nvPr>
        </p:nvSpPr>
        <p:spPr/>
        <p:txBody>
          <a:bodyPr/>
          <a:lstStyle/>
          <a:p>
            <a:fld id="{5A6794C8-8373-4750-83A4-83CCFD6BA988}" type="slidenum">
              <a:rPr lang="en-US" smtClean="0"/>
              <a:t>8</a:t>
            </a:fld>
            <a:endParaRPr lang="en-US"/>
          </a:p>
        </p:txBody>
      </p:sp>
    </p:spTree>
    <p:extLst>
      <p:ext uri="{BB962C8B-B14F-4D97-AF65-F5344CB8AC3E}">
        <p14:creationId xmlns:p14="http://schemas.microsoft.com/office/powerpoint/2010/main" val="622950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0" baseline="0" dirty="0" smtClean="0"/>
              <a:t>The source code used a library </a:t>
            </a:r>
            <a:r>
              <a:rPr lang="fr-FR" altLang="zh-CN" sz="1200" b="0" i="0" kern="1200" dirty="0" smtClean="0">
                <a:solidFill>
                  <a:schemeClr val="tx1"/>
                </a:solidFill>
                <a:effectLst/>
                <a:latin typeface="+mn-lt"/>
                <a:ea typeface="+mn-ea"/>
                <a:cs typeface="+mn-cs"/>
              </a:rPr>
              <a:t>fftw3 </a:t>
            </a:r>
            <a:r>
              <a:rPr lang="en-US" altLang="zh-CN" sz="1200" b="0" i="0" kern="1200" dirty="0" smtClean="0">
                <a:solidFill>
                  <a:schemeClr val="tx1"/>
                </a:solidFill>
                <a:effectLst/>
                <a:latin typeface="+mn-lt"/>
                <a:ea typeface="+mn-ea"/>
                <a:cs typeface="+mn-cs"/>
              </a:rPr>
              <a:t>to implement the </a:t>
            </a:r>
            <a:r>
              <a:rPr lang="en-US" altLang="zh-CN" sz="1200" b="0" i="0" kern="1200" baseline="0" dirty="0" smtClean="0">
                <a:solidFill>
                  <a:schemeClr val="tx1"/>
                </a:solidFill>
                <a:effectLst/>
                <a:latin typeface="+mn-lt"/>
                <a:ea typeface="+mn-ea"/>
                <a:cs typeface="+mn-cs"/>
              </a:rPr>
              <a:t>DCT transform which is not support by the tools. So I had to rewrite the whole DCT transform without reference code, it was difficult. </a:t>
            </a:r>
            <a:r>
              <a:rPr lang="fr-FR" altLang="zh-CN" sz="1200" b="0" i="0" kern="1200" dirty="0" smtClean="0">
                <a:solidFill>
                  <a:schemeClr val="tx1"/>
                </a:solidFill>
                <a:effectLst/>
                <a:latin typeface="+mn-lt"/>
                <a:ea typeface="+mn-ea"/>
                <a:cs typeface="+mn-cs"/>
              </a:rPr>
              <a:t>Fortunately, </a:t>
            </a:r>
            <a:r>
              <a:rPr lang="en-US" altLang="zh-CN" sz="1200" b="0" i="0" kern="1200" dirty="0" smtClean="0">
                <a:solidFill>
                  <a:schemeClr val="tx1"/>
                </a:solidFill>
                <a:effectLst/>
                <a:latin typeface="+mn-lt"/>
                <a:ea typeface="+mn-ea"/>
                <a:cs typeface="+mn-cs"/>
              </a:rPr>
              <a:t>Mr.</a:t>
            </a:r>
            <a:r>
              <a:rPr lang="en-US" altLang="zh-CN" sz="1200" b="0" i="0" kern="1200" baseline="0" dirty="0" smtClean="0">
                <a:solidFill>
                  <a:schemeClr val="tx1"/>
                </a:solidFill>
                <a:effectLst/>
                <a:latin typeface="+mn-lt"/>
                <a:ea typeface="+mn-ea"/>
                <a:cs typeface="+mn-cs"/>
              </a:rPr>
              <a:t> </a:t>
            </a:r>
            <a:r>
              <a:rPr lang="fr-FR" altLang="zh-CN" dirty="0" smtClean="0"/>
              <a:t>Denis </a:t>
            </a:r>
            <a:r>
              <a:rPr lang="en-US" altLang="zh-CN" dirty="0" smtClean="0"/>
              <a:t>helped me, he told me that the transform can </a:t>
            </a:r>
            <a:r>
              <a:rPr lang="fr-FR" altLang="zh-CN" sz="1200" b="0" i="0" kern="1200" dirty="0" smtClean="0">
                <a:solidFill>
                  <a:schemeClr val="tx1"/>
                </a:solidFill>
                <a:effectLst/>
                <a:latin typeface="+mn-lt"/>
                <a:ea typeface="+mn-ea"/>
                <a:cs typeface="+mn-cs"/>
              </a:rPr>
              <a:t>be written </a:t>
            </a:r>
            <a:r>
              <a:rPr lang="en-US" altLang="zh-CN" sz="1200" b="0" i="0" kern="1200" dirty="0" smtClean="0">
                <a:solidFill>
                  <a:schemeClr val="tx1"/>
                </a:solidFill>
                <a:effectLst/>
                <a:latin typeface="+mn-lt"/>
                <a:ea typeface="+mn-ea"/>
                <a:cs typeface="+mn-cs"/>
              </a:rPr>
              <a:t>in </a:t>
            </a:r>
            <a:r>
              <a:rPr lang="en-US" altLang="zh-CN" sz="1200" b="0" i="0" kern="1200" dirty="0" smtClean="0">
                <a:solidFill>
                  <a:schemeClr val="tx1"/>
                </a:solidFill>
                <a:effectLst/>
                <a:latin typeface="+mn-lt"/>
                <a:ea typeface="+mn-ea"/>
                <a:cs typeface="+mn-cs"/>
              </a:rPr>
              <a:t>the matrix </a:t>
            </a:r>
            <a:r>
              <a:rPr lang="en-US" altLang="zh-CN" sz="1200" b="0" i="0" kern="1200" dirty="0" smtClean="0">
                <a:solidFill>
                  <a:schemeClr val="tx1"/>
                </a:solidFill>
                <a:effectLst/>
                <a:latin typeface="+mn-lt"/>
                <a:ea typeface="+mn-ea"/>
                <a:cs typeface="+mn-cs"/>
              </a:rPr>
              <a:t>form, and it helped me a lot. </a:t>
            </a:r>
          </a:p>
        </p:txBody>
      </p:sp>
      <p:sp>
        <p:nvSpPr>
          <p:cNvPr id="4" name="Slide Number Placeholder 3"/>
          <p:cNvSpPr>
            <a:spLocks noGrp="1"/>
          </p:cNvSpPr>
          <p:nvPr>
            <p:ph type="sldNum" sz="quarter" idx="10"/>
          </p:nvPr>
        </p:nvSpPr>
        <p:spPr/>
        <p:txBody>
          <a:bodyPr/>
          <a:lstStyle/>
          <a:p>
            <a:fld id="{5A6794C8-8373-4750-83A4-83CCFD6BA988}" type="slidenum">
              <a:rPr lang="en-US" smtClean="0"/>
              <a:t>9</a:t>
            </a:fld>
            <a:endParaRPr lang="en-US"/>
          </a:p>
        </p:txBody>
      </p:sp>
    </p:spTree>
    <p:extLst>
      <p:ext uri="{BB962C8B-B14F-4D97-AF65-F5344CB8AC3E}">
        <p14:creationId xmlns:p14="http://schemas.microsoft.com/office/powerpoint/2010/main" val="1452567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When the collaborative filtering is done, the next step is aggregation.</a:t>
            </a:r>
            <a:r>
              <a:rPr lang="en-US" altLang="zh-CN" baseline="0" dirty="0" smtClean="0"/>
              <a:t> </a:t>
            </a:r>
            <a:r>
              <a:rPr lang="en-US" altLang="zh-CN" sz="1200" b="0" i="0" kern="1200" dirty="0" smtClean="0">
                <a:solidFill>
                  <a:schemeClr val="tx1"/>
                </a:solidFill>
                <a:effectLst/>
                <a:latin typeface="+mn-lt"/>
                <a:ea typeface="+mn-ea"/>
                <a:cs typeface="+mn-cs"/>
              </a:rPr>
              <a:t>Because these blocks after step </a:t>
            </a:r>
            <a:r>
              <a:rPr lang="en-US" altLang="zh-CN" sz="1200" dirty="0" smtClean="0"/>
              <a:t>Collaborative Filtering </a:t>
            </a:r>
            <a:r>
              <a:rPr lang="en-US" altLang="zh-CN" sz="1200" b="0" i="0" kern="1200" dirty="0" smtClean="0">
                <a:solidFill>
                  <a:schemeClr val="tx1"/>
                </a:solidFill>
                <a:effectLst/>
                <a:latin typeface="+mn-lt"/>
                <a:ea typeface="+mn-ea"/>
                <a:cs typeface="+mn-cs"/>
              </a:rPr>
              <a:t>are overlapping, for each pixel we obtain many different estimates which need to be combined. Aggregation is a particular averaging procedure which is exploited to take advantage of this redundancy.</a:t>
            </a:r>
          </a:p>
        </p:txBody>
      </p:sp>
      <p:sp>
        <p:nvSpPr>
          <p:cNvPr id="4" name="Slide Number Placeholder 3"/>
          <p:cNvSpPr>
            <a:spLocks noGrp="1"/>
          </p:cNvSpPr>
          <p:nvPr>
            <p:ph type="sldNum" sz="quarter" idx="10"/>
          </p:nvPr>
        </p:nvSpPr>
        <p:spPr/>
        <p:txBody>
          <a:bodyPr/>
          <a:lstStyle/>
          <a:p>
            <a:fld id="{5A6794C8-8373-4750-83A4-83CCFD6BA988}" type="slidenum">
              <a:rPr lang="en-US" smtClean="0"/>
              <a:t>10</a:t>
            </a:fld>
            <a:endParaRPr lang="en-US"/>
          </a:p>
        </p:txBody>
      </p:sp>
    </p:spTree>
    <p:extLst>
      <p:ext uri="{BB962C8B-B14F-4D97-AF65-F5344CB8AC3E}">
        <p14:creationId xmlns:p14="http://schemas.microsoft.com/office/powerpoint/2010/main" val="1305396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155825"/>
            <a:ext cx="5616575" cy="625475"/>
          </a:xfr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755650" y="3068638"/>
            <a:ext cx="64008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207652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529623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307722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820182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60878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22059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7632700"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88142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7632700"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20829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730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8.xml"/><Relationship Id="rId1" Type="http://schemas.openxmlformats.org/officeDocument/2006/relationships/slideLayout" Target="../slideLayouts/slideLayout8.xml"/><Relationship Id="rId4" Type="http://schemas.openxmlformats.org/officeDocument/2006/relationships/image" Target="../media/image13.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9" name="Picture 146" descr="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973138"/>
            <a:ext cx="9144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650" y="2178050"/>
            <a:ext cx="6121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smtClean="0"/>
              <a:t>单击此处编辑母版标题样式</a:t>
            </a:r>
          </a:p>
        </p:txBody>
      </p:sp>
      <p:sp>
        <p:nvSpPr>
          <p:cNvPr id="1032" name="Rectangle 3"/>
          <p:cNvSpPr>
            <a:spLocks noGrp="1" noChangeArrowheads="1"/>
          </p:cNvSpPr>
          <p:nvPr>
            <p:ph type="body" idx="1"/>
          </p:nvPr>
        </p:nvSpPr>
        <p:spPr bwMode="auto">
          <a:xfrm>
            <a:off x="755650" y="3068638"/>
            <a:ext cx="5329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dirty="0" smtClean="0"/>
              <a:t>Click to edit Master subtitle style</a:t>
            </a:r>
          </a:p>
        </p:txBody>
      </p:sp>
      <p:sp>
        <p:nvSpPr>
          <p:cNvPr id="103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dirty="0">
                <a:solidFill>
                  <a:srgbClr val="666666"/>
                </a:solidFill>
                <a:latin typeface="FrutigerNext LT Bold" pitchFamily="34" charset="0"/>
                <a:ea typeface="ＭＳ Ｐゴシック"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sp>
        <p:nvSpPr>
          <p:cNvPr id="1105" name="Text Box 81"/>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sp>
        <p:nvSpPr>
          <p:cNvPr id="11"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dirty="0" smtClean="0">
                <a:latin typeface="FrutigerNext LT Bold" pitchFamily="34" charset="0"/>
                <a:ea typeface="MS PGothic" pitchFamily="34" charset="-128"/>
              </a:rPr>
              <a:t>HUAWEI TECHNOLOGIES CO., LTD.</a:t>
            </a:r>
          </a:p>
        </p:txBody>
      </p:sp>
      <p:pic>
        <p:nvPicPr>
          <p:cNvPr id="12"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FrutigerNext LT Medium" pitchFamily="34" charset="0"/>
          <a:ea typeface="黑体" pitchFamily="49" charset="-122"/>
          <a:cs typeface="+mj-cs"/>
        </a:defRPr>
      </a:lvl1pPr>
      <a:lvl2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a:solidFill>
            <a:schemeClr val="bg1"/>
          </a:solidFill>
          <a:latin typeface="FrutigerNext LT Medium" pitchFamily="34" charset="0"/>
          <a:ea typeface="黑体" pitchFamily="49" charset="-122"/>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412875"/>
            <a:ext cx="9144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755650" y="2636838"/>
            <a:ext cx="56880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2053"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152" name="Text Box 5"/>
          <p:cNvSpPr txBox="1">
            <a:spLocks noChangeArrowheads="1"/>
          </p:cNvSpPr>
          <p:nvPr/>
        </p:nvSpPr>
        <p:spPr bwMode="auto">
          <a:xfrm>
            <a:off x="755650" y="6230938"/>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2127" name="Text Box 79"/>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11"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755650" y="4508500"/>
            <a:ext cx="5903913" cy="579438"/>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5128"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200" name="Text Box 80"/>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5201" name="Picture 81" descr="200016582-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5202" name="Picture 82"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755650" y="4508500"/>
            <a:ext cx="6048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dirty="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224" name="Text Box 80"/>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6225" name="Picture 81" descr="bra200912090008_M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6226" name="Picture 82"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755650" y="4508500"/>
            <a:ext cx="62642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248" name="Text Box 80"/>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7249" name="Picture 81" descr="sb10064568n-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7250" name="Picture 82"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755650" y="4508500"/>
            <a:ext cx="63373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72" name="Text Box 80"/>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8273" name="Picture 81" descr="89738649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8274" name="Picture 82"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charset="0"/>
              <a:ea typeface="华文细黑" pitchFamily="2" charset="-122"/>
            </a:endParaRPr>
          </a:p>
        </p:txBody>
      </p:sp>
      <p:sp>
        <p:nvSpPr>
          <p:cNvPr id="9219"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en-US" altLang="zh-CN" smtClean="0"/>
              <a:t>Click to edit Master title style</a:t>
            </a:r>
            <a:endParaRPr lang="zh-CN" altLang="en-US" smtClean="0"/>
          </a:p>
        </p:txBody>
      </p:sp>
      <p:sp>
        <p:nvSpPr>
          <p:cNvPr id="9220"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en-US" altLang="zh-CN" smtClean="0"/>
              <a:t>Click to edit Master text styles</a:t>
            </a:r>
          </a:p>
          <a:p>
            <a:pPr lvl="1"/>
            <a:r>
              <a:rPr lang="en-US" altLang="zh-CN" smtClean="0"/>
              <a:t>Second level</a:t>
            </a:r>
            <a:endParaRPr lang="zh-CN" altLang="en-US" smtClean="0"/>
          </a:p>
          <a:p>
            <a:pPr lvl="2"/>
            <a:r>
              <a:rPr lang="en-US" altLang="zh-CN" smtClean="0"/>
              <a:t>Third level</a:t>
            </a:r>
            <a:endParaRPr lang="zh-CN" altLang="en-US" smtClean="0"/>
          </a:p>
          <a:p>
            <a:pPr lvl="3"/>
            <a:r>
              <a:rPr lang="en-US" altLang="zh-CN" smtClean="0"/>
              <a:t>Fourth level</a:t>
            </a:r>
            <a:endParaRPr lang="zh-CN" altLang="en-US" smtClean="0"/>
          </a:p>
          <a:p>
            <a:pPr lvl="4"/>
            <a:r>
              <a:rPr lang="en-US" altLang="zh-CN" smtClean="0"/>
              <a:t>Fifth level</a:t>
            </a:r>
          </a:p>
        </p:txBody>
      </p:sp>
      <p:sp>
        <p:nvSpPr>
          <p:cNvPr id="9293" name="Text Box 77"/>
          <p:cNvSpPr txBox="1">
            <a:spLocks noChangeArrowheads="1"/>
          </p:cNvSpPr>
          <p:nvPr/>
        </p:nvSpPr>
        <p:spPr bwMode="auto">
          <a:xfrm>
            <a:off x="-2884488" y="1330325"/>
            <a:ext cx="2776538" cy="36750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pPr>
            <a:r>
              <a:rPr lang="zh-CN" altLang="en-US" sz="1100">
                <a:solidFill>
                  <a:schemeClr val="bg1"/>
                </a:solidFill>
                <a:latin typeface="FrutigerNext LT Regular" pitchFamily="34" charset="0"/>
              </a:rPr>
              <a:t> </a:t>
            </a:r>
            <a:r>
              <a:rPr lang="en-US" altLang="zh-CN" sz="1100">
                <a:solidFill>
                  <a:srgbClr val="FFFFFF"/>
                </a:solidFill>
                <a:latin typeface="FrutigerNext LT Regular" pitchFamily="34" charset="0"/>
              </a:rPr>
              <a:t>Content Page Title </a:t>
            </a:r>
          </a:p>
          <a:p>
            <a:pPr algn="r" eaLnBrk="1" hangingPunct="1">
              <a:spcBef>
                <a:spcPct val="20000"/>
              </a:spcBef>
            </a:pPr>
            <a:r>
              <a:rPr lang="en-US" altLang="zh-CN" sz="1100">
                <a:solidFill>
                  <a:srgbClr val="FFFFFF"/>
                </a:solidFill>
                <a:latin typeface="FrutigerNext LT Regular" pitchFamily="34" charset="0"/>
              </a:rPr>
              <a:t>35-40pt  </a:t>
            </a:r>
            <a:endParaRPr lang="zh-CN" altLang="en-US" sz="1100">
              <a:solidFill>
                <a:srgbClr val="FFFFFF"/>
              </a:solidFill>
              <a:latin typeface="FrutigerNext LT Regular" pitchFamily="34" charset="0"/>
            </a:endParaRPr>
          </a:p>
          <a:p>
            <a:pPr algn="r" eaLnBrk="1" hangingPunct="1">
              <a:spcBef>
                <a:spcPct val="20000"/>
              </a:spcBef>
            </a:pPr>
            <a:r>
              <a:rPr lang="en-US" altLang="zh-CN" sz="1100">
                <a:solidFill>
                  <a:srgbClr val="FFFFFF"/>
                </a:solidFill>
                <a:latin typeface="FrutigerNext LT Regular" pitchFamily="34" charset="0"/>
              </a:rPr>
              <a:t>Color: R153 G0 B0</a:t>
            </a:r>
          </a:p>
          <a:p>
            <a:pPr algn="r" eaLnBrk="1" hangingPunct="1">
              <a:spcBef>
                <a:spcPct val="20000"/>
              </a:spcBef>
            </a:pPr>
            <a:r>
              <a:rPr lang="en-US" altLang="zh-CN" sz="1100">
                <a:solidFill>
                  <a:srgbClr val="FFFFFF"/>
                </a:solidFill>
                <a:latin typeface="FrutigerNext LT Regular" pitchFamily="34" charset="0"/>
              </a:rPr>
              <a:t>Corporate Font: </a:t>
            </a:r>
          </a:p>
          <a:p>
            <a:pPr algn="r" eaLnBrk="1" hangingPunct="1">
              <a:spcBef>
                <a:spcPct val="20000"/>
              </a:spcBef>
            </a:pPr>
            <a:r>
              <a:rPr lang="en-US" altLang="zh-CN" sz="1100">
                <a:solidFill>
                  <a:srgbClr val="FFFFFF"/>
                </a:solidFill>
                <a:latin typeface="FrutigerNext LT Regular" pitchFamily="34" charset="0"/>
              </a:rPr>
              <a:t>FrutigerNext LT Medium</a:t>
            </a:r>
          </a:p>
          <a:p>
            <a:pPr algn="r" eaLnBrk="1" hangingPunct="1">
              <a:spcBef>
                <a:spcPct val="20000"/>
              </a:spcBef>
            </a:pPr>
            <a:r>
              <a:rPr lang="en-US" altLang="zh-CN" sz="1100">
                <a:solidFill>
                  <a:srgbClr val="FFFFFF"/>
                </a:solidFill>
                <a:latin typeface="FrutigerNext LT Regular" pitchFamily="34" charset="0"/>
              </a:rPr>
              <a:t>Font to be used by customers and partners:  </a:t>
            </a:r>
          </a:p>
          <a:p>
            <a:pPr algn="r" eaLnBrk="1" hangingPunct="1">
              <a:spcBef>
                <a:spcPct val="20000"/>
              </a:spcBef>
            </a:pPr>
            <a:r>
              <a:rPr lang="en-US" altLang="zh-CN" sz="1100">
                <a:solidFill>
                  <a:srgbClr val="FFFFFF"/>
                </a:solidFill>
                <a:latin typeface="FrutigerNext LT Regular" pitchFamily="34" charset="0"/>
              </a:rPr>
              <a:t>Arial</a:t>
            </a:r>
          </a:p>
          <a:p>
            <a:pPr algn="r" eaLnBrk="1" hangingPunct="1">
              <a:spcBef>
                <a:spcPct val="20000"/>
              </a:spcBef>
            </a:pPr>
            <a:endParaRPr lang="en-US" altLang="zh-CN" sz="1100">
              <a:solidFill>
                <a:srgbClr val="FFFFFF"/>
              </a:solidFill>
              <a:latin typeface="FrutigerNext LT Regular" pitchFamily="34" charset="0"/>
            </a:endParaRPr>
          </a:p>
          <a:p>
            <a:pPr algn="r" eaLnBrk="1" hangingPunct="1">
              <a:spcBef>
                <a:spcPct val="20000"/>
              </a:spcBef>
            </a:pPr>
            <a:endParaRPr lang="zh-CN" altLang="en-US" sz="1100">
              <a:solidFill>
                <a:srgbClr val="FFFFFF"/>
              </a:solidFill>
              <a:latin typeface="FrutigerNext LT Regular" pitchFamily="34" charset="0"/>
            </a:endParaRPr>
          </a:p>
          <a:p>
            <a:pPr algn="r" eaLnBrk="1" hangingPunct="1">
              <a:spcBef>
                <a:spcPct val="20000"/>
              </a:spcBef>
            </a:pPr>
            <a:r>
              <a:rPr lang="zh-CN" altLang="en-US" sz="1100">
                <a:solidFill>
                  <a:srgbClr val="FFFFFF"/>
                </a:solidFill>
                <a:latin typeface="FrutigerNext LT Regular" pitchFamily="34" charset="0"/>
              </a:rPr>
              <a:t> </a:t>
            </a:r>
            <a:r>
              <a:rPr lang="en-US" altLang="zh-CN" sz="1100">
                <a:solidFill>
                  <a:srgbClr val="FFFFFF"/>
                </a:solidFill>
                <a:latin typeface="FrutigerNext LT Regular" pitchFamily="34" charset="0"/>
              </a:rPr>
              <a:t>Content Page Text :</a:t>
            </a:r>
          </a:p>
          <a:p>
            <a:pPr algn="r" eaLnBrk="1" hangingPunct="1">
              <a:spcBef>
                <a:spcPct val="20000"/>
              </a:spcBef>
            </a:pPr>
            <a:r>
              <a:rPr lang="en-US" altLang="zh-CN" sz="1100">
                <a:solidFill>
                  <a:srgbClr val="FFFFFF"/>
                </a:solidFill>
                <a:latin typeface="FrutigerNext LT Regular" pitchFamily="34" charset="0"/>
              </a:rPr>
              <a:t>28-30pt</a:t>
            </a:r>
          </a:p>
          <a:p>
            <a:pPr algn="r">
              <a:spcBef>
                <a:spcPct val="20000"/>
              </a:spcBef>
            </a:pPr>
            <a:r>
              <a:rPr lang="en-US" sz="1100" noProof="1">
                <a:solidFill>
                  <a:srgbClr val="FFFFFF"/>
                </a:solidFill>
                <a:latin typeface="FrutigerNext LT Regular" pitchFamily="34" charset="0"/>
              </a:rPr>
              <a:t>Bullets level 2-5</a:t>
            </a:r>
          </a:p>
          <a:p>
            <a:pPr algn="r">
              <a:spcBef>
                <a:spcPct val="20000"/>
              </a:spcBef>
            </a:pPr>
            <a:r>
              <a:rPr lang="en-US" altLang="zh-CN" sz="1100">
                <a:solidFill>
                  <a:srgbClr val="FFFFFF"/>
                </a:solidFill>
                <a:latin typeface="FrutigerNext LT Regular" pitchFamily="34" charset="0"/>
              </a:rPr>
              <a:t>20-30pt  </a:t>
            </a:r>
          </a:p>
          <a:p>
            <a:pPr algn="r" eaLnBrk="1" hangingPunct="1">
              <a:spcBef>
                <a:spcPct val="20000"/>
              </a:spcBef>
            </a:pPr>
            <a:r>
              <a:rPr lang="en-US" altLang="zh-CN" sz="1100">
                <a:solidFill>
                  <a:srgbClr val="FFFFFF"/>
                </a:solidFill>
                <a:latin typeface="FrutigerNext LT Regular" pitchFamily="34" charset="0"/>
              </a:rPr>
              <a:t>Color:Black</a:t>
            </a:r>
          </a:p>
          <a:p>
            <a:pPr algn="r" eaLnBrk="1" hangingPunct="1">
              <a:spcBef>
                <a:spcPct val="20000"/>
              </a:spcBef>
            </a:pPr>
            <a:r>
              <a:rPr lang="en-US" altLang="zh-CN" sz="1100">
                <a:solidFill>
                  <a:srgbClr val="FFFFFF"/>
                </a:solidFill>
                <a:latin typeface="FrutigerNext LT Regular" pitchFamily="34" charset="0"/>
              </a:rPr>
              <a:t>Corporate Font: </a:t>
            </a:r>
          </a:p>
          <a:p>
            <a:pPr algn="r" eaLnBrk="1" hangingPunct="1">
              <a:spcBef>
                <a:spcPct val="20000"/>
              </a:spcBef>
            </a:pPr>
            <a:r>
              <a:rPr lang="en-US" altLang="zh-CN" sz="1100">
                <a:solidFill>
                  <a:srgbClr val="FFFFFF"/>
                </a:solidFill>
                <a:latin typeface="FrutigerNext LT Regular" pitchFamily="34" charset="0"/>
              </a:rPr>
              <a:t>FrutigerNext LT Medium</a:t>
            </a:r>
          </a:p>
          <a:p>
            <a:pPr algn="r" eaLnBrk="1" hangingPunct="1">
              <a:spcBef>
                <a:spcPct val="20000"/>
              </a:spcBef>
            </a:pPr>
            <a:r>
              <a:rPr lang="en-US" altLang="zh-CN" sz="1100">
                <a:solidFill>
                  <a:srgbClr val="FFFFFF"/>
                </a:solidFill>
                <a:latin typeface="FrutigerNext LT Regular" pitchFamily="34" charset="0"/>
              </a:rPr>
              <a:t>Font to be used by customers and partners:  </a:t>
            </a:r>
          </a:p>
          <a:p>
            <a:pPr algn="r" eaLnBrk="1" hangingPunct="1">
              <a:spcBef>
                <a:spcPct val="20000"/>
              </a:spcBef>
            </a:pPr>
            <a:r>
              <a:rPr lang="en-US" altLang="zh-CN" sz="1100">
                <a:solidFill>
                  <a:srgbClr val="FFFFFF"/>
                </a:solidFill>
                <a:latin typeface="FrutigerNext LT Regular" pitchFamily="34" charset="0"/>
              </a:rPr>
              <a:t>Arial</a:t>
            </a:r>
            <a:endParaRPr lang="zh-CN" altLang="en-US" sz="1100">
              <a:solidFill>
                <a:schemeClr val="bg1"/>
              </a:solidFill>
              <a:latin typeface="FrutigerNext LT Regular" pitchFamily="34" charset="0"/>
            </a:endParaRPr>
          </a:p>
        </p:txBody>
      </p:sp>
    </p:spTree>
  </p:cSld>
  <p:clrMap bg1="lt1" tx1="dk1" bg2="lt2" tx2="dk2" accent1="accent1" accent2="accent2" accent3="accent3" accent4="accent4" accent5="accent5" accent6="accent6" hlink="hlink" folHlink="folHlink"/>
  <p:sldLayoutIdLst>
    <p:sldLayoutId id="2147483821"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dirty="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en-US" altLang="zh-CN" dirty="0" smtClean="0"/>
              <a:t>Click to edit Master title style</a:t>
            </a:r>
            <a:endParaRPr lang="zh-CN" altLang="en-US" dirty="0" smtClean="0"/>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en-US" altLang="zh-CN" dirty="0" smtClean="0"/>
              <a:t>Click to edit Master text styles</a:t>
            </a:r>
            <a:endParaRPr lang="zh-CN" altLang="en-US" dirty="0" smtClean="0"/>
          </a:p>
          <a:p>
            <a:pPr lvl="1"/>
            <a:r>
              <a:rPr lang="en-US" altLang="zh-CN" dirty="0" smtClean="0"/>
              <a:t>Second level</a:t>
            </a:r>
            <a:endParaRPr lang="zh-CN" altLang="en-US" dirty="0" smtClean="0"/>
          </a:p>
          <a:p>
            <a:pPr lvl="2"/>
            <a:r>
              <a:rPr lang="en-US" altLang="zh-CN" dirty="0" smtClean="0"/>
              <a:t>Third level</a:t>
            </a:r>
            <a:endParaRPr lang="zh-CN" altLang="en-US" dirty="0" smtClean="0"/>
          </a:p>
          <a:p>
            <a:pPr lvl="3"/>
            <a:r>
              <a:rPr lang="en-US" altLang="zh-CN" dirty="0" smtClean="0"/>
              <a:t>Fourth level</a:t>
            </a:r>
            <a:endParaRPr lang="zh-CN" altLang="en-US" dirty="0" smtClean="0"/>
          </a:p>
          <a:p>
            <a:pPr lvl="4"/>
            <a:r>
              <a:rPr lang="en-US" altLang="zh-CN" dirty="0" smtClean="0"/>
              <a:t>Fifth level</a:t>
            </a:r>
            <a:endParaRPr lang="zh-CN" altLang="en-US" dirty="0" smtClean="0"/>
          </a:p>
        </p:txBody>
      </p:sp>
      <p:grpSp>
        <p:nvGrpSpPr>
          <p:cNvPr id="10328" name="Group 88"/>
          <p:cNvGrpSpPr>
            <a:grpSpLocks/>
          </p:cNvGrpSpPr>
          <p:nvPr/>
        </p:nvGrpSpPr>
        <p:grpSpPr bwMode="auto">
          <a:xfrm>
            <a:off x="9324975" y="3832225"/>
            <a:ext cx="863600" cy="3025775"/>
            <a:chOff x="5874" y="2414"/>
            <a:chExt cx="544" cy="1906"/>
          </a:xfrm>
        </p:grpSpPr>
        <p:sp>
          <p:nvSpPr>
            <p:cNvPr id="10326" name="Rectangle 86"/>
            <p:cNvSpPr>
              <a:spLocks noChangeArrowheads="1"/>
            </p:cNvSpPr>
            <p:nvPr userDrawn="1"/>
          </p:nvSpPr>
          <p:spPr bwMode="auto">
            <a:xfrm>
              <a:off x="5874" y="2414"/>
              <a:ext cx="544" cy="190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327" name="Group 87"/>
            <p:cNvGrpSpPr>
              <a:grpSpLocks/>
            </p:cNvGrpSpPr>
            <p:nvPr userDrawn="1"/>
          </p:nvGrpSpPr>
          <p:grpSpPr bwMode="auto">
            <a:xfrm>
              <a:off x="5941" y="2475"/>
              <a:ext cx="409" cy="1783"/>
              <a:chOff x="5921" y="2387"/>
              <a:chExt cx="409" cy="1783"/>
            </a:xfrm>
          </p:grpSpPr>
          <p:grpSp>
            <p:nvGrpSpPr>
              <p:cNvPr id="10254" name="Group 18"/>
              <p:cNvGrpSpPr>
                <a:grpSpLocks noChangeAspect="1"/>
              </p:cNvGrpSpPr>
              <p:nvPr userDrawn="1"/>
            </p:nvGrpSpPr>
            <p:grpSpPr bwMode="auto">
              <a:xfrm>
                <a:off x="5921" y="2506"/>
                <a:ext cx="409" cy="101"/>
                <a:chOff x="5893" y="2387"/>
                <a:chExt cx="466" cy="115"/>
              </a:xfrm>
            </p:grpSpPr>
            <p:sp>
              <p:nvSpPr>
                <p:cNvPr id="10315" name="Rectangle 19"/>
                <p:cNvSpPr>
                  <a:spLocks noChangeAspect="1"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6" name="Rectangle 20"/>
                <p:cNvSpPr>
                  <a:spLocks noChangeAspect="1"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7" name="Rectangle 21"/>
                <p:cNvSpPr>
                  <a:spLocks noChangeAspect="1"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8" name="Rectangle 22"/>
                <p:cNvSpPr>
                  <a:spLocks noChangeAspect="1"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5" name="Group 23"/>
              <p:cNvGrpSpPr>
                <a:grpSpLocks noChangeAspect="1"/>
              </p:cNvGrpSpPr>
              <p:nvPr userDrawn="1"/>
            </p:nvGrpSpPr>
            <p:grpSpPr bwMode="auto">
              <a:xfrm>
                <a:off x="5921" y="2626"/>
                <a:ext cx="409" cy="101"/>
                <a:chOff x="5893" y="2523"/>
                <a:chExt cx="466" cy="115"/>
              </a:xfrm>
            </p:grpSpPr>
            <p:sp>
              <p:nvSpPr>
                <p:cNvPr id="10311" name="Rectangle 24"/>
                <p:cNvSpPr>
                  <a:spLocks noChangeAspect="1"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2" name="Rectangle 25"/>
                <p:cNvSpPr>
                  <a:spLocks noChangeAspect="1"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3" name="Rectangle 26"/>
                <p:cNvSpPr>
                  <a:spLocks noChangeAspect="1"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4" name="Rectangle 27"/>
                <p:cNvSpPr>
                  <a:spLocks noChangeAspect="1"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6" name="Group 28"/>
              <p:cNvGrpSpPr>
                <a:grpSpLocks noChangeAspect="1"/>
              </p:cNvGrpSpPr>
              <p:nvPr userDrawn="1"/>
            </p:nvGrpSpPr>
            <p:grpSpPr bwMode="auto">
              <a:xfrm>
                <a:off x="5921" y="2745"/>
                <a:ext cx="409" cy="101"/>
                <a:chOff x="5893" y="2659"/>
                <a:chExt cx="466" cy="115"/>
              </a:xfrm>
            </p:grpSpPr>
            <p:sp>
              <p:nvSpPr>
                <p:cNvPr id="10307" name="Rectangle 29"/>
                <p:cNvSpPr>
                  <a:spLocks noChangeAspect="1"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8" name="Rectangle 30"/>
                <p:cNvSpPr>
                  <a:spLocks noChangeAspect="1"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9" name="Rectangle 31"/>
                <p:cNvSpPr>
                  <a:spLocks noChangeAspect="1"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0" name="Rectangle 32"/>
                <p:cNvSpPr>
                  <a:spLocks noChangeAspect="1"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7" name="Group 33"/>
              <p:cNvGrpSpPr>
                <a:grpSpLocks noChangeAspect="1"/>
              </p:cNvGrpSpPr>
              <p:nvPr userDrawn="1"/>
            </p:nvGrpSpPr>
            <p:grpSpPr bwMode="auto">
              <a:xfrm>
                <a:off x="5921" y="2387"/>
                <a:ext cx="409" cy="104"/>
                <a:chOff x="5893" y="2251"/>
                <a:chExt cx="466" cy="119"/>
              </a:xfrm>
            </p:grpSpPr>
            <p:sp>
              <p:nvSpPr>
                <p:cNvPr id="10303" name="Rectangle 34"/>
                <p:cNvSpPr>
                  <a:spLocks noChangeAspect="1"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4" name="Rectangle 35"/>
                <p:cNvSpPr>
                  <a:spLocks noChangeAspect="1"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5" name="Rectangle 36"/>
                <p:cNvSpPr>
                  <a:spLocks noChangeAspect="1"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6" name="Rectangle 37"/>
                <p:cNvSpPr>
                  <a:spLocks noChangeAspect="1"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8" name="Group 38"/>
              <p:cNvGrpSpPr>
                <a:grpSpLocks noChangeAspect="1"/>
              </p:cNvGrpSpPr>
              <p:nvPr userDrawn="1"/>
            </p:nvGrpSpPr>
            <p:grpSpPr bwMode="auto">
              <a:xfrm>
                <a:off x="5921" y="2944"/>
                <a:ext cx="409" cy="101"/>
                <a:chOff x="5893" y="2886"/>
                <a:chExt cx="466" cy="115"/>
              </a:xfrm>
            </p:grpSpPr>
            <p:sp>
              <p:nvSpPr>
                <p:cNvPr id="10299" name="Rectangle 39"/>
                <p:cNvSpPr>
                  <a:spLocks noChangeAspect="1"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0" name="Rectangle 40"/>
                <p:cNvSpPr>
                  <a:spLocks noChangeAspect="1"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1" name="Rectangle 41"/>
                <p:cNvSpPr>
                  <a:spLocks noChangeAspect="1"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2" name="Rectangle 42"/>
                <p:cNvSpPr>
                  <a:spLocks noChangeAspect="1"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9" name="Group 43"/>
              <p:cNvGrpSpPr>
                <a:grpSpLocks noChangeAspect="1"/>
              </p:cNvGrpSpPr>
              <p:nvPr userDrawn="1"/>
            </p:nvGrpSpPr>
            <p:grpSpPr bwMode="auto">
              <a:xfrm>
                <a:off x="5921" y="3064"/>
                <a:ext cx="409" cy="101"/>
                <a:chOff x="5893" y="3022"/>
                <a:chExt cx="466" cy="115"/>
              </a:xfrm>
            </p:grpSpPr>
            <p:sp>
              <p:nvSpPr>
                <p:cNvPr id="10295" name="Rectangle 44"/>
                <p:cNvSpPr>
                  <a:spLocks noChangeAspect="1"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6" name="Rectangle 45"/>
                <p:cNvSpPr>
                  <a:spLocks noChangeAspect="1"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7" name="Rectangle 46"/>
                <p:cNvSpPr>
                  <a:spLocks noChangeAspect="1"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8" name="Rectangle 47"/>
                <p:cNvSpPr>
                  <a:spLocks noChangeAspect="1"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0" name="Group 48"/>
              <p:cNvGrpSpPr>
                <a:grpSpLocks noChangeAspect="1"/>
              </p:cNvGrpSpPr>
              <p:nvPr userDrawn="1"/>
            </p:nvGrpSpPr>
            <p:grpSpPr bwMode="auto">
              <a:xfrm>
                <a:off x="5921" y="3183"/>
                <a:ext cx="409" cy="101"/>
                <a:chOff x="5893" y="3158"/>
                <a:chExt cx="466" cy="115"/>
              </a:xfrm>
            </p:grpSpPr>
            <p:sp>
              <p:nvSpPr>
                <p:cNvPr id="10291" name="Rectangle 49"/>
                <p:cNvSpPr>
                  <a:spLocks noChangeAspect="1"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2" name="Rectangle 50"/>
                <p:cNvSpPr>
                  <a:spLocks noChangeAspect="1"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3" name="Rectangle 51"/>
                <p:cNvSpPr>
                  <a:spLocks noChangeAspect="1"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4" name="Rectangle 52"/>
                <p:cNvSpPr>
                  <a:spLocks noChangeAspect="1"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1" name="Group 53"/>
              <p:cNvGrpSpPr>
                <a:grpSpLocks noChangeAspect="1"/>
              </p:cNvGrpSpPr>
              <p:nvPr userDrawn="1"/>
            </p:nvGrpSpPr>
            <p:grpSpPr bwMode="auto">
              <a:xfrm>
                <a:off x="5921" y="3383"/>
                <a:ext cx="409" cy="100"/>
                <a:chOff x="5893" y="3385"/>
                <a:chExt cx="466" cy="115"/>
              </a:xfrm>
            </p:grpSpPr>
            <p:sp>
              <p:nvSpPr>
                <p:cNvPr id="10287" name="Rectangle 54"/>
                <p:cNvSpPr>
                  <a:spLocks noChangeAspect="1"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8" name="Rectangle 55"/>
                <p:cNvSpPr>
                  <a:spLocks noChangeAspect="1"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9" name="Rectangle 56"/>
                <p:cNvSpPr>
                  <a:spLocks noChangeAspect="1"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0" name="Rectangle 57"/>
                <p:cNvSpPr>
                  <a:spLocks noChangeAspect="1"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2" name="Group 58"/>
              <p:cNvGrpSpPr>
                <a:grpSpLocks noChangeAspect="1"/>
              </p:cNvGrpSpPr>
              <p:nvPr userDrawn="1"/>
            </p:nvGrpSpPr>
            <p:grpSpPr bwMode="auto">
              <a:xfrm>
                <a:off x="5921" y="3502"/>
                <a:ext cx="409" cy="101"/>
                <a:chOff x="5893" y="3521"/>
                <a:chExt cx="466" cy="115"/>
              </a:xfrm>
            </p:grpSpPr>
            <p:sp>
              <p:nvSpPr>
                <p:cNvPr id="10283" name="Rectangle 59"/>
                <p:cNvSpPr>
                  <a:spLocks noChangeAspect="1"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4" name="Rectangle 60"/>
                <p:cNvSpPr>
                  <a:spLocks noChangeAspect="1"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5" name="Rectangle 61"/>
                <p:cNvSpPr>
                  <a:spLocks noChangeAspect="1"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6" name="Rectangle 62"/>
                <p:cNvSpPr>
                  <a:spLocks noChangeAspect="1"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3" name="Group 63"/>
              <p:cNvGrpSpPr>
                <a:grpSpLocks noChangeAspect="1"/>
              </p:cNvGrpSpPr>
              <p:nvPr userDrawn="1"/>
            </p:nvGrpSpPr>
            <p:grpSpPr bwMode="auto">
              <a:xfrm>
                <a:off x="5921" y="3621"/>
                <a:ext cx="409" cy="101"/>
                <a:chOff x="5893" y="3657"/>
                <a:chExt cx="466" cy="115"/>
              </a:xfrm>
            </p:grpSpPr>
            <p:sp>
              <p:nvSpPr>
                <p:cNvPr id="10279" name="Rectangle 64"/>
                <p:cNvSpPr>
                  <a:spLocks noChangeAspect="1"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0" name="Rectangle 65"/>
                <p:cNvSpPr>
                  <a:spLocks noChangeAspect="1"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1" name="Rectangle 66"/>
                <p:cNvSpPr>
                  <a:spLocks noChangeAspect="1"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2" name="Rectangle 67"/>
                <p:cNvSpPr>
                  <a:spLocks noChangeAspect="1"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4" name="Group 68"/>
              <p:cNvGrpSpPr>
                <a:grpSpLocks noChangeAspect="1"/>
              </p:cNvGrpSpPr>
              <p:nvPr userDrawn="1"/>
            </p:nvGrpSpPr>
            <p:grpSpPr bwMode="auto">
              <a:xfrm>
                <a:off x="5921" y="3821"/>
                <a:ext cx="409" cy="101"/>
                <a:chOff x="5893" y="3884"/>
                <a:chExt cx="466" cy="115"/>
              </a:xfrm>
            </p:grpSpPr>
            <p:sp>
              <p:nvSpPr>
                <p:cNvPr id="10275" name="Rectangle 69"/>
                <p:cNvSpPr>
                  <a:spLocks noChangeAspect="1"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6" name="Rectangle 70"/>
                <p:cNvSpPr>
                  <a:spLocks noChangeAspect="1"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7" name="Rectangle 71"/>
                <p:cNvSpPr>
                  <a:spLocks noChangeAspect="1"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8" name="Rectangle 72"/>
                <p:cNvSpPr>
                  <a:spLocks noChangeAspect="1"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5" name="Group 73"/>
              <p:cNvGrpSpPr>
                <a:grpSpLocks noChangeAspect="1"/>
              </p:cNvGrpSpPr>
              <p:nvPr userDrawn="1"/>
            </p:nvGrpSpPr>
            <p:grpSpPr bwMode="auto">
              <a:xfrm>
                <a:off x="5921" y="3945"/>
                <a:ext cx="409" cy="101"/>
                <a:chOff x="5893" y="4026"/>
                <a:chExt cx="466" cy="115"/>
              </a:xfrm>
            </p:grpSpPr>
            <p:sp>
              <p:nvSpPr>
                <p:cNvPr id="10271" name="Rectangle 74"/>
                <p:cNvSpPr>
                  <a:spLocks noChangeAspect="1"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2" name="Rectangle 75"/>
                <p:cNvSpPr>
                  <a:spLocks noChangeAspect="1"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3" name="Rectangle 76"/>
                <p:cNvSpPr>
                  <a:spLocks noChangeAspect="1"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4" name="Rectangle 77"/>
                <p:cNvSpPr>
                  <a:spLocks noChangeAspect="1"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6" name="Group 78"/>
              <p:cNvGrpSpPr>
                <a:grpSpLocks noChangeAspect="1"/>
              </p:cNvGrpSpPr>
              <p:nvPr userDrawn="1"/>
            </p:nvGrpSpPr>
            <p:grpSpPr bwMode="auto">
              <a:xfrm>
                <a:off x="5921" y="4069"/>
                <a:ext cx="409" cy="101"/>
                <a:chOff x="5893" y="4167"/>
                <a:chExt cx="466" cy="115"/>
              </a:xfrm>
            </p:grpSpPr>
            <p:sp>
              <p:nvSpPr>
                <p:cNvPr id="10267" name="Rectangle 79"/>
                <p:cNvSpPr>
                  <a:spLocks noChangeAspect="1"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68" name="Rectangle 80"/>
                <p:cNvSpPr>
                  <a:spLocks noChangeAspect="1"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69" name="Rectangle 81"/>
                <p:cNvSpPr>
                  <a:spLocks noChangeAspect="1"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0" name="Rectangle 82"/>
                <p:cNvSpPr>
                  <a:spLocks noChangeAspect="1"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grpSp>
      <p:sp>
        <p:nvSpPr>
          <p:cNvPr id="10321" name="Text Box 81"/>
          <p:cNvSpPr txBox="1">
            <a:spLocks noChangeArrowheads="1"/>
          </p:cNvSpPr>
          <p:nvPr/>
        </p:nvSpPr>
        <p:spPr bwMode="auto">
          <a:xfrm>
            <a:off x="-2884488" y="1330325"/>
            <a:ext cx="2776538" cy="38766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pPr>
            <a:r>
              <a:rPr lang="zh-CN" altLang="zh-CN" sz="1100" dirty="0">
                <a:solidFill>
                  <a:srgbClr val="FFFFFF"/>
                </a:solidFill>
                <a:latin typeface="FrutigerNext LT Regular" pitchFamily="34" charset="0"/>
              </a:rPr>
              <a:t>Slide title :32-35pt  </a:t>
            </a:r>
          </a:p>
          <a:p>
            <a:pPr algn="r" eaLnBrk="1" hangingPunct="1">
              <a:spcBef>
                <a:spcPct val="20000"/>
              </a:spcBef>
            </a:pPr>
            <a:r>
              <a:rPr lang="zh-CN" altLang="zh-CN" sz="1100" dirty="0">
                <a:solidFill>
                  <a:srgbClr val="FFFFFF"/>
                </a:solidFill>
                <a:latin typeface="FrutigerNext LT Regular" pitchFamily="34" charset="0"/>
              </a:rPr>
              <a:t>Color: R153 G0 B0</a:t>
            </a:r>
          </a:p>
          <a:p>
            <a:pPr algn="r" eaLnBrk="1" hangingPunct="1">
              <a:spcBef>
                <a:spcPct val="20000"/>
              </a:spcBef>
            </a:pPr>
            <a:r>
              <a:rPr lang="zh-CN" altLang="zh-CN" sz="1100" dirty="0">
                <a:solidFill>
                  <a:srgbClr val="FFFFFF"/>
                </a:solidFill>
                <a:latin typeface="FrutigerNext LT Regular" pitchFamily="34" charset="0"/>
              </a:rPr>
              <a:t>Corporate Font :</a:t>
            </a:r>
          </a:p>
          <a:p>
            <a:pPr algn="r" eaLnBrk="1" hangingPunct="1">
              <a:spcBef>
                <a:spcPct val="20000"/>
              </a:spcBef>
            </a:pPr>
            <a:r>
              <a:rPr lang="zh-CN" altLang="zh-CN" sz="1100" dirty="0">
                <a:solidFill>
                  <a:srgbClr val="FFFFFF"/>
                </a:solidFill>
                <a:latin typeface="FrutigerNext LT Regular" pitchFamily="34" charset="0"/>
              </a:rPr>
              <a:t>FrutigerNext LT Medium</a:t>
            </a:r>
          </a:p>
          <a:p>
            <a:pPr algn="r" eaLnBrk="1" hangingPunct="1">
              <a:spcBef>
                <a:spcPct val="20000"/>
              </a:spcBef>
            </a:pPr>
            <a:r>
              <a:rPr lang="zh-CN" altLang="zh-CN" sz="1100" dirty="0">
                <a:solidFill>
                  <a:srgbClr val="FFFFFF"/>
                </a:solidFill>
                <a:latin typeface="FrutigerNext LT Regular" pitchFamily="34" charset="0"/>
              </a:rPr>
              <a:t>Font to be used by customers and </a:t>
            </a:r>
          </a:p>
          <a:p>
            <a:pPr algn="r" eaLnBrk="1" hangingPunct="1">
              <a:spcBef>
                <a:spcPct val="20000"/>
              </a:spcBef>
            </a:pPr>
            <a:r>
              <a:rPr lang="zh-CN" altLang="zh-CN" sz="1100" dirty="0">
                <a:solidFill>
                  <a:srgbClr val="FFFFFF"/>
                </a:solidFill>
                <a:latin typeface="FrutigerNext LT Regular" pitchFamily="34" charset="0"/>
              </a:rPr>
              <a:t>partners : </a:t>
            </a:r>
          </a:p>
          <a:p>
            <a:pPr algn="r" eaLnBrk="1" hangingPunct="1">
              <a:spcBef>
                <a:spcPct val="20000"/>
              </a:spcBef>
            </a:pPr>
            <a:r>
              <a:rPr lang="zh-CN" altLang="zh-CN" sz="1100" dirty="0">
                <a:solidFill>
                  <a:srgbClr val="FFFFFF"/>
                </a:solidFill>
                <a:latin typeface="FrutigerNext LT Regular" pitchFamily="34" charset="0"/>
              </a:rPr>
              <a:t>Arial</a:t>
            </a:r>
          </a:p>
          <a:p>
            <a:pPr algn="r" eaLnBrk="1" hangingPunct="1">
              <a:spcBef>
                <a:spcPct val="20000"/>
              </a:spcBef>
            </a:pPr>
            <a:endParaRPr lang="zh-CN" altLang="zh-CN" sz="1100" dirty="0">
              <a:solidFill>
                <a:srgbClr val="FFFFFF"/>
              </a:solidFill>
              <a:latin typeface="FrutigerNext LT Regular" pitchFamily="34" charset="0"/>
            </a:endParaRPr>
          </a:p>
          <a:p>
            <a:pPr algn="r" eaLnBrk="1" hangingPunct="1">
              <a:spcBef>
                <a:spcPct val="20000"/>
              </a:spcBef>
            </a:pPr>
            <a:endParaRPr lang="zh-CN" altLang="zh-CN" sz="1100" dirty="0">
              <a:solidFill>
                <a:srgbClr val="FFFFFF"/>
              </a:solidFill>
              <a:latin typeface="FrutigerNext LT Regular" pitchFamily="34" charset="0"/>
            </a:endParaRPr>
          </a:p>
          <a:p>
            <a:pPr algn="r" eaLnBrk="1" hangingPunct="1">
              <a:spcBef>
                <a:spcPct val="20000"/>
              </a:spcBef>
            </a:pPr>
            <a:endParaRPr lang="zh-CN" altLang="zh-CN" sz="1100" dirty="0">
              <a:solidFill>
                <a:srgbClr val="FFFFFF"/>
              </a:solidFill>
              <a:latin typeface="FrutigerNext LT Regular" pitchFamily="34" charset="0"/>
            </a:endParaRPr>
          </a:p>
          <a:p>
            <a:pPr algn="r" eaLnBrk="1" hangingPunct="1">
              <a:spcBef>
                <a:spcPct val="20000"/>
              </a:spcBef>
            </a:pPr>
            <a:r>
              <a:rPr lang="zh-CN" altLang="zh-CN" sz="1100" dirty="0">
                <a:solidFill>
                  <a:srgbClr val="FFFFFF"/>
                </a:solidFill>
                <a:latin typeface="FrutigerNext LT Regular" pitchFamily="34" charset="0"/>
              </a:rPr>
              <a:t>Slide text :20-22pt</a:t>
            </a:r>
          </a:p>
          <a:p>
            <a:pPr algn="r" eaLnBrk="1" hangingPunct="1">
              <a:spcBef>
                <a:spcPct val="20000"/>
              </a:spcBef>
            </a:pPr>
            <a:r>
              <a:rPr lang="zh-CN" altLang="zh-CN" sz="1100" dirty="0">
                <a:solidFill>
                  <a:srgbClr val="FFFFFF"/>
                </a:solidFill>
                <a:latin typeface="FrutigerNext LT Regular" pitchFamily="34" charset="0"/>
              </a:rPr>
              <a:t>Bullets level 2-5:</a:t>
            </a:r>
          </a:p>
          <a:p>
            <a:pPr algn="r" eaLnBrk="1" hangingPunct="1">
              <a:spcBef>
                <a:spcPct val="20000"/>
              </a:spcBef>
            </a:pPr>
            <a:r>
              <a:rPr lang="zh-CN" altLang="zh-CN" sz="1100" dirty="0">
                <a:solidFill>
                  <a:srgbClr val="FFFFFF"/>
                </a:solidFill>
                <a:latin typeface="FrutigerNext LT Regular" pitchFamily="34" charset="0"/>
              </a:rPr>
              <a:t> 18pt  </a:t>
            </a:r>
          </a:p>
          <a:p>
            <a:pPr algn="r" eaLnBrk="1" hangingPunct="1">
              <a:spcBef>
                <a:spcPct val="20000"/>
              </a:spcBef>
            </a:pPr>
            <a:r>
              <a:rPr lang="zh-CN" altLang="zh-CN" sz="1100" dirty="0">
                <a:solidFill>
                  <a:srgbClr val="FFFFFF"/>
                </a:solidFill>
                <a:latin typeface="FrutigerNext LT Regular" pitchFamily="34" charset="0"/>
              </a:rPr>
              <a:t>Color:Black</a:t>
            </a:r>
          </a:p>
          <a:p>
            <a:pPr algn="r" eaLnBrk="1" hangingPunct="1">
              <a:spcBef>
                <a:spcPct val="20000"/>
              </a:spcBef>
            </a:pPr>
            <a:r>
              <a:rPr lang="zh-CN" altLang="zh-CN" sz="1100" dirty="0">
                <a:solidFill>
                  <a:srgbClr val="FFFFFF"/>
                </a:solidFill>
                <a:latin typeface="FrutigerNext LT Regular" pitchFamily="34" charset="0"/>
              </a:rPr>
              <a:t>Corporate Font :</a:t>
            </a:r>
          </a:p>
          <a:p>
            <a:pPr algn="r" eaLnBrk="1" hangingPunct="1">
              <a:spcBef>
                <a:spcPct val="20000"/>
              </a:spcBef>
            </a:pPr>
            <a:r>
              <a:rPr lang="zh-CN" altLang="zh-CN" sz="1100" dirty="0">
                <a:solidFill>
                  <a:srgbClr val="FFFFFF"/>
                </a:solidFill>
                <a:latin typeface="FrutigerNext LT Regular" pitchFamily="34" charset="0"/>
              </a:rPr>
              <a:t>FrutigerNext LT Medium</a:t>
            </a:r>
          </a:p>
          <a:p>
            <a:pPr algn="r" eaLnBrk="1" hangingPunct="1">
              <a:spcBef>
                <a:spcPct val="20000"/>
              </a:spcBef>
            </a:pPr>
            <a:r>
              <a:rPr lang="zh-CN" altLang="zh-CN" sz="1100" dirty="0">
                <a:solidFill>
                  <a:srgbClr val="FFFFFF"/>
                </a:solidFill>
                <a:latin typeface="FrutigerNext LT Regular" pitchFamily="34" charset="0"/>
              </a:rPr>
              <a:t>Font to be used by customers and </a:t>
            </a:r>
          </a:p>
          <a:p>
            <a:pPr algn="r" eaLnBrk="1" hangingPunct="1">
              <a:spcBef>
                <a:spcPct val="20000"/>
              </a:spcBef>
            </a:pPr>
            <a:r>
              <a:rPr lang="zh-CN" altLang="zh-CN" sz="1100" dirty="0">
                <a:solidFill>
                  <a:srgbClr val="FFFFFF"/>
                </a:solidFill>
                <a:latin typeface="FrutigerNext LT Regular" pitchFamily="34" charset="0"/>
              </a:rPr>
              <a:t>partners : </a:t>
            </a:r>
          </a:p>
          <a:p>
            <a:pPr algn="r" eaLnBrk="1" hangingPunct="1">
              <a:spcBef>
                <a:spcPct val="20000"/>
              </a:spcBef>
            </a:pPr>
            <a:r>
              <a:rPr lang="zh-CN" altLang="zh-CN" sz="1100" dirty="0">
                <a:solidFill>
                  <a:srgbClr val="FFFFFF"/>
                </a:solidFill>
                <a:latin typeface="FrutigerNext LT Regular" pitchFamily="34" charset="0"/>
              </a:rPr>
              <a:t>Arial</a:t>
            </a:r>
          </a:p>
        </p:txBody>
      </p:sp>
      <p:sp>
        <p:nvSpPr>
          <p:cNvPr id="10324" name="Text Box 84"/>
          <p:cNvSpPr txBox="1">
            <a:spLocks noChangeArrowheads="1"/>
          </p:cNvSpPr>
          <p:nvPr/>
        </p:nvSpPr>
        <p:spPr bwMode="auto">
          <a:xfrm>
            <a:off x="9251950" y="57150"/>
            <a:ext cx="1295400" cy="12700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100">
                <a:solidFill>
                  <a:srgbClr val="FFFFFF"/>
                </a:solidFill>
                <a:latin typeface="FrutigerNext LT Regular" pitchFamily="34" charset="0"/>
              </a:rPr>
              <a:t>Top right  corner  for   field-mark, customer or partner logotypes. </a:t>
            </a:r>
          </a:p>
          <a:p>
            <a:endParaRPr lang="en-US" altLang="zh-CN" sz="1100">
              <a:solidFill>
                <a:srgbClr val="FFFFFF"/>
              </a:solidFill>
              <a:latin typeface="FrutigerNext LT Regular" pitchFamily="34" charset="0"/>
            </a:endParaRPr>
          </a:p>
          <a:p>
            <a:r>
              <a:rPr lang="en-US" altLang="zh-CN" sz="1100">
                <a:solidFill>
                  <a:srgbClr val="FFFFFF"/>
                </a:solidFill>
                <a:latin typeface="FrutigerNext LT Regular" pitchFamily="34" charset="0"/>
              </a:rPr>
              <a:t>----------------   </a:t>
            </a:r>
          </a:p>
          <a:p>
            <a:endParaRPr lang="zh-CN" altLang="en-US" sz="1100">
              <a:solidFill>
                <a:srgbClr val="FFFFFF"/>
              </a:solidFill>
              <a:latin typeface="FrutigerNext LT Regular" pitchFamily="34" charset="0"/>
            </a:endParaRPr>
          </a:p>
        </p:txBody>
      </p:sp>
      <p:sp>
        <p:nvSpPr>
          <p:cNvPr id="10325" name="Text Box 85"/>
          <p:cNvSpPr txBox="1">
            <a:spLocks noChangeArrowheads="1"/>
          </p:cNvSpPr>
          <p:nvPr/>
        </p:nvSpPr>
        <p:spPr bwMode="auto">
          <a:xfrm>
            <a:off x="9251950" y="1196975"/>
            <a:ext cx="1295400" cy="24479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100" dirty="0">
                <a:solidFill>
                  <a:srgbClr val="FFFFFF"/>
                </a:solidFill>
                <a:latin typeface="FrutigerNext LT Regular" pitchFamily="34" charset="0"/>
              </a:rPr>
              <a:t>The following nine groups of colors are an example of how our design colors can be used, please take note that you should only use one design color group per slide. </a:t>
            </a:r>
          </a:p>
          <a:p>
            <a:r>
              <a:rPr lang="en-US" altLang="zh-CN" sz="1100" dirty="0">
                <a:solidFill>
                  <a:srgbClr val="FFFFFF"/>
                </a:solidFill>
                <a:latin typeface="FrutigerNext LT Regular" pitchFamily="34" charset="0"/>
              </a:rPr>
              <a:t> For specific usage details, refer to the “Typesetting Standard”.</a:t>
            </a:r>
          </a:p>
        </p:txBody>
      </p:sp>
      <p:sp>
        <p:nvSpPr>
          <p:cNvPr id="80" name="Rectangle 21"/>
          <p:cNvSpPr>
            <a:spLocks noChangeArrowheads="1"/>
          </p:cNvSpPr>
          <p:nvPr userDrawn="1"/>
        </p:nvSpPr>
        <p:spPr bwMode="auto">
          <a:xfrm>
            <a:off x="3785716" y="6465936"/>
            <a:ext cx="1866404" cy="184666"/>
          </a:xfrm>
          <a:prstGeom prst="rect">
            <a:avLst/>
          </a:prstGeom>
          <a:noFill/>
          <a:ln w="9525" algn="ctr">
            <a:noFill/>
            <a:miter lim="800000"/>
            <a:headEnd/>
            <a:tailEnd/>
          </a:ln>
          <a:effectLst/>
        </p:spPr>
        <p:txBody>
          <a:bodyPr wrap="square" lIns="80082" tIns="0" rIns="80082" bIns="0">
            <a:spAutoFit/>
          </a:bodyPr>
          <a:lstStyle/>
          <a:p>
            <a:pPr marL="0" marR="0" lvl="0" indent="0" algn="l" defTabSz="801688"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smtClean="0">
                <a:ln>
                  <a:noFill/>
                </a:ln>
                <a:solidFill>
                  <a:srgbClr val="000000"/>
                </a:solidFill>
                <a:effectLst/>
                <a:uLnTx/>
                <a:uFillTx/>
                <a:latin typeface="FrutigerNext LT Medium"/>
                <a:ea typeface="华文细黑"/>
              </a:rPr>
              <a:t>Huawei Confidential</a:t>
            </a:r>
          </a:p>
        </p:txBody>
      </p:sp>
      <p:sp>
        <p:nvSpPr>
          <p:cNvPr id="82" name="Rectangle 5"/>
          <p:cNvSpPr>
            <a:spLocks noChangeArrowheads="1"/>
          </p:cNvSpPr>
          <p:nvPr userDrawn="1"/>
        </p:nvSpPr>
        <p:spPr bwMode="auto">
          <a:xfrm>
            <a:off x="6361113" y="6480629"/>
            <a:ext cx="2097087" cy="377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fld id="{334777C4-916E-458D-ABE7-87ACD557FBD2}" type="slidenum">
              <a:rPr lang="de-DE" altLang="zh-CN" sz="1200" smtClean="0">
                <a:solidFill>
                  <a:srgbClr val="000000"/>
                </a:solidFill>
                <a:latin typeface="FrutigerNext LT Bold" pitchFamily="34" charset="0"/>
                <a:ea typeface="ＭＳ Ｐゴシック" pitchFamily="34" charset="-128"/>
              </a:rPr>
              <a:pPr eaLnBrk="0" hangingPunct="0">
                <a:lnSpc>
                  <a:spcPct val="85000"/>
                </a:lnSpc>
              </a:pPr>
              <a:t>‹#›</a:t>
            </a:fld>
            <a:endParaRPr lang="en-GB" altLang="zh-CN" sz="1200" dirty="0">
              <a:solidFill>
                <a:srgbClr val="000000"/>
              </a:solidFill>
              <a:latin typeface="FrutigerNext LT Bold" pitchFamily="34" charset="0"/>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2"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0" y="5897563"/>
            <a:ext cx="91440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Text Box 7"/>
          <p:cNvSpPr txBox="1">
            <a:spLocks noChangeArrowheads="1"/>
          </p:cNvSpPr>
          <p:nvPr/>
        </p:nvSpPr>
        <p:spPr bwMode="auto">
          <a:xfrm>
            <a:off x="3200525" y="2668588"/>
            <a:ext cx="2742949" cy="761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7" name="Text Box 8"/>
          <p:cNvSpPr txBox="1">
            <a:spLocks noChangeArrowheads="1"/>
          </p:cNvSpPr>
          <p:nvPr/>
        </p:nvSpPr>
        <p:spPr bwMode="auto">
          <a:xfrm>
            <a:off x="3161636" y="3429000"/>
            <a:ext cx="2820727" cy="48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
        <p:nvSpPr>
          <p:cNvPr id="5" name="TextBox 4"/>
          <p:cNvSpPr txBox="1"/>
          <p:nvPr/>
        </p:nvSpPr>
        <p:spPr>
          <a:xfrm>
            <a:off x="755650" y="4508500"/>
            <a:ext cx="7632700" cy="124649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Tree>
  </p:cSld>
  <p:clrMap bg1="lt1" tx1="dk1" bg2="lt2" tx2="dk2" accent1="accent1" accent2="accent2" accent3="accent3" accent4="accent4" accent5="accent5" accent6="accent6" hlink="hlink" folHlink="folHlink"/>
  <p:sldLayoutIdLst>
    <p:sldLayoutId id="2147483823"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a:xfrm>
            <a:off x="323454" y="2030070"/>
            <a:ext cx="5832648" cy="586957"/>
          </a:xfrm>
        </p:spPr>
        <p:txBody>
          <a:bodyPr/>
          <a:lstStyle/>
          <a:p>
            <a:pPr algn="ctr"/>
            <a:r>
              <a:rPr lang="en-US" altLang="zh-CN" dirty="0" smtClean="0"/>
              <a:t>Internship: Final </a:t>
            </a:r>
            <a:r>
              <a:rPr lang="en-US" altLang="zh-CN" dirty="0"/>
              <a:t>P</a:t>
            </a:r>
            <a:r>
              <a:rPr lang="en-US" altLang="zh-CN" dirty="0" smtClean="0"/>
              <a:t>resentation </a:t>
            </a:r>
            <a:endParaRPr lang="zh-CN" altLang="en-US" dirty="0"/>
          </a:p>
        </p:txBody>
      </p:sp>
      <p:sp>
        <p:nvSpPr>
          <p:cNvPr id="15" name="副标题 14"/>
          <p:cNvSpPr>
            <a:spLocks noGrp="1"/>
          </p:cNvSpPr>
          <p:nvPr>
            <p:ph type="subTitle" idx="11"/>
          </p:nvPr>
        </p:nvSpPr>
        <p:spPr>
          <a:xfrm>
            <a:off x="827584" y="3356992"/>
            <a:ext cx="5472534" cy="701731"/>
          </a:xfrm>
        </p:spPr>
        <p:txBody>
          <a:bodyPr/>
          <a:lstStyle/>
          <a:p>
            <a:r>
              <a:rPr lang="en-US" altLang="zh-CN" sz="1800" dirty="0" smtClean="0"/>
              <a:t>Intern: XU ZHIYUN</a:t>
            </a:r>
          </a:p>
          <a:p>
            <a:r>
              <a:rPr lang="en-US" altLang="zh-CN" sz="1800" dirty="0" smtClean="0"/>
              <a:t>Supervisor: Mr. Serge Lasserre</a:t>
            </a:r>
            <a:endParaRPr lang="zh-CN" altLang="en-US" sz="1800" dirty="0"/>
          </a:p>
        </p:txBody>
      </p:sp>
      <p:sp>
        <p:nvSpPr>
          <p:cNvPr id="2" name="TextBox 1"/>
          <p:cNvSpPr txBox="1"/>
          <p:nvPr/>
        </p:nvSpPr>
        <p:spPr>
          <a:xfrm>
            <a:off x="800359" y="2679232"/>
            <a:ext cx="2664296" cy="307777"/>
          </a:xfrm>
          <a:prstGeom prst="rect">
            <a:avLst/>
          </a:prstGeom>
          <a:noFill/>
        </p:spPr>
        <p:txBody>
          <a:bodyPr wrap="square" rtlCol="0">
            <a:spAutoFit/>
          </a:bodyPr>
          <a:lstStyle/>
          <a:p>
            <a:r>
              <a:rPr lang="en-US" altLang="zh-CN" sz="1400" dirty="0">
                <a:solidFill>
                  <a:schemeClr val="bg1"/>
                </a:solidFill>
                <a:latin typeface="FrutigerNext LT Medium" pitchFamily="34" charset="0"/>
                <a:ea typeface="黑体" pitchFamily="49" charset="-122"/>
              </a:rPr>
              <a:t>September 9, 2019</a:t>
            </a:r>
            <a:endParaRPr lang="en-US" sz="1400" dirty="0">
              <a:solidFill>
                <a:schemeClr val="bg1"/>
              </a:solidFill>
              <a:latin typeface="FrutigerNext LT Medium" pitchFamily="34" charset="0"/>
              <a:ea typeface="黑体" pitchFamily="49" charset="-122"/>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056" y="5334000"/>
            <a:ext cx="2286000" cy="1524000"/>
          </a:xfrm>
          <a:prstGeom prst="rect">
            <a:avLst/>
          </a:prstGeom>
        </p:spPr>
      </p:pic>
    </p:spTree>
  </p:cSld>
  <p:clrMapOvr>
    <a:masterClrMapping/>
  </p:clrMapOvr>
  <p:transition advClick="0" advTm="8000">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9"/>
            <a:ext cx="7632700" cy="583282"/>
          </a:xfrm>
        </p:spPr>
        <p:txBody>
          <a:bodyPr/>
          <a:lstStyle/>
          <a:p>
            <a:pPr eaLnBrk="1" hangingPunct="1"/>
            <a:r>
              <a:rPr lang="en-US" altLang="zh-CN" dirty="0"/>
              <a:t>Recoding of BM3D</a:t>
            </a:r>
          </a:p>
        </p:txBody>
      </p:sp>
      <p:sp>
        <p:nvSpPr>
          <p:cNvPr id="3" name="内容占位符 2"/>
          <p:cNvSpPr>
            <a:spLocks noGrp="1"/>
          </p:cNvSpPr>
          <p:nvPr>
            <p:ph idx="1"/>
          </p:nvPr>
        </p:nvSpPr>
        <p:spPr>
          <a:xfrm>
            <a:off x="230711" y="836712"/>
            <a:ext cx="8445745" cy="5112567"/>
          </a:xfrm>
        </p:spPr>
        <p:txBody>
          <a:bodyPr/>
          <a:lstStyle/>
          <a:p>
            <a:pPr marL="0" indent="0">
              <a:buNone/>
            </a:pPr>
            <a:r>
              <a:rPr lang="en-US" altLang="zh-CN" sz="1600" dirty="0" smtClean="0"/>
              <a:t>• </a:t>
            </a:r>
            <a:r>
              <a:rPr lang="fr-FR" altLang="zh-CN" sz="1600" dirty="0" smtClean="0"/>
              <a:t>Aggregation</a:t>
            </a:r>
          </a:p>
          <a:p>
            <a:pPr marL="0" indent="0">
              <a:buNone/>
            </a:pPr>
            <a:r>
              <a:rPr lang="en-US" altLang="zh-CN" sz="1600" b="0" kern="1200" dirty="0"/>
              <a:t>Blocks after Collaborative Filtering are overlapping, for each pixel we obtain many different estimates which need to be combined. Aggregation is a particular averaging procedure which is exploited to take advantage of this redundancy.</a:t>
            </a:r>
          </a:p>
          <a:p>
            <a:pPr marL="0" indent="0">
              <a:buNone/>
            </a:pPr>
            <a:endParaRPr lang="fr-FR" altLang="zh-CN" sz="1600" dirty="0" smtClean="0"/>
          </a:p>
          <a:p>
            <a:pPr marL="0" indent="0">
              <a:buNone/>
            </a:pPr>
            <a:r>
              <a:rPr lang="en-US" altLang="zh-CN" sz="1600" b="0" dirty="0"/>
              <a:t>The basic estimate after this first step is </a:t>
            </a:r>
            <a:r>
              <a:rPr lang="en-US" altLang="zh-CN" sz="1600" b="0" dirty="0" smtClean="0"/>
              <a:t>given by</a:t>
            </a:r>
          </a:p>
          <a:p>
            <a:pPr marL="0" indent="0">
              <a:buNone/>
            </a:pPr>
            <a:endParaRPr lang="en-US" altLang="zh-CN" sz="1600" b="0" dirty="0"/>
          </a:p>
          <a:p>
            <a:pPr marL="0" indent="0">
              <a:buNone/>
            </a:pPr>
            <a:endParaRPr lang="en-US" altLang="zh-CN" sz="1600" b="0" dirty="0" smtClean="0"/>
          </a:p>
          <a:p>
            <a:pPr marL="0" indent="0">
              <a:buNone/>
            </a:pPr>
            <a:endParaRPr lang="en-US" altLang="zh-CN" sz="1600" b="0" dirty="0"/>
          </a:p>
          <a:p>
            <a:pPr marL="0" indent="0">
              <a:buNone/>
            </a:pPr>
            <a:endParaRPr lang="en-US" altLang="zh-CN" sz="1600" b="0" dirty="0" smtClean="0"/>
          </a:p>
          <a:p>
            <a:pPr marL="0" indent="0">
              <a:buNone/>
            </a:pPr>
            <a:r>
              <a:rPr lang="en-US" altLang="zh-CN" sz="1600" b="0" dirty="0"/>
              <a:t>The final estimate obtained after the second step is given </a:t>
            </a:r>
            <a:r>
              <a:rPr lang="en-US" altLang="zh-CN" sz="1600" b="0" dirty="0" smtClean="0"/>
              <a:t>by </a:t>
            </a:r>
            <a:endParaRPr lang="en-US" altLang="zh-CN" sz="1600" b="0" dirty="0"/>
          </a:p>
          <a:p>
            <a:pPr marL="0" indent="0">
              <a:buNone/>
            </a:pPr>
            <a:endParaRPr lang="en-US" altLang="zh-CN" sz="1600" b="0" dirty="0" smtClean="0"/>
          </a:p>
          <a:p>
            <a:pPr marL="0" indent="0">
              <a:buNone/>
            </a:pPr>
            <a:endParaRPr lang="en-US" altLang="zh-CN" sz="1600" b="0" dirty="0"/>
          </a:p>
          <a:p>
            <a:pPr marL="0" indent="0">
              <a:buNone/>
            </a:pPr>
            <a:endParaRPr lang="en-US" altLang="zh-CN" sz="1600" b="0" dirty="0" smtClean="0"/>
          </a:p>
          <a:p>
            <a:pPr marL="0" indent="0">
              <a:buNone/>
            </a:pPr>
            <a:endParaRPr lang="en-US" altLang="zh-CN" sz="1200" b="0" dirty="0" smtClean="0"/>
          </a:p>
          <a:p>
            <a:pPr marL="0" indent="0">
              <a:buNone/>
            </a:pPr>
            <a:endParaRPr lang="en-US" altLang="zh-CN" sz="1600" b="0" dirty="0"/>
          </a:p>
          <a:p>
            <a:pPr marL="0" indent="0">
              <a:buNone/>
            </a:pPr>
            <a:endParaRPr lang="en-US" altLang="zh-CN" sz="1600" b="0" dirty="0" smtClean="0"/>
          </a:p>
          <a:p>
            <a:pPr marL="0" indent="0">
              <a:buNone/>
            </a:pPr>
            <a:endParaRPr lang="en-US" altLang="zh-CN" sz="1600" b="0" dirty="0" smtClean="0"/>
          </a:p>
          <a:p>
            <a:pPr marL="0" indent="0">
              <a:buNone/>
            </a:pPr>
            <a:endParaRPr lang="en-US" altLang="zh-CN" sz="1600" b="0" dirty="0"/>
          </a:p>
        </p:txBody>
      </p:sp>
      <p:sp>
        <p:nvSpPr>
          <p:cNvPr id="7" name="Oval Callout 6"/>
          <p:cNvSpPr/>
          <p:nvPr/>
        </p:nvSpPr>
        <p:spPr bwMode="auto">
          <a:xfrm>
            <a:off x="1979712" y="2924944"/>
            <a:ext cx="864096" cy="360040"/>
          </a:xfrm>
          <a:prstGeom prst="wedgeEllipse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pic>
        <p:nvPicPr>
          <p:cNvPr id="4" name="图片 3"/>
          <p:cNvPicPr>
            <a:picLocks noChangeAspect="1"/>
          </p:cNvPicPr>
          <p:nvPr/>
        </p:nvPicPr>
        <p:blipFill>
          <a:blip r:embed="rId3"/>
          <a:stretch>
            <a:fillRect/>
          </a:stretch>
        </p:blipFill>
        <p:spPr>
          <a:xfrm>
            <a:off x="2462858" y="2996952"/>
            <a:ext cx="3981450" cy="1190625"/>
          </a:xfrm>
          <a:prstGeom prst="rect">
            <a:avLst/>
          </a:prstGeom>
        </p:spPr>
      </p:pic>
      <p:pic>
        <p:nvPicPr>
          <p:cNvPr id="11" name="图片 10"/>
          <p:cNvPicPr>
            <a:picLocks noChangeAspect="1"/>
          </p:cNvPicPr>
          <p:nvPr/>
        </p:nvPicPr>
        <p:blipFill>
          <a:blip r:embed="rId4"/>
          <a:stretch>
            <a:fillRect/>
          </a:stretch>
        </p:blipFill>
        <p:spPr>
          <a:xfrm>
            <a:off x="2628900" y="4878287"/>
            <a:ext cx="3886200" cy="1143000"/>
          </a:xfrm>
          <a:prstGeom prst="rect">
            <a:avLst/>
          </a:prstGeom>
        </p:spPr>
      </p:pic>
    </p:spTree>
    <p:extLst>
      <p:ext uri="{BB962C8B-B14F-4D97-AF65-F5344CB8AC3E}">
        <p14:creationId xmlns:p14="http://schemas.microsoft.com/office/powerpoint/2010/main" val="11782653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9"/>
            <a:ext cx="7632700" cy="583282"/>
          </a:xfrm>
        </p:spPr>
        <p:txBody>
          <a:bodyPr/>
          <a:lstStyle/>
          <a:p>
            <a:pPr eaLnBrk="1" hangingPunct="1"/>
            <a:r>
              <a:rPr lang="en-US" altLang="zh-CN" dirty="0"/>
              <a:t>Recoding of BM3D</a:t>
            </a:r>
          </a:p>
        </p:txBody>
      </p:sp>
      <p:sp>
        <p:nvSpPr>
          <p:cNvPr id="3" name="内容占位符 2"/>
          <p:cNvSpPr>
            <a:spLocks noGrp="1"/>
          </p:cNvSpPr>
          <p:nvPr>
            <p:ph idx="1"/>
          </p:nvPr>
        </p:nvSpPr>
        <p:spPr>
          <a:xfrm>
            <a:off x="276930" y="843280"/>
            <a:ext cx="8445745" cy="5112567"/>
          </a:xfrm>
        </p:spPr>
        <p:txBody>
          <a:bodyPr/>
          <a:lstStyle/>
          <a:p>
            <a:pPr marL="0" indent="0">
              <a:buNone/>
            </a:pPr>
            <a:r>
              <a:rPr lang="en-US" altLang="zh-CN" sz="1600" dirty="0" smtClean="0"/>
              <a:t>• Result </a:t>
            </a:r>
          </a:p>
          <a:p>
            <a:pPr marL="0" indent="0">
              <a:buNone/>
            </a:pPr>
            <a:r>
              <a:rPr lang="en-US" altLang="zh-CN" sz="1600" b="0" kern="1200" dirty="0"/>
              <a:t>To reduce the exploration time, </a:t>
            </a:r>
            <a:r>
              <a:rPr lang="en-US" altLang="zh-CN" sz="1600" b="0" kern="1200" dirty="0" smtClean="0"/>
              <a:t>we process only </a:t>
            </a:r>
            <a:r>
              <a:rPr lang="en-US" altLang="zh-CN" sz="1600" b="0" dirty="0"/>
              <a:t>g</a:t>
            </a:r>
            <a:r>
              <a:rPr lang="fr-FR" altLang="zh-CN" sz="1600" b="0" dirty="0" smtClean="0"/>
              <a:t>rayscale </a:t>
            </a:r>
            <a:r>
              <a:rPr lang="en-US" altLang="zh-CN" sz="1600" b="0" dirty="0" smtClean="0"/>
              <a:t>PNG </a:t>
            </a:r>
            <a:r>
              <a:rPr lang="fr-FR" altLang="zh-CN" sz="1600" b="0" dirty="0" smtClean="0"/>
              <a:t>images.</a:t>
            </a:r>
            <a:endParaRPr lang="en-US" altLang="zh-CN" sz="1600" b="0" kern="1200" dirty="0"/>
          </a:p>
          <a:p>
            <a:pPr marL="0" indent="0">
              <a:buNone/>
            </a:pPr>
            <a:endParaRPr lang="en-US" altLang="zh-CN" sz="1600" b="0" dirty="0"/>
          </a:p>
          <a:p>
            <a:pPr marL="0" indent="0">
              <a:buNone/>
            </a:pPr>
            <a:endParaRPr lang="en-US" altLang="zh-CN" sz="1600" b="0" dirty="0" smtClean="0"/>
          </a:p>
          <a:p>
            <a:pPr marL="0" indent="0">
              <a:buNone/>
            </a:pPr>
            <a:endParaRPr lang="en-US" altLang="zh-CN" sz="1600" b="0" dirty="0"/>
          </a:p>
          <a:p>
            <a:pPr marL="0" indent="0">
              <a:buNone/>
            </a:pPr>
            <a:endParaRPr lang="en-US" altLang="zh-CN" sz="1600" b="0" dirty="0" smtClean="0"/>
          </a:p>
          <a:p>
            <a:pPr marL="0" indent="0">
              <a:buNone/>
            </a:pPr>
            <a:endParaRPr lang="en-US" altLang="zh-CN" sz="1600" b="0" dirty="0"/>
          </a:p>
          <a:p>
            <a:pPr marL="0" indent="0">
              <a:buNone/>
            </a:pPr>
            <a:endParaRPr lang="en-US" altLang="zh-CN" sz="1600" b="0" dirty="0" smtClean="0"/>
          </a:p>
          <a:p>
            <a:pPr marL="0" indent="0">
              <a:buNone/>
            </a:pPr>
            <a:endParaRPr lang="en-US" altLang="zh-CN" sz="1600" b="0" dirty="0"/>
          </a:p>
          <a:p>
            <a:pPr marL="0" indent="0">
              <a:buNone/>
            </a:pPr>
            <a:endParaRPr lang="en-US" altLang="zh-CN" sz="1600" b="0" dirty="0" smtClean="0"/>
          </a:p>
          <a:p>
            <a:pPr marL="0" indent="0">
              <a:buNone/>
            </a:pPr>
            <a:endParaRPr lang="en-US" altLang="zh-CN" sz="1600" b="0" dirty="0"/>
          </a:p>
          <a:p>
            <a:pPr marL="0" indent="0">
              <a:buNone/>
            </a:pPr>
            <a:endParaRPr lang="en-US" altLang="zh-CN" sz="1600" b="0" dirty="0" smtClean="0"/>
          </a:p>
          <a:p>
            <a:pPr marL="0" indent="0">
              <a:buNone/>
            </a:pPr>
            <a:endParaRPr lang="en-US" altLang="zh-CN" sz="1600" b="0" dirty="0" smtClean="0"/>
          </a:p>
          <a:p>
            <a:pPr marL="0" indent="0">
              <a:buNone/>
            </a:pPr>
            <a:r>
              <a:rPr lang="fr-FR" altLang="zh-CN" sz="1600" b="0" dirty="0" smtClean="0"/>
              <a:t>			PSNR</a:t>
            </a:r>
            <a:r>
              <a:rPr lang="fr-FR" altLang="zh-CN" sz="1600" b="0" dirty="0"/>
              <a:t>: 40.659636, SSIM: 0.956725 </a:t>
            </a:r>
            <a:endParaRPr lang="en-US" altLang="zh-CN" sz="1600" b="0" dirty="0" smtClean="0"/>
          </a:p>
          <a:p>
            <a:pPr marL="0" indent="0">
              <a:buNone/>
            </a:pPr>
            <a:endParaRPr lang="en-US" altLang="zh-CN" sz="1200" b="0" dirty="0" smtClean="0"/>
          </a:p>
          <a:p>
            <a:pPr marL="0" indent="0">
              <a:buNone/>
            </a:pPr>
            <a:endParaRPr lang="en-US" altLang="zh-CN" sz="1600" b="0" dirty="0"/>
          </a:p>
          <a:p>
            <a:pPr marL="0" indent="0">
              <a:buNone/>
            </a:pPr>
            <a:endParaRPr lang="en-US" altLang="zh-CN" sz="1600" b="0" dirty="0" smtClean="0"/>
          </a:p>
          <a:p>
            <a:pPr marL="0" indent="0">
              <a:buNone/>
            </a:pPr>
            <a:endParaRPr lang="en-US" altLang="zh-CN" sz="1600" b="0" dirty="0" smtClean="0"/>
          </a:p>
          <a:p>
            <a:pPr marL="0" indent="0">
              <a:buNone/>
            </a:pPr>
            <a:endParaRPr lang="en-US" altLang="zh-CN" sz="1600" b="0" dirty="0"/>
          </a:p>
        </p:txBody>
      </p:sp>
      <p:sp>
        <p:nvSpPr>
          <p:cNvPr id="7" name="Oval Callout 6"/>
          <p:cNvSpPr/>
          <p:nvPr/>
        </p:nvSpPr>
        <p:spPr bwMode="auto">
          <a:xfrm>
            <a:off x="1979712" y="2924944"/>
            <a:ext cx="864096" cy="360040"/>
          </a:xfrm>
          <a:prstGeom prst="wedgeEllipse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1951847"/>
            <a:ext cx="4052879" cy="270000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925" y="1951847"/>
            <a:ext cx="4052878" cy="2700000"/>
          </a:xfrm>
          <a:prstGeom prst="rect">
            <a:avLst/>
          </a:prstGeom>
        </p:spPr>
      </p:pic>
      <p:sp>
        <p:nvSpPr>
          <p:cNvPr id="8" name="文本框 7"/>
          <p:cNvSpPr txBox="1"/>
          <p:nvPr/>
        </p:nvSpPr>
        <p:spPr>
          <a:xfrm>
            <a:off x="446925" y="4797152"/>
            <a:ext cx="8445555" cy="369332"/>
          </a:xfrm>
          <a:prstGeom prst="rect">
            <a:avLst/>
          </a:prstGeom>
          <a:noFill/>
        </p:spPr>
        <p:txBody>
          <a:bodyPr wrap="square" rtlCol="0">
            <a:spAutoFit/>
          </a:bodyPr>
          <a:lstStyle/>
          <a:p>
            <a:r>
              <a:rPr lang="en-US" altLang="zh-CN" dirty="0" smtClean="0"/>
              <a:t> 	   Noisy image                                                               </a:t>
            </a:r>
            <a:r>
              <a:rPr lang="en-US" altLang="zh-CN" dirty="0" err="1" smtClean="0"/>
              <a:t>Denoised</a:t>
            </a:r>
            <a:r>
              <a:rPr lang="en-US" altLang="zh-CN" dirty="0" smtClean="0"/>
              <a:t> image  </a:t>
            </a:r>
            <a:endParaRPr lang="zh-CN" altLang="en-US" dirty="0"/>
          </a:p>
        </p:txBody>
      </p:sp>
    </p:spTree>
    <p:extLst>
      <p:ext uri="{BB962C8B-B14F-4D97-AF65-F5344CB8AC3E}">
        <p14:creationId xmlns:p14="http://schemas.microsoft.com/office/powerpoint/2010/main" val="2624605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25439"/>
            <a:ext cx="7848798" cy="583282"/>
          </a:xfrm>
        </p:spPr>
        <p:txBody>
          <a:bodyPr/>
          <a:lstStyle/>
          <a:p>
            <a:pPr eaLnBrk="1" hangingPunct="1"/>
            <a:r>
              <a:rPr lang="en-US" altLang="zh-CN" dirty="0"/>
              <a:t>Integration </a:t>
            </a:r>
            <a:r>
              <a:rPr lang="en-US" altLang="zh-CN" dirty="0" smtClean="0"/>
              <a:t>into the </a:t>
            </a:r>
            <a:r>
              <a:rPr lang="en-US" altLang="zh-CN" dirty="0"/>
              <a:t>tools</a:t>
            </a:r>
          </a:p>
        </p:txBody>
      </p:sp>
      <p:sp>
        <p:nvSpPr>
          <p:cNvPr id="7" name="Oval Callout 6"/>
          <p:cNvSpPr/>
          <p:nvPr/>
        </p:nvSpPr>
        <p:spPr bwMode="auto">
          <a:xfrm>
            <a:off x="1979712" y="2924944"/>
            <a:ext cx="864096" cy="360040"/>
          </a:xfrm>
          <a:prstGeom prst="wedgeEllipse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6" name="内容占位符 5"/>
          <p:cNvSpPr>
            <a:spLocks noGrp="1"/>
          </p:cNvSpPr>
          <p:nvPr>
            <p:ph idx="1"/>
          </p:nvPr>
        </p:nvSpPr>
        <p:spPr/>
        <p:txBody>
          <a:bodyPr/>
          <a:lstStyle/>
          <a:p>
            <a:endParaRPr lang="en-US" altLang="zh-CN" dirty="0" smtClean="0"/>
          </a:p>
          <a:p>
            <a:endParaRPr lang="zh-CN" altLang="en-US" dirty="0"/>
          </a:p>
        </p:txBody>
      </p:sp>
      <p:pic>
        <p:nvPicPr>
          <p:cNvPr id="8" name="图片 7"/>
          <p:cNvPicPr>
            <a:picLocks noChangeAspect="1"/>
          </p:cNvPicPr>
          <p:nvPr/>
        </p:nvPicPr>
        <p:blipFill>
          <a:blip r:embed="rId3"/>
          <a:stretch>
            <a:fillRect/>
          </a:stretch>
        </p:blipFill>
        <p:spPr>
          <a:xfrm>
            <a:off x="539552" y="2009359"/>
            <a:ext cx="8184976" cy="2379165"/>
          </a:xfrm>
          <a:prstGeom prst="rect">
            <a:avLst/>
          </a:prstGeom>
        </p:spPr>
      </p:pic>
      <p:sp>
        <p:nvSpPr>
          <p:cNvPr id="9" name="文本框 8"/>
          <p:cNvSpPr txBox="1"/>
          <p:nvPr/>
        </p:nvSpPr>
        <p:spPr>
          <a:xfrm>
            <a:off x="2735796" y="4427264"/>
            <a:ext cx="3672408" cy="307777"/>
          </a:xfrm>
          <a:prstGeom prst="rect">
            <a:avLst/>
          </a:prstGeom>
          <a:noFill/>
        </p:spPr>
        <p:txBody>
          <a:bodyPr wrap="square" rtlCol="0">
            <a:spAutoFit/>
          </a:bodyPr>
          <a:lstStyle/>
          <a:p>
            <a:pPr algn="ctr"/>
            <a:r>
              <a:rPr lang="en-US" altLang="zh-CN" sz="1400" dirty="0" smtClean="0"/>
              <a:t>Scheme of tools </a:t>
            </a:r>
            <a:endParaRPr lang="zh-CN" altLang="en-US" sz="1400" dirty="0"/>
          </a:p>
        </p:txBody>
      </p:sp>
    </p:spTree>
    <p:extLst>
      <p:ext uri="{BB962C8B-B14F-4D97-AF65-F5344CB8AC3E}">
        <p14:creationId xmlns:p14="http://schemas.microsoft.com/office/powerpoint/2010/main" val="12906214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a:stretch>
            <a:fillRect/>
          </a:stretch>
        </p:blipFill>
        <p:spPr>
          <a:xfrm>
            <a:off x="3608082" y="3964195"/>
            <a:ext cx="5124450" cy="819150"/>
          </a:xfrm>
          <a:prstGeom prst="rect">
            <a:avLst/>
          </a:prstGeom>
        </p:spPr>
      </p:pic>
      <p:pic>
        <p:nvPicPr>
          <p:cNvPr id="17" name="图片 16"/>
          <p:cNvPicPr>
            <a:picLocks noChangeAspect="1"/>
          </p:cNvPicPr>
          <p:nvPr/>
        </p:nvPicPr>
        <p:blipFill>
          <a:blip r:embed="rId4"/>
          <a:stretch>
            <a:fillRect/>
          </a:stretch>
        </p:blipFill>
        <p:spPr>
          <a:xfrm>
            <a:off x="3546170" y="2915505"/>
            <a:ext cx="5248275" cy="923925"/>
          </a:xfrm>
          <a:prstGeom prst="rect">
            <a:avLst/>
          </a:prstGeom>
        </p:spPr>
      </p:pic>
      <p:sp>
        <p:nvSpPr>
          <p:cNvPr id="7" name="Oval Callout 6"/>
          <p:cNvSpPr/>
          <p:nvPr/>
        </p:nvSpPr>
        <p:spPr bwMode="auto">
          <a:xfrm>
            <a:off x="1979712" y="2924944"/>
            <a:ext cx="864096" cy="360040"/>
          </a:xfrm>
          <a:prstGeom prst="wedgeEllipse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9" name="文本框 8"/>
          <p:cNvSpPr txBox="1"/>
          <p:nvPr/>
        </p:nvSpPr>
        <p:spPr>
          <a:xfrm>
            <a:off x="2874013" y="2924944"/>
            <a:ext cx="3672408" cy="307777"/>
          </a:xfrm>
          <a:prstGeom prst="rect">
            <a:avLst/>
          </a:prstGeom>
          <a:noFill/>
        </p:spPr>
        <p:txBody>
          <a:bodyPr wrap="square" rtlCol="0">
            <a:spAutoFit/>
          </a:bodyPr>
          <a:lstStyle/>
          <a:p>
            <a:pPr algn="ctr"/>
            <a:r>
              <a:rPr lang="en-US" altLang="zh-CN" sz="1400" dirty="0" smtClean="0"/>
              <a:t>DCT2d:</a:t>
            </a:r>
            <a:endParaRPr lang="zh-CN" altLang="en-US" sz="1400" dirty="0"/>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08082" y="261633"/>
            <a:ext cx="5473923" cy="5686661"/>
          </a:xfrm>
          <a:prstGeom prst="rect">
            <a:avLst/>
          </a:prstGeom>
        </p:spPr>
      </p:pic>
      <p:sp>
        <p:nvSpPr>
          <p:cNvPr id="5" name="文本框 4"/>
          <p:cNvSpPr txBox="1"/>
          <p:nvPr/>
        </p:nvSpPr>
        <p:spPr>
          <a:xfrm>
            <a:off x="-900608" y="441653"/>
            <a:ext cx="4464496" cy="369332"/>
          </a:xfrm>
          <a:prstGeom prst="rect">
            <a:avLst/>
          </a:prstGeom>
          <a:noFill/>
        </p:spPr>
        <p:txBody>
          <a:bodyPr wrap="square" rtlCol="0">
            <a:spAutoFit/>
          </a:bodyPr>
          <a:lstStyle/>
          <a:p>
            <a:pPr algn="ctr"/>
            <a:r>
              <a:rPr lang="en-US" altLang="zh-CN" b="1" dirty="0" smtClean="0"/>
              <a:t>Limitations of tools </a:t>
            </a:r>
            <a:endParaRPr lang="zh-CN" altLang="en-US" b="1" dirty="0"/>
          </a:p>
        </p:txBody>
      </p:sp>
      <p:sp>
        <p:nvSpPr>
          <p:cNvPr id="13" name="文本框 12"/>
          <p:cNvSpPr txBox="1"/>
          <p:nvPr/>
        </p:nvSpPr>
        <p:spPr>
          <a:xfrm>
            <a:off x="179512" y="1412776"/>
            <a:ext cx="3168352" cy="3416320"/>
          </a:xfrm>
          <a:prstGeom prst="rect">
            <a:avLst/>
          </a:prstGeom>
          <a:noFill/>
        </p:spPr>
        <p:txBody>
          <a:bodyPr wrap="square" rtlCol="0">
            <a:spAutoFit/>
          </a:bodyPr>
          <a:lstStyle/>
          <a:p>
            <a:r>
              <a:rPr lang="en-US" altLang="zh-CN" dirty="0" smtClean="0"/>
              <a:t>Void </a:t>
            </a:r>
            <a:r>
              <a:rPr lang="en-US" altLang="zh-CN" dirty="0" err="1" smtClean="0"/>
              <a:t>toto</a:t>
            </a:r>
            <a:r>
              <a:rPr lang="en-US" altLang="zh-CN" dirty="0" smtClean="0"/>
              <a:t>(</a:t>
            </a:r>
            <a:r>
              <a:rPr lang="zh-CN" altLang="en-US" dirty="0" smtClean="0"/>
              <a:t> </a:t>
            </a:r>
            <a:r>
              <a:rPr lang="en-US" altLang="zh-CN" dirty="0" smtClean="0"/>
              <a:t>float x, float y);</a:t>
            </a:r>
          </a:p>
          <a:p>
            <a:r>
              <a:rPr lang="en-US" altLang="zh-CN" dirty="0" smtClean="0"/>
              <a:t>float </a:t>
            </a:r>
            <a:r>
              <a:rPr lang="en-US" altLang="zh-CN" dirty="0" err="1" smtClean="0"/>
              <a:t>a,b</a:t>
            </a:r>
            <a:r>
              <a:rPr lang="en-US" altLang="zh-CN" dirty="0" smtClean="0"/>
              <a:t>;</a:t>
            </a:r>
          </a:p>
          <a:p>
            <a:r>
              <a:rPr lang="en-US" altLang="zh-CN" dirty="0" err="1" smtClean="0"/>
              <a:t>toto</a:t>
            </a:r>
            <a:r>
              <a:rPr lang="en-US" altLang="zh-CN" dirty="0" smtClean="0"/>
              <a:t>(</a:t>
            </a:r>
            <a:r>
              <a:rPr lang="en-US" altLang="zh-CN" dirty="0" err="1" smtClean="0"/>
              <a:t>a,b</a:t>
            </a:r>
            <a:r>
              <a:rPr lang="en-US" altLang="zh-CN" dirty="0" smtClean="0"/>
              <a:t>);</a:t>
            </a:r>
          </a:p>
          <a:p>
            <a:r>
              <a:rPr lang="en-US" altLang="zh-CN" dirty="0" smtClean="0"/>
              <a:t>Type a=x, b=y; </a:t>
            </a:r>
          </a:p>
          <a:p>
            <a:r>
              <a:rPr lang="en-US" altLang="zh-CN" dirty="0" err="1" smtClean="0"/>
              <a:t>toto</a:t>
            </a:r>
            <a:r>
              <a:rPr lang="en-US" altLang="zh-CN" dirty="0" smtClean="0"/>
              <a:t>(</a:t>
            </a:r>
            <a:r>
              <a:rPr lang="en-US" altLang="zh-CN" dirty="0" err="1" smtClean="0"/>
              <a:t>b,a</a:t>
            </a:r>
            <a:r>
              <a:rPr lang="en-US" altLang="zh-CN" dirty="0" smtClean="0"/>
              <a:t>);</a:t>
            </a:r>
          </a:p>
          <a:p>
            <a:r>
              <a:rPr lang="en-US" altLang="zh-CN" dirty="0" smtClean="0"/>
              <a:t>Type b=x=a=y=b; </a:t>
            </a:r>
          </a:p>
          <a:p>
            <a:endParaRPr lang="en-US" altLang="zh-CN" dirty="0" smtClean="0"/>
          </a:p>
          <a:p>
            <a:r>
              <a:rPr lang="en-US" altLang="zh-CN" dirty="0"/>
              <a:t>Error </a:t>
            </a:r>
            <a:r>
              <a:rPr lang="en-US" altLang="zh-CN" dirty="0" smtClean="0"/>
              <a:t>: </a:t>
            </a:r>
            <a:r>
              <a:rPr lang="fr-FR" altLang="zh-CN" dirty="0" smtClean="0"/>
              <a:t>cycles </a:t>
            </a:r>
            <a:r>
              <a:rPr lang="fr-FR" altLang="zh-CN" dirty="0"/>
              <a:t>with SAME </a:t>
            </a:r>
            <a:r>
              <a:rPr lang="fr-FR" altLang="zh-CN" dirty="0" smtClean="0"/>
              <a:t>constraints</a:t>
            </a:r>
          </a:p>
          <a:p>
            <a:endParaRPr lang="fr-FR" altLang="zh-CN" dirty="0"/>
          </a:p>
          <a:p>
            <a:r>
              <a:rPr lang="en-US" altLang="zh-CN" dirty="0" smtClean="0"/>
              <a:t>Solution :</a:t>
            </a:r>
          </a:p>
          <a:p>
            <a:r>
              <a:rPr lang="en-US" altLang="zh-CN" dirty="0"/>
              <a:t>Replicate </a:t>
            </a:r>
            <a:r>
              <a:rPr lang="en-US" altLang="zh-CN" dirty="0" smtClean="0"/>
              <a:t>the function </a:t>
            </a:r>
          </a:p>
        </p:txBody>
      </p:sp>
      <p:pic>
        <p:nvPicPr>
          <p:cNvPr id="16" name="图片 15"/>
          <p:cNvPicPr>
            <a:picLocks noChangeAspect="1"/>
          </p:cNvPicPr>
          <p:nvPr/>
        </p:nvPicPr>
        <p:blipFill>
          <a:blip r:embed="rId6"/>
          <a:stretch>
            <a:fillRect/>
          </a:stretch>
        </p:blipFill>
        <p:spPr>
          <a:xfrm>
            <a:off x="1817752" y="1942913"/>
            <a:ext cx="1362075" cy="1162050"/>
          </a:xfrm>
          <a:prstGeom prst="rect">
            <a:avLst/>
          </a:prstGeom>
        </p:spPr>
      </p:pic>
      <p:sp>
        <p:nvSpPr>
          <p:cNvPr id="19" name="文本框 18"/>
          <p:cNvSpPr txBox="1"/>
          <p:nvPr/>
        </p:nvSpPr>
        <p:spPr>
          <a:xfrm>
            <a:off x="2875396" y="3758436"/>
            <a:ext cx="3672408" cy="307777"/>
          </a:xfrm>
          <a:prstGeom prst="rect">
            <a:avLst/>
          </a:prstGeom>
          <a:noFill/>
        </p:spPr>
        <p:txBody>
          <a:bodyPr wrap="square" rtlCol="0">
            <a:spAutoFit/>
          </a:bodyPr>
          <a:lstStyle/>
          <a:p>
            <a:pPr algn="ctr"/>
            <a:r>
              <a:rPr lang="en-US" altLang="zh-CN" sz="1400" dirty="0" smtClean="0"/>
              <a:t>Inverse DCT2d:</a:t>
            </a:r>
            <a:endParaRPr lang="zh-CN" altLang="en-US" sz="1400" dirty="0"/>
          </a:p>
        </p:txBody>
      </p:sp>
    </p:spTree>
    <p:extLst>
      <p:ext uri="{BB962C8B-B14F-4D97-AF65-F5344CB8AC3E}">
        <p14:creationId xmlns:p14="http://schemas.microsoft.com/office/powerpoint/2010/main" val="274153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25439"/>
            <a:ext cx="7848798" cy="583282"/>
          </a:xfrm>
        </p:spPr>
        <p:txBody>
          <a:bodyPr/>
          <a:lstStyle/>
          <a:p>
            <a:pPr eaLnBrk="1" hangingPunct="1"/>
            <a:r>
              <a:rPr lang="en-US" altLang="zh-CN" dirty="0"/>
              <a:t>Integration </a:t>
            </a:r>
            <a:r>
              <a:rPr lang="en-US" altLang="zh-CN" dirty="0" smtClean="0"/>
              <a:t>into the </a:t>
            </a:r>
            <a:r>
              <a:rPr lang="en-US" altLang="zh-CN" dirty="0"/>
              <a:t>tools</a:t>
            </a:r>
          </a:p>
        </p:txBody>
      </p:sp>
      <p:sp>
        <p:nvSpPr>
          <p:cNvPr id="7" name="Oval Callout 6"/>
          <p:cNvSpPr/>
          <p:nvPr/>
        </p:nvSpPr>
        <p:spPr bwMode="auto">
          <a:xfrm>
            <a:off x="1979712" y="2924944"/>
            <a:ext cx="864096" cy="360040"/>
          </a:xfrm>
          <a:prstGeom prst="wedgeEllipse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6" name="内容占位符 5"/>
          <p:cNvSpPr>
            <a:spLocks noGrp="1"/>
          </p:cNvSpPr>
          <p:nvPr>
            <p:ph idx="1"/>
          </p:nvPr>
        </p:nvSpPr>
        <p:spPr>
          <a:xfrm>
            <a:off x="323528" y="1052737"/>
            <a:ext cx="8064822" cy="4770214"/>
          </a:xfrm>
        </p:spPr>
        <p:txBody>
          <a:bodyPr/>
          <a:lstStyle/>
          <a:p>
            <a:r>
              <a:rPr lang="en-US" altLang="zh-CN" dirty="0"/>
              <a:t>Normalization :</a:t>
            </a:r>
          </a:p>
          <a:p>
            <a:endParaRPr lang="en-US" altLang="zh-CN" dirty="0"/>
          </a:p>
          <a:p>
            <a:endParaRPr lang="zh-CN" altLang="en-US" dirty="0"/>
          </a:p>
          <a:p>
            <a:endParaRPr lang="en-US" altLang="zh-CN" dirty="0" smtClean="0"/>
          </a:p>
          <a:p>
            <a:endParaRPr lang="zh-CN" altLang="en-US" dirty="0"/>
          </a:p>
        </p:txBody>
      </p:sp>
    </p:spTree>
    <p:extLst>
      <p:ext uri="{BB962C8B-B14F-4D97-AF65-F5344CB8AC3E}">
        <p14:creationId xmlns:p14="http://schemas.microsoft.com/office/powerpoint/2010/main" val="18932869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Results</a:t>
            </a:r>
            <a:r>
              <a:rPr lang="en-US" dirty="0" smtClean="0"/>
              <a:t>:</a:t>
            </a:r>
            <a:endParaRPr lang="zh-CN" altLang="en-US" dirty="0"/>
          </a:p>
        </p:txBody>
      </p:sp>
      <p:sp>
        <p:nvSpPr>
          <p:cNvPr id="3" name="内容占位符 2"/>
          <p:cNvSpPr>
            <a:spLocks noGrp="1"/>
          </p:cNvSpPr>
          <p:nvPr>
            <p:ph idx="1"/>
          </p:nvPr>
        </p:nvSpPr>
        <p:spPr>
          <a:xfrm>
            <a:off x="755650" y="1412777"/>
            <a:ext cx="7632700" cy="4410174"/>
          </a:xfrm>
        </p:spPr>
        <p:txBody>
          <a:bodyPr/>
          <a:lstStyle/>
          <a:p>
            <a:pPr marL="0" indent="0">
              <a:buNone/>
            </a:pPr>
            <a:endParaRPr lang="zh-CN" altLang="en-US" sz="1400" b="0" dirty="0"/>
          </a:p>
        </p:txBody>
      </p:sp>
    </p:spTree>
    <p:extLst>
      <p:ext uri="{BB962C8B-B14F-4D97-AF65-F5344CB8AC3E}">
        <p14:creationId xmlns:p14="http://schemas.microsoft.com/office/powerpoint/2010/main" val="3975222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References:</a:t>
            </a:r>
            <a:endParaRPr lang="zh-CN" altLang="en-US" dirty="0"/>
          </a:p>
        </p:txBody>
      </p:sp>
      <p:sp>
        <p:nvSpPr>
          <p:cNvPr id="3" name="内容占位符 2"/>
          <p:cNvSpPr>
            <a:spLocks noGrp="1"/>
          </p:cNvSpPr>
          <p:nvPr>
            <p:ph idx="1"/>
          </p:nvPr>
        </p:nvSpPr>
        <p:spPr>
          <a:xfrm>
            <a:off x="755650" y="1412777"/>
            <a:ext cx="7632700" cy="4410174"/>
          </a:xfrm>
        </p:spPr>
        <p:txBody>
          <a:bodyPr/>
          <a:lstStyle/>
          <a:p>
            <a:pPr marL="0" indent="0">
              <a:buNone/>
            </a:pPr>
            <a:r>
              <a:rPr lang="en-US" altLang="zh-CN" sz="1400" b="0" dirty="0" smtClean="0"/>
              <a:t>1. </a:t>
            </a:r>
            <a:r>
              <a:rPr lang="en-US" sz="1400" b="0" dirty="0"/>
              <a:t>Lebrun M. An Analysis and Implementation of the BM3D Image Denoising Method[J]. Image Processing on Line, 2012, 2(25):175-213.</a:t>
            </a:r>
            <a:endParaRPr lang="zh-CN" altLang="en-US" sz="1400" b="0" dirty="0"/>
          </a:p>
        </p:txBody>
      </p:sp>
    </p:spTree>
    <p:extLst>
      <p:ext uri="{BB962C8B-B14F-4D97-AF65-F5344CB8AC3E}">
        <p14:creationId xmlns:p14="http://schemas.microsoft.com/office/powerpoint/2010/main" val="11937362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8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p:txBody>
          <a:bodyPr/>
          <a:lstStyle/>
          <a:p>
            <a:pPr eaLnBrk="1" hangingPunct="1"/>
            <a:r>
              <a:rPr lang="en-US" altLang="zh-CN" dirty="0" smtClean="0"/>
              <a:t>Introduction</a:t>
            </a:r>
          </a:p>
          <a:p>
            <a:pPr eaLnBrk="1" hangingPunct="1"/>
            <a:r>
              <a:rPr lang="en-US" altLang="zh-CN" dirty="0"/>
              <a:t>Recoding </a:t>
            </a:r>
            <a:r>
              <a:rPr lang="en-US" altLang="zh-CN" dirty="0" smtClean="0"/>
              <a:t>of BM3D</a:t>
            </a:r>
          </a:p>
          <a:p>
            <a:pPr eaLnBrk="1" hangingPunct="1"/>
            <a:r>
              <a:rPr lang="en-US" altLang="zh-CN" dirty="0" smtClean="0"/>
              <a:t>Integration </a:t>
            </a:r>
            <a:r>
              <a:rPr lang="en-US" altLang="zh-CN" dirty="0"/>
              <a:t>into the </a:t>
            </a:r>
            <a:r>
              <a:rPr lang="en-US" altLang="zh-CN" dirty="0" smtClean="0"/>
              <a:t>tools</a:t>
            </a:r>
          </a:p>
          <a:p>
            <a:pPr eaLnBrk="1" hangingPunct="1"/>
            <a:r>
              <a:rPr lang="en-US" altLang="zh-CN" dirty="0" smtClean="0"/>
              <a:t>Results</a:t>
            </a:r>
          </a:p>
          <a:p>
            <a:pPr eaLnBrk="1" hangingPunct="1"/>
            <a:r>
              <a:rPr lang="en-US" altLang="zh-CN" dirty="0"/>
              <a:t>Acknowledgement</a:t>
            </a:r>
            <a:r>
              <a:rPr lang="en-US" altLang="zh-CN" dirty="0" smtClean="0"/>
              <a:t> </a:t>
            </a:r>
          </a:p>
          <a:p>
            <a:pPr eaLnBrk="1" hangingPunct="1"/>
            <a:endParaRPr lang="zh-CN" altLang="en-US" dirty="0" smtClean="0"/>
          </a:p>
        </p:txBody>
      </p:sp>
      <p:sp>
        <p:nvSpPr>
          <p:cNvPr id="13315" name="矩形 23"/>
          <p:cNvSpPr txBox="1">
            <a:spLocks noChangeArrowheads="1"/>
          </p:cNvSpPr>
          <p:nvPr/>
        </p:nvSpPr>
        <p:spPr bwMode="auto">
          <a:xfrm>
            <a:off x="755650" y="730250"/>
            <a:ext cx="76327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80152" bIns="0" anchor="ctr">
            <a:spAutoFit/>
          </a:bodyPr>
          <a:lstStyle>
            <a:lvl1pPr defTabSz="801688" eaLnBrk="0" hangingPunct="0">
              <a:defRPr>
                <a:solidFill>
                  <a:schemeClr val="tx1"/>
                </a:solidFill>
                <a:latin typeface="Calibri" pitchFamily="34" charset="0"/>
                <a:ea typeface="宋体" charset="-122"/>
              </a:defRPr>
            </a:lvl1pPr>
            <a:lvl2pPr marL="742950" indent="-285750" defTabSz="801688" eaLnBrk="0" hangingPunct="0">
              <a:defRPr>
                <a:solidFill>
                  <a:schemeClr val="tx1"/>
                </a:solidFill>
                <a:latin typeface="Calibri" pitchFamily="34" charset="0"/>
                <a:ea typeface="宋体" charset="-122"/>
              </a:defRPr>
            </a:lvl2pPr>
            <a:lvl3pPr marL="1143000" indent="-228600" defTabSz="801688" eaLnBrk="0" hangingPunct="0">
              <a:defRPr>
                <a:solidFill>
                  <a:schemeClr val="tx1"/>
                </a:solidFill>
                <a:latin typeface="Calibri" pitchFamily="34" charset="0"/>
                <a:ea typeface="宋体" charset="-122"/>
              </a:defRPr>
            </a:lvl3pPr>
            <a:lvl4pPr marL="1600200" indent="-228600" defTabSz="801688" eaLnBrk="0" hangingPunct="0">
              <a:defRPr>
                <a:solidFill>
                  <a:schemeClr val="tx1"/>
                </a:solidFill>
                <a:latin typeface="Calibri" pitchFamily="34" charset="0"/>
                <a:ea typeface="宋体" charset="-122"/>
              </a:defRPr>
            </a:lvl4pPr>
            <a:lvl5pPr marL="2057400" indent="-228600" defTabSz="801688" eaLnBrk="0" hangingPunct="0">
              <a:defRPr>
                <a:solidFill>
                  <a:schemeClr val="tx1"/>
                </a:solidFill>
                <a:latin typeface="Calibri" pitchFamily="34" charset="0"/>
                <a:ea typeface="宋体"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4500" b="1">
                <a:solidFill>
                  <a:srgbClr val="990000"/>
                </a:solidFill>
                <a:latin typeface="FrutigerNext LT Medium" pitchFamily="34" charset="0"/>
                <a:ea typeface="黑体" pitchFamily="49" charset="-122"/>
              </a:rPr>
              <a:t>Contents</a:t>
            </a:r>
          </a:p>
        </p:txBody>
      </p:sp>
    </p:spTree>
  </p:cSld>
  <p:clrMapOvr>
    <a:masterClrMapping/>
  </p:clrMapOvr>
  <p:transition advClick="0" advTm="8000">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9"/>
            <a:ext cx="7632700" cy="583282"/>
          </a:xfrm>
        </p:spPr>
        <p:txBody>
          <a:bodyPr/>
          <a:lstStyle/>
          <a:p>
            <a:r>
              <a:rPr lang="en-US" altLang="zh-CN" dirty="0" smtClean="0"/>
              <a:t>Introduction</a:t>
            </a:r>
            <a:endParaRPr lang="zh-CN" altLang="en-US" dirty="0"/>
          </a:p>
        </p:txBody>
      </p:sp>
      <p:sp>
        <p:nvSpPr>
          <p:cNvPr id="3" name="内容占位符 2"/>
          <p:cNvSpPr>
            <a:spLocks noGrp="1"/>
          </p:cNvSpPr>
          <p:nvPr>
            <p:ph idx="1"/>
          </p:nvPr>
        </p:nvSpPr>
        <p:spPr>
          <a:xfrm>
            <a:off x="467544" y="1196752"/>
            <a:ext cx="8280920" cy="4554191"/>
          </a:xfrm>
        </p:spPr>
        <p:txBody>
          <a:bodyPr/>
          <a:lstStyle/>
          <a:p>
            <a:pPr marL="0" indent="0">
              <a:buNone/>
            </a:pPr>
            <a:r>
              <a:rPr lang="en-US" altLang="zh-CN" dirty="0" smtClean="0"/>
              <a:t>Internship Duration :  </a:t>
            </a:r>
            <a:r>
              <a:rPr lang="en-US" altLang="zh-CN" sz="1600" b="0" dirty="0" smtClean="0"/>
              <a:t>3 months (17</a:t>
            </a:r>
            <a:r>
              <a:rPr lang="en-US" altLang="zh-CN" sz="1600" b="0" baseline="30000" dirty="0" smtClean="0"/>
              <a:t>th</a:t>
            </a:r>
            <a:r>
              <a:rPr lang="en-US" altLang="zh-CN" sz="1600" b="0" dirty="0" smtClean="0"/>
              <a:t> June -13</a:t>
            </a:r>
            <a:r>
              <a:rPr lang="en-US" altLang="zh-CN" sz="1600" b="0" baseline="30000" dirty="0" smtClean="0"/>
              <a:t>th</a:t>
            </a:r>
            <a:r>
              <a:rPr lang="en-US" altLang="zh-CN" sz="1600" b="0" dirty="0" smtClean="0"/>
              <a:t> Sept 2019)</a:t>
            </a:r>
          </a:p>
          <a:p>
            <a:pPr marL="0" indent="0">
              <a:buNone/>
            </a:pPr>
            <a:endParaRPr lang="en-US" altLang="zh-CN" sz="1000" dirty="0"/>
          </a:p>
          <a:p>
            <a:pPr marL="0" indent="0">
              <a:buNone/>
            </a:pPr>
            <a:r>
              <a:rPr lang="en-US" altLang="zh-CN" dirty="0" smtClean="0"/>
              <a:t>Objective :</a:t>
            </a:r>
          </a:p>
          <a:p>
            <a:pPr marL="0" indent="0">
              <a:buNone/>
            </a:pPr>
            <a:r>
              <a:rPr lang="en-US" altLang="zh-CN" sz="1600" b="0" dirty="0" smtClean="0"/>
              <a:t>To convert a public algorithm “BM3D” from C++ to C and integrate it into a tools to analyze the limitations of the tools and to improve it</a:t>
            </a:r>
          </a:p>
          <a:p>
            <a:pPr marL="0" indent="0">
              <a:buNone/>
            </a:pPr>
            <a:endParaRPr lang="en-US" altLang="zh-CN" sz="1000" b="0" dirty="0"/>
          </a:p>
          <a:p>
            <a:pPr marL="0" indent="0">
              <a:buNone/>
            </a:pPr>
            <a:r>
              <a:rPr lang="en-US" altLang="zh-CN" dirty="0" smtClean="0"/>
              <a:t>Tasks :</a:t>
            </a:r>
            <a:endParaRPr lang="en-US" altLang="zh-CN" dirty="0"/>
          </a:p>
          <a:p>
            <a:pPr marL="0" indent="0">
              <a:buNone/>
            </a:pPr>
            <a:r>
              <a:rPr lang="en-US" altLang="zh-CN" sz="1600" b="0" dirty="0"/>
              <a:t>• </a:t>
            </a:r>
            <a:r>
              <a:rPr lang="en-US" altLang="zh-CN" sz="1600" b="0" dirty="0" smtClean="0"/>
              <a:t>Integration </a:t>
            </a:r>
            <a:r>
              <a:rPr lang="en-US" altLang="zh-CN" sz="1600" b="0" dirty="0"/>
              <a:t>of </a:t>
            </a:r>
            <a:r>
              <a:rPr lang="en-US" altLang="zh-CN" sz="1600" b="0" dirty="0" smtClean="0"/>
              <a:t>the “BM3D” in </a:t>
            </a:r>
            <a:r>
              <a:rPr lang="en-US" altLang="zh-CN" sz="1600" b="0" dirty="0"/>
              <a:t>the tool (recoding from C ++ to C, taking into account specific "C" constraints)</a:t>
            </a:r>
          </a:p>
          <a:p>
            <a:pPr marL="0" indent="0">
              <a:buNone/>
            </a:pPr>
            <a:r>
              <a:rPr lang="en-US" altLang="zh-CN" sz="1600" b="0" dirty="0"/>
              <a:t>• Analysis of behavior, limitations and results obtained</a:t>
            </a:r>
            <a:endParaRPr lang="en-US" altLang="zh-CN" sz="1600" b="0" dirty="0" smtClean="0"/>
          </a:p>
          <a:p>
            <a:pPr marL="0" indent="0">
              <a:buNone/>
            </a:pPr>
            <a:endParaRPr lang="zh-CN" altLang="en-US" sz="1600" dirty="0"/>
          </a:p>
        </p:txBody>
      </p:sp>
    </p:spTree>
    <p:extLst>
      <p:ext uri="{BB962C8B-B14F-4D97-AF65-F5344CB8AC3E}">
        <p14:creationId xmlns:p14="http://schemas.microsoft.com/office/powerpoint/2010/main" val="676833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9"/>
            <a:ext cx="7632700" cy="583282"/>
          </a:xfrm>
        </p:spPr>
        <p:txBody>
          <a:bodyPr/>
          <a:lstStyle/>
          <a:p>
            <a:r>
              <a:rPr lang="en-US" altLang="zh-CN" dirty="0" smtClean="0"/>
              <a:t>Introduction</a:t>
            </a:r>
            <a:endParaRPr lang="zh-CN" altLang="en-US" dirty="0"/>
          </a:p>
        </p:txBody>
      </p:sp>
      <p:sp>
        <p:nvSpPr>
          <p:cNvPr id="3" name="内容占位符 2"/>
          <p:cNvSpPr>
            <a:spLocks noGrp="1"/>
          </p:cNvSpPr>
          <p:nvPr>
            <p:ph idx="1"/>
          </p:nvPr>
        </p:nvSpPr>
        <p:spPr>
          <a:xfrm>
            <a:off x="230711" y="1052736"/>
            <a:ext cx="8445745" cy="4698430"/>
          </a:xfrm>
        </p:spPr>
        <p:txBody>
          <a:bodyPr/>
          <a:lstStyle/>
          <a:p>
            <a:pPr marL="0" indent="0">
              <a:buNone/>
            </a:pPr>
            <a:r>
              <a:rPr lang="en-US" altLang="zh-CN" sz="1600" dirty="0" smtClean="0"/>
              <a:t>BM3D (Block-matching and 3D filtering) :</a:t>
            </a:r>
          </a:p>
          <a:p>
            <a:pPr marL="0" indent="0">
              <a:buNone/>
            </a:pPr>
            <a:endParaRPr lang="en-US" altLang="zh-CN" sz="16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1455" y="3376220"/>
            <a:ext cx="6498777" cy="2808312"/>
          </a:xfrm>
          <a:prstGeom prst="rect">
            <a:avLst/>
          </a:prstGeom>
        </p:spPr>
      </p:pic>
      <p:sp>
        <p:nvSpPr>
          <p:cNvPr id="5" name="TextBox 4"/>
          <p:cNvSpPr txBox="1"/>
          <p:nvPr/>
        </p:nvSpPr>
        <p:spPr>
          <a:xfrm>
            <a:off x="5868144" y="5842402"/>
            <a:ext cx="432048" cy="246221"/>
          </a:xfrm>
          <a:prstGeom prst="rect">
            <a:avLst/>
          </a:prstGeom>
          <a:noFill/>
        </p:spPr>
        <p:txBody>
          <a:bodyPr wrap="square" rtlCol="0">
            <a:spAutoFit/>
          </a:bodyPr>
          <a:lstStyle/>
          <a:p>
            <a:r>
              <a:rPr lang="en-US" sz="1000" dirty="0" smtClean="0"/>
              <a:t>[1]</a:t>
            </a:r>
            <a:endParaRPr lang="en-US" sz="1000" dirty="0"/>
          </a:p>
        </p:txBody>
      </p:sp>
      <p:sp>
        <p:nvSpPr>
          <p:cNvPr id="6" name="TextBox 5"/>
          <p:cNvSpPr txBox="1"/>
          <p:nvPr/>
        </p:nvSpPr>
        <p:spPr>
          <a:xfrm>
            <a:off x="380341" y="1760283"/>
            <a:ext cx="8146483" cy="1569660"/>
          </a:xfrm>
          <a:prstGeom prst="rect">
            <a:avLst/>
          </a:prstGeom>
          <a:noFill/>
        </p:spPr>
        <p:txBody>
          <a:bodyPr wrap="square" rtlCol="0">
            <a:spAutoFit/>
          </a:bodyPr>
          <a:lstStyle/>
          <a:p>
            <a:r>
              <a:rPr lang="en-US" altLang="zh-CN" sz="1600" dirty="0"/>
              <a:t>• </a:t>
            </a:r>
            <a:r>
              <a:rPr lang="en-US" sz="1600" dirty="0" smtClean="0"/>
              <a:t>BM3D </a:t>
            </a:r>
            <a:r>
              <a:rPr lang="en-US" sz="1600" dirty="0"/>
              <a:t>is </a:t>
            </a:r>
            <a:r>
              <a:rPr lang="en-US" sz="1600" dirty="0" smtClean="0"/>
              <a:t>based </a:t>
            </a:r>
            <a:r>
              <a:rPr lang="en-US" sz="1600" dirty="0"/>
              <a:t>on the fact that an image has a locally sparse representation in transform domain. This </a:t>
            </a:r>
            <a:r>
              <a:rPr lang="en-US" sz="1600" dirty="0" err="1"/>
              <a:t>sparsity</a:t>
            </a:r>
            <a:r>
              <a:rPr lang="en-US" sz="1600" dirty="0"/>
              <a:t> is enhanced by grouping similar 2D image patches into 3D groups. </a:t>
            </a:r>
            <a:endParaRPr lang="en-US" sz="1600" dirty="0" smtClean="0"/>
          </a:p>
          <a:p>
            <a:r>
              <a:rPr lang="en-US" sz="1600" dirty="0" smtClean="0"/>
              <a:t>• Collaborative </a:t>
            </a:r>
            <a:r>
              <a:rPr lang="en-US" sz="1600" dirty="0"/>
              <a:t>filtering is a special procedure developed to deal with these 3D </a:t>
            </a:r>
            <a:r>
              <a:rPr lang="en-US" sz="1600" dirty="0" smtClean="0"/>
              <a:t>groups </a:t>
            </a:r>
            <a:r>
              <a:rPr lang="en-US" altLang="zh-CN" sz="1600" dirty="0" smtClean="0"/>
              <a:t>by</a:t>
            </a:r>
            <a:r>
              <a:rPr lang="en-US" sz="1600" dirty="0" smtClean="0"/>
              <a:t> </a:t>
            </a:r>
            <a:r>
              <a:rPr lang="en-US" sz="1600" dirty="0"/>
              <a:t>using the three successive steps: 3D transformation of 3D group, shrinkage of transform spectrum, and inverse 3D transformation. </a:t>
            </a:r>
            <a:endParaRPr lang="en-US" sz="1600" dirty="0" smtClean="0"/>
          </a:p>
          <a:p>
            <a:r>
              <a:rPr lang="en-US" sz="1600" dirty="0"/>
              <a:t>• </a:t>
            </a:r>
            <a:r>
              <a:rPr lang="en-US" sz="1600" dirty="0" smtClean="0"/>
              <a:t>Aggregation </a:t>
            </a:r>
            <a:r>
              <a:rPr lang="en-US" sz="1600" dirty="0"/>
              <a:t>is a particular averaging procedure used to take advantage </a:t>
            </a:r>
            <a:r>
              <a:rPr lang="en-US" sz="1600" dirty="0" smtClean="0"/>
              <a:t>of redundancy.</a:t>
            </a:r>
            <a:endParaRPr lang="en-US" sz="1600" dirty="0"/>
          </a:p>
        </p:txBody>
      </p:sp>
      <p:sp>
        <p:nvSpPr>
          <p:cNvPr id="7" name="Oval Callout 6"/>
          <p:cNvSpPr/>
          <p:nvPr/>
        </p:nvSpPr>
        <p:spPr bwMode="auto">
          <a:xfrm>
            <a:off x="1979712" y="2924944"/>
            <a:ext cx="864096" cy="360040"/>
          </a:xfrm>
          <a:prstGeom prst="wedgeEllipse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8" name="椭圆 7"/>
          <p:cNvSpPr/>
          <p:nvPr/>
        </p:nvSpPr>
        <p:spPr bwMode="auto">
          <a:xfrm>
            <a:off x="2555776" y="4780376"/>
            <a:ext cx="1296144" cy="376816"/>
          </a:xfrm>
          <a:prstGeom prst="ellipse">
            <a:avLst/>
          </a:prstGeom>
          <a:noFill/>
          <a:ln>
            <a:solidFill>
              <a:srgbClr val="FF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solidFill>
                  <a:srgbClr val="FF0000"/>
                </a:solidFill>
              </a:ln>
              <a:solidFill>
                <a:schemeClr val="tx1"/>
              </a:solidFill>
              <a:effectLst/>
              <a:latin typeface="Arial" charset="0"/>
              <a:ea typeface="宋体" charset="-122"/>
            </a:endParaRPr>
          </a:p>
        </p:txBody>
      </p:sp>
      <p:sp>
        <p:nvSpPr>
          <p:cNvPr id="9" name="椭圆 8"/>
          <p:cNvSpPr/>
          <p:nvPr/>
        </p:nvSpPr>
        <p:spPr bwMode="auto">
          <a:xfrm>
            <a:off x="5508104" y="4761605"/>
            <a:ext cx="1008112" cy="323579"/>
          </a:xfrm>
          <a:prstGeom prst="ellipse">
            <a:avLst/>
          </a:prstGeom>
          <a:noFill/>
          <a:ln>
            <a:solidFill>
              <a:srgbClr val="FF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solidFill>
                  <a:srgbClr val="FF0000"/>
                </a:solidFill>
              </a:ln>
              <a:solidFill>
                <a:schemeClr val="tx1"/>
              </a:solidFill>
              <a:effectLst/>
              <a:latin typeface="Arial" charset="0"/>
              <a:ea typeface="宋体" charset="-122"/>
            </a:endParaRPr>
          </a:p>
        </p:txBody>
      </p:sp>
      <p:sp>
        <p:nvSpPr>
          <p:cNvPr id="11" name="椭圆 10"/>
          <p:cNvSpPr/>
          <p:nvPr/>
        </p:nvSpPr>
        <p:spPr bwMode="auto">
          <a:xfrm>
            <a:off x="4723365" y="4743055"/>
            <a:ext cx="722208" cy="1008111"/>
          </a:xfrm>
          <a:prstGeom prst="ellipse">
            <a:avLst/>
          </a:prstGeom>
          <a:noFill/>
          <a:ln>
            <a:solidFill>
              <a:srgbClr val="FF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solidFill>
                  <a:srgbClr val="FF0000"/>
                </a:solidFill>
              </a:ln>
              <a:solidFill>
                <a:schemeClr val="tx1"/>
              </a:solidFill>
              <a:effectLst/>
              <a:latin typeface="Arial" charset="0"/>
              <a:ea typeface="宋体" charset="-122"/>
            </a:endParaRPr>
          </a:p>
        </p:txBody>
      </p:sp>
    </p:spTree>
    <p:extLst>
      <p:ext uri="{BB962C8B-B14F-4D97-AF65-F5344CB8AC3E}">
        <p14:creationId xmlns:p14="http://schemas.microsoft.com/office/powerpoint/2010/main" val="3418351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9"/>
            <a:ext cx="7632700" cy="583282"/>
          </a:xfrm>
        </p:spPr>
        <p:txBody>
          <a:bodyPr/>
          <a:lstStyle/>
          <a:p>
            <a:pPr eaLnBrk="1" hangingPunct="1"/>
            <a:r>
              <a:rPr lang="en-US" altLang="zh-CN" dirty="0"/>
              <a:t>Recoding of BM3D</a:t>
            </a:r>
          </a:p>
        </p:txBody>
      </p:sp>
      <p:sp>
        <p:nvSpPr>
          <p:cNvPr id="3" name="内容占位符 2"/>
          <p:cNvSpPr>
            <a:spLocks noGrp="1"/>
          </p:cNvSpPr>
          <p:nvPr>
            <p:ph idx="1"/>
          </p:nvPr>
        </p:nvSpPr>
        <p:spPr>
          <a:xfrm>
            <a:off x="230711" y="836713"/>
            <a:ext cx="8445745" cy="4914454"/>
          </a:xfrm>
        </p:spPr>
        <p:txBody>
          <a:bodyPr/>
          <a:lstStyle/>
          <a:p>
            <a:pPr marL="0" indent="0">
              <a:buNone/>
            </a:pPr>
            <a:r>
              <a:rPr lang="en-US" altLang="zh-CN" sz="1600" dirty="0" smtClean="0"/>
              <a:t>• Grouping</a:t>
            </a:r>
          </a:p>
        </p:txBody>
      </p:sp>
      <p:sp>
        <p:nvSpPr>
          <p:cNvPr id="7" name="Oval Callout 6"/>
          <p:cNvSpPr/>
          <p:nvPr/>
        </p:nvSpPr>
        <p:spPr bwMode="auto">
          <a:xfrm>
            <a:off x="1979712" y="2924944"/>
            <a:ext cx="864096" cy="360040"/>
          </a:xfrm>
          <a:prstGeom prst="wedgeEllipse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1915153"/>
            <a:ext cx="3315163" cy="201958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648" y="1412777"/>
            <a:ext cx="3352800" cy="3168352"/>
          </a:xfrm>
          <a:prstGeom prst="rect">
            <a:avLst/>
          </a:prstGeom>
        </p:spPr>
      </p:pic>
      <p:pic>
        <p:nvPicPr>
          <p:cNvPr id="1032" name="Picture 8" descr="C:\Users\x80054656\AppData\Roaming\eSpace_Desktop\UserData\x80054656\imagefiles\27912457-6319-456F-B37B-232299195EB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4450" y="4689664"/>
            <a:ext cx="65151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0941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9"/>
            <a:ext cx="7632700" cy="583282"/>
          </a:xfrm>
        </p:spPr>
        <p:txBody>
          <a:bodyPr/>
          <a:lstStyle/>
          <a:p>
            <a:pPr eaLnBrk="1" hangingPunct="1"/>
            <a:r>
              <a:rPr lang="en-US" altLang="zh-CN" dirty="0"/>
              <a:t>Recoding of BM3D</a:t>
            </a:r>
          </a:p>
        </p:txBody>
      </p:sp>
      <p:sp>
        <p:nvSpPr>
          <p:cNvPr id="3" name="内容占位符 2"/>
          <p:cNvSpPr>
            <a:spLocks noGrp="1"/>
          </p:cNvSpPr>
          <p:nvPr>
            <p:ph idx="1"/>
          </p:nvPr>
        </p:nvSpPr>
        <p:spPr>
          <a:xfrm>
            <a:off x="230711" y="836713"/>
            <a:ext cx="8445745" cy="4914454"/>
          </a:xfrm>
        </p:spPr>
        <p:txBody>
          <a:bodyPr/>
          <a:lstStyle/>
          <a:p>
            <a:pPr marL="0" indent="0">
              <a:buNone/>
            </a:pPr>
            <a:r>
              <a:rPr lang="en-US" altLang="zh-CN" sz="1600" dirty="0" smtClean="0"/>
              <a:t>• Grouping code</a:t>
            </a:r>
          </a:p>
          <a:p>
            <a:pPr marL="0" indent="0">
              <a:buNone/>
            </a:pPr>
            <a:endParaRPr lang="en-US" altLang="zh-CN" sz="1600" dirty="0"/>
          </a:p>
          <a:p>
            <a:pPr marL="0" indent="0">
              <a:buNone/>
            </a:pPr>
            <a:r>
              <a:rPr lang="en-US" altLang="zh-CN" sz="1400" dirty="0" err="1" smtClean="0"/>
              <a:t>Difficults</a:t>
            </a:r>
            <a:r>
              <a:rPr lang="en-US" altLang="zh-CN" sz="1400" dirty="0" smtClean="0"/>
              <a:t> : </a:t>
            </a:r>
          </a:p>
          <a:p>
            <a:pPr marL="0" indent="0">
              <a:buNone/>
            </a:pPr>
            <a:r>
              <a:rPr lang="en-US" altLang="zh-CN" sz="1400" b="0" dirty="0"/>
              <a:t>Lack of </a:t>
            </a:r>
            <a:r>
              <a:rPr lang="en-US" altLang="zh-CN" sz="1400" b="0" dirty="0" smtClean="0"/>
              <a:t>experience and </a:t>
            </a:r>
            <a:r>
              <a:rPr lang="en-US" altLang="zh-CN" sz="1400" b="0" dirty="0"/>
              <a:t>the complexity of the source </a:t>
            </a:r>
            <a:r>
              <a:rPr lang="en-US" altLang="zh-CN" sz="1400" b="0" dirty="0" smtClean="0"/>
              <a:t>code</a:t>
            </a:r>
          </a:p>
          <a:p>
            <a:pPr marL="0" indent="0">
              <a:buNone/>
            </a:pPr>
            <a:r>
              <a:rPr lang="en-US" altLang="zh-CN" sz="1400" b="0" dirty="0" smtClean="0"/>
              <a:t>C limitations : doesn’t have template (vector&lt;&gt;, pair&lt;&gt;) </a:t>
            </a:r>
            <a:endParaRPr lang="en-US" altLang="zh-CN" sz="1400" b="0" dirty="0"/>
          </a:p>
        </p:txBody>
      </p:sp>
    </p:spTree>
    <p:extLst>
      <p:ext uri="{BB962C8B-B14F-4D97-AF65-F5344CB8AC3E}">
        <p14:creationId xmlns:p14="http://schemas.microsoft.com/office/powerpoint/2010/main" val="3294492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9"/>
            <a:ext cx="7632700" cy="583282"/>
          </a:xfrm>
        </p:spPr>
        <p:txBody>
          <a:bodyPr/>
          <a:lstStyle/>
          <a:p>
            <a:pPr eaLnBrk="1" hangingPunct="1"/>
            <a:r>
              <a:rPr lang="en-US" altLang="zh-CN" dirty="0"/>
              <a:t>Recoding of BM3D</a:t>
            </a:r>
          </a:p>
        </p:txBody>
      </p:sp>
      <p:sp>
        <p:nvSpPr>
          <p:cNvPr id="3" name="内容占位符 2"/>
          <p:cNvSpPr>
            <a:spLocks noGrp="1"/>
          </p:cNvSpPr>
          <p:nvPr>
            <p:ph idx="1"/>
          </p:nvPr>
        </p:nvSpPr>
        <p:spPr>
          <a:xfrm>
            <a:off x="230711" y="836713"/>
            <a:ext cx="8733777" cy="4914454"/>
          </a:xfrm>
        </p:spPr>
        <p:txBody>
          <a:bodyPr/>
          <a:lstStyle/>
          <a:p>
            <a:pPr marL="0" indent="0">
              <a:buNone/>
            </a:pPr>
            <a:r>
              <a:rPr lang="en-US" altLang="zh-CN" sz="1600" dirty="0" smtClean="0"/>
              <a:t>• </a:t>
            </a:r>
            <a:r>
              <a:rPr lang="en-US" sz="1600" dirty="0"/>
              <a:t>Collaborative Filtering </a:t>
            </a:r>
            <a:br>
              <a:rPr lang="en-US" sz="1600" dirty="0"/>
            </a:br>
            <a:endParaRPr lang="en-US" altLang="zh-CN" sz="1600" dirty="0" smtClean="0"/>
          </a:p>
        </p:txBody>
      </p:sp>
      <p:sp>
        <p:nvSpPr>
          <p:cNvPr id="7" name="Oval Callout 6"/>
          <p:cNvSpPr/>
          <p:nvPr/>
        </p:nvSpPr>
        <p:spPr bwMode="auto">
          <a:xfrm>
            <a:off x="1979712" y="2924944"/>
            <a:ext cx="864096" cy="360040"/>
          </a:xfrm>
          <a:prstGeom prst="wedgeEllipse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4" name="文本框 3"/>
          <p:cNvSpPr txBox="1"/>
          <p:nvPr/>
        </p:nvSpPr>
        <p:spPr>
          <a:xfrm>
            <a:off x="3275856" y="1340767"/>
            <a:ext cx="5688632" cy="2585323"/>
          </a:xfrm>
          <a:prstGeom prst="rect">
            <a:avLst/>
          </a:prstGeom>
          <a:noFill/>
        </p:spPr>
        <p:txBody>
          <a:bodyPr wrap="square" rtlCol="0">
            <a:spAutoFit/>
          </a:bodyPr>
          <a:lstStyle/>
          <a:p>
            <a:r>
              <a:rPr lang="en-US" altLang="zh-CN" dirty="0"/>
              <a:t>Once the 3D-block is built the collaborative filtering is applied. A 3D </a:t>
            </a:r>
            <a:r>
              <a:rPr lang="en-US" altLang="zh-CN" dirty="0" smtClean="0"/>
              <a:t>transform(2D+1D) </a:t>
            </a:r>
            <a:r>
              <a:rPr lang="en-US" altLang="zh-CN" dirty="0"/>
              <a:t>is applied to the group, followed by a shrinkage of the transform </a:t>
            </a:r>
            <a:r>
              <a:rPr lang="en-US" altLang="zh-CN" dirty="0" smtClean="0"/>
              <a:t>spectrum. Finally </a:t>
            </a:r>
            <a:r>
              <a:rPr lang="en-US" altLang="zh-CN" dirty="0"/>
              <a:t>the inverse </a:t>
            </a:r>
            <a:r>
              <a:rPr lang="en-US" altLang="zh-CN" dirty="0" smtClean="0"/>
              <a:t>transform </a:t>
            </a:r>
            <a:r>
              <a:rPr lang="en-US" altLang="zh-CN" dirty="0"/>
              <a:t>is applied to estimate for each </a:t>
            </a:r>
            <a:r>
              <a:rPr lang="en-US" altLang="zh-CN" dirty="0" smtClean="0"/>
              <a:t>patch. </a:t>
            </a:r>
          </a:p>
          <a:p>
            <a:endParaRPr lang="en-US" altLang="zh-CN" b="1" dirty="0"/>
          </a:p>
          <a:p>
            <a:r>
              <a:rPr lang="en-US" altLang="zh-CN" b="1" dirty="0" smtClean="0"/>
              <a:t>Advantages:</a:t>
            </a:r>
            <a:endParaRPr lang="en-US" altLang="zh-CN" b="1" dirty="0"/>
          </a:p>
          <a:p>
            <a:r>
              <a:rPr lang="en-US" altLang="zh-CN" dirty="0" smtClean="0"/>
              <a:t>- Can </a:t>
            </a:r>
            <a:r>
              <a:rPr lang="en-US" altLang="zh-CN" dirty="0"/>
              <a:t>enhance the </a:t>
            </a:r>
            <a:r>
              <a:rPr lang="en-US" altLang="zh-CN" dirty="0" err="1"/>
              <a:t>sparsity</a:t>
            </a:r>
            <a:r>
              <a:rPr lang="en-US" altLang="zh-CN" dirty="0"/>
              <a:t> of </a:t>
            </a:r>
            <a:r>
              <a:rPr lang="en-US" altLang="zh-CN" dirty="0" smtClean="0"/>
              <a:t>patches. </a:t>
            </a:r>
          </a:p>
          <a:p>
            <a:r>
              <a:rPr lang="en-US" altLang="zh-CN" dirty="0" smtClean="0"/>
              <a:t>- By </a:t>
            </a:r>
            <a:r>
              <a:rPr lang="en-US" altLang="zh-CN" dirty="0"/>
              <a:t>attenuating the noise, collaborative filtering reveals even the finest details shared by the grouped patches.</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710" y="1340767"/>
            <a:ext cx="2901129" cy="4488261"/>
          </a:xfrm>
          <a:prstGeom prst="rect">
            <a:avLst/>
          </a:prstGeom>
        </p:spPr>
      </p:pic>
    </p:spTree>
    <p:extLst>
      <p:ext uri="{BB962C8B-B14F-4D97-AF65-F5344CB8AC3E}">
        <p14:creationId xmlns:p14="http://schemas.microsoft.com/office/powerpoint/2010/main" val="37567685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9"/>
            <a:ext cx="7632700" cy="583282"/>
          </a:xfrm>
        </p:spPr>
        <p:txBody>
          <a:bodyPr/>
          <a:lstStyle/>
          <a:p>
            <a:pPr eaLnBrk="1" hangingPunct="1"/>
            <a:r>
              <a:rPr lang="en-US" altLang="zh-CN" dirty="0"/>
              <a:t>Recoding of BM3D</a:t>
            </a:r>
          </a:p>
        </p:txBody>
      </p:sp>
      <p:sp>
        <p:nvSpPr>
          <p:cNvPr id="3" name="内容占位符 2"/>
          <p:cNvSpPr>
            <a:spLocks noGrp="1"/>
          </p:cNvSpPr>
          <p:nvPr>
            <p:ph idx="1"/>
          </p:nvPr>
        </p:nvSpPr>
        <p:spPr>
          <a:xfrm>
            <a:off x="230711" y="836713"/>
            <a:ext cx="8733777" cy="4914454"/>
          </a:xfrm>
        </p:spPr>
        <p:txBody>
          <a:bodyPr/>
          <a:lstStyle/>
          <a:p>
            <a:pPr marL="0" indent="0" eaLnBrk="1" fontAlgn="auto" hangingPunct="1">
              <a:lnSpc>
                <a:spcPct val="100000"/>
              </a:lnSpc>
              <a:spcBef>
                <a:spcPts val="0"/>
              </a:spcBef>
              <a:spcAft>
                <a:spcPts val="0"/>
              </a:spcAft>
              <a:buClrTx/>
              <a:buSzTx/>
              <a:buNone/>
              <a:defRPr/>
            </a:pPr>
            <a:r>
              <a:rPr lang="en-US" altLang="zh-CN" sz="1600" dirty="0" smtClean="0"/>
              <a:t>• </a:t>
            </a:r>
            <a:r>
              <a:rPr lang="en-US" sz="1600" dirty="0"/>
              <a:t>Collaborative Filtering </a:t>
            </a:r>
            <a:endParaRPr lang="en-US" sz="1600" dirty="0" smtClean="0"/>
          </a:p>
          <a:p>
            <a:pPr marL="0" indent="0" eaLnBrk="1" fontAlgn="auto" hangingPunct="1">
              <a:lnSpc>
                <a:spcPct val="100000"/>
              </a:lnSpc>
              <a:spcBef>
                <a:spcPts val="0"/>
              </a:spcBef>
              <a:spcAft>
                <a:spcPts val="0"/>
              </a:spcAft>
              <a:buClrTx/>
              <a:buSzTx/>
              <a:buNone/>
              <a:defRPr/>
            </a:pPr>
            <a:r>
              <a:rPr lang="en-US" sz="1600" dirty="0"/>
              <a:t/>
            </a:r>
            <a:br>
              <a:rPr lang="en-US" sz="1600" dirty="0"/>
            </a:br>
            <a:r>
              <a:rPr lang="en-US" altLang="zh-CN" sz="1600" b="0" dirty="0"/>
              <a:t>It uses frequency domain techniques, an image is transformed to the frequency domain and then the filtering operations are performed there, and the resulting </a:t>
            </a:r>
            <a:r>
              <a:rPr lang="en-US" altLang="zh-CN" sz="1600" b="0" dirty="0" err="1"/>
              <a:t>denoised</a:t>
            </a:r>
            <a:r>
              <a:rPr lang="en-US" altLang="zh-CN" sz="1600" b="0" dirty="0"/>
              <a:t> signal is transformed back into the spatial domain.</a:t>
            </a:r>
          </a:p>
          <a:p>
            <a:pPr marL="0" indent="0">
              <a:buNone/>
            </a:pPr>
            <a:endParaRPr lang="en-US" altLang="zh-CN" sz="1600" dirty="0" smtClean="0"/>
          </a:p>
        </p:txBody>
      </p:sp>
      <p:sp>
        <p:nvSpPr>
          <p:cNvPr id="7" name="Oval Callout 6"/>
          <p:cNvSpPr/>
          <p:nvPr/>
        </p:nvSpPr>
        <p:spPr bwMode="auto">
          <a:xfrm>
            <a:off x="1979712" y="2924944"/>
            <a:ext cx="864096" cy="360040"/>
          </a:xfrm>
          <a:prstGeom prst="wedgeEllipse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975" y="2322111"/>
            <a:ext cx="3476041" cy="1070456"/>
          </a:xfrm>
          <a:prstGeom prst="rect">
            <a:avLst/>
          </a:prstGeom>
        </p:spPr>
      </p:pic>
      <p:pic>
        <p:nvPicPr>
          <p:cNvPr id="8" name="图片 7"/>
          <p:cNvPicPr>
            <a:picLocks noChangeAspect="1"/>
          </p:cNvPicPr>
          <p:nvPr/>
        </p:nvPicPr>
        <p:blipFill>
          <a:blip r:embed="rId4"/>
          <a:stretch>
            <a:fillRect/>
          </a:stretch>
        </p:blipFill>
        <p:spPr>
          <a:xfrm>
            <a:off x="247976" y="4116387"/>
            <a:ext cx="3476040" cy="968080"/>
          </a:xfrm>
          <a:prstGeom prst="rect">
            <a:avLst/>
          </a:prstGeom>
        </p:spPr>
      </p:pic>
      <p:sp>
        <p:nvSpPr>
          <p:cNvPr id="9" name="文本框 8"/>
          <p:cNvSpPr txBox="1"/>
          <p:nvPr/>
        </p:nvSpPr>
        <p:spPr>
          <a:xfrm>
            <a:off x="323528" y="3392567"/>
            <a:ext cx="3417752" cy="369332"/>
          </a:xfrm>
          <a:prstGeom prst="rect">
            <a:avLst/>
          </a:prstGeom>
          <a:noFill/>
        </p:spPr>
        <p:txBody>
          <a:bodyPr wrap="square" rtlCol="0">
            <a:spAutoFit/>
          </a:bodyPr>
          <a:lstStyle/>
          <a:p>
            <a:pPr algn="ctr"/>
            <a:r>
              <a:rPr lang="en-US" altLang="zh-CN" dirty="0" smtClean="0"/>
              <a:t>The noise-free </a:t>
            </a:r>
            <a:r>
              <a:rPr lang="en-US" altLang="zh-CN" dirty="0"/>
              <a:t>signal looks </a:t>
            </a:r>
            <a:r>
              <a:rPr lang="en-US" altLang="zh-CN" dirty="0" smtClean="0"/>
              <a:t>smooth</a:t>
            </a:r>
            <a:endParaRPr lang="zh-CN" altLang="en-US" dirty="0"/>
          </a:p>
        </p:txBody>
      </p:sp>
      <p:sp>
        <p:nvSpPr>
          <p:cNvPr id="10" name="文本框 9"/>
          <p:cNvSpPr txBox="1"/>
          <p:nvPr/>
        </p:nvSpPr>
        <p:spPr>
          <a:xfrm>
            <a:off x="325697" y="5069623"/>
            <a:ext cx="3400488" cy="369332"/>
          </a:xfrm>
          <a:prstGeom prst="rect">
            <a:avLst/>
          </a:prstGeom>
          <a:noFill/>
        </p:spPr>
        <p:txBody>
          <a:bodyPr wrap="square" rtlCol="0">
            <a:spAutoFit/>
          </a:bodyPr>
          <a:lstStyle/>
          <a:p>
            <a:pPr algn="ctr"/>
            <a:r>
              <a:rPr lang="en-US" altLang="zh-CN" dirty="0"/>
              <a:t>Noisy </a:t>
            </a:r>
            <a:r>
              <a:rPr lang="en-US" altLang="zh-CN" dirty="0" smtClean="0"/>
              <a:t>signal </a:t>
            </a:r>
            <a:r>
              <a:rPr lang="en-US" altLang="zh-CN" dirty="0" smtClean="0"/>
              <a:t>looks rough</a:t>
            </a:r>
            <a:endParaRPr lang="zh-CN" altLang="en-US" dirty="0"/>
          </a:p>
        </p:txBody>
      </p:sp>
      <p:pic>
        <p:nvPicPr>
          <p:cNvPr id="11" name="图片 10"/>
          <p:cNvPicPr>
            <a:picLocks noChangeAspect="1"/>
          </p:cNvPicPr>
          <p:nvPr/>
        </p:nvPicPr>
        <p:blipFill>
          <a:blip r:embed="rId5"/>
          <a:stretch>
            <a:fillRect/>
          </a:stretch>
        </p:blipFill>
        <p:spPr>
          <a:xfrm>
            <a:off x="4355976" y="2857339"/>
            <a:ext cx="4513480" cy="1706590"/>
          </a:xfrm>
          <a:prstGeom prst="rect">
            <a:avLst/>
          </a:prstGeom>
        </p:spPr>
      </p:pic>
      <p:sp>
        <p:nvSpPr>
          <p:cNvPr id="12" name="文本框 11"/>
          <p:cNvSpPr txBox="1"/>
          <p:nvPr/>
        </p:nvSpPr>
        <p:spPr>
          <a:xfrm>
            <a:off x="4499992" y="4563929"/>
            <a:ext cx="4118947" cy="369332"/>
          </a:xfrm>
          <a:prstGeom prst="rect">
            <a:avLst/>
          </a:prstGeom>
          <a:noFill/>
        </p:spPr>
        <p:txBody>
          <a:bodyPr wrap="square" rtlCol="0">
            <a:spAutoFit/>
          </a:bodyPr>
          <a:lstStyle/>
          <a:p>
            <a:pPr algn="ctr"/>
            <a:r>
              <a:rPr lang="en-US" altLang="zh-CN" dirty="0"/>
              <a:t>I</a:t>
            </a:r>
            <a:r>
              <a:rPr lang="fr-FR" altLang="zh-CN" dirty="0" smtClean="0"/>
              <a:t>n </a:t>
            </a:r>
            <a:r>
              <a:rPr lang="en-US" altLang="zh-CN" dirty="0" smtClean="0"/>
              <a:t>a </a:t>
            </a:r>
            <a:r>
              <a:rPr lang="fr-FR" altLang="zh-CN" dirty="0" smtClean="0"/>
              <a:t>transform domain (</a:t>
            </a:r>
            <a:r>
              <a:rPr lang="en-US" altLang="zh-CN" dirty="0"/>
              <a:t>frequency </a:t>
            </a:r>
            <a:r>
              <a:rPr lang="en-US" altLang="zh-CN" dirty="0" smtClean="0"/>
              <a:t>domain)</a:t>
            </a:r>
            <a:endParaRPr lang="zh-CN" altLang="en-US" dirty="0"/>
          </a:p>
        </p:txBody>
      </p:sp>
    </p:spTree>
    <p:extLst>
      <p:ext uri="{BB962C8B-B14F-4D97-AF65-F5344CB8AC3E}">
        <p14:creationId xmlns:p14="http://schemas.microsoft.com/office/powerpoint/2010/main" val="27841162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9"/>
            <a:ext cx="7632700" cy="583282"/>
          </a:xfrm>
        </p:spPr>
        <p:txBody>
          <a:bodyPr/>
          <a:lstStyle/>
          <a:p>
            <a:pPr eaLnBrk="1" hangingPunct="1"/>
            <a:r>
              <a:rPr lang="en-US" altLang="zh-CN" dirty="0"/>
              <a:t>Recoding of BM3D</a:t>
            </a:r>
          </a:p>
        </p:txBody>
      </p:sp>
      <p:sp>
        <p:nvSpPr>
          <p:cNvPr id="3" name="内容占位符 2"/>
          <p:cNvSpPr>
            <a:spLocks noGrp="1"/>
          </p:cNvSpPr>
          <p:nvPr>
            <p:ph idx="1"/>
          </p:nvPr>
        </p:nvSpPr>
        <p:spPr>
          <a:xfrm>
            <a:off x="230711" y="836713"/>
            <a:ext cx="8445745" cy="4914454"/>
          </a:xfrm>
        </p:spPr>
        <p:txBody>
          <a:bodyPr/>
          <a:lstStyle/>
          <a:p>
            <a:pPr marL="0" indent="0">
              <a:buNone/>
            </a:pPr>
            <a:r>
              <a:rPr lang="en-US" altLang="zh-CN" sz="1600" dirty="0" smtClean="0"/>
              <a:t>• </a:t>
            </a:r>
            <a:r>
              <a:rPr lang="en-US" sz="1600" dirty="0"/>
              <a:t>Collaborative Filtering</a:t>
            </a:r>
            <a:r>
              <a:rPr lang="en-US" altLang="zh-CN" sz="1600" dirty="0" smtClean="0"/>
              <a:t> code</a:t>
            </a:r>
          </a:p>
          <a:p>
            <a:pPr marL="0" indent="0">
              <a:buNone/>
            </a:pPr>
            <a:endParaRPr lang="en-US" altLang="zh-CN" sz="1600" dirty="0"/>
          </a:p>
          <a:p>
            <a:pPr marL="0" indent="0">
              <a:buNone/>
            </a:pPr>
            <a:r>
              <a:rPr lang="en-US" altLang="zh-CN" sz="1400" dirty="0" err="1" smtClean="0"/>
              <a:t>Difficults</a:t>
            </a:r>
            <a:r>
              <a:rPr lang="en-US" altLang="zh-CN" sz="1400" dirty="0" smtClean="0"/>
              <a:t> : </a:t>
            </a:r>
          </a:p>
          <a:p>
            <a:pPr marL="0" indent="0">
              <a:buNone/>
            </a:pPr>
            <a:r>
              <a:rPr lang="en-US" altLang="zh-CN" sz="1400" b="0" dirty="0" smtClean="0"/>
              <a:t>Rewrite the DCT transform</a:t>
            </a:r>
          </a:p>
        </p:txBody>
      </p:sp>
      <p:sp>
        <p:nvSpPr>
          <p:cNvPr id="7" name="Oval Callout 6"/>
          <p:cNvSpPr/>
          <p:nvPr/>
        </p:nvSpPr>
        <p:spPr bwMode="auto">
          <a:xfrm>
            <a:off x="1979712" y="2924944"/>
            <a:ext cx="864096" cy="360040"/>
          </a:xfrm>
          <a:prstGeom prst="wedgeEllipse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pic>
        <p:nvPicPr>
          <p:cNvPr id="5" name="图片 4"/>
          <p:cNvPicPr>
            <a:picLocks noChangeAspect="1"/>
          </p:cNvPicPr>
          <p:nvPr/>
        </p:nvPicPr>
        <p:blipFill>
          <a:blip r:embed="rId3"/>
          <a:stretch>
            <a:fillRect/>
          </a:stretch>
        </p:blipFill>
        <p:spPr>
          <a:xfrm>
            <a:off x="5112642" y="2403719"/>
            <a:ext cx="895350" cy="314325"/>
          </a:xfrm>
          <a:prstGeom prst="rect">
            <a:avLst/>
          </a:prstGeom>
        </p:spPr>
      </p:pic>
      <p:sp>
        <p:nvSpPr>
          <p:cNvPr id="6" name="文本框 5"/>
          <p:cNvSpPr txBox="1"/>
          <p:nvPr/>
        </p:nvSpPr>
        <p:spPr>
          <a:xfrm>
            <a:off x="4644082" y="2348712"/>
            <a:ext cx="4500934" cy="2585323"/>
          </a:xfrm>
          <a:prstGeom prst="rect">
            <a:avLst/>
          </a:prstGeom>
          <a:noFill/>
        </p:spPr>
        <p:txBody>
          <a:bodyPr wrap="square" rtlCol="0">
            <a:spAutoFit/>
          </a:bodyPr>
          <a:lstStyle/>
          <a:p>
            <a:r>
              <a:rPr lang="en-US" altLang="zh-CN" dirty="0" smtClean="0"/>
              <a:t>For                   the </a:t>
            </a:r>
            <a:r>
              <a:rPr lang="fr-FR" altLang="zh-CN" dirty="0"/>
              <a:t>transform coefficient </a:t>
            </a:r>
            <a:r>
              <a:rPr lang="fr-FR" altLang="zh-CN" dirty="0" smtClean="0"/>
              <a:t>matrix</a:t>
            </a:r>
          </a:p>
          <a:p>
            <a:r>
              <a:rPr lang="en-US" altLang="zh-CN" dirty="0" smtClean="0"/>
              <a:t>For matrix                   to </a:t>
            </a:r>
            <a:r>
              <a:rPr lang="en-US" altLang="zh-CN" dirty="0"/>
              <a:t>be </a:t>
            </a:r>
            <a:r>
              <a:rPr lang="en-US" altLang="zh-CN" dirty="0" smtClean="0"/>
              <a:t>converted</a:t>
            </a:r>
          </a:p>
          <a:p>
            <a:r>
              <a:rPr lang="en-US" altLang="zh-CN" dirty="0" smtClean="0"/>
              <a:t>DCT2d:</a:t>
            </a:r>
          </a:p>
          <a:p>
            <a:endParaRPr lang="fr-FR" altLang="zh-CN" dirty="0"/>
          </a:p>
          <a:p>
            <a:r>
              <a:rPr lang="fr-FR" altLang="zh-CN" dirty="0" smtClean="0"/>
              <a:t>Inverse </a:t>
            </a:r>
            <a:r>
              <a:rPr lang="en-US" altLang="zh-CN" dirty="0" smtClean="0"/>
              <a:t>DCT2d:</a:t>
            </a:r>
            <a:endParaRPr lang="fr-FR" altLang="zh-CN" dirty="0"/>
          </a:p>
          <a:p>
            <a:endParaRPr lang="fr-FR" altLang="zh-CN" dirty="0"/>
          </a:p>
          <a:p>
            <a:endParaRPr lang="fr-FR" altLang="zh-CN" dirty="0" smtClean="0"/>
          </a:p>
          <a:p>
            <a:endParaRPr lang="fr-FR" altLang="zh-CN" dirty="0"/>
          </a:p>
          <a:p>
            <a:r>
              <a:rPr lang="en-US" altLang="zh-CN" dirty="0" smtClean="0"/>
              <a:t> </a:t>
            </a:r>
            <a:endParaRPr lang="zh-CN" altLang="en-US" dirty="0"/>
          </a:p>
        </p:txBody>
      </p:sp>
      <p:pic>
        <p:nvPicPr>
          <p:cNvPr id="8" name="图片 7"/>
          <p:cNvPicPr>
            <a:picLocks noChangeAspect="1"/>
          </p:cNvPicPr>
          <p:nvPr/>
        </p:nvPicPr>
        <p:blipFill>
          <a:blip r:embed="rId4"/>
          <a:stretch>
            <a:fillRect/>
          </a:stretch>
        </p:blipFill>
        <p:spPr>
          <a:xfrm>
            <a:off x="5760335" y="2659323"/>
            <a:ext cx="894011" cy="294931"/>
          </a:xfrm>
          <a:prstGeom prst="rect">
            <a:avLst/>
          </a:prstGeom>
        </p:spPr>
      </p:pic>
      <p:pic>
        <p:nvPicPr>
          <p:cNvPr id="9" name="图片 8"/>
          <p:cNvPicPr>
            <a:picLocks noChangeAspect="1"/>
          </p:cNvPicPr>
          <p:nvPr/>
        </p:nvPicPr>
        <p:blipFill>
          <a:blip r:embed="rId5"/>
          <a:stretch>
            <a:fillRect/>
          </a:stretch>
        </p:blipFill>
        <p:spPr>
          <a:xfrm>
            <a:off x="5560317" y="3152303"/>
            <a:ext cx="2238375" cy="361950"/>
          </a:xfrm>
          <a:prstGeom prst="rect">
            <a:avLst/>
          </a:prstGeom>
        </p:spPr>
      </p:pic>
      <p:pic>
        <p:nvPicPr>
          <p:cNvPr id="10" name="图片 9"/>
          <p:cNvPicPr>
            <a:picLocks noChangeAspect="1"/>
          </p:cNvPicPr>
          <p:nvPr/>
        </p:nvPicPr>
        <p:blipFill>
          <a:blip r:embed="rId6"/>
          <a:stretch>
            <a:fillRect/>
          </a:stretch>
        </p:blipFill>
        <p:spPr>
          <a:xfrm>
            <a:off x="5293616" y="3868364"/>
            <a:ext cx="2771775" cy="314325"/>
          </a:xfrm>
          <a:prstGeom prst="rect">
            <a:avLst/>
          </a:prstGeom>
        </p:spPr>
      </p:pic>
      <p:pic>
        <p:nvPicPr>
          <p:cNvPr id="13" name="图片 12"/>
          <p:cNvPicPr>
            <a:picLocks noChangeAspect="1"/>
          </p:cNvPicPr>
          <p:nvPr/>
        </p:nvPicPr>
        <p:blipFill>
          <a:blip r:embed="rId7"/>
          <a:stretch>
            <a:fillRect/>
          </a:stretch>
        </p:blipFill>
        <p:spPr>
          <a:xfrm>
            <a:off x="0" y="2338791"/>
            <a:ext cx="4522931" cy="2595244"/>
          </a:xfrm>
          <a:prstGeom prst="rect">
            <a:avLst/>
          </a:prstGeom>
        </p:spPr>
      </p:pic>
    </p:spTree>
    <p:extLst>
      <p:ext uri="{BB962C8B-B14F-4D97-AF65-F5344CB8AC3E}">
        <p14:creationId xmlns:p14="http://schemas.microsoft.com/office/powerpoint/2010/main" val="687007440"/>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3127</TotalTime>
  <Words>1334</Words>
  <Application>Microsoft Office PowerPoint</Application>
  <PresentationFormat>全屏显示(4:3)</PresentationFormat>
  <Paragraphs>147</Paragraphs>
  <Slides>17</Slides>
  <Notes>13</Notes>
  <HiddenSlides>0</HiddenSlides>
  <MMClips>0</MMClips>
  <ScaleCrop>false</ScaleCrop>
  <HeadingPairs>
    <vt:vector size="6" baseType="variant">
      <vt:variant>
        <vt:lpstr>已用的字体</vt:lpstr>
      </vt:variant>
      <vt:variant>
        <vt:i4>11</vt:i4>
      </vt:variant>
      <vt:variant>
        <vt:lpstr>主题</vt:lpstr>
      </vt:variant>
      <vt:variant>
        <vt:i4>9</vt:i4>
      </vt:variant>
      <vt:variant>
        <vt:lpstr>幻灯片标题</vt:lpstr>
      </vt:variant>
      <vt:variant>
        <vt:i4>17</vt:i4>
      </vt:variant>
    </vt:vector>
  </HeadingPairs>
  <TitlesOfParts>
    <vt:vector size="37" baseType="lpstr">
      <vt:lpstr>FrutigerNext LT Bold</vt:lpstr>
      <vt:lpstr>FrutigerNext LT Medium</vt:lpstr>
      <vt:lpstr>FrutigerNext LT Regular</vt:lpstr>
      <vt:lpstr>ＭＳ Ｐゴシック</vt:lpstr>
      <vt:lpstr>ＭＳ Ｐゴシック</vt:lpstr>
      <vt:lpstr>黑体</vt:lpstr>
      <vt:lpstr>华文细黑</vt:lpstr>
      <vt:lpstr>宋体</vt:lpstr>
      <vt:lpstr>Arial</vt:lpstr>
      <vt:lpstr>Calibri</vt:lpstr>
      <vt:lpstr>Wingdings</vt:lpstr>
      <vt:lpstr>Blank</vt:lpstr>
      <vt:lpstr>1_主题1</vt:lpstr>
      <vt:lpstr>4_主题1</vt:lpstr>
      <vt:lpstr>5_主题1</vt:lpstr>
      <vt:lpstr>6_主题1</vt:lpstr>
      <vt:lpstr>7_主题1</vt:lpstr>
      <vt:lpstr>8_主题1</vt:lpstr>
      <vt:lpstr>9_主题1</vt:lpstr>
      <vt:lpstr>10_主题1</vt:lpstr>
      <vt:lpstr>Internship: Final Presentation </vt:lpstr>
      <vt:lpstr>PowerPoint 演示文稿</vt:lpstr>
      <vt:lpstr>Introduction</vt:lpstr>
      <vt:lpstr>Introduction</vt:lpstr>
      <vt:lpstr>Recoding of BM3D</vt:lpstr>
      <vt:lpstr>Recoding of BM3D</vt:lpstr>
      <vt:lpstr>Recoding of BM3D</vt:lpstr>
      <vt:lpstr>Recoding of BM3D</vt:lpstr>
      <vt:lpstr>Recoding of BM3D</vt:lpstr>
      <vt:lpstr>Recoding of BM3D</vt:lpstr>
      <vt:lpstr>Recoding of BM3D</vt:lpstr>
      <vt:lpstr>Integration into the tools</vt:lpstr>
      <vt:lpstr>PowerPoint 演示文稿</vt:lpstr>
      <vt:lpstr>Integration into the tools</vt:lpstr>
      <vt:lpstr>Results:</vt:lpstr>
      <vt:lpstr>References:</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xuzhiyun (A)</dc:creator>
  <cp:lastModifiedBy>ZHIYUN XU</cp:lastModifiedBy>
  <cp:revision>96</cp:revision>
  <dcterms:created xsi:type="dcterms:W3CDTF">2011-12-01T07:24:32Z</dcterms:created>
  <dcterms:modified xsi:type="dcterms:W3CDTF">2019-09-09T19:45:17Z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(3)80dxJJV3O/MLNbnUeQAkmW4p1XOssoKkIkihW+foVmC8jBDxym1qFQpFLevE2qsEaD+KoeIX_x000d_
KouiXaa9Lj3flpPPoc5VXZqYpnAasLUmKF4aaBkiuLdWqZKEi2tURvC4GRK1f68MvQRTyf4w_x000d_
FD/xDFIZNNaE/N3tQaR5Z9wAXb4WQRnduFdrAlQEoxtf1R+N5sr6LG5nlRy1zg69kJ1Dc33c_x000d_
eKMTBNHg7O9Urkku+N</vt:lpwstr>
  </property>
  <property fmtid="{D5CDD505-2E9C-101B-9397-08002B2CF9AE}" pid="3" name="_ms_pID_7253431">
    <vt:lpwstr>9T40nf6lIac7NBA/MmrftxsQM2HJmndYrP5AVPPeCB/7KcSyupD3z9_x000d_
qvRt3FB9YOJI4m0ixCXP0djrKDNn5x5KOAj824aZiCvBUkO+U5YlwndOnmqUpd72ezh4D1vO_x000d_
9sJTr/ebb/SPUC5QV7j+RsaKJHGuvUSxJ82q6R20rjdhGvFTqiKKVaj0nWIvuPbpPipvm7O2_x000d_
u/09s4RukqwT15ecexilvcpX3OAJjiz42MsT</vt:lpwstr>
  </property>
  <property fmtid="{D5CDD505-2E9C-101B-9397-08002B2CF9AE}" pid="4" name="_ms_pID_7253432">
    <vt:lpwstr>svmhMHCaF4OsKZXqJXp0EBXitZzJs15Z3jqO_x000d_
RBDxI3sHCN6ent3jCmjtsG/lrJ5+zoEPpSeWedhldrxF2h42CynvSqgs6K1b7UR4FWbonCRb_x000d_
14EX/4J6AejSk5K5QJaqlkbZQiKtnBmgvi9CO0wuVoKXKFFbUmgTg+rAiGBDPEC804vvwpRG_x000d_
Ie49K4tbpK+AyQ==</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1566801249</vt:lpwstr>
  </property>
</Properties>
</file>