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5" r:id="rId2"/>
    <p:sldId id="258" r:id="rId3"/>
    <p:sldId id="259" r:id="rId4"/>
    <p:sldId id="284" r:id="rId5"/>
    <p:sldId id="327" r:id="rId6"/>
    <p:sldId id="302" r:id="rId7"/>
    <p:sldId id="340" r:id="rId8"/>
    <p:sldId id="326" r:id="rId9"/>
    <p:sldId id="329" r:id="rId10"/>
    <p:sldId id="328" r:id="rId11"/>
    <p:sldId id="330" r:id="rId12"/>
    <p:sldId id="300" r:id="rId13"/>
    <p:sldId id="335" r:id="rId14"/>
    <p:sldId id="339" r:id="rId15"/>
    <p:sldId id="336" r:id="rId16"/>
    <p:sldId id="338" r:id="rId17"/>
    <p:sldId id="337" r:id="rId18"/>
    <p:sldId id="331" r:id="rId19"/>
    <p:sldId id="333" r:id="rId20"/>
    <p:sldId id="334" r:id="rId21"/>
    <p:sldId id="332" r:id="rId22"/>
    <p:sldId id="30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2F3"/>
    <a:srgbClr val="EEB4A8"/>
    <a:srgbClr val="9EF8F2"/>
    <a:srgbClr val="D8270A"/>
    <a:srgbClr val="BD2309"/>
    <a:srgbClr val="831806"/>
    <a:srgbClr val="1C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ww\main\testfirst\worklog\project_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v>开始时间</c:v>
          </c:tx>
          <c:spPr>
            <a:noFill/>
          </c:spPr>
          <c:invertIfNegative val="0"/>
          <c:val>
            <c:numRef>
              <c:f>Sheet1!$C$3:$C$18</c:f>
              <c:numCache>
                <c:formatCode>m/d/yyyy</c:formatCode>
                <c:ptCount val="16"/>
                <c:pt idx="0">
                  <c:v>44010</c:v>
                </c:pt>
                <c:pt idx="1">
                  <c:v>44012</c:v>
                </c:pt>
                <c:pt idx="2">
                  <c:v>44013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44013</c:v>
                </c:pt>
                <c:pt idx="8">
                  <c:v>44016</c:v>
                </c:pt>
                <c:pt idx="9">
                  <c:v>44017</c:v>
                </c:pt>
                <c:pt idx="10">
                  <c:v>44018</c:v>
                </c:pt>
                <c:pt idx="11">
                  <c:v>44019</c:v>
                </c:pt>
                <c:pt idx="12">
                  <c:v>44020</c:v>
                </c:pt>
                <c:pt idx="13">
                  <c:v>44021</c:v>
                </c:pt>
                <c:pt idx="14">
                  <c:v>44022</c:v>
                </c:pt>
                <c:pt idx="15">
                  <c:v>44023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4-4525-8B02-B7A10877A9A8}"/>
            </c:ext>
          </c:extLst>
        </c:ser>
        <c:ser>
          <c:idx val="0"/>
          <c:order val="1"/>
          <c:tx>
            <c:strRef>
              <c:f>Sheet1!$E$2</c:f>
              <c:strCache>
                <c:ptCount val="1"/>
                <c:pt idx="0">
                  <c:v>耗时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Sheet1!$B$3:$B$18</c:f>
              <c:strCache>
                <c:ptCount val="16"/>
                <c:pt idx="0">
                  <c:v>环境配置</c:v>
                </c:pt>
                <c:pt idx="1">
                  <c:v>数据清洗</c:v>
                </c:pt>
                <c:pt idx="2">
                  <c:v>模型实现</c:v>
                </c:pt>
                <c:pt idx="3">
                  <c:v>处理类实现</c:v>
                </c:pt>
                <c:pt idx="4">
                  <c:v>Json格式化</c:v>
                </c:pt>
                <c:pt idx="5">
                  <c:v>数据传输</c:v>
                </c:pt>
                <c:pt idx="6">
                  <c:v>模型优化</c:v>
                </c:pt>
                <c:pt idx="7">
                  <c:v>Web学习</c:v>
                </c:pt>
                <c:pt idx="8">
                  <c:v>网页静态页面</c:v>
                </c:pt>
                <c:pt idx="9">
                  <c:v>数据可视化</c:v>
                </c:pt>
                <c:pt idx="10">
                  <c:v>接口实现</c:v>
                </c:pt>
                <c:pt idx="11">
                  <c:v>数据对接</c:v>
                </c:pt>
                <c:pt idx="12">
                  <c:v>用户登录</c:v>
                </c:pt>
                <c:pt idx="13">
                  <c:v>部门管理</c:v>
                </c:pt>
                <c:pt idx="14">
                  <c:v>角色管理</c:v>
                </c:pt>
                <c:pt idx="15">
                  <c:v>最终整合</c:v>
                </c:pt>
              </c:strCache>
            </c:strRef>
          </c:cat>
          <c:val>
            <c:numRef>
              <c:f>Sheet1!$E$3:$E$18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4-4525-8B02-B7A10877A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003328"/>
        <c:axId val="68004864"/>
      </c:barChart>
      <c:catAx>
        <c:axId val="680033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14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4864"/>
        <c:crosses val="autoZero"/>
        <c:auto val="1"/>
        <c:lblAlgn val="ctr"/>
        <c:lblOffset val="100"/>
        <c:noMultiLvlLbl val="0"/>
      </c:catAx>
      <c:valAx>
        <c:axId val="68004864"/>
        <c:scaling>
          <c:orientation val="minMax"/>
          <c:max val="44024"/>
          <c:min val="44010"/>
        </c:scaling>
        <c:delete val="0"/>
        <c:axPos val="t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33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38100" cmpd="tri">
      <a:solidFill>
        <a:srgbClr val="FF0000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9E81-6107-4C39-997C-88DFD2DC4B2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F7882-F18F-4F25-95D6-B20E85442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5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6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8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8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预测，将非平稳问题，通过多次差分，转化为平稳问题，因此对数据有一定要求，并且由于差分过程的存在，时间数据的离散程度变大，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模型的拟合度往往不高。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321481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170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90844" y="2797327"/>
            <a:ext cx="7001158" cy="4060674"/>
          </a:xfrm>
          <a:custGeom>
            <a:avLst/>
            <a:gdLst>
              <a:gd name="connsiteX0" fmla="*/ 7001158 w 7001158"/>
              <a:gd name="connsiteY0" fmla="*/ 0 h 4060674"/>
              <a:gd name="connsiteX1" fmla="*/ 7001158 w 7001158"/>
              <a:gd name="connsiteY1" fmla="*/ 4060674 h 4060674"/>
              <a:gd name="connsiteX2" fmla="*/ 0 w 7001158"/>
              <a:gd name="connsiteY2" fmla="*/ 4060673 h 40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58" h="4060674">
                <a:moveTo>
                  <a:pt x="7001158" y="0"/>
                </a:moveTo>
                <a:lnTo>
                  <a:pt x="7001158" y="4060674"/>
                </a:lnTo>
                <a:lnTo>
                  <a:pt x="0" y="40606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144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1735852"/>
            <a:ext cx="12192001" cy="5122151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647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6899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257050" y="1603156"/>
            <a:ext cx="2538589" cy="2119372"/>
          </a:xfrm>
          <a:custGeom>
            <a:avLst/>
            <a:gdLst>
              <a:gd name="connsiteX0" fmla="*/ 0 w 2538589"/>
              <a:gd name="connsiteY0" fmla="*/ 0 h 2119372"/>
              <a:gd name="connsiteX1" fmla="*/ 2538589 w 2538589"/>
              <a:gd name="connsiteY1" fmla="*/ 0 h 2119372"/>
              <a:gd name="connsiteX2" fmla="*/ 2538589 w 2538589"/>
              <a:gd name="connsiteY2" fmla="*/ 2119372 h 2119372"/>
              <a:gd name="connsiteX3" fmla="*/ 0 w 2538589"/>
              <a:gd name="connsiteY3" fmla="*/ 2119372 h 211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589" h="2119372">
                <a:moveTo>
                  <a:pt x="0" y="0"/>
                </a:moveTo>
                <a:lnTo>
                  <a:pt x="2538589" y="0"/>
                </a:lnTo>
                <a:lnTo>
                  <a:pt x="2538589" y="2119372"/>
                </a:lnTo>
                <a:lnTo>
                  <a:pt x="0" y="211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249640" y="3813408"/>
            <a:ext cx="5067649" cy="2133134"/>
          </a:xfrm>
          <a:custGeom>
            <a:avLst/>
            <a:gdLst>
              <a:gd name="connsiteX0" fmla="*/ 0 w 5067649"/>
              <a:gd name="connsiteY0" fmla="*/ 0 h 2133134"/>
              <a:gd name="connsiteX1" fmla="*/ 5067649 w 5067649"/>
              <a:gd name="connsiteY1" fmla="*/ 0 h 2133134"/>
              <a:gd name="connsiteX2" fmla="*/ 5067649 w 5067649"/>
              <a:gd name="connsiteY2" fmla="*/ 2133134 h 2133134"/>
              <a:gd name="connsiteX3" fmla="*/ 0 w 5067649"/>
              <a:gd name="connsiteY3" fmla="*/ 2133134 h 213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649" h="2133134">
                <a:moveTo>
                  <a:pt x="0" y="0"/>
                </a:moveTo>
                <a:lnTo>
                  <a:pt x="5067649" y="0"/>
                </a:lnTo>
                <a:lnTo>
                  <a:pt x="5067649" y="2133134"/>
                </a:lnTo>
                <a:lnTo>
                  <a:pt x="0" y="21331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42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87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5400000">
            <a:off x="-68579" y="342600"/>
            <a:ext cx="994396" cy="857236"/>
          </a:xfrm>
          <a:prstGeom prst="triangle">
            <a:avLst>
              <a:gd name="adj" fmla="val 634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0"/>
          <p:cNvSpPr/>
          <p:nvPr userDrawn="1"/>
        </p:nvSpPr>
        <p:spPr>
          <a:xfrm rot="16200000" flipH="1">
            <a:off x="109347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11"/>
          <p:cNvSpPr/>
          <p:nvPr userDrawn="1"/>
        </p:nvSpPr>
        <p:spPr>
          <a:xfrm rot="5400000">
            <a:off x="113538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8115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  <p:sldLayoutId id="2147483672" r:id="rId5"/>
    <p:sldLayoutId id="2147483674" r:id="rId6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28101" y="5066844"/>
            <a:ext cx="7453900" cy="7664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ts val="2800"/>
              </a:lnSpc>
            </a:pPr>
            <a:r>
              <a:rPr lang="zh-CN" altLang="en-US" sz="3200" dirty="0"/>
              <a:t>气温预测分析系统设计与实现结课答辩</a:t>
            </a:r>
            <a:endParaRPr lang="en-US" altLang="zh-CN" sz="3200" dirty="0"/>
          </a:p>
          <a:p>
            <a:pPr algn="r">
              <a:lnSpc>
                <a:spcPts val="28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Design and Implementation of temperature prediction and analysis system</a:t>
            </a:r>
          </a:p>
        </p:txBody>
      </p:sp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t="22579" r="3488" b="8123"/>
          <a:stretch/>
        </p:blipFill>
        <p:spPr>
          <a:xfrm>
            <a:off x="0" y="-546100"/>
            <a:ext cx="13017500" cy="7436472"/>
          </a:xfrm>
        </p:spPr>
      </p:pic>
      <p:grpSp>
        <p:nvGrpSpPr>
          <p:cNvPr id="3" name="组合 2"/>
          <p:cNvGrpSpPr/>
          <p:nvPr/>
        </p:nvGrpSpPr>
        <p:grpSpPr>
          <a:xfrm rot="21540000">
            <a:off x="8077739" y="893356"/>
            <a:ext cx="4160280" cy="3197908"/>
            <a:chOff x="8022295" y="831844"/>
            <a:chExt cx="4160280" cy="3197908"/>
          </a:xfrm>
        </p:grpSpPr>
        <p:sp>
          <p:nvSpPr>
            <p:cNvPr id="13" name="等腰三角形 12"/>
            <p:cNvSpPr/>
            <p:nvPr/>
          </p:nvSpPr>
          <p:spPr>
            <a:xfrm rot="16148710" flipH="1">
              <a:off x="7877514" y="2075220"/>
              <a:ext cx="2099313" cy="1809752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669019" y="2065715"/>
              <a:ext cx="2099313" cy="1809752"/>
            </a:xfrm>
            <a:prstGeom prst="triangle">
              <a:avLst>
                <a:gd name="adj" fmla="val 6078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166125" flipH="1">
              <a:off x="9608289" y="1022532"/>
              <a:ext cx="2764974" cy="2383598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等腰三角形 10"/>
          <p:cNvSpPr/>
          <p:nvPr/>
        </p:nvSpPr>
        <p:spPr>
          <a:xfrm rot="5400000">
            <a:off x="-119450" y="792550"/>
            <a:ext cx="1732026" cy="1493126"/>
          </a:xfrm>
          <a:prstGeom prst="triangle">
            <a:avLst>
              <a:gd name="adj" fmla="val 57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99E655-CBB6-45CE-B690-2FA7BD2154CC}"/>
              </a:ext>
            </a:extLst>
          </p:cNvPr>
          <p:cNvSpPr txBox="1"/>
          <p:nvPr/>
        </p:nvSpPr>
        <p:spPr>
          <a:xfrm>
            <a:off x="4189228" y="5921937"/>
            <a:ext cx="800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4197383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99422-024D-4F99-A6AA-D31947D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4A486B5-8ED5-4220-B6C4-B8C4976B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7" y="1257300"/>
            <a:ext cx="116681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2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1737573" y="1162116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项目基本功能实现：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0B83C3-5F41-4731-A369-A85F98700345}"/>
              </a:ext>
            </a:extLst>
          </p:cNvPr>
          <p:cNvSpPr txBox="1"/>
          <p:nvPr/>
        </p:nvSpPr>
        <p:spPr>
          <a:xfrm>
            <a:off x="1849120" y="1696152"/>
            <a:ext cx="3929381" cy="442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数据清理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Python</a:t>
            </a:r>
            <a:r>
              <a:rPr lang="zh-CN" altLang="en-US" sz="2000" dirty="0"/>
              <a:t>处理类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Json</a:t>
            </a:r>
            <a:r>
              <a:rPr lang="zh-CN" altLang="en-US" sz="2000" dirty="0"/>
              <a:t>数据格式处理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前端网页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数据及图表展示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Flask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Django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Websocket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6DC15-D1AF-4358-9005-2EF5EAB9EC0F}"/>
              </a:ext>
            </a:extLst>
          </p:cNvPr>
          <p:cNvSpPr txBox="1"/>
          <p:nvPr/>
        </p:nvSpPr>
        <p:spPr>
          <a:xfrm>
            <a:off x="6261098" y="116211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项目附加功能实现：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8DB55-24D5-4F3B-B364-3335F7741BBA}"/>
              </a:ext>
            </a:extLst>
          </p:cNvPr>
          <p:cNvSpPr txBox="1"/>
          <p:nvPr/>
        </p:nvSpPr>
        <p:spPr>
          <a:xfrm>
            <a:off x="6261098" y="1696152"/>
            <a:ext cx="4081782" cy="16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LSTM</a:t>
            </a:r>
            <a:r>
              <a:rPr lang="zh-CN" altLang="en-US" sz="1800" dirty="0"/>
              <a:t>模型实现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注册登录功能实现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城市搜索功能实现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权限管理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5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50F74B8-A0C3-4469-AE79-B25C394F2651}"/>
              </a:ext>
            </a:extLst>
          </p:cNvPr>
          <p:cNvSpPr txBox="1"/>
          <p:nvPr/>
        </p:nvSpPr>
        <p:spPr>
          <a:xfrm>
            <a:off x="7205378" y="2452844"/>
            <a:ext cx="40805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5F3018-0CDC-4906-8987-66B602F018BB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03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961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系统整体结构：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C45D9F-AA00-4536-9991-435210EF967A}"/>
              </a:ext>
            </a:extLst>
          </p:cNvPr>
          <p:cNvGrpSpPr/>
          <p:nvPr/>
        </p:nvGrpSpPr>
        <p:grpSpPr>
          <a:xfrm>
            <a:off x="4312919" y="2986628"/>
            <a:ext cx="3921600" cy="1811346"/>
            <a:chOff x="4312919" y="2986628"/>
            <a:chExt cx="3921600" cy="1811346"/>
          </a:xfrm>
        </p:grpSpPr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4625028D-49F8-40F0-9821-D6AE806928D9}"/>
                </a:ext>
              </a:extLst>
            </p:cNvPr>
            <p:cNvSpPr/>
            <p:nvPr/>
          </p:nvSpPr>
          <p:spPr>
            <a:xfrm>
              <a:off x="4312919" y="2986628"/>
              <a:ext cx="3921600" cy="1811346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15A1AF-6EF4-4DF3-A03C-56D24728EE19}"/>
                </a:ext>
              </a:extLst>
            </p:cNvPr>
            <p:cNvSpPr txBox="1"/>
            <p:nvPr/>
          </p:nvSpPr>
          <p:spPr>
            <a:xfrm>
              <a:off x="4642879" y="3467344"/>
              <a:ext cx="3261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信息传输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 err="1"/>
                <a:t>websocket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6F050E-9554-4015-A213-489EF452727A}"/>
              </a:ext>
            </a:extLst>
          </p:cNvPr>
          <p:cNvGrpSpPr/>
          <p:nvPr/>
        </p:nvGrpSpPr>
        <p:grpSpPr>
          <a:xfrm>
            <a:off x="8381760" y="1971722"/>
            <a:ext cx="3261681" cy="4224830"/>
            <a:chOff x="8381760" y="1971722"/>
            <a:chExt cx="3261681" cy="42248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196577-A7E0-4AFE-880C-556A983896C3}"/>
                </a:ext>
              </a:extLst>
            </p:cNvPr>
            <p:cNvSpPr/>
            <p:nvPr/>
          </p:nvSpPr>
          <p:spPr>
            <a:xfrm>
              <a:off x="8381760" y="1971722"/>
              <a:ext cx="3261681" cy="4224830"/>
            </a:xfrm>
            <a:prstGeom prst="rect">
              <a:avLst/>
            </a:prstGeom>
            <a:solidFill>
              <a:srgbClr val="A3E2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F2E998-B94D-497F-ABAF-3A0FB9A00214}"/>
                </a:ext>
              </a:extLst>
            </p:cNvPr>
            <p:cNvSpPr txBox="1"/>
            <p:nvPr/>
          </p:nvSpPr>
          <p:spPr>
            <a:xfrm>
              <a:off x="9260761" y="2628494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zh-CN" altLang="en-US" dirty="0"/>
                <a:t>后端服务器</a:t>
              </a:r>
              <a:endParaRPr lang="en-US" altLang="zh-CN" dirty="0"/>
            </a:p>
            <a:p>
              <a:pPr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FLASK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C1110E-74BC-43A0-9A33-D5AA66AD7C57}"/>
                </a:ext>
              </a:extLst>
            </p:cNvPr>
            <p:cNvSpPr txBox="1"/>
            <p:nvPr/>
          </p:nvSpPr>
          <p:spPr>
            <a:xfrm>
              <a:off x="9149161" y="4084137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预测模型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LSTM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7D7F9C-158D-43EF-A374-8B20430ED16A}"/>
              </a:ext>
            </a:extLst>
          </p:cNvPr>
          <p:cNvGrpSpPr/>
          <p:nvPr/>
        </p:nvGrpSpPr>
        <p:grpSpPr>
          <a:xfrm>
            <a:off x="903998" y="1971722"/>
            <a:ext cx="3261681" cy="4224830"/>
            <a:chOff x="903998" y="1971722"/>
            <a:chExt cx="3261681" cy="422483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2A612FD-212A-42B3-94EC-8364E1B64788}"/>
                </a:ext>
              </a:extLst>
            </p:cNvPr>
            <p:cNvGrpSpPr/>
            <p:nvPr/>
          </p:nvGrpSpPr>
          <p:grpSpPr>
            <a:xfrm>
              <a:off x="903998" y="1971722"/>
              <a:ext cx="3261681" cy="4224830"/>
              <a:chOff x="903998" y="1971722"/>
              <a:chExt cx="3261681" cy="422483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0C6E74-6B4B-4F3B-A2E0-7795F86C9053}"/>
                  </a:ext>
                </a:extLst>
              </p:cNvPr>
              <p:cNvSpPr/>
              <p:nvPr/>
            </p:nvSpPr>
            <p:spPr>
              <a:xfrm>
                <a:off x="903998" y="1971722"/>
                <a:ext cx="3261681" cy="4224830"/>
              </a:xfrm>
              <a:prstGeom prst="rect">
                <a:avLst/>
              </a:prstGeom>
              <a:solidFill>
                <a:srgbClr val="A3E2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0B83C3-5F41-4731-A369-A85F98700345}"/>
                  </a:ext>
                </a:extLst>
              </p:cNvPr>
              <p:cNvSpPr txBox="1"/>
              <p:nvPr/>
            </p:nvSpPr>
            <p:spPr>
              <a:xfrm>
                <a:off x="1198798" y="2262678"/>
                <a:ext cx="267208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前端网页</a:t>
                </a:r>
                <a:endParaRPr lang="en-US" altLang="zh-CN" sz="2000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HTML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CSS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JS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5B5290-44DE-4177-A405-A8F6C0C22561}"/>
                  </a:ext>
                </a:extLst>
              </p:cNvPr>
              <p:cNvSpPr txBox="1"/>
              <p:nvPr/>
            </p:nvSpPr>
            <p:spPr>
              <a:xfrm>
                <a:off x="1864278" y="5120837"/>
                <a:ext cx="1361440" cy="79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前端框架</a:t>
                </a:r>
                <a:endParaRPr lang="en-US" altLang="zh-CN" sz="2000" dirty="0"/>
              </a:p>
              <a:p>
                <a:pPr algn="ctr"/>
                <a:r>
                  <a:rPr lang="zh-CN" altLang="en-US" sz="2000" dirty="0"/>
                  <a:t>（</a:t>
                </a:r>
                <a:r>
                  <a:rPr lang="en-US" altLang="zh-CN" sz="2000" dirty="0"/>
                  <a:t>Django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5812C2-C038-4741-BDA8-880E7C91753D}"/>
                  </a:ext>
                </a:extLst>
              </p:cNvPr>
              <p:cNvSpPr txBox="1"/>
              <p:nvPr/>
            </p:nvSpPr>
            <p:spPr>
              <a:xfrm>
                <a:off x="1782999" y="3577712"/>
                <a:ext cx="1503680" cy="84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数据交互</a:t>
                </a:r>
                <a:endParaRPr lang="en-US" altLang="zh-CN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AJAX</a:t>
                </a:r>
                <a:r>
                  <a:rPr lang="zh-CN" altLang="en-US" dirty="0"/>
                  <a:t>）</a:t>
                </a:r>
              </a:p>
            </p:txBody>
          </p:sp>
        </p:grpSp>
        <p:sp>
          <p:nvSpPr>
            <p:cNvPr id="14" name="箭头: 上下 13">
              <a:extLst>
                <a:ext uri="{FF2B5EF4-FFF2-40B4-BE49-F238E27FC236}">
                  <a16:creationId xmlns:a16="http://schemas.microsoft.com/office/drawing/2014/main" id="{8B0AD46A-BCA1-4F03-A0C2-EF6C234EFAFD}"/>
                </a:ext>
              </a:extLst>
            </p:cNvPr>
            <p:cNvSpPr/>
            <p:nvPr/>
          </p:nvSpPr>
          <p:spPr>
            <a:xfrm>
              <a:off x="1589959" y="3029443"/>
              <a:ext cx="1869359" cy="2182637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91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为了尽可能满足平稳性要求，进行纵向预测，取每年的同一天作为时间序列。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对数据取一阶差分</a:t>
            </a:r>
            <a:endParaRPr lang="en-US" altLang="zh-CN" sz="2000" dirty="0"/>
          </a:p>
          <a:p>
            <a:pPr>
              <a:lnSpc>
                <a:spcPts val="3100"/>
              </a:lnSpc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针对不同</a:t>
            </a: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/>
              <a:t>q</a:t>
            </a:r>
            <a:r>
              <a:rPr lang="zh-CN" altLang="en-US" sz="2000" dirty="0"/>
              <a:t>训练模型，取</a:t>
            </a:r>
            <a:r>
              <a:rPr lang="en-US" altLang="zh-CN" sz="2000" dirty="0"/>
              <a:t>MSE</a:t>
            </a:r>
            <a:r>
              <a:rPr lang="zh-CN" altLang="en-US" sz="2000" dirty="0"/>
              <a:t>最小的模型作为实际使用模型</a:t>
            </a:r>
          </a:p>
        </p:txBody>
      </p:sp>
    </p:spTree>
    <p:extLst>
      <p:ext uri="{BB962C8B-B14F-4D97-AF65-F5344CB8AC3E}">
        <p14:creationId xmlns:p14="http://schemas.microsoft.com/office/powerpoint/2010/main" val="3980088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模型展示：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AA438-4D39-410C-8E64-68A4ED7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1" t="15229" r="37582" b="7591"/>
          <a:stretch/>
        </p:blipFill>
        <p:spPr>
          <a:xfrm>
            <a:off x="3876435" y="520605"/>
            <a:ext cx="6936742" cy="5292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0A5BC3-072D-4660-8B5E-E0E37AE652E8}"/>
              </a:ext>
            </a:extLst>
          </p:cNvPr>
          <p:cNvSpPr txBox="1"/>
          <p:nvPr/>
        </p:nvSpPr>
        <p:spPr>
          <a:xfrm>
            <a:off x="792935" y="2185005"/>
            <a:ext cx="2174240" cy="124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误差度量：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MSE = 4.376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 = 0.635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457CB8-1D8C-45B2-BB4A-98094F94AE7B}"/>
              </a:ext>
            </a:extLst>
          </p:cNvPr>
          <p:cNvSpPr txBox="1"/>
          <p:nvPr/>
        </p:nvSpPr>
        <p:spPr>
          <a:xfrm>
            <a:off x="6257686" y="5948259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86758-20C2-4D9D-B01D-F137F494D308}"/>
              </a:ext>
            </a:extLst>
          </p:cNvPr>
          <p:cNvSpPr txBox="1"/>
          <p:nvPr/>
        </p:nvSpPr>
        <p:spPr>
          <a:xfrm>
            <a:off x="792935" y="3912205"/>
            <a:ext cx="2285546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存在问题：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误差较大，大于显示误差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总训练数据较少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训练模型过多</a:t>
            </a:r>
          </a:p>
        </p:txBody>
      </p:sp>
    </p:spTree>
    <p:extLst>
      <p:ext uri="{BB962C8B-B14F-4D97-AF65-F5344CB8AC3E}">
        <p14:creationId xmlns:p14="http://schemas.microsoft.com/office/powerpoint/2010/main" val="1669786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长短期记忆模型（</a:t>
            </a:r>
            <a:r>
              <a:rPr lang="en-US" altLang="zh-CN" sz="2400" dirty="0"/>
              <a:t>LSTM</a:t>
            </a:r>
            <a:r>
              <a:rPr lang="zh-CN" altLang="en-US" sz="2400" dirty="0"/>
              <a:t>）：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323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基于深度学习，可以自主学习数据的隐晦特征，学习精度更高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作为神经循环网络（</a:t>
            </a:r>
            <a:r>
              <a:rPr lang="en-US" altLang="zh-CN" sz="2000" dirty="0"/>
              <a:t>RNN</a:t>
            </a:r>
            <a:r>
              <a:rPr lang="zh-CN" altLang="en-US" sz="2000" dirty="0"/>
              <a:t>），可以利用前面的信息对后面的数据进行预测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相较于一般的</a:t>
            </a:r>
            <a:r>
              <a:rPr lang="en-US" altLang="zh-CN" sz="2000" dirty="0"/>
              <a:t>RNN</a:t>
            </a:r>
            <a:r>
              <a:rPr lang="zh-CN" altLang="en-US" sz="2000" dirty="0"/>
              <a:t>网络，长短期记忆模型可以利用的“过去”信息更多</a:t>
            </a:r>
          </a:p>
        </p:txBody>
      </p:sp>
    </p:spTree>
    <p:extLst>
      <p:ext uri="{BB962C8B-B14F-4D97-AF65-F5344CB8AC3E}">
        <p14:creationId xmlns:p14="http://schemas.microsoft.com/office/powerpoint/2010/main" val="1226723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模型展示：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/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MSE = 0.299</a:t>
                </a:r>
              </a:p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R2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/>
                  <a:t> 1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blipFill>
                <a:blip r:embed="rId3"/>
                <a:stretch>
                  <a:fillRect l="-2521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A4DB2E8-085C-4094-A751-BDF607066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" t="17778" r="38667" b="6815"/>
          <a:stretch/>
        </p:blipFill>
        <p:spPr>
          <a:xfrm>
            <a:off x="4114803" y="520605"/>
            <a:ext cx="6949440" cy="5171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DCDA44-13B8-4BA6-B363-F3999C0B7903}"/>
              </a:ext>
            </a:extLst>
          </p:cNvPr>
          <p:cNvSpPr txBox="1"/>
          <p:nvPr/>
        </p:nvSpPr>
        <p:spPr>
          <a:xfrm>
            <a:off x="6502403" y="5888490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LSTM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03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项目前端展示（登陆界面）：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416CE-CF6F-46DE-875E-3A0C3A294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2" y="2028459"/>
            <a:ext cx="7331075" cy="4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4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</a:t>
            </a:r>
            <a:r>
              <a:rPr lang="en-US" altLang="zh-CN" sz="2400" dirty="0"/>
              <a:t>(</a:t>
            </a:r>
            <a:r>
              <a:rPr lang="zh-CN" altLang="en-US" sz="2400" dirty="0"/>
              <a:t>注册界面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85B1B-0010-49CB-9A9F-B87F0DCC7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8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98" y="2502619"/>
            <a:ext cx="5807176" cy="4355382"/>
          </a:xfrm>
        </p:spPr>
      </p:pic>
      <p:sp>
        <p:nvSpPr>
          <p:cNvPr id="5" name="等腰三角形 4"/>
          <p:cNvSpPr/>
          <p:nvPr/>
        </p:nvSpPr>
        <p:spPr>
          <a:xfrm rot="5400000">
            <a:off x="10414721" y="1974512"/>
            <a:ext cx="1908931" cy="1645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414720" y="1021860"/>
            <a:ext cx="1908934" cy="164563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10414721" y="2928978"/>
            <a:ext cx="1908931" cy="16456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881" y="490327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967" y="1683867"/>
            <a:ext cx="2313218" cy="777128"/>
            <a:chOff x="1305751" y="1841520"/>
            <a:chExt cx="1624352" cy="552847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35942" y="1956368"/>
              <a:ext cx="994161" cy="3284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团队介绍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61967" y="3114100"/>
            <a:ext cx="2968678" cy="791151"/>
            <a:chOff x="1305751" y="1841520"/>
            <a:chExt cx="2056454" cy="552847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5071" y="1954803"/>
              <a:ext cx="1407134" cy="32260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项目计划实现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296609-6FD4-4CF2-A433-2789374FF94B}"/>
              </a:ext>
            </a:extLst>
          </p:cNvPr>
          <p:cNvGrpSpPr/>
          <p:nvPr/>
        </p:nvGrpSpPr>
        <p:grpSpPr>
          <a:xfrm>
            <a:off x="2061967" y="4542526"/>
            <a:ext cx="2951894" cy="787255"/>
            <a:chOff x="2028142" y="4401955"/>
            <a:chExt cx="2951894" cy="78725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E80C87B-829A-4298-8D10-57E81FCB75C7}"/>
                </a:ext>
              </a:extLst>
            </p:cNvPr>
            <p:cNvGrpSpPr/>
            <p:nvPr/>
          </p:nvGrpSpPr>
          <p:grpSpPr>
            <a:xfrm>
              <a:off x="2028142" y="4401955"/>
              <a:ext cx="1075062" cy="787255"/>
              <a:chOff x="1986600" y="4637058"/>
              <a:chExt cx="811114" cy="56005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986600" y="4637058"/>
                <a:ext cx="811114" cy="560051"/>
                <a:chOff x="1305751" y="1841520"/>
                <a:chExt cx="811114" cy="560051"/>
              </a:xfrm>
            </p:grpSpPr>
            <p:sp>
              <p:nvSpPr>
                <p:cNvPr id="17" name="等腰三角形 16"/>
                <p:cNvSpPr/>
                <p:nvPr/>
              </p:nvSpPr>
              <p:spPr>
                <a:xfrm rot="5400000">
                  <a:off x="1314046" y="1862002"/>
                  <a:ext cx="560051" cy="51908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932134" y="1887112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305751" y="193654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Noto Sans S Chinese Bold" pitchFamily="34" charset="-122"/>
                      <a:ea typeface="Noto Sans S Chinese Bold" pitchFamily="34" charset="-122"/>
                      <a:cs typeface="+mn-ea"/>
                      <a:sym typeface="+mn-lt"/>
                    </a:rPr>
                    <a:t>3</a:t>
                  </a:r>
                  <a:endParaRPr lang="zh-CN" altLang="en-US" b="1" dirty="0">
                    <a:solidFill>
                      <a:schemeClr val="bg1"/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2650915" y="4735444"/>
                <a:ext cx="139376" cy="328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F88A87-45DF-43C0-9FC3-F7F976E3AF12}"/>
                </a:ext>
              </a:extLst>
            </p:cNvPr>
            <p:cNvSpPr txBox="1"/>
            <p:nvPr/>
          </p:nvSpPr>
          <p:spPr>
            <a:xfrm>
              <a:off x="2936240" y="4557483"/>
              <a:ext cx="204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82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409B91-401D-428E-93D4-037A03C25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7591"/>
          <a:stretch/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项目前端展示（主界面）：</a:t>
            </a:r>
          </a:p>
        </p:txBody>
      </p:sp>
    </p:spTree>
    <p:extLst>
      <p:ext uri="{BB962C8B-B14F-4D97-AF65-F5344CB8AC3E}">
        <p14:creationId xmlns:p14="http://schemas.microsoft.com/office/powerpoint/2010/main" val="3172042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3680458" y="3013501"/>
            <a:ext cx="45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/>
              <a:t>项目运行展示</a:t>
            </a:r>
          </a:p>
        </p:txBody>
      </p:sp>
    </p:spTree>
    <p:extLst>
      <p:ext uri="{BB962C8B-B14F-4D97-AF65-F5344CB8AC3E}">
        <p14:creationId xmlns:p14="http://schemas.microsoft.com/office/powerpoint/2010/main" val="296991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3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t="5882" r="-1260" b="5882"/>
          <a:stretch/>
        </p:blipFill>
        <p:spPr>
          <a:xfrm>
            <a:off x="0" y="0"/>
            <a:ext cx="12351658" cy="6626350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rot="16200000" flipH="1">
            <a:off x="7872923" y="2203227"/>
            <a:ext cx="2099313" cy="1809752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9663625" y="2203229"/>
            <a:ext cx="2099313" cy="1809752"/>
          </a:xfrm>
          <a:prstGeom prst="triangle">
            <a:avLst>
              <a:gd name="adj" fmla="val 6078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 flipH="1">
            <a:off x="9617717" y="1170404"/>
            <a:ext cx="2764974" cy="2383598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119450" y="1111866"/>
            <a:ext cx="1732026" cy="1493126"/>
          </a:xfrm>
          <a:prstGeom prst="triangle">
            <a:avLst>
              <a:gd name="adj" fmla="val 609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90924" y="4895850"/>
            <a:ext cx="510909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演示完毕感谢观看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14290" y="4216806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THE END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41372" y="5751057"/>
            <a:ext cx="6558644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1660380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52667" y="24731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团队介绍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01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pic>
        <p:nvPicPr>
          <p:cNvPr id="5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3034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14F2E-24C4-4CA5-A087-77C71BBF31A9}"/>
              </a:ext>
            </a:extLst>
          </p:cNvPr>
          <p:cNvSpPr txBox="1"/>
          <p:nvPr/>
        </p:nvSpPr>
        <p:spPr>
          <a:xfrm>
            <a:off x="3413760" y="2618601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小组组长：徐子涵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3413760" y="3529260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前端组：李俊泽、周子涵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E13B06-E1B1-4DD7-8CE5-782B5E0A90CF}"/>
              </a:ext>
            </a:extLst>
          </p:cNvPr>
          <p:cNvSpPr txBox="1"/>
          <p:nvPr/>
        </p:nvSpPr>
        <p:spPr>
          <a:xfrm>
            <a:off x="3413760" y="4439919"/>
            <a:ext cx="707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后端组：徐子涵、徐紫程、李东昂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473200" y="1840106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3693401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753374" y="2001246"/>
            <a:ext cx="10875034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徐子涵：项目管理与进度控制、</a:t>
            </a:r>
            <a:r>
              <a:rPr lang="en-US" altLang="zh-CN" sz="2400" dirty="0"/>
              <a:t> ARIMA</a:t>
            </a:r>
            <a:r>
              <a:rPr lang="zh-CN" altLang="zh-CN" sz="2400" dirty="0"/>
              <a:t>模型及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模型实现与迭代、后端整合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徐紫程：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数据处理、</a:t>
            </a:r>
            <a:r>
              <a:rPr lang="en-US" altLang="zh-CN" sz="2400" dirty="0"/>
              <a:t>python</a:t>
            </a:r>
            <a:r>
              <a:rPr lang="zh-CN" altLang="en-US" sz="2400" dirty="0"/>
              <a:t>处理类、</a:t>
            </a:r>
            <a:r>
              <a:rPr lang="en-US" altLang="zh-CN" sz="2400" dirty="0"/>
              <a:t>flask</a:t>
            </a:r>
            <a:r>
              <a:rPr lang="zh-CN" altLang="en-US" sz="2400" dirty="0"/>
              <a:t>框架实现，</a:t>
            </a:r>
            <a:r>
              <a:rPr lang="en-US" altLang="zh-CN" sz="2400" dirty="0"/>
              <a:t>flask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李东昂：对生成的</a:t>
            </a:r>
            <a:r>
              <a:rPr lang="en-US" altLang="zh-CN" sz="2400" dirty="0"/>
              <a:t>csv</a:t>
            </a:r>
            <a:r>
              <a:rPr lang="zh-CN" altLang="en-US" sz="2400" dirty="0"/>
              <a:t>数据处理转化为</a:t>
            </a:r>
            <a:r>
              <a:rPr lang="en-US" altLang="zh-CN" sz="2400" dirty="0"/>
              <a:t>json</a:t>
            </a:r>
            <a:r>
              <a:rPr lang="zh-CN" altLang="en-US" sz="2400" dirty="0"/>
              <a:t>单位转化、取整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李俊泽：前端</a:t>
            </a:r>
            <a:r>
              <a:rPr lang="en-US" altLang="zh-CN" sz="2400" dirty="0" err="1"/>
              <a:t>django</a:t>
            </a:r>
            <a:r>
              <a:rPr lang="zh-CN" altLang="en-US" sz="2400" dirty="0"/>
              <a:t>实现与测试、网页与数据库连接，网页跳转、前后端合并与测试、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实现、权限管理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周子涵：前端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网页实现、前端</a:t>
            </a:r>
            <a:r>
              <a:rPr lang="en-US" altLang="zh-CN" sz="2400" dirty="0" err="1"/>
              <a:t>django</a:t>
            </a:r>
            <a:r>
              <a:rPr lang="zh-CN" altLang="en-US" sz="2400" dirty="0"/>
              <a:t>实现与测试、前后端合并与测试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163862" y="1289294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成员工作：</a:t>
            </a:r>
          </a:p>
        </p:txBody>
      </p:sp>
    </p:spTree>
    <p:extLst>
      <p:ext uri="{BB962C8B-B14F-4D97-AF65-F5344CB8AC3E}">
        <p14:creationId xmlns:p14="http://schemas.microsoft.com/office/powerpoint/2010/main" val="44742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46364DF-D988-4EF2-A46A-0EA509CD409D}"/>
              </a:ext>
            </a:extLst>
          </p:cNvPr>
          <p:cNvSpPr txBox="1"/>
          <p:nvPr/>
        </p:nvSpPr>
        <p:spPr>
          <a:xfrm>
            <a:off x="7221560" y="24731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项目计划实现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267F9E-1C0B-4159-9380-EE8467ACAC79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02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144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43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1E02B9-1935-4654-BB72-21FE592B8F52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项目工作计划：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B6F76-9940-462D-961C-B45681AB4D14}"/>
              </a:ext>
            </a:extLst>
          </p:cNvPr>
          <p:cNvSpPr txBox="1"/>
          <p:nvPr/>
        </p:nvSpPr>
        <p:spPr>
          <a:xfrm>
            <a:off x="3423920" y="2010855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每天白天各模块独立开发学习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每天晚上小组集中开组会，分享进度状况，规划第二天的任务计划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第一周结束，</a:t>
            </a:r>
            <a:r>
              <a:rPr lang="zh-CN" altLang="zh-CN" dirty="0"/>
              <a:t>对项目整体进行评估，整体调整工作</a:t>
            </a:r>
            <a:r>
              <a:rPr lang="zh-CN" altLang="en-US" dirty="0"/>
              <a:t>规划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303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项目计划甘特图：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52459"/>
              </p:ext>
            </p:extLst>
          </p:nvPr>
        </p:nvGraphicFramePr>
        <p:xfrm>
          <a:off x="652777" y="1971722"/>
          <a:ext cx="10838998" cy="423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072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项目实际进度：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B0488F-1398-4F74-9B74-3E635D44756F}"/>
              </a:ext>
            </a:extLst>
          </p:cNvPr>
          <p:cNvSpPr txBox="1"/>
          <p:nvPr/>
        </p:nvSpPr>
        <p:spPr>
          <a:xfrm>
            <a:off x="-175083" y="3429000"/>
            <a:ext cx="192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环境配置</a:t>
            </a:r>
            <a:endParaRPr lang="en-US" altLang="zh-CN" dirty="0"/>
          </a:p>
          <a:p>
            <a:pPr algn="ctr"/>
            <a:r>
              <a:rPr lang="en-US" altLang="zh-CN" dirty="0"/>
              <a:t>6.29-6.30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2DE9D6-7F0F-4E69-9B5E-3791A1428F8D}"/>
              </a:ext>
            </a:extLst>
          </p:cNvPr>
          <p:cNvCxnSpPr/>
          <p:nvPr/>
        </p:nvCxnSpPr>
        <p:spPr>
          <a:xfrm flipV="1">
            <a:off x="1317906" y="2823164"/>
            <a:ext cx="725172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95783E-1A3F-4051-905E-41B12B3884B4}"/>
              </a:ext>
            </a:extLst>
          </p:cNvPr>
          <p:cNvCxnSpPr/>
          <p:nvPr/>
        </p:nvCxnSpPr>
        <p:spPr>
          <a:xfrm>
            <a:off x="1317906" y="3889964"/>
            <a:ext cx="725172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D28774-EA9C-4680-985A-8558CECB44CB}"/>
              </a:ext>
            </a:extLst>
          </p:cNvPr>
          <p:cNvSpPr txBox="1"/>
          <p:nvPr/>
        </p:nvSpPr>
        <p:spPr>
          <a:xfrm>
            <a:off x="1206146" y="2699458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EEAB7-2A0D-4B4B-BD09-E3E9CC0DA3E5}"/>
              </a:ext>
            </a:extLst>
          </p:cNvPr>
          <p:cNvSpPr txBox="1"/>
          <p:nvPr/>
        </p:nvSpPr>
        <p:spPr>
          <a:xfrm>
            <a:off x="1206146" y="4276044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998EF-4065-4C5E-9038-1295B084B98D}"/>
              </a:ext>
            </a:extLst>
          </p:cNvPr>
          <p:cNvSpPr txBox="1"/>
          <p:nvPr/>
        </p:nvSpPr>
        <p:spPr>
          <a:xfrm>
            <a:off x="1342038" y="343667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前后端分离</a:t>
            </a:r>
            <a:endParaRPr lang="en-US" altLang="zh-CN" dirty="0"/>
          </a:p>
          <a:p>
            <a:pPr algn="ctr"/>
            <a:r>
              <a:rPr lang="en-US" altLang="zh-CN" dirty="0"/>
              <a:t>7.1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7E83F9-CBBB-40EC-A472-BB93ACE54DF8}"/>
              </a:ext>
            </a:extLst>
          </p:cNvPr>
          <p:cNvSpPr txBox="1"/>
          <p:nvPr/>
        </p:nvSpPr>
        <p:spPr>
          <a:xfrm>
            <a:off x="1931318" y="244908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学习</a:t>
            </a:r>
            <a:endParaRPr lang="en-US" altLang="zh-CN" dirty="0"/>
          </a:p>
          <a:p>
            <a:pPr algn="ctr"/>
            <a:r>
              <a:rPr lang="en-US" altLang="zh-CN" dirty="0"/>
              <a:t>7.1-7.3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F4F716-5D7E-4CBB-B3E5-B0481B346AC6}"/>
              </a:ext>
            </a:extLst>
          </p:cNvPr>
          <p:cNvCxnSpPr>
            <a:cxnSpLocks/>
          </p:cNvCxnSpPr>
          <p:nvPr/>
        </p:nvCxnSpPr>
        <p:spPr>
          <a:xfrm flipV="1">
            <a:off x="3235150" y="277224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F0D5B68-899A-4DF6-8245-FA8D4AE114D6}"/>
              </a:ext>
            </a:extLst>
          </p:cNvPr>
          <p:cNvSpPr txBox="1"/>
          <p:nvPr/>
        </p:nvSpPr>
        <p:spPr>
          <a:xfrm>
            <a:off x="3901439" y="242245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网页开发</a:t>
            </a:r>
            <a:endParaRPr lang="en-US" altLang="zh-CN" dirty="0"/>
          </a:p>
          <a:p>
            <a:pPr algn="ctr"/>
            <a:r>
              <a:rPr lang="en-US" altLang="zh-CN" dirty="0"/>
              <a:t>7.3-7.6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7B2ED3-7E2F-4D6E-B67D-423A17CC3272}"/>
              </a:ext>
            </a:extLst>
          </p:cNvPr>
          <p:cNvCxnSpPr/>
          <p:nvPr/>
        </p:nvCxnSpPr>
        <p:spPr>
          <a:xfrm flipV="1">
            <a:off x="5124184" y="2790393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0D2A24-58A6-4744-B0AE-83C025063C73}"/>
              </a:ext>
            </a:extLst>
          </p:cNvPr>
          <p:cNvSpPr txBox="1"/>
          <p:nvPr/>
        </p:nvSpPr>
        <p:spPr>
          <a:xfrm>
            <a:off x="5618269" y="241667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图表异步实现</a:t>
            </a:r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86E61-736B-42EE-A0AC-5B2D4DACF3C6}"/>
              </a:ext>
            </a:extLst>
          </p:cNvPr>
          <p:cNvCxnSpPr/>
          <p:nvPr/>
        </p:nvCxnSpPr>
        <p:spPr>
          <a:xfrm flipV="1">
            <a:off x="6904572" y="2823164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675BDA4-9875-4E2E-9494-AE3A33C44389}"/>
              </a:ext>
            </a:extLst>
          </p:cNvPr>
          <p:cNvSpPr txBox="1"/>
          <p:nvPr/>
        </p:nvSpPr>
        <p:spPr>
          <a:xfrm>
            <a:off x="7244463" y="2416678"/>
            <a:ext cx="180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Django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7.8-7.9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A3E4EE-56E4-4B74-80C8-084E243E117C}"/>
              </a:ext>
            </a:extLst>
          </p:cNvPr>
          <p:cNvSpPr txBox="1"/>
          <p:nvPr/>
        </p:nvSpPr>
        <p:spPr>
          <a:xfrm>
            <a:off x="1961611" y="4132633"/>
            <a:ext cx="169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标准</a:t>
            </a:r>
            <a:r>
              <a:rPr lang="en-US" altLang="zh-CN" dirty="0"/>
              <a:t>Json</a:t>
            </a:r>
            <a:r>
              <a:rPr lang="zh-CN" altLang="en-US" dirty="0"/>
              <a:t>处理</a:t>
            </a:r>
            <a:endParaRPr lang="en-US" altLang="zh-CN" dirty="0"/>
          </a:p>
          <a:p>
            <a:pPr algn="ctr"/>
            <a:r>
              <a:rPr lang="en-US" altLang="zh-CN" dirty="0"/>
              <a:t>7.1-7.2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ACCDC6-BFB5-4CE4-BEEF-7945907D565D}"/>
              </a:ext>
            </a:extLst>
          </p:cNvPr>
          <p:cNvCxnSpPr/>
          <p:nvPr/>
        </p:nvCxnSpPr>
        <p:spPr>
          <a:xfrm flipV="1">
            <a:off x="3346602" y="4473810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3D8614-75C7-41D3-A628-5855460764CE}"/>
              </a:ext>
            </a:extLst>
          </p:cNvPr>
          <p:cNvSpPr txBox="1"/>
          <p:nvPr/>
        </p:nvSpPr>
        <p:spPr>
          <a:xfrm>
            <a:off x="3974956" y="415412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7.2-7.3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EB0A4-96EF-4478-A70E-98C60A0F7ED6}"/>
              </a:ext>
            </a:extLst>
          </p:cNvPr>
          <p:cNvCxnSpPr>
            <a:cxnSpLocks/>
          </p:cNvCxnSpPr>
          <p:nvPr/>
        </p:nvCxnSpPr>
        <p:spPr>
          <a:xfrm flipV="1">
            <a:off x="5206508" y="4319402"/>
            <a:ext cx="601111" cy="19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89C5-EBE0-4F59-9955-D98B8D004615}"/>
              </a:ext>
            </a:extLst>
          </p:cNvPr>
          <p:cNvCxnSpPr>
            <a:cxnSpLocks/>
          </p:cNvCxnSpPr>
          <p:nvPr/>
        </p:nvCxnSpPr>
        <p:spPr>
          <a:xfrm>
            <a:off x="5203852" y="4623572"/>
            <a:ext cx="571754" cy="43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B45B6-05EF-4A14-9DF2-F17FC88C36A2}"/>
              </a:ext>
            </a:extLst>
          </p:cNvPr>
          <p:cNvSpPr txBox="1"/>
          <p:nvPr/>
        </p:nvSpPr>
        <p:spPr>
          <a:xfrm>
            <a:off x="5691829" y="3889964"/>
            <a:ext cx="16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处理类</a:t>
            </a:r>
            <a:endParaRPr lang="en-US" altLang="zh-CN" dirty="0"/>
          </a:p>
          <a:p>
            <a:pPr algn="ctr"/>
            <a:r>
              <a:rPr lang="en-US" altLang="zh-CN" dirty="0"/>
              <a:t>7.4-7.6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0D0C4B-1C45-4BF2-B12C-3F575FB0A013}"/>
              </a:ext>
            </a:extLst>
          </p:cNvPr>
          <p:cNvSpPr txBox="1"/>
          <p:nvPr/>
        </p:nvSpPr>
        <p:spPr>
          <a:xfrm>
            <a:off x="5797813" y="4704382"/>
            <a:ext cx="144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MSE</a:t>
            </a:r>
            <a:r>
              <a:rPr lang="zh-CN" altLang="en-US" dirty="0"/>
              <a:t>及</a:t>
            </a:r>
            <a:r>
              <a:rPr lang="en-US" altLang="zh-CN" dirty="0"/>
              <a:t>R2</a:t>
            </a:r>
            <a:r>
              <a:rPr lang="zh-CN" altLang="en-US" dirty="0"/>
              <a:t>判据</a:t>
            </a:r>
            <a:endParaRPr lang="en-US" altLang="zh-CN" dirty="0"/>
          </a:p>
          <a:p>
            <a:pPr algn="ctr"/>
            <a:r>
              <a:rPr lang="en-US" altLang="zh-CN" dirty="0"/>
              <a:t>7.4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C7C34F-BFE9-4441-8209-8586EEE4DCFD}"/>
              </a:ext>
            </a:extLst>
          </p:cNvPr>
          <p:cNvCxnSpPr/>
          <p:nvPr/>
        </p:nvCxnSpPr>
        <p:spPr>
          <a:xfrm flipV="1">
            <a:off x="6900610" y="505697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800AB3-3379-4D5B-B196-9D667464B48B}"/>
              </a:ext>
            </a:extLst>
          </p:cNvPr>
          <p:cNvSpPr txBox="1"/>
          <p:nvPr/>
        </p:nvSpPr>
        <p:spPr>
          <a:xfrm>
            <a:off x="7421233" y="470126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7.4-7.8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AEFE58-0403-460A-9972-E306738940B9}"/>
              </a:ext>
            </a:extLst>
          </p:cNvPr>
          <p:cNvCxnSpPr/>
          <p:nvPr/>
        </p:nvCxnSpPr>
        <p:spPr>
          <a:xfrm flipV="1">
            <a:off x="6904572" y="4236012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6AFA57A-7443-4BF3-A1A9-9EF556BD0946}"/>
              </a:ext>
            </a:extLst>
          </p:cNvPr>
          <p:cNvSpPr txBox="1"/>
          <p:nvPr/>
        </p:nvSpPr>
        <p:spPr>
          <a:xfrm>
            <a:off x="7318022" y="3889964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FLASK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7B5BD4-D08F-4630-94EF-19A902CC049F}"/>
              </a:ext>
            </a:extLst>
          </p:cNvPr>
          <p:cNvCxnSpPr/>
          <p:nvPr/>
        </p:nvCxnSpPr>
        <p:spPr>
          <a:xfrm>
            <a:off x="8768998" y="2884124"/>
            <a:ext cx="355600" cy="8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8D508F-9DB8-4E81-878F-009827C156AA}"/>
              </a:ext>
            </a:extLst>
          </p:cNvPr>
          <p:cNvCxnSpPr/>
          <p:nvPr/>
        </p:nvCxnSpPr>
        <p:spPr>
          <a:xfrm>
            <a:off x="8860438" y="4083004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3C879B0-C93B-4ADF-8DCB-022EF2C770AC}"/>
              </a:ext>
            </a:extLst>
          </p:cNvPr>
          <p:cNvCxnSpPr/>
          <p:nvPr/>
        </p:nvCxnSpPr>
        <p:spPr>
          <a:xfrm flipV="1">
            <a:off x="8860438" y="4473810"/>
            <a:ext cx="264160" cy="69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8446FB-301C-4EE3-A41A-C516CD437B3E}"/>
              </a:ext>
            </a:extLst>
          </p:cNvPr>
          <p:cNvSpPr txBox="1"/>
          <p:nvPr/>
        </p:nvSpPr>
        <p:spPr>
          <a:xfrm>
            <a:off x="8988628" y="3621339"/>
            <a:ext cx="1884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Websocket</a:t>
            </a:r>
            <a:r>
              <a:rPr lang="zh-CN" altLang="en-US" dirty="0"/>
              <a:t>实现及前后端整合</a:t>
            </a:r>
            <a:endParaRPr lang="en-US" altLang="zh-CN" dirty="0"/>
          </a:p>
          <a:p>
            <a:pPr algn="ctr"/>
            <a:r>
              <a:rPr lang="en-US" altLang="zh-CN" dirty="0"/>
              <a:t>7.10-7.11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5920AC3-52FF-4D17-953C-F3B0C85AB49C}"/>
              </a:ext>
            </a:extLst>
          </p:cNvPr>
          <p:cNvCxnSpPr/>
          <p:nvPr/>
        </p:nvCxnSpPr>
        <p:spPr>
          <a:xfrm>
            <a:off x="10607040" y="4132633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2AAFD97-E043-4E66-A6FB-38575FDAB14F}"/>
              </a:ext>
            </a:extLst>
          </p:cNvPr>
          <p:cNvSpPr txBox="1"/>
          <p:nvPr/>
        </p:nvSpPr>
        <p:spPr>
          <a:xfrm>
            <a:off x="10743010" y="3670968"/>
            <a:ext cx="180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总结及</a:t>
            </a:r>
            <a:endParaRPr lang="en-US" altLang="zh-CN" dirty="0"/>
          </a:p>
          <a:p>
            <a:pPr algn="ctr"/>
            <a:r>
              <a:rPr lang="zh-CN" altLang="en-US" dirty="0"/>
              <a:t>答辩准备</a:t>
            </a:r>
            <a:endParaRPr lang="en-US" altLang="zh-CN" dirty="0"/>
          </a:p>
          <a:p>
            <a:pPr algn="ctr"/>
            <a:r>
              <a:rPr lang="en-US" altLang="zh-CN" dirty="0"/>
              <a:t>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83962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6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586270"/>
      </a:accent2>
      <a:accent3>
        <a:srgbClr val="E2231A"/>
      </a:accent3>
      <a:accent4>
        <a:srgbClr val="586270"/>
      </a:accent4>
      <a:accent5>
        <a:srgbClr val="E2231A"/>
      </a:accent5>
      <a:accent6>
        <a:srgbClr val="586270"/>
      </a:accent6>
      <a:hlink>
        <a:srgbClr val="E2231A"/>
      </a:hlink>
      <a:folHlink>
        <a:srgbClr val="BFBFBF"/>
      </a:folHlink>
    </a:clrScheme>
    <a:fontScheme name="n42nrjk5">
      <a:majorFont>
        <a:latin typeface="Arial"/>
        <a:ea typeface="Noto Sans S Chinese"/>
        <a:cs typeface=""/>
      </a:majorFont>
      <a:minorFont>
        <a:latin typeface="Arial"/>
        <a:ea typeface="Noto Sans S Chines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4136</TotalTime>
  <Words>707</Words>
  <Application>Microsoft Office PowerPoint</Application>
  <PresentationFormat>宽屏</PresentationFormat>
  <Paragraphs>158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Noto Sans S Chinese</vt:lpstr>
      <vt:lpstr>Noto Sans S Chinese Bold</vt:lpstr>
      <vt:lpstr>等线</vt:lpstr>
      <vt:lpstr>微软雅黑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徐 子涵</cp:lastModifiedBy>
  <cp:revision>193</cp:revision>
  <dcterms:created xsi:type="dcterms:W3CDTF">2017-09-17T04:28:10Z</dcterms:created>
  <dcterms:modified xsi:type="dcterms:W3CDTF">2020-07-12T18:18:27Z</dcterms:modified>
</cp:coreProperties>
</file>