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05" r:id="rId2"/>
    <p:sldId id="258" r:id="rId3"/>
    <p:sldId id="259" r:id="rId4"/>
    <p:sldId id="284" r:id="rId5"/>
    <p:sldId id="327" r:id="rId6"/>
    <p:sldId id="302" r:id="rId7"/>
    <p:sldId id="340" r:id="rId8"/>
    <p:sldId id="326" r:id="rId9"/>
    <p:sldId id="329" r:id="rId10"/>
    <p:sldId id="328" r:id="rId11"/>
    <p:sldId id="330" r:id="rId12"/>
    <p:sldId id="300" r:id="rId13"/>
    <p:sldId id="335" r:id="rId14"/>
    <p:sldId id="339" r:id="rId15"/>
    <p:sldId id="336" r:id="rId16"/>
    <p:sldId id="338" r:id="rId17"/>
    <p:sldId id="337" r:id="rId18"/>
    <p:sldId id="331" r:id="rId19"/>
    <p:sldId id="333" r:id="rId20"/>
    <p:sldId id="334" r:id="rId21"/>
    <p:sldId id="332" r:id="rId22"/>
    <p:sldId id="303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E2F3"/>
    <a:srgbClr val="EEB4A8"/>
    <a:srgbClr val="9EF8F2"/>
    <a:srgbClr val="D8270A"/>
    <a:srgbClr val="BD2309"/>
    <a:srgbClr val="831806"/>
    <a:srgbClr val="1C3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80" y="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ww\main\testfirst\worklog\project_pl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1"/>
          <c:order val="0"/>
          <c:tx>
            <c:v>开始时间</c:v>
          </c:tx>
          <c:spPr>
            <a:noFill/>
          </c:spPr>
          <c:invertIfNegative val="0"/>
          <c:val>
            <c:numRef>
              <c:f>Sheet1!$C$3:$C$18</c:f>
              <c:numCache>
                <c:formatCode>m/d/yyyy</c:formatCode>
                <c:ptCount val="16"/>
                <c:pt idx="0">
                  <c:v>44010</c:v>
                </c:pt>
                <c:pt idx="1">
                  <c:v>44012</c:v>
                </c:pt>
                <c:pt idx="2">
                  <c:v>44013</c:v>
                </c:pt>
                <c:pt idx="3">
                  <c:v>44016</c:v>
                </c:pt>
                <c:pt idx="4">
                  <c:v>44017</c:v>
                </c:pt>
                <c:pt idx="5">
                  <c:v>44018</c:v>
                </c:pt>
                <c:pt idx="6">
                  <c:v>44019</c:v>
                </c:pt>
                <c:pt idx="7">
                  <c:v>44013</c:v>
                </c:pt>
                <c:pt idx="8">
                  <c:v>44016</c:v>
                </c:pt>
                <c:pt idx="9">
                  <c:v>44017</c:v>
                </c:pt>
                <c:pt idx="10">
                  <c:v>44018</c:v>
                </c:pt>
                <c:pt idx="11">
                  <c:v>44019</c:v>
                </c:pt>
                <c:pt idx="12">
                  <c:v>44020</c:v>
                </c:pt>
                <c:pt idx="13">
                  <c:v>44021</c:v>
                </c:pt>
                <c:pt idx="14">
                  <c:v>44022</c:v>
                </c:pt>
                <c:pt idx="15">
                  <c:v>44023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34-4525-8B02-B7A10877A9A8}"/>
            </c:ext>
          </c:extLst>
        </c:ser>
        <c:ser>
          <c:idx val="0"/>
          <c:order val="1"/>
          <c:tx>
            <c:strRef>
              <c:f>Sheet1!$E$2</c:f>
              <c:strCache>
                <c:ptCount val="1"/>
                <c:pt idx="0">
                  <c:v>耗时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Sheet1!$B$3:$B$18</c:f>
              <c:strCache>
                <c:ptCount val="16"/>
                <c:pt idx="0">
                  <c:v>环境配置</c:v>
                </c:pt>
                <c:pt idx="1">
                  <c:v>数据清洗</c:v>
                </c:pt>
                <c:pt idx="2">
                  <c:v>模型实现</c:v>
                </c:pt>
                <c:pt idx="3">
                  <c:v>处理类实现</c:v>
                </c:pt>
                <c:pt idx="4">
                  <c:v>Json格式化</c:v>
                </c:pt>
                <c:pt idx="5">
                  <c:v>数据传输</c:v>
                </c:pt>
                <c:pt idx="6">
                  <c:v>模型优化</c:v>
                </c:pt>
                <c:pt idx="7">
                  <c:v>Web学习</c:v>
                </c:pt>
                <c:pt idx="8">
                  <c:v>网页静态页面</c:v>
                </c:pt>
                <c:pt idx="9">
                  <c:v>数据可视化</c:v>
                </c:pt>
                <c:pt idx="10">
                  <c:v>接口实现</c:v>
                </c:pt>
                <c:pt idx="11">
                  <c:v>数据对接</c:v>
                </c:pt>
                <c:pt idx="12">
                  <c:v>用户登录</c:v>
                </c:pt>
                <c:pt idx="13">
                  <c:v>部门管理</c:v>
                </c:pt>
                <c:pt idx="14">
                  <c:v>角色管理</c:v>
                </c:pt>
                <c:pt idx="15">
                  <c:v>最终整合</c:v>
                </c:pt>
              </c:strCache>
            </c:strRef>
          </c:cat>
          <c:val>
            <c:numRef>
              <c:f>Sheet1!$E$3:$E$18</c:f>
              <c:numCache>
                <c:formatCode>General</c:formatCode>
                <c:ptCount val="16"/>
                <c:pt idx="0">
                  <c:v>2</c:v>
                </c:pt>
                <c:pt idx="1">
                  <c:v>1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3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34-4525-8B02-B7A10877A9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8003328"/>
        <c:axId val="68004864"/>
      </c:barChart>
      <c:catAx>
        <c:axId val="68003328"/>
        <c:scaling>
          <c:orientation val="maxMin"/>
        </c:scaling>
        <c:delete val="0"/>
        <c:axPos val="l"/>
        <c:majorTickMark val="out"/>
        <c:minorTickMark val="none"/>
        <c:tickLblPos val="nextTo"/>
        <c:spPr>
          <a:solidFill>
            <a:schemeClr val="bg1"/>
          </a:solidFill>
        </c:spPr>
        <c:txPr>
          <a:bodyPr/>
          <a:lstStyle/>
          <a:p>
            <a:pPr>
              <a:defRPr sz="1400" b="1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68004864"/>
        <c:crosses val="autoZero"/>
        <c:auto val="1"/>
        <c:lblAlgn val="ctr"/>
        <c:lblOffset val="100"/>
        <c:noMultiLvlLbl val="0"/>
      </c:catAx>
      <c:valAx>
        <c:axId val="68004864"/>
        <c:scaling>
          <c:orientation val="minMax"/>
          <c:max val="44024"/>
          <c:min val="44010"/>
        </c:scaling>
        <c:delete val="0"/>
        <c:axPos val="t"/>
        <c:majorGridlines>
          <c:spPr>
            <a:ln>
              <a:solidFill>
                <a:sysClr val="windowText" lastClr="000000"/>
              </a:solidFill>
              <a:prstDash val="sysDot"/>
            </a:ln>
          </c:spPr>
        </c:majorGridlines>
        <c:numFmt formatCode="m/d/yyyy" sourceLinked="1"/>
        <c:majorTickMark val="out"/>
        <c:minorTickMark val="none"/>
        <c:tickLblPos val="nextTo"/>
        <c:txPr>
          <a:bodyPr/>
          <a:lstStyle/>
          <a:p>
            <a:pPr>
              <a:defRPr sz="1100" b="1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68003328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 w="38100" cmpd="tri">
      <a:solidFill>
        <a:srgbClr val="FF0000"/>
      </a:solidFill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D9E81-6107-4C39-997C-88DFD2DC4B2E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F7882-F18F-4F25-95D6-B20E85442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874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F7882-F18F-4F25-95D6-B20E85442D3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656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RNN</a:t>
            </a:r>
            <a:r>
              <a:rPr lang="zh-CN" alt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存在的问题在于，当时间间隔不断增大时，</a:t>
            </a:r>
            <a:r>
              <a:rPr lang="en-US" altLang="zh-CN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RNN</a:t>
            </a:r>
            <a:r>
              <a:rPr lang="zh-CN" alt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会丧失学习过去较久远信息的能力，即梯度消失。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0E87B-222C-4A6A-A0C2-79819C00819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151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0E87B-222C-4A6A-A0C2-79819C00819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101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0E87B-222C-4A6A-A0C2-79819C00819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17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0E87B-222C-4A6A-A0C2-79819C00819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637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0E87B-222C-4A6A-A0C2-79819C00819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761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0E87B-222C-4A6A-A0C2-79819C00819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101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F7882-F18F-4F25-95D6-B20E85442D3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461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F7882-F18F-4F25-95D6-B20E85442D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587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F7882-F18F-4F25-95D6-B20E85442D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54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4216-7571-4F55-B8A0-A9B09CAD06D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986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4216-7571-4F55-B8A0-A9B09CAD06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986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F7882-F18F-4F25-95D6-B20E85442D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267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F7882-F18F-4F25-95D6-B20E85442D3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889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RNN</a:t>
            </a:r>
            <a:r>
              <a:rPr lang="zh-CN" alt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存在的问题在于，当时间间隔不断增大时，</a:t>
            </a:r>
            <a:r>
              <a:rPr lang="en-US" altLang="zh-CN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RNN</a:t>
            </a:r>
            <a:r>
              <a:rPr lang="zh-CN" alt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会丧失学习过去较久远信息的能力，即梯度消失。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0E87B-222C-4A6A-A0C2-79819C00819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339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ARIMA</a:t>
            </a:r>
            <a:r>
              <a:rPr lang="zh-CN" alt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预测，将非平稳问题，通过多次差分，转化为平稳问题，因此对数据有一定要求，并且由于差分过程的存在，时间数据的离散程度变大，</a:t>
            </a:r>
            <a:r>
              <a:rPr lang="en-US" altLang="zh-CN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ARIMA</a:t>
            </a:r>
            <a:r>
              <a:rPr lang="zh-CN" alt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模型的拟合度往往不高。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0E87B-222C-4A6A-A0C2-79819C00819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101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2191998" cy="6321481"/>
          </a:xfrm>
          <a:custGeom>
            <a:avLst/>
            <a:gdLst>
              <a:gd name="connsiteX0" fmla="*/ 5805482 w 12191998"/>
              <a:gd name="connsiteY0" fmla="*/ 0 h 6321481"/>
              <a:gd name="connsiteX1" fmla="*/ 12191998 w 12191998"/>
              <a:gd name="connsiteY1" fmla="*/ 1 h 6321481"/>
              <a:gd name="connsiteX2" fmla="*/ 12191998 w 12191998"/>
              <a:gd name="connsiteY2" fmla="*/ 839801 h 6321481"/>
              <a:gd name="connsiteX3" fmla="*/ 0 w 12191998"/>
              <a:gd name="connsiteY3" fmla="*/ 6321481 h 6321481"/>
              <a:gd name="connsiteX4" fmla="*/ 0 w 12191998"/>
              <a:gd name="connsiteY4" fmla="*/ 2610220 h 6321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6321481">
                <a:moveTo>
                  <a:pt x="5805482" y="0"/>
                </a:moveTo>
                <a:lnTo>
                  <a:pt x="12191998" y="1"/>
                </a:lnTo>
                <a:lnTo>
                  <a:pt x="12191998" y="839801"/>
                </a:lnTo>
                <a:lnTo>
                  <a:pt x="0" y="6321481"/>
                </a:lnTo>
                <a:lnTo>
                  <a:pt x="0" y="26102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917047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190844" y="2797327"/>
            <a:ext cx="7001158" cy="4060674"/>
          </a:xfrm>
          <a:custGeom>
            <a:avLst/>
            <a:gdLst>
              <a:gd name="connsiteX0" fmla="*/ 7001158 w 7001158"/>
              <a:gd name="connsiteY0" fmla="*/ 0 h 4060674"/>
              <a:gd name="connsiteX1" fmla="*/ 7001158 w 7001158"/>
              <a:gd name="connsiteY1" fmla="*/ 4060674 h 4060674"/>
              <a:gd name="connsiteX2" fmla="*/ 0 w 7001158"/>
              <a:gd name="connsiteY2" fmla="*/ 4060673 h 406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58" h="4060674">
                <a:moveTo>
                  <a:pt x="7001158" y="0"/>
                </a:moveTo>
                <a:lnTo>
                  <a:pt x="7001158" y="4060674"/>
                </a:lnTo>
                <a:lnTo>
                  <a:pt x="0" y="40606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71440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1735852"/>
            <a:ext cx="12192001" cy="5122151"/>
          </a:xfrm>
          <a:custGeom>
            <a:avLst/>
            <a:gdLst>
              <a:gd name="connsiteX0" fmla="*/ 1 w 12192001"/>
              <a:gd name="connsiteY0" fmla="*/ 0 h 5122151"/>
              <a:gd name="connsiteX1" fmla="*/ 12192001 w 12192001"/>
              <a:gd name="connsiteY1" fmla="*/ 5106589 h 5122151"/>
              <a:gd name="connsiteX2" fmla="*/ 12186517 w 12192001"/>
              <a:gd name="connsiteY2" fmla="*/ 5122150 h 5122151"/>
              <a:gd name="connsiteX3" fmla="*/ 1 w 12192001"/>
              <a:gd name="connsiteY3" fmla="*/ 5122151 h 5122151"/>
              <a:gd name="connsiteX4" fmla="*/ 0 w 12192001"/>
              <a:gd name="connsiteY4" fmla="*/ 1 h 512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5122151">
                <a:moveTo>
                  <a:pt x="1" y="0"/>
                </a:moveTo>
                <a:lnTo>
                  <a:pt x="12192001" y="5106589"/>
                </a:lnTo>
                <a:lnTo>
                  <a:pt x="12186517" y="5122150"/>
                </a:lnTo>
                <a:lnTo>
                  <a:pt x="1" y="5122151"/>
                </a:lnTo>
                <a:lnTo>
                  <a:pt x="0" y="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46479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68997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257050" y="1603156"/>
            <a:ext cx="2538589" cy="2119372"/>
          </a:xfrm>
          <a:custGeom>
            <a:avLst/>
            <a:gdLst>
              <a:gd name="connsiteX0" fmla="*/ 0 w 2538589"/>
              <a:gd name="connsiteY0" fmla="*/ 0 h 2119372"/>
              <a:gd name="connsiteX1" fmla="*/ 2538589 w 2538589"/>
              <a:gd name="connsiteY1" fmla="*/ 0 h 2119372"/>
              <a:gd name="connsiteX2" fmla="*/ 2538589 w 2538589"/>
              <a:gd name="connsiteY2" fmla="*/ 2119372 h 2119372"/>
              <a:gd name="connsiteX3" fmla="*/ 0 w 2538589"/>
              <a:gd name="connsiteY3" fmla="*/ 2119372 h 211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589" h="2119372">
                <a:moveTo>
                  <a:pt x="0" y="0"/>
                </a:moveTo>
                <a:lnTo>
                  <a:pt x="2538589" y="0"/>
                </a:lnTo>
                <a:lnTo>
                  <a:pt x="2538589" y="2119372"/>
                </a:lnTo>
                <a:lnTo>
                  <a:pt x="0" y="21193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6249640" y="3813408"/>
            <a:ext cx="5067649" cy="2133134"/>
          </a:xfrm>
          <a:custGeom>
            <a:avLst/>
            <a:gdLst>
              <a:gd name="connsiteX0" fmla="*/ 0 w 5067649"/>
              <a:gd name="connsiteY0" fmla="*/ 0 h 2133134"/>
              <a:gd name="connsiteX1" fmla="*/ 5067649 w 5067649"/>
              <a:gd name="connsiteY1" fmla="*/ 0 h 2133134"/>
              <a:gd name="connsiteX2" fmla="*/ 5067649 w 5067649"/>
              <a:gd name="connsiteY2" fmla="*/ 2133134 h 2133134"/>
              <a:gd name="connsiteX3" fmla="*/ 0 w 5067649"/>
              <a:gd name="connsiteY3" fmla="*/ 2133134 h 2133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7649" h="2133134">
                <a:moveTo>
                  <a:pt x="0" y="0"/>
                </a:moveTo>
                <a:lnTo>
                  <a:pt x="5067649" y="0"/>
                </a:lnTo>
                <a:lnTo>
                  <a:pt x="5067649" y="2133134"/>
                </a:lnTo>
                <a:lnTo>
                  <a:pt x="0" y="213313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094268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1348928" y="1909227"/>
            <a:ext cx="1687613" cy="1687612"/>
          </a:xfrm>
          <a:custGeom>
            <a:avLst/>
            <a:gdLst>
              <a:gd name="connsiteX0" fmla="*/ 281274 w 1687613"/>
              <a:gd name="connsiteY0" fmla="*/ 0 h 1687612"/>
              <a:gd name="connsiteX1" fmla="*/ 1406339 w 1687613"/>
              <a:gd name="connsiteY1" fmla="*/ 0 h 1687612"/>
              <a:gd name="connsiteX2" fmla="*/ 1687613 w 1687613"/>
              <a:gd name="connsiteY2" fmla="*/ 281274 h 1687612"/>
              <a:gd name="connsiteX3" fmla="*/ 1687613 w 1687613"/>
              <a:gd name="connsiteY3" fmla="*/ 1406338 h 1687612"/>
              <a:gd name="connsiteX4" fmla="*/ 1406339 w 1687613"/>
              <a:gd name="connsiteY4" fmla="*/ 1687612 h 1687612"/>
              <a:gd name="connsiteX5" fmla="*/ 281274 w 1687613"/>
              <a:gd name="connsiteY5" fmla="*/ 1687612 h 1687612"/>
              <a:gd name="connsiteX6" fmla="*/ 0 w 1687613"/>
              <a:gd name="connsiteY6" fmla="*/ 1406338 h 1687612"/>
              <a:gd name="connsiteX7" fmla="*/ 0 w 1687613"/>
              <a:gd name="connsiteY7" fmla="*/ 281274 h 1687612"/>
              <a:gd name="connsiteX8" fmla="*/ 281274 w 1687613"/>
              <a:gd name="connsiteY8" fmla="*/ 0 h 1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7613" h="1687612">
                <a:moveTo>
                  <a:pt x="281274" y="0"/>
                </a:moveTo>
                <a:lnTo>
                  <a:pt x="1406339" y="0"/>
                </a:lnTo>
                <a:cubicBezTo>
                  <a:pt x="1561682" y="0"/>
                  <a:pt x="1687613" y="125931"/>
                  <a:pt x="1687613" y="281274"/>
                </a:cubicBezTo>
                <a:lnTo>
                  <a:pt x="1687613" y="1406338"/>
                </a:lnTo>
                <a:cubicBezTo>
                  <a:pt x="1687613" y="1561681"/>
                  <a:pt x="1561682" y="1687612"/>
                  <a:pt x="1406339" y="1687612"/>
                </a:cubicBezTo>
                <a:lnTo>
                  <a:pt x="281274" y="1687612"/>
                </a:lnTo>
                <a:cubicBezTo>
                  <a:pt x="125931" y="1687612"/>
                  <a:pt x="0" y="1561681"/>
                  <a:pt x="0" y="1406338"/>
                </a:cubicBezTo>
                <a:lnTo>
                  <a:pt x="0" y="281274"/>
                </a:lnTo>
                <a:cubicBezTo>
                  <a:pt x="0" y="125931"/>
                  <a:pt x="125931" y="0"/>
                  <a:pt x="281274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203200" dist="63500" dir="5400000" algn="t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rgbClr val="FFFFFF"/>
                </a:solidFill>
                <a:latin typeface="Arial"/>
                <a:ea typeface="微软雅黑"/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1"/>
          </p:nvPr>
        </p:nvSpPr>
        <p:spPr>
          <a:xfrm>
            <a:off x="3300561" y="3854550"/>
            <a:ext cx="1687613" cy="1687612"/>
          </a:xfrm>
          <a:custGeom>
            <a:avLst/>
            <a:gdLst>
              <a:gd name="connsiteX0" fmla="*/ 281274 w 1687613"/>
              <a:gd name="connsiteY0" fmla="*/ 0 h 1687612"/>
              <a:gd name="connsiteX1" fmla="*/ 1406339 w 1687613"/>
              <a:gd name="connsiteY1" fmla="*/ 0 h 1687612"/>
              <a:gd name="connsiteX2" fmla="*/ 1687613 w 1687613"/>
              <a:gd name="connsiteY2" fmla="*/ 281274 h 1687612"/>
              <a:gd name="connsiteX3" fmla="*/ 1687613 w 1687613"/>
              <a:gd name="connsiteY3" fmla="*/ 1406338 h 1687612"/>
              <a:gd name="connsiteX4" fmla="*/ 1406339 w 1687613"/>
              <a:gd name="connsiteY4" fmla="*/ 1687612 h 1687612"/>
              <a:gd name="connsiteX5" fmla="*/ 281274 w 1687613"/>
              <a:gd name="connsiteY5" fmla="*/ 1687612 h 1687612"/>
              <a:gd name="connsiteX6" fmla="*/ 0 w 1687613"/>
              <a:gd name="connsiteY6" fmla="*/ 1406338 h 1687612"/>
              <a:gd name="connsiteX7" fmla="*/ 0 w 1687613"/>
              <a:gd name="connsiteY7" fmla="*/ 281274 h 1687612"/>
              <a:gd name="connsiteX8" fmla="*/ 281274 w 1687613"/>
              <a:gd name="connsiteY8" fmla="*/ 0 h 1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7613" h="1687612">
                <a:moveTo>
                  <a:pt x="281274" y="0"/>
                </a:moveTo>
                <a:lnTo>
                  <a:pt x="1406339" y="0"/>
                </a:lnTo>
                <a:cubicBezTo>
                  <a:pt x="1561682" y="0"/>
                  <a:pt x="1687613" y="125931"/>
                  <a:pt x="1687613" y="281274"/>
                </a:cubicBezTo>
                <a:lnTo>
                  <a:pt x="1687613" y="1406338"/>
                </a:lnTo>
                <a:cubicBezTo>
                  <a:pt x="1687613" y="1561681"/>
                  <a:pt x="1561682" y="1687612"/>
                  <a:pt x="1406339" y="1687612"/>
                </a:cubicBezTo>
                <a:lnTo>
                  <a:pt x="281274" y="1687612"/>
                </a:lnTo>
                <a:cubicBezTo>
                  <a:pt x="125931" y="1687612"/>
                  <a:pt x="0" y="1561681"/>
                  <a:pt x="0" y="1406338"/>
                </a:cubicBezTo>
                <a:lnTo>
                  <a:pt x="0" y="281274"/>
                </a:lnTo>
                <a:cubicBezTo>
                  <a:pt x="0" y="125931"/>
                  <a:pt x="125931" y="0"/>
                  <a:pt x="281274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203200" dist="63500" dir="5400000" algn="t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rgbClr val="FFFFFF"/>
                </a:solidFill>
                <a:latin typeface="Arial"/>
                <a:ea typeface="微软雅黑"/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5252194" y="1909227"/>
            <a:ext cx="1687613" cy="1687612"/>
          </a:xfrm>
          <a:custGeom>
            <a:avLst/>
            <a:gdLst>
              <a:gd name="connsiteX0" fmla="*/ 281274 w 1687613"/>
              <a:gd name="connsiteY0" fmla="*/ 0 h 1687612"/>
              <a:gd name="connsiteX1" fmla="*/ 1406339 w 1687613"/>
              <a:gd name="connsiteY1" fmla="*/ 0 h 1687612"/>
              <a:gd name="connsiteX2" fmla="*/ 1687613 w 1687613"/>
              <a:gd name="connsiteY2" fmla="*/ 281274 h 1687612"/>
              <a:gd name="connsiteX3" fmla="*/ 1687613 w 1687613"/>
              <a:gd name="connsiteY3" fmla="*/ 1406338 h 1687612"/>
              <a:gd name="connsiteX4" fmla="*/ 1406339 w 1687613"/>
              <a:gd name="connsiteY4" fmla="*/ 1687612 h 1687612"/>
              <a:gd name="connsiteX5" fmla="*/ 281274 w 1687613"/>
              <a:gd name="connsiteY5" fmla="*/ 1687612 h 1687612"/>
              <a:gd name="connsiteX6" fmla="*/ 0 w 1687613"/>
              <a:gd name="connsiteY6" fmla="*/ 1406338 h 1687612"/>
              <a:gd name="connsiteX7" fmla="*/ 0 w 1687613"/>
              <a:gd name="connsiteY7" fmla="*/ 281274 h 1687612"/>
              <a:gd name="connsiteX8" fmla="*/ 281274 w 1687613"/>
              <a:gd name="connsiteY8" fmla="*/ 0 h 1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7613" h="1687612">
                <a:moveTo>
                  <a:pt x="281274" y="0"/>
                </a:moveTo>
                <a:lnTo>
                  <a:pt x="1406339" y="0"/>
                </a:lnTo>
                <a:cubicBezTo>
                  <a:pt x="1561682" y="0"/>
                  <a:pt x="1687613" y="125931"/>
                  <a:pt x="1687613" y="281274"/>
                </a:cubicBezTo>
                <a:lnTo>
                  <a:pt x="1687613" y="1406338"/>
                </a:lnTo>
                <a:cubicBezTo>
                  <a:pt x="1687613" y="1561681"/>
                  <a:pt x="1561682" y="1687612"/>
                  <a:pt x="1406339" y="1687612"/>
                </a:cubicBezTo>
                <a:lnTo>
                  <a:pt x="281274" y="1687612"/>
                </a:lnTo>
                <a:cubicBezTo>
                  <a:pt x="125931" y="1687612"/>
                  <a:pt x="0" y="1561681"/>
                  <a:pt x="0" y="1406338"/>
                </a:cubicBezTo>
                <a:lnTo>
                  <a:pt x="0" y="281274"/>
                </a:lnTo>
                <a:cubicBezTo>
                  <a:pt x="0" y="125931"/>
                  <a:pt x="125931" y="0"/>
                  <a:pt x="281274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203200" dist="63500" dir="5400000" algn="t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rgbClr val="FFFFFF"/>
                </a:solidFill>
                <a:latin typeface="Arial"/>
                <a:ea typeface="微软雅黑"/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7203827" y="3854550"/>
            <a:ext cx="1687613" cy="1687612"/>
          </a:xfrm>
          <a:custGeom>
            <a:avLst/>
            <a:gdLst>
              <a:gd name="connsiteX0" fmla="*/ 281274 w 1687613"/>
              <a:gd name="connsiteY0" fmla="*/ 0 h 1687612"/>
              <a:gd name="connsiteX1" fmla="*/ 1406339 w 1687613"/>
              <a:gd name="connsiteY1" fmla="*/ 0 h 1687612"/>
              <a:gd name="connsiteX2" fmla="*/ 1687613 w 1687613"/>
              <a:gd name="connsiteY2" fmla="*/ 281274 h 1687612"/>
              <a:gd name="connsiteX3" fmla="*/ 1687613 w 1687613"/>
              <a:gd name="connsiteY3" fmla="*/ 1406338 h 1687612"/>
              <a:gd name="connsiteX4" fmla="*/ 1406339 w 1687613"/>
              <a:gd name="connsiteY4" fmla="*/ 1687612 h 1687612"/>
              <a:gd name="connsiteX5" fmla="*/ 281274 w 1687613"/>
              <a:gd name="connsiteY5" fmla="*/ 1687612 h 1687612"/>
              <a:gd name="connsiteX6" fmla="*/ 0 w 1687613"/>
              <a:gd name="connsiteY6" fmla="*/ 1406338 h 1687612"/>
              <a:gd name="connsiteX7" fmla="*/ 0 w 1687613"/>
              <a:gd name="connsiteY7" fmla="*/ 281274 h 1687612"/>
              <a:gd name="connsiteX8" fmla="*/ 281274 w 1687613"/>
              <a:gd name="connsiteY8" fmla="*/ 0 h 1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7613" h="1687612">
                <a:moveTo>
                  <a:pt x="281274" y="0"/>
                </a:moveTo>
                <a:lnTo>
                  <a:pt x="1406339" y="0"/>
                </a:lnTo>
                <a:cubicBezTo>
                  <a:pt x="1561682" y="0"/>
                  <a:pt x="1687613" y="125931"/>
                  <a:pt x="1687613" y="281274"/>
                </a:cubicBezTo>
                <a:lnTo>
                  <a:pt x="1687613" y="1406338"/>
                </a:lnTo>
                <a:cubicBezTo>
                  <a:pt x="1687613" y="1561681"/>
                  <a:pt x="1561682" y="1687612"/>
                  <a:pt x="1406339" y="1687612"/>
                </a:cubicBezTo>
                <a:lnTo>
                  <a:pt x="281274" y="1687612"/>
                </a:lnTo>
                <a:cubicBezTo>
                  <a:pt x="125931" y="1687612"/>
                  <a:pt x="0" y="1561681"/>
                  <a:pt x="0" y="1406338"/>
                </a:cubicBezTo>
                <a:lnTo>
                  <a:pt x="0" y="281274"/>
                </a:lnTo>
                <a:cubicBezTo>
                  <a:pt x="0" y="125931"/>
                  <a:pt x="125931" y="0"/>
                  <a:pt x="281274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203200" dist="63500" dir="5400000" algn="t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rgbClr val="FFFFFF"/>
                </a:solidFill>
                <a:latin typeface="Arial"/>
                <a:ea typeface="微软雅黑"/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9155460" y="1909227"/>
            <a:ext cx="1687613" cy="1687612"/>
          </a:xfrm>
          <a:custGeom>
            <a:avLst/>
            <a:gdLst>
              <a:gd name="connsiteX0" fmla="*/ 281274 w 1687613"/>
              <a:gd name="connsiteY0" fmla="*/ 0 h 1687612"/>
              <a:gd name="connsiteX1" fmla="*/ 1406339 w 1687613"/>
              <a:gd name="connsiteY1" fmla="*/ 0 h 1687612"/>
              <a:gd name="connsiteX2" fmla="*/ 1687613 w 1687613"/>
              <a:gd name="connsiteY2" fmla="*/ 281274 h 1687612"/>
              <a:gd name="connsiteX3" fmla="*/ 1687613 w 1687613"/>
              <a:gd name="connsiteY3" fmla="*/ 1406338 h 1687612"/>
              <a:gd name="connsiteX4" fmla="*/ 1406339 w 1687613"/>
              <a:gd name="connsiteY4" fmla="*/ 1687612 h 1687612"/>
              <a:gd name="connsiteX5" fmla="*/ 281274 w 1687613"/>
              <a:gd name="connsiteY5" fmla="*/ 1687612 h 1687612"/>
              <a:gd name="connsiteX6" fmla="*/ 0 w 1687613"/>
              <a:gd name="connsiteY6" fmla="*/ 1406338 h 1687612"/>
              <a:gd name="connsiteX7" fmla="*/ 0 w 1687613"/>
              <a:gd name="connsiteY7" fmla="*/ 281274 h 1687612"/>
              <a:gd name="connsiteX8" fmla="*/ 281274 w 1687613"/>
              <a:gd name="connsiteY8" fmla="*/ 0 h 1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7613" h="1687612">
                <a:moveTo>
                  <a:pt x="281274" y="0"/>
                </a:moveTo>
                <a:lnTo>
                  <a:pt x="1406339" y="0"/>
                </a:lnTo>
                <a:cubicBezTo>
                  <a:pt x="1561682" y="0"/>
                  <a:pt x="1687613" y="125931"/>
                  <a:pt x="1687613" y="281274"/>
                </a:cubicBezTo>
                <a:lnTo>
                  <a:pt x="1687613" y="1406338"/>
                </a:lnTo>
                <a:cubicBezTo>
                  <a:pt x="1687613" y="1561681"/>
                  <a:pt x="1561682" y="1687612"/>
                  <a:pt x="1406339" y="1687612"/>
                </a:cubicBezTo>
                <a:lnTo>
                  <a:pt x="281274" y="1687612"/>
                </a:lnTo>
                <a:cubicBezTo>
                  <a:pt x="125931" y="1687612"/>
                  <a:pt x="0" y="1561681"/>
                  <a:pt x="0" y="1406338"/>
                </a:cubicBezTo>
                <a:lnTo>
                  <a:pt x="0" y="281274"/>
                </a:lnTo>
                <a:cubicBezTo>
                  <a:pt x="0" y="125931"/>
                  <a:pt x="125931" y="0"/>
                  <a:pt x="281274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203200" dist="63500" dir="5400000" algn="t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rgbClr val="FFFFFF"/>
                </a:solidFill>
                <a:latin typeface="Arial"/>
                <a:ea typeface="微软雅黑"/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879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 rot="5400000">
            <a:off x="-68579" y="342600"/>
            <a:ext cx="994396" cy="857236"/>
          </a:xfrm>
          <a:prstGeom prst="triangle">
            <a:avLst>
              <a:gd name="adj" fmla="val 634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10"/>
          <p:cNvSpPr/>
          <p:nvPr userDrawn="1"/>
        </p:nvSpPr>
        <p:spPr>
          <a:xfrm rot="16200000" flipH="1">
            <a:off x="10934700" y="6258175"/>
            <a:ext cx="330200" cy="329700"/>
          </a:xfrm>
          <a:custGeom>
            <a:avLst/>
            <a:gdLst>
              <a:gd name="connsiteX0" fmla="*/ 303343 w 606792"/>
              <a:gd name="connsiteY0" fmla="*/ 121231 h 605875"/>
              <a:gd name="connsiteX1" fmla="*/ 443292 w 606792"/>
              <a:gd name="connsiteY1" fmla="*/ 260848 h 605875"/>
              <a:gd name="connsiteX2" fmla="*/ 403185 w 606792"/>
              <a:gd name="connsiteY2" fmla="*/ 300571 h 605875"/>
              <a:gd name="connsiteX3" fmla="*/ 347077 w 606792"/>
              <a:gd name="connsiteY3" fmla="*/ 244447 h 605875"/>
              <a:gd name="connsiteX4" fmla="*/ 333743 w 606792"/>
              <a:gd name="connsiteY4" fmla="*/ 214202 h 605875"/>
              <a:gd name="connsiteX5" fmla="*/ 333743 w 606792"/>
              <a:gd name="connsiteY5" fmla="*/ 451689 h 605875"/>
              <a:gd name="connsiteX6" fmla="*/ 273049 w 606792"/>
              <a:gd name="connsiteY6" fmla="*/ 451689 h 605875"/>
              <a:gd name="connsiteX7" fmla="*/ 273049 w 606792"/>
              <a:gd name="connsiteY7" fmla="*/ 214841 h 605875"/>
              <a:gd name="connsiteX8" fmla="*/ 259075 w 606792"/>
              <a:gd name="connsiteY8" fmla="*/ 245086 h 605875"/>
              <a:gd name="connsiteX9" fmla="*/ 203607 w 606792"/>
              <a:gd name="connsiteY9" fmla="*/ 300571 h 605875"/>
              <a:gd name="connsiteX10" fmla="*/ 163500 w 606792"/>
              <a:gd name="connsiteY10" fmla="*/ 260848 h 605875"/>
              <a:gd name="connsiteX11" fmla="*/ 303343 w 606792"/>
              <a:gd name="connsiteY11" fmla="*/ 54847 h 605875"/>
              <a:gd name="connsiteX12" fmla="*/ 54930 w 606792"/>
              <a:gd name="connsiteY12" fmla="*/ 302884 h 605875"/>
              <a:gd name="connsiteX13" fmla="*/ 303343 w 606792"/>
              <a:gd name="connsiteY13" fmla="*/ 551028 h 605875"/>
              <a:gd name="connsiteX14" fmla="*/ 551862 w 606792"/>
              <a:gd name="connsiteY14" fmla="*/ 302884 h 605875"/>
              <a:gd name="connsiteX15" fmla="*/ 303343 w 606792"/>
              <a:gd name="connsiteY15" fmla="*/ 54847 h 605875"/>
              <a:gd name="connsiteX16" fmla="*/ 303343 w 606792"/>
              <a:gd name="connsiteY16" fmla="*/ 0 h 605875"/>
              <a:gd name="connsiteX17" fmla="*/ 606792 w 606792"/>
              <a:gd name="connsiteY17" fmla="*/ 302884 h 605875"/>
              <a:gd name="connsiteX18" fmla="*/ 303343 w 606792"/>
              <a:gd name="connsiteY18" fmla="*/ 605875 h 605875"/>
              <a:gd name="connsiteX19" fmla="*/ 0 w 606792"/>
              <a:gd name="connsiteY19" fmla="*/ 302884 h 605875"/>
              <a:gd name="connsiteX20" fmla="*/ 303343 w 606792"/>
              <a:gd name="connsiteY20" fmla="*/ 0 h 60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06792" h="605875">
                <a:moveTo>
                  <a:pt x="303343" y="121231"/>
                </a:moveTo>
                <a:lnTo>
                  <a:pt x="443292" y="260848"/>
                </a:lnTo>
                <a:lnTo>
                  <a:pt x="403185" y="300571"/>
                </a:lnTo>
                <a:lnTo>
                  <a:pt x="347077" y="244447"/>
                </a:lnTo>
                <a:lnTo>
                  <a:pt x="333743" y="214202"/>
                </a:lnTo>
                <a:lnTo>
                  <a:pt x="333743" y="451689"/>
                </a:lnTo>
                <a:lnTo>
                  <a:pt x="273049" y="451689"/>
                </a:lnTo>
                <a:lnTo>
                  <a:pt x="273049" y="214841"/>
                </a:lnTo>
                <a:lnTo>
                  <a:pt x="259075" y="245086"/>
                </a:lnTo>
                <a:lnTo>
                  <a:pt x="203607" y="300571"/>
                </a:lnTo>
                <a:lnTo>
                  <a:pt x="163500" y="260848"/>
                </a:lnTo>
                <a:close/>
                <a:moveTo>
                  <a:pt x="303343" y="54847"/>
                </a:moveTo>
                <a:cubicBezTo>
                  <a:pt x="166177" y="54847"/>
                  <a:pt x="54930" y="165926"/>
                  <a:pt x="54930" y="302884"/>
                </a:cubicBezTo>
                <a:cubicBezTo>
                  <a:pt x="54930" y="439949"/>
                  <a:pt x="166177" y="551028"/>
                  <a:pt x="303343" y="551028"/>
                </a:cubicBezTo>
                <a:cubicBezTo>
                  <a:pt x="440615" y="551028"/>
                  <a:pt x="551862" y="439949"/>
                  <a:pt x="551862" y="302884"/>
                </a:cubicBezTo>
                <a:cubicBezTo>
                  <a:pt x="551649" y="165926"/>
                  <a:pt x="440508" y="54954"/>
                  <a:pt x="303343" y="54847"/>
                </a:cubicBezTo>
                <a:close/>
                <a:moveTo>
                  <a:pt x="303343" y="0"/>
                </a:moveTo>
                <a:cubicBezTo>
                  <a:pt x="470906" y="0"/>
                  <a:pt x="606792" y="135680"/>
                  <a:pt x="606792" y="302884"/>
                </a:cubicBezTo>
                <a:cubicBezTo>
                  <a:pt x="606792" y="470195"/>
                  <a:pt x="470906" y="605875"/>
                  <a:pt x="303343" y="605875"/>
                </a:cubicBezTo>
                <a:cubicBezTo>
                  <a:pt x="135886" y="605875"/>
                  <a:pt x="0" y="470195"/>
                  <a:pt x="0" y="302884"/>
                </a:cubicBezTo>
                <a:cubicBezTo>
                  <a:pt x="0" y="135680"/>
                  <a:pt x="135886" y="0"/>
                  <a:pt x="30334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椭圆 11"/>
          <p:cNvSpPr/>
          <p:nvPr userDrawn="1"/>
        </p:nvSpPr>
        <p:spPr>
          <a:xfrm rot="5400000">
            <a:off x="11353800" y="6258175"/>
            <a:ext cx="330200" cy="329700"/>
          </a:xfrm>
          <a:custGeom>
            <a:avLst/>
            <a:gdLst>
              <a:gd name="connsiteX0" fmla="*/ 303343 w 606792"/>
              <a:gd name="connsiteY0" fmla="*/ 121231 h 605875"/>
              <a:gd name="connsiteX1" fmla="*/ 443292 w 606792"/>
              <a:gd name="connsiteY1" fmla="*/ 260848 h 605875"/>
              <a:gd name="connsiteX2" fmla="*/ 403185 w 606792"/>
              <a:gd name="connsiteY2" fmla="*/ 300571 h 605875"/>
              <a:gd name="connsiteX3" fmla="*/ 347077 w 606792"/>
              <a:gd name="connsiteY3" fmla="*/ 244447 h 605875"/>
              <a:gd name="connsiteX4" fmla="*/ 333743 w 606792"/>
              <a:gd name="connsiteY4" fmla="*/ 214202 h 605875"/>
              <a:gd name="connsiteX5" fmla="*/ 333743 w 606792"/>
              <a:gd name="connsiteY5" fmla="*/ 451689 h 605875"/>
              <a:gd name="connsiteX6" fmla="*/ 273049 w 606792"/>
              <a:gd name="connsiteY6" fmla="*/ 451689 h 605875"/>
              <a:gd name="connsiteX7" fmla="*/ 273049 w 606792"/>
              <a:gd name="connsiteY7" fmla="*/ 214841 h 605875"/>
              <a:gd name="connsiteX8" fmla="*/ 259075 w 606792"/>
              <a:gd name="connsiteY8" fmla="*/ 245086 h 605875"/>
              <a:gd name="connsiteX9" fmla="*/ 203607 w 606792"/>
              <a:gd name="connsiteY9" fmla="*/ 300571 h 605875"/>
              <a:gd name="connsiteX10" fmla="*/ 163500 w 606792"/>
              <a:gd name="connsiteY10" fmla="*/ 260848 h 605875"/>
              <a:gd name="connsiteX11" fmla="*/ 303343 w 606792"/>
              <a:gd name="connsiteY11" fmla="*/ 54847 h 605875"/>
              <a:gd name="connsiteX12" fmla="*/ 54930 w 606792"/>
              <a:gd name="connsiteY12" fmla="*/ 302884 h 605875"/>
              <a:gd name="connsiteX13" fmla="*/ 303343 w 606792"/>
              <a:gd name="connsiteY13" fmla="*/ 551028 h 605875"/>
              <a:gd name="connsiteX14" fmla="*/ 551862 w 606792"/>
              <a:gd name="connsiteY14" fmla="*/ 302884 h 605875"/>
              <a:gd name="connsiteX15" fmla="*/ 303343 w 606792"/>
              <a:gd name="connsiteY15" fmla="*/ 54847 h 605875"/>
              <a:gd name="connsiteX16" fmla="*/ 303343 w 606792"/>
              <a:gd name="connsiteY16" fmla="*/ 0 h 605875"/>
              <a:gd name="connsiteX17" fmla="*/ 606792 w 606792"/>
              <a:gd name="connsiteY17" fmla="*/ 302884 h 605875"/>
              <a:gd name="connsiteX18" fmla="*/ 303343 w 606792"/>
              <a:gd name="connsiteY18" fmla="*/ 605875 h 605875"/>
              <a:gd name="connsiteX19" fmla="*/ 0 w 606792"/>
              <a:gd name="connsiteY19" fmla="*/ 302884 h 605875"/>
              <a:gd name="connsiteX20" fmla="*/ 303343 w 606792"/>
              <a:gd name="connsiteY20" fmla="*/ 0 h 60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06792" h="605875">
                <a:moveTo>
                  <a:pt x="303343" y="121231"/>
                </a:moveTo>
                <a:lnTo>
                  <a:pt x="443292" y="260848"/>
                </a:lnTo>
                <a:lnTo>
                  <a:pt x="403185" y="300571"/>
                </a:lnTo>
                <a:lnTo>
                  <a:pt x="347077" y="244447"/>
                </a:lnTo>
                <a:lnTo>
                  <a:pt x="333743" y="214202"/>
                </a:lnTo>
                <a:lnTo>
                  <a:pt x="333743" y="451689"/>
                </a:lnTo>
                <a:lnTo>
                  <a:pt x="273049" y="451689"/>
                </a:lnTo>
                <a:lnTo>
                  <a:pt x="273049" y="214841"/>
                </a:lnTo>
                <a:lnTo>
                  <a:pt x="259075" y="245086"/>
                </a:lnTo>
                <a:lnTo>
                  <a:pt x="203607" y="300571"/>
                </a:lnTo>
                <a:lnTo>
                  <a:pt x="163500" y="260848"/>
                </a:lnTo>
                <a:close/>
                <a:moveTo>
                  <a:pt x="303343" y="54847"/>
                </a:moveTo>
                <a:cubicBezTo>
                  <a:pt x="166177" y="54847"/>
                  <a:pt x="54930" y="165926"/>
                  <a:pt x="54930" y="302884"/>
                </a:cubicBezTo>
                <a:cubicBezTo>
                  <a:pt x="54930" y="439949"/>
                  <a:pt x="166177" y="551028"/>
                  <a:pt x="303343" y="551028"/>
                </a:cubicBezTo>
                <a:cubicBezTo>
                  <a:pt x="440615" y="551028"/>
                  <a:pt x="551862" y="439949"/>
                  <a:pt x="551862" y="302884"/>
                </a:cubicBezTo>
                <a:cubicBezTo>
                  <a:pt x="551649" y="165926"/>
                  <a:pt x="440508" y="54954"/>
                  <a:pt x="303343" y="54847"/>
                </a:cubicBezTo>
                <a:close/>
                <a:moveTo>
                  <a:pt x="303343" y="0"/>
                </a:moveTo>
                <a:cubicBezTo>
                  <a:pt x="470906" y="0"/>
                  <a:pt x="606792" y="135680"/>
                  <a:pt x="606792" y="302884"/>
                </a:cubicBezTo>
                <a:cubicBezTo>
                  <a:pt x="606792" y="470195"/>
                  <a:pt x="470906" y="605875"/>
                  <a:pt x="303343" y="605875"/>
                </a:cubicBezTo>
                <a:cubicBezTo>
                  <a:pt x="135886" y="605875"/>
                  <a:pt x="0" y="470195"/>
                  <a:pt x="0" y="302884"/>
                </a:cubicBezTo>
                <a:cubicBezTo>
                  <a:pt x="0" y="135680"/>
                  <a:pt x="135886" y="0"/>
                  <a:pt x="30334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281154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2" r:id="rId4"/>
    <p:sldLayoutId id="2147483672" r:id="rId5"/>
    <p:sldLayoutId id="2147483674" r:id="rId6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4428101" y="5066844"/>
            <a:ext cx="7453900" cy="76649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ts val="2800"/>
              </a:lnSpc>
            </a:pPr>
            <a:r>
              <a:rPr lang="zh-CN" altLang="en-US" sz="3200" dirty="0"/>
              <a:t>气温预测分析系统设计与实现结课答辩</a:t>
            </a:r>
            <a:endParaRPr lang="en-US" altLang="zh-CN" sz="3200" dirty="0"/>
          </a:p>
          <a:p>
            <a:pPr algn="r">
              <a:lnSpc>
                <a:spcPts val="2800"/>
              </a:lnSpc>
            </a:pPr>
            <a:r>
              <a:rPr lang="en-US" altLang="zh-CN" sz="1500" b="1" dirty="0">
                <a:solidFill>
                  <a:srgbClr val="FF0000"/>
                </a:solidFill>
                <a:latin typeface="Noto Sans S Chinese Bold" pitchFamily="34" charset="-122"/>
                <a:ea typeface="Noto Sans S Chinese Bold" pitchFamily="34" charset="-122"/>
                <a:cs typeface="+mn-ea"/>
                <a:sym typeface="+mn-lt"/>
              </a:rPr>
              <a:t>Design and Implementation of temperature prediction and analysis system</a:t>
            </a:r>
          </a:p>
        </p:txBody>
      </p:sp>
      <p:pic>
        <p:nvPicPr>
          <p:cNvPr id="35" name="图片占位符 3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9" t="22579" r="3488" b="8123"/>
          <a:stretch/>
        </p:blipFill>
        <p:spPr>
          <a:xfrm>
            <a:off x="0" y="-546100"/>
            <a:ext cx="13017500" cy="7436472"/>
          </a:xfrm>
        </p:spPr>
      </p:pic>
      <p:grpSp>
        <p:nvGrpSpPr>
          <p:cNvPr id="3" name="组合 2"/>
          <p:cNvGrpSpPr/>
          <p:nvPr/>
        </p:nvGrpSpPr>
        <p:grpSpPr>
          <a:xfrm rot="21540000">
            <a:off x="8077739" y="893356"/>
            <a:ext cx="4160280" cy="3197908"/>
            <a:chOff x="8022295" y="831844"/>
            <a:chExt cx="4160280" cy="3197908"/>
          </a:xfrm>
        </p:grpSpPr>
        <p:sp>
          <p:nvSpPr>
            <p:cNvPr id="13" name="等腰三角形 12"/>
            <p:cNvSpPr/>
            <p:nvPr/>
          </p:nvSpPr>
          <p:spPr>
            <a:xfrm rot="16148710" flipH="1">
              <a:off x="7877514" y="2075220"/>
              <a:ext cx="2099313" cy="1809752"/>
            </a:xfrm>
            <a:prstGeom prst="triangle">
              <a:avLst>
                <a:gd name="adj" fmla="val 3900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669019" y="2065715"/>
              <a:ext cx="2099313" cy="1809752"/>
            </a:xfrm>
            <a:prstGeom prst="triangle">
              <a:avLst>
                <a:gd name="adj" fmla="val 6078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6166125" flipH="1">
              <a:off x="9608289" y="1022532"/>
              <a:ext cx="2764974" cy="2383598"/>
            </a:xfrm>
            <a:prstGeom prst="triangle">
              <a:avLst>
                <a:gd name="adj" fmla="val 3900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等腰三角形 10"/>
          <p:cNvSpPr/>
          <p:nvPr/>
        </p:nvSpPr>
        <p:spPr>
          <a:xfrm rot="5400000">
            <a:off x="-119450" y="792550"/>
            <a:ext cx="1732026" cy="1493126"/>
          </a:xfrm>
          <a:prstGeom prst="triangle">
            <a:avLst>
              <a:gd name="adj" fmla="val 57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99E655-CBB6-45CE-B690-2FA7BD2154CC}"/>
              </a:ext>
            </a:extLst>
          </p:cNvPr>
          <p:cNvSpPr txBox="1"/>
          <p:nvPr/>
        </p:nvSpPr>
        <p:spPr>
          <a:xfrm>
            <a:off x="4189228" y="5921937"/>
            <a:ext cx="8002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n-ea"/>
              </a:rPr>
              <a:t>项目成员：徐子涵 徐紫程 李俊泽 周子涵 李东昂</a:t>
            </a:r>
          </a:p>
        </p:txBody>
      </p:sp>
    </p:spTree>
    <p:extLst>
      <p:ext uri="{BB962C8B-B14F-4D97-AF65-F5344CB8AC3E}">
        <p14:creationId xmlns:p14="http://schemas.microsoft.com/office/powerpoint/2010/main" val="41973838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D7F2168-96F0-4EB5-99D6-E34919DA23ED}"/>
              </a:ext>
            </a:extLst>
          </p:cNvPr>
          <p:cNvPicPr/>
          <p:nvPr/>
        </p:nvPicPr>
        <p:blipFill rotWithShape="1">
          <a:blip r:embed="rId2"/>
          <a:srcRect l="2769" t="31036" r="32940" b="12457"/>
          <a:stretch/>
        </p:blipFill>
        <p:spPr bwMode="auto">
          <a:xfrm>
            <a:off x="333057" y="1162117"/>
            <a:ext cx="11668124" cy="5600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53C98F0-0723-49CC-9450-0D5A0A143ED8}"/>
              </a:ext>
            </a:extLst>
          </p:cNvPr>
          <p:cNvSpPr txBox="1"/>
          <p:nvPr/>
        </p:nvSpPr>
        <p:spPr>
          <a:xfrm>
            <a:off x="1055386" y="57734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项目计划实现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B99422-024D-4F99-A6AA-D31947DFC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2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2320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3C98F0-0723-49CC-9450-0D5A0A143ED8}"/>
              </a:ext>
            </a:extLst>
          </p:cNvPr>
          <p:cNvSpPr txBox="1"/>
          <p:nvPr/>
        </p:nvSpPr>
        <p:spPr>
          <a:xfrm>
            <a:off x="1055386" y="57734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项目计划实现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F975A6-1342-4158-AF81-BF81626505CC}"/>
              </a:ext>
            </a:extLst>
          </p:cNvPr>
          <p:cNvSpPr txBox="1"/>
          <p:nvPr/>
        </p:nvSpPr>
        <p:spPr>
          <a:xfrm>
            <a:off x="1737573" y="1162116"/>
            <a:ext cx="392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项目基本功能实现：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0B83C3-5F41-4731-A369-A85F98700345}"/>
              </a:ext>
            </a:extLst>
          </p:cNvPr>
          <p:cNvSpPr txBox="1"/>
          <p:nvPr/>
        </p:nvSpPr>
        <p:spPr>
          <a:xfrm>
            <a:off x="1849120" y="1696152"/>
            <a:ext cx="3929381" cy="442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数据清理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ARIMA</a:t>
            </a:r>
            <a:r>
              <a:rPr lang="zh-CN" altLang="en-US" sz="2000" dirty="0"/>
              <a:t>模型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Python</a:t>
            </a:r>
            <a:r>
              <a:rPr lang="zh-CN" altLang="en-US" sz="2000" dirty="0"/>
              <a:t>处理类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Json</a:t>
            </a:r>
            <a:r>
              <a:rPr lang="zh-CN" altLang="en-US" sz="2000" dirty="0"/>
              <a:t>数据格式处理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前端网页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数据及图表展示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Flask</a:t>
            </a:r>
            <a:r>
              <a:rPr lang="zh-CN" altLang="en-US" sz="2000" dirty="0"/>
              <a:t>框架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Django</a:t>
            </a:r>
            <a:r>
              <a:rPr lang="zh-CN" altLang="en-US" sz="2000" dirty="0"/>
              <a:t>框架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/>
              <a:t>Websocket</a:t>
            </a:r>
            <a:r>
              <a:rPr lang="zh-CN" altLang="en-US" sz="2000" dirty="0"/>
              <a:t>连接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C6DC15-D1AF-4358-9005-2EF5EAB9EC0F}"/>
              </a:ext>
            </a:extLst>
          </p:cNvPr>
          <p:cNvSpPr txBox="1"/>
          <p:nvPr/>
        </p:nvSpPr>
        <p:spPr>
          <a:xfrm>
            <a:off x="6261098" y="1162117"/>
            <a:ext cx="392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项目附加功能实现：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D8DB55-24D5-4F3B-B364-3335F7741BBA}"/>
              </a:ext>
            </a:extLst>
          </p:cNvPr>
          <p:cNvSpPr txBox="1"/>
          <p:nvPr/>
        </p:nvSpPr>
        <p:spPr>
          <a:xfrm>
            <a:off x="6261098" y="1696152"/>
            <a:ext cx="4081782" cy="1637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LSTM</a:t>
            </a:r>
            <a:r>
              <a:rPr lang="zh-CN" altLang="en-US" sz="1800" dirty="0"/>
              <a:t>模型实现</a:t>
            </a:r>
            <a:endParaRPr lang="en-US" altLang="zh-CN" sz="18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注册登录功能实现</a:t>
            </a:r>
            <a:endParaRPr lang="en-US" altLang="zh-CN" sz="18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城市搜索功能实现</a:t>
            </a:r>
            <a:endParaRPr lang="en-US" altLang="zh-CN" sz="18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权限管理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9358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任意多边形 81"/>
          <p:cNvSpPr/>
          <p:nvPr/>
        </p:nvSpPr>
        <p:spPr>
          <a:xfrm rot="1363575">
            <a:off x="-652348" y="3919841"/>
            <a:ext cx="13367730" cy="690710"/>
          </a:xfrm>
          <a:custGeom>
            <a:avLst/>
            <a:gdLst>
              <a:gd name="connsiteX0" fmla="*/ 0 w 13367730"/>
              <a:gd name="connsiteY0" fmla="*/ 0 h 690710"/>
              <a:gd name="connsiteX1" fmla="*/ 13218250 w 13367730"/>
              <a:gd name="connsiteY1" fmla="*/ 0 h 690710"/>
              <a:gd name="connsiteX2" fmla="*/ 13367730 w 13367730"/>
              <a:gd name="connsiteY2" fmla="*/ 356885 h 690710"/>
              <a:gd name="connsiteX3" fmla="*/ 12570721 w 13367730"/>
              <a:gd name="connsiteY3" fmla="*/ 690710 h 690710"/>
              <a:gd name="connsiteX4" fmla="*/ 289303 w 13367730"/>
              <a:gd name="connsiteY4" fmla="*/ 690710 h 690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67730" h="690710">
                <a:moveTo>
                  <a:pt x="0" y="0"/>
                </a:moveTo>
                <a:lnTo>
                  <a:pt x="13218250" y="0"/>
                </a:lnTo>
                <a:lnTo>
                  <a:pt x="13367730" y="356885"/>
                </a:lnTo>
                <a:lnTo>
                  <a:pt x="12570721" y="690710"/>
                </a:lnTo>
                <a:lnTo>
                  <a:pt x="289303" y="69071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任意多边形 59"/>
          <p:cNvSpPr/>
          <p:nvPr/>
        </p:nvSpPr>
        <p:spPr>
          <a:xfrm rot="1363610" flipV="1">
            <a:off x="-153842" y="1442168"/>
            <a:ext cx="662509" cy="663265"/>
          </a:xfrm>
          <a:custGeom>
            <a:avLst/>
            <a:gdLst>
              <a:gd name="connsiteX0" fmla="*/ 0 w 662509"/>
              <a:gd name="connsiteY0" fmla="*/ 663265 h 663265"/>
              <a:gd name="connsiteX1" fmla="*/ 662509 w 662509"/>
              <a:gd name="connsiteY1" fmla="*/ 663265 h 663265"/>
              <a:gd name="connsiteX2" fmla="*/ 277815 w 662509"/>
              <a:gd name="connsiteY2" fmla="*/ 0 h 6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2509" h="663265">
                <a:moveTo>
                  <a:pt x="0" y="663265"/>
                </a:moveTo>
                <a:lnTo>
                  <a:pt x="662509" y="663265"/>
                </a:lnTo>
                <a:lnTo>
                  <a:pt x="2778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任意多边形 61"/>
          <p:cNvSpPr/>
          <p:nvPr/>
        </p:nvSpPr>
        <p:spPr>
          <a:xfrm rot="12163610" flipH="1" flipV="1">
            <a:off x="11823388" y="6472000"/>
            <a:ext cx="411542" cy="484297"/>
          </a:xfrm>
          <a:custGeom>
            <a:avLst/>
            <a:gdLst>
              <a:gd name="connsiteX0" fmla="*/ 280892 w 411542"/>
              <a:gd name="connsiteY0" fmla="*/ 0 h 484297"/>
              <a:gd name="connsiteX1" fmla="*/ 411542 w 411542"/>
              <a:gd name="connsiteY1" fmla="*/ 311919 h 484297"/>
              <a:gd name="connsiteX2" fmla="*/ 0 w 411542"/>
              <a:gd name="connsiteY2" fmla="*/ 484297 h 48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542" h="484297">
                <a:moveTo>
                  <a:pt x="280892" y="0"/>
                </a:moveTo>
                <a:lnTo>
                  <a:pt x="411542" y="311919"/>
                </a:lnTo>
                <a:lnTo>
                  <a:pt x="0" y="48429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 rot="1363610" flipV="1">
            <a:off x="435646" y="1730693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7" name="任意多边形 86"/>
          <p:cNvSpPr/>
          <p:nvPr/>
        </p:nvSpPr>
        <p:spPr>
          <a:xfrm rot="12163610" flipH="1" flipV="1">
            <a:off x="83164" y="1574677"/>
            <a:ext cx="807661" cy="730731"/>
          </a:xfrm>
          <a:custGeom>
            <a:avLst/>
            <a:gdLst>
              <a:gd name="connsiteX0" fmla="*/ 383837 w 807661"/>
              <a:gd name="connsiteY0" fmla="*/ 0 h 730731"/>
              <a:gd name="connsiteX1" fmla="*/ 807661 w 807661"/>
              <a:gd name="connsiteY1" fmla="*/ 730731 h 730731"/>
              <a:gd name="connsiteX2" fmla="*/ 28879 w 807661"/>
              <a:gd name="connsiteY2" fmla="*/ 730731 h 730731"/>
              <a:gd name="connsiteX3" fmla="*/ 0 w 807661"/>
              <a:gd name="connsiteY3" fmla="*/ 661786 h 73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7661" h="730731">
                <a:moveTo>
                  <a:pt x="383837" y="0"/>
                </a:moveTo>
                <a:lnTo>
                  <a:pt x="807661" y="730731"/>
                </a:lnTo>
                <a:lnTo>
                  <a:pt x="28879" y="730731"/>
                </a:lnTo>
                <a:lnTo>
                  <a:pt x="0" y="66178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等腰三角形 9"/>
          <p:cNvSpPr/>
          <p:nvPr/>
        </p:nvSpPr>
        <p:spPr>
          <a:xfrm rot="12163610" flipH="1" flipV="1">
            <a:off x="822663" y="1892798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等腰三角形 12"/>
          <p:cNvSpPr/>
          <p:nvPr/>
        </p:nvSpPr>
        <p:spPr>
          <a:xfrm rot="1363610" flipV="1">
            <a:off x="1988006" y="2380914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等腰三角形 13"/>
          <p:cNvSpPr/>
          <p:nvPr/>
        </p:nvSpPr>
        <p:spPr>
          <a:xfrm rot="1363610" flipV="1">
            <a:off x="1207533" y="2054006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14"/>
          <p:cNvSpPr/>
          <p:nvPr/>
        </p:nvSpPr>
        <p:spPr>
          <a:xfrm rot="12163610" flipH="1" flipV="1">
            <a:off x="1597088" y="2217174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等腰三角形 15"/>
          <p:cNvSpPr/>
          <p:nvPr/>
        </p:nvSpPr>
        <p:spPr>
          <a:xfrm rot="12163610" flipH="1" flipV="1">
            <a:off x="2375023" y="2543019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 rot="1363610" flipV="1">
            <a:off x="3540365" y="3031134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5"/>
          <p:cNvSpPr/>
          <p:nvPr/>
        </p:nvSpPr>
        <p:spPr>
          <a:xfrm rot="1363610" flipV="1">
            <a:off x="2759892" y="2704226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rot="12163610" flipH="1" flipV="1">
            <a:off x="3149447" y="2867394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等腰三角形 27"/>
          <p:cNvSpPr/>
          <p:nvPr/>
        </p:nvSpPr>
        <p:spPr>
          <a:xfrm rot="12163610" flipH="1" flipV="1">
            <a:off x="3927382" y="3193239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等腰三角形 20"/>
          <p:cNvSpPr/>
          <p:nvPr/>
        </p:nvSpPr>
        <p:spPr>
          <a:xfrm rot="1363610" flipV="1">
            <a:off x="5092724" y="3681355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等腰三角形 21"/>
          <p:cNvSpPr/>
          <p:nvPr/>
        </p:nvSpPr>
        <p:spPr>
          <a:xfrm rot="1363610" flipV="1">
            <a:off x="4312251" y="3354447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2"/>
          <p:cNvSpPr/>
          <p:nvPr/>
        </p:nvSpPr>
        <p:spPr>
          <a:xfrm rot="12163610" flipH="1" flipV="1">
            <a:off x="4701806" y="3517615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rot="12163610" flipH="1" flipV="1">
            <a:off x="5479741" y="3843460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等腰三角形 48"/>
          <p:cNvSpPr/>
          <p:nvPr/>
        </p:nvSpPr>
        <p:spPr>
          <a:xfrm rot="1363610" flipV="1">
            <a:off x="6645084" y="4331575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等腰三角形 49"/>
          <p:cNvSpPr/>
          <p:nvPr/>
        </p:nvSpPr>
        <p:spPr>
          <a:xfrm rot="1363610" flipV="1">
            <a:off x="5864611" y="4004667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等腰三角形 50"/>
          <p:cNvSpPr/>
          <p:nvPr/>
        </p:nvSpPr>
        <p:spPr>
          <a:xfrm rot="12163610" flipH="1" flipV="1">
            <a:off x="6254166" y="4167835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等腰三角形 51"/>
          <p:cNvSpPr/>
          <p:nvPr/>
        </p:nvSpPr>
        <p:spPr>
          <a:xfrm rot="12163610" flipH="1" flipV="1">
            <a:off x="7032101" y="4493680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等腰三角形 44"/>
          <p:cNvSpPr/>
          <p:nvPr/>
        </p:nvSpPr>
        <p:spPr>
          <a:xfrm rot="1363610" flipV="1">
            <a:off x="8197443" y="4981795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等腰三角形 45"/>
          <p:cNvSpPr/>
          <p:nvPr/>
        </p:nvSpPr>
        <p:spPr>
          <a:xfrm rot="1363610" flipV="1">
            <a:off x="7416970" y="4654887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等腰三角形 46"/>
          <p:cNvSpPr/>
          <p:nvPr/>
        </p:nvSpPr>
        <p:spPr>
          <a:xfrm rot="12163610" flipH="1" flipV="1">
            <a:off x="7806525" y="4818055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等腰三角形 47"/>
          <p:cNvSpPr/>
          <p:nvPr/>
        </p:nvSpPr>
        <p:spPr>
          <a:xfrm rot="12163610" flipH="1" flipV="1">
            <a:off x="8584460" y="5143900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等腰三角形 38"/>
          <p:cNvSpPr/>
          <p:nvPr/>
        </p:nvSpPr>
        <p:spPr>
          <a:xfrm rot="1363610" flipV="1">
            <a:off x="9749803" y="5632016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等腰三角形 39"/>
          <p:cNvSpPr/>
          <p:nvPr/>
        </p:nvSpPr>
        <p:spPr>
          <a:xfrm rot="1363610" flipV="1">
            <a:off x="8969330" y="5305108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等腰三角形 40"/>
          <p:cNvSpPr/>
          <p:nvPr/>
        </p:nvSpPr>
        <p:spPr>
          <a:xfrm rot="12163610" flipH="1" flipV="1">
            <a:off x="9358885" y="5468276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等腰三角形 41"/>
          <p:cNvSpPr/>
          <p:nvPr/>
        </p:nvSpPr>
        <p:spPr>
          <a:xfrm rot="12163610" flipH="1" flipV="1">
            <a:off x="10136820" y="5794121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4" name="任意多边形 93"/>
          <p:cNvSpPr/>
          <p:nvPr/>
        </p:nvSpPr>
        <p:spPr>
          <a:xfrm rot="1363610" flipV="1">
            <a:off x="11325112" y="6278491"/>
            <a:ext cx="806060" cy="620301"/>
          </a:xfrm>
          <a:custGeom>
            <a:avLst/>
            <a:gdLst>
              <a:gd name="connsiteX0" fmla="*/ 0 w 806060"/>
              <a:gd name="connsiteY0" fmla="*/ 620301 h 620301"/>
              <a:gd name="connsiteX1" fmla="*/ 776026 w 806060"/>
              <a:gd name="connsiteY1" fmla="*/ 620301 h 620301"/>
              <a:gd name="connsiteX2" fmla="*/ 806060 w 806060"/>
              <a:gd name="connsiteY2" fmla="*/ 548596 h 620301"/>
              <a:gd name="connsiteX3" fmla="*/ 528981 w 806060"/>
              <a:gd name="connsiteY3" fmla="*/ 70874 h 620301"/>
              <a:gd name="connsiteX4" fmla="*/ 359776 w 806060"/>
              <a:gd name="connsiteY4" fmla="*/ 0 h 62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6060" h="620301">
                <a:moveTo>
                  <a:pt x="0" y="620301"/>
                </a:moveTo>
                <a:lnTo>
                  <a:pt x="776026" y="620301"/>
                </a:lnTo>
                <a:lnTo>
                  <a:pt x="806060" y="548596"/>
                </a:lnTo>
                <a:lnTo>
                  <a:pt x="528981" y="70874"/>
                </a:lnTo>
                <a:lnTo>
                  <a:pt x="3597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等腰三角形 35"/>
          <p:cNvSpPr/>
          <p:nvPr/>
        </p:nvSpPr>
        <p:spPr>
          <a:xfrm rot="1363610" flipV="1">
            <a:off x="10521692" y="5955330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8" name="任意多边形 87"/>
          <p:cNvSpPr/>
          <p:nvPr/>
        </p:nvSpPr>
        <p:spPr>
          <a:xfrm rot="12163610" flipH="1" flipV="1">
            <a:off x="10913733" y="6106125"/>
            <a:ext cx="783600" cy="730731"/>
          </a:xfrm>
          <a:custGeom>
            <a:avLst/>
            <a:gdLst>
              <a:gd name="connsiteX0" fmla="*/ 423825 w 783600"/>
              <a:gd name="connsiteY0" fmla="*/ 0 h 730731"/>
              <a:gd name="connsiteX1" fmla="*/ 783600 w 783600"/>
              <a:gd name="connsiteY1" fmla="*/ 620301 h 730731"/>
              <a:gd name="connsiteX2" fmla="*/ 519955 w 783600"/>
              <a:gd name="connsiteY2" fmla="*/ 730731 h 730731"/>
              <a:gd name="connsiteX3" fmla="*/ 0 w 783600"/>
              <a:gd name="connsiteY3" fmla="*/ 730731 h 73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600" h="730731">
                <a:moveTo>
                  <a:pt x="423825" y="0"/>
                </a:moveTo>
                <a:lnTo>
                  <a:pt x="783600" y="620301"/>
                </a:lnTo>
                <a:lnTo>
                  <a:pt x="519955" y="730731"/>
                </a:lnTo>
                <a:lnTo>
                  <a:pt x="0" y="73073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9" name="等腰三角形 108"/>
          <p:cNvSpPr/>
          <p:nvPr/>
        </p:nvSpPr>
        <p:spPr>
          <a:xfrm rot="16200000" flipH="1">
            <a:off x="11247312" y="1454195"/>
            <a:ext cx="1014670" cy="874714"/>
          </a:xfrm>
          <a:prstGeom prst="triangle">
            <a:avLst>
              <a:gd name="adj" fmla="val 6347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4" name="图片占位符 107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95" t="33708" r="-1243" b="-1328"/>
          <a:stretch/>
        </p:blipFill>
        <p:spPr>
          <a:xfrm>
            <a:off x="-495300" y="1773800"/>
            <a:ext cx="12141200" cy="5186056"/>
          </a:xfrm>
          <a:custGeom>
            <a:avLst/>
            <a:gdLst>
              <a:gd name="connsiteX0" fmla="*/ 1 w 12192001"/>
              <a:gd name="connsiteY0" fmla="*/ 0 h 5122151"/>
              <a:gd name="connsiteX1" fmla="*/ 12192001 w 12192001"/>
              <a:gd name="connsiteY1" fmla="*/ 5106589 h 5122151"/>
              <a:gd name="connsiteX2" fmla="*/ 12186517 w 12192001"/>
              <a:gd name="connsiteY2" fmla="*/ 5122150 h 5122151"/>
              <a:gd name="connsiteX3" fmla="*/ 1 w 12192001"/>
              <a:gd name="connsiteY3" fmla="*/ 5122151 h 5122151"/>
              <a:gd name="connsiteX4" fmla="*/ 0 w 12192001"/>
              <a:gd name="connsiteY4" fmla="*/ 1 h 512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5122151">
                <a:moveTo>
                  <a:pt x="1" y="0"/>
                </a:moveTo>
                <a:lnTo>
                  <a:pt x="12192001" y="5106589"/>
                </a:lnTo>
                <a:lnTo>
                  <a:pt x="12186517" y="5122150"/>
                </a:lnTo>
                <a:lnTo>
                  <a:pt x="1" y="5122151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250F74B8-A0C3-4469-AE79-B25C394F2651}"/>
              </a:ext>
            </a:extLst>
          </p:cNvPr>
          <p:cNvSpPr txBox="1"/>
          <p:nvPr/>
        </p:nvSpPr>
        <p:spPr>
          <a:xfrm>
            <a:off x="7205378" y="2452844"/>
            <a:ext cx="408059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Bold" pitchFamily="34" charset="-122"/>
                <a:ea typeface="Noto Sans S Chinese Bold" pitchFamily="34" charset="-122"/>
                <a:cs typeface="+mn-ea"/>
                <a:sym typeface="+mn-lt"/>
              </a:rPr>
              <a:t>项目展示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75F3018-0CDC-4906-8987-66B602F018BB}"/>
              </a:ext>
            </a:extLst>
          </p:cNvPr>
          <p:cNvSpPr txBox="1"/>
          <p:nvPr/>
        </p:nvSpPr>
        <p:spPr>
          <a:xfrm>
            <a:off x="8427852" y="1576650"/>
            <a:ext cx="2671693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4800" b="1" dirty="0">
                <a:solidFill>
                  <a:srgbClr val="D8270A"/>
                </a:solidFill>
                <a:cs typeface="+mn-ea"/>
                <a:sym typeface="+mn-lt"/>
              </a:rPr>
              <a:t>PART 03</a:t>
            </a:r>
            <a:endParaRPr lang="zh-CN" altLang="en-US" sz="4800" b="1" dirty="0">
              <a:solidFill>
                <a:srgbClr val="D8270A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69619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53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3C98F0-0723-49CC-9450-0D5A0A143ED8}"/>
              </a:ext>
            </a:extLst>
          </p:cNvPr>
          <p:cNvSpPr txBox="1"/>
          <p:nvPr/>
        </p:nvSpPr>
        <p:spPr>
          <a:xfrm>
            <a:off x="1055386" y="57734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项目计划实现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F975A6-1342-4158-AF81-BF81626505CC}"/>
              </a:ext>
            </a:extLst>
          </p:cNvPr>
          <p:cNvSpPr txBox="1"/>
          <p:nvPr/>
        </p:nvSpPr>
        <p:spPr>
          <a:xfrm>
            <a:off x="673098" y="1336087"/>
            <a:ext cx="392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系统整体结构：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9C45D9F-AA00-4536-9991-435210EF967A}"/>
              </a:ext>
            </a:extLst>
          </p:cNvPr>
          <p:cNvGrpSpPr/>
          <p:nvPr/>
        </p:nvGrpSpPr>
        <p:grpSpPr>
          <a:xfrm>
            <a:off x="4312919" y="2986628"/>
            <a:ext cx="3921600" cy="1811346"/>
            <a:chOff x="4312919" y="2986628"/>
            <a:chExt cx="3921600" cy="1811346"/>
          </a:xfrm>
        </p:grpSpPr>
        <p:sp>
          <p:nvSpPr>
            <p:cNvPr id="11" name="箭头: 左右 10">
              <a:extLst>
                <a:ext uri="{FF2B5EF4-FFF2-40B4-BE49-F238E27FC236}">
                  <a16:creationId xmlns:a16="http://schemas.microsoft.com/office/drawing/2014/main" id="{4625028D-49F8-40F0-9821-D6AE806928D9}"/>
                </a:ext>
              </a:extLst>
            </p:cNvPr>
            <p:cNvSpPr/>
            <p:nvPr/>
          </p:nvSpPr>
          <p:spPr>
            <a:xfrm>
              <a:off x="4312919" y="2986628"/>
              <a:ext cx="3921600" cy="1811346"/>
            </a:xfrm>
            <a:prstGeom prst="left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715A1AF-6EF4-4DF3-A03C-56D24728EE19}"/>
                </a:ext>
              </a:extLst>
            </p:cNvPr>
            <p:cNvSpPr txBox="1"/>
            <p:nvPr/>
          </p:nvSpPr>
          <p:spPr>
            <a:xfrm>
              <a:off x="4642879" y="3467344"/>
              <a:ext cx="3261680" cy="842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100"/>
                </a:lnSpc>
              </a:pPr>
              <a:r>
                <a:rPr lang="zh-CN" altLang="en-US" dirty="0"/>
                <a:t>信息传输</a:t>
              </a:r>
              <a:endParaRPr lang="en-US" altLang="zh-CN" dirty="0"/>
            </a:p>
            <a:p>
              <a:pPr algn="ctr">
                <a:lnSpc>
                  <a:spcPts val="3100"/>
                </a:lnSpc>
              </a:pPr>
              <a:r>
                <a:rPr lang="zh-CN" altLang="en-US" dirty="0"/>
                <a:t>（</a:t>
              </a:r>
              <a:r>
                <a:rPr lang="en-US" altLang="zh-CN" dirty="0" err="1"/>
                <a:t>websocket</a:t>
              </a:r>
              <a:r>
                <a:rPr lang="zh-CN" altLang="en-US" dirty="0"/>
                <a:t>）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D6F050E-9554-4015-A213-489EF452727A}"/>
              </a:ext>
            </a:extLst>
          </p:cNvPr>
          <p:cNvGrpSpPr/>
          <p:nvPr/>
        </p:nvGrpSpPr>
        <p:grpSpPr>
          <a:xfrm>
            <a:off x="8381760" y="1971722"/>
            <a:ext cx="3261681" cy="4224830"/>
            <a:chOff x="8381760" y="1971722"/>
            <a:chExt cx="3261681" cy="422483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9196577-A7E0-4AFE-880C-556A983896C3}"/>
                </a:ext>
              </a:extLst>
            </p:cNvPr>
            <p:cNvSpPr/>
            <p:nvPr/>
          </p:nvSpPr>
          <p:spPr>
            <a:xfrm>
              <a:off x="8381760" y="1971722"/>
              <a:ext cx="3261681" cy="4224830"/>
            </a:xfrm>
            <a:prstGeom prst="rect">
              <a:avLst/>
            </a:prstGeom>
            <a:solidFill>
              <a:srgbClr val="A3E2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BF2E998-B94D-497F-ABAF-3A0FB9A00214}"/>
                </a:ext>
              </a:extLst>
            </p:cNvPr>
            <p:cNvSpPr txBox="1"/>
            <p:nvPr/>
          </p:nvSpPr>
          <p:spPr>
            <a:xfrm>
              <a:off x="9260761" y="2628494"/>
              <a:ext cx="1503680" cy="842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100"/>
                </a:lnSpc>
              </a:pPr>
              <a:r>
                <a:rPr lang="zh-CN" altLang="en-US" dirty="0"/>
                <a:t>后端服务器</a:t>
              </a:r>
              <a:endParaRPr lang="en-US" altLang="zh-CN" dirty="0"/>
            </a:p>
            <a:p>
              <a:pPr>
                <a:lnSpc>
                  <a:spcPts val="3100"/>
                </a:lnSpc>
              </a:pPr>
              <a:r>
                <a:rPr lang="zh-CN" altLang="en-US" dirty="0"/>
                <a:t>（</a:t>
              </a:r>
              <a:r>
                <a:rPr lang="en-US" altLang="zh-CN" dirty="0"/>
                <a:t>FLASK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0C1110E-74BC-43A0-9A33-D5AA66AD7C57}"/>
                </a:ext>
              </a:extLst>
            </p:cNvPr>
            <p:cNvSpPr txBox="1"/>
            <p:nvPr/>
          </p:nvSpPr>
          <p:spPr>
            <a:xfrm>
              <a:off x="9149161" y="4084137"/>
              <a:ext cx="1503680" cy="842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100"/>
                </a:lnSpc>
              </a:pPr>
              <a:r>
                <a:rPr lang="zh-CN" altLang="en-US" dirty="0"/>
                <a:t>预测模型</a:t>
              </a:r>
              <a:endParaRPr lang="en-US" altLang="zh-CN" dirty="0"/>
            </a:p>
            <a:p>
              <a:pPr algn="ctr">
                <a:lnSpc>
                  <a:spcPts val="3100"/>
                </a:lnSpc>
              </a:pPr>
              <a:r>
                <a:rPr lang="zh-CN" altLang="en-US" dirty="0"/>
                <a:t>（</a:t>
              </a:r>
              <a:r>
                <a:rPr lang="en-US" altLang="zh-CN" dirty="0"/>
                <a:t>LSTM</a:t>
              </a:r>
              <a:r>
                <a:rPr lang="zh-CN" altLang="en-US" dirty="0"/>
                <a:t>）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57D7F9C-158D-43EF-A374-8B20430ED16A}"/>
              </a:ext>
            </a:extLst>
          </p:cNvPr>
          <p:cNvGrpSpPr/>
          <p:nvPr/>
        </p:nvGrpSpPr>
        <p:grpSpPr>
          <a:xfrm>
            <a:off x="903998" y="1971722"/>
            <a:ext cx="3261681" cy="4224830"/>
            <a:chOff x="903998" y="1971722"/>
            <a:chExt cx="3261681" cy="422483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2A612FD-212A-42B3-94EC-8364E1B64788}"/>
                </a:ext>
              </a:extLst>
            </p:cNvPr>
            <p:cNvGrpSpPr/>
            <p:nvPr/>
          </p:nvGrpSpPr>
          <p:grpSpPr>
            <a:xfrm>
              <a:off x="903998" y="1971722"/>
              <a:ext cx="3261681" cy="4224830"/>
              <a:chOff x="903998" y="1971722"/>
              <a:chExt cx="3261681" cy="4224830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20C6E74-6B4B-4F3B-A2E0-7795F86C9053}"/>
                  </a:ext>
                </a:extLst>
              </p:cNvPr>
              <p:cNvSpPr/>
              <p:nvPr/>
            </p:nvSpPr>
            <p:spPr>
              <a:xfrm>
                <a:off x="903998" y="1971722"/>
                <a:ext cx="3261681" cy="4224830"/>
              </a:xfrm>
              <a:prstGeom prst="rect">
                <a:avLst/>
              </a:prstGeom>
              <a:solidFill>
                <a:srgbClr val="A3E2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60B83C3-5F41-4731-A369-A85F98700345}"/>
                  </a:ext>
                </a:extLst>
              </p:cNvPr>
              <p:cNvSpPr txBox="1"/>
              <p:nvPr/>
            </p:nvSpPr>
            <p:spPr>
              <a:xfrm>
                <a:off x="1198798" y="2262678"/>
                <a:ext cx="2672080" cy="84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100"/>
                  </a:lnSpc>
                </a:pPr>
                <a:r>
                  <a:rPr lang="zh-CN" altLang="en-US" sz="2000" dirty="0"/>
                  <a:t>前端网页</a:t>
                </a:r>
                <a:endParaRPr lang="en-US" altLang="zh-CN" sz="2000" dirty="0"/>
              </a:p>
              <a:p>
                <a:pPr algn="ctr">
                  <a:lnSpc>
                    <a:spcPts val="3100"/>
                  </a:lnSpc>
                </a:pPr>
                <a:r>
                  <a:rPr lang="zh-CN" altLang="en-US" sz="2000" dirty="0"/>
                  <a:t>（</a:t>
                </a:r>
                <a:r>
                  <a:rPr lang="en-US" altLang="zh-CN" sz="2000" dirty="0"/>
                  <a:t>HTML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CSS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JS</a:t>
                </a:r>
                <a:r>
                  <a:rPr lang="zh-CN" altLang="en-US" sz="2000" dirty="0"/>
                  <a:t>）</a:t>
                </a:r>
              </a:p>
            </p:txBody>
          </p:sp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5B5290-44DE-4177-A405-A8F6C0C22561}"/>
                  </a:ext>
                </a:extLst>
              </p:cNvPr>
              <p:cNvSpPr txBox="1"/>
              <p:nvPr/>
            </p:nvSpPr>
            <p:spPr>
              <a:xfrm>
                <a:off x="1864278" y="5120837"/>
                <a:ext cx="1361440" cy="797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100"/>
                  </a:lnSpc>
                </a:pPr>
                <a:r>
                  <a:rPr lang="zh-CN" altLang="en-US" sz="2000" dirty="0"/>
                  <a:t>前端框架</a:t>
                </a:r>
                <a:endParaRPr lang="en-US" altLang="zh-CN" sz="2000" dirty="0"/>
              </a:p>
              <a:p>
                <a:pPr algn="ctr"/>
                <a:r>
                  <a:rPr lang="zh-CN" altLang="en-US" sz="2000" dirty="0"/>
                  <a:t>（</a:t>
                </a:r>
                <a:r>
                  <a:rPr lang="en-US" altLang="zh-CN" sz="2000" dirty="0"/>
                  <a:t>Django</a:t>
                </a:r>
                <a:r>
                  <a:rPr lang="zh-CN" altLang="en-US" sz="2000" dirty="0"/>
                  <a:t>）</a:t>
                </a: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A5812C2-C038-4741-BDA8-880E7C91753D}"/>
                  </a:ext>
                </a:extLst>
              </p:cNvPr>
              <p:cNvSpPr txBox="1"/>
              <p:nvPr/>
            </p:nvSpPr>
            <p:spPr>
              <a:xfrm>
                <a:off x="1782999" y="3577712"/>
                <a:ext cx="1503680" cy="84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100"/>
                  </a:lnSpc>
                </a:pPr>
                <a:r>
                  <a:rPr lang="zh-CN" altLang="en-US" dirty="0"/>
                  <a:t>数据交互</a:t>
                </a:r>
                <a:endParaRPr lang="en-US" altLang="zh-CN" dirty="0"/>
              </a:p>
              <a:p>
                <a:pPr algn="ctr">
                  <a:lnSpc>
                    <a:spcPts val="3100"/>
                  </a:lnSpc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AJAX</a:t>
                </a:r>
                <a:r>
                  <a:rPr lang="zh-CN" altLang="en-US" dirty="0"/>
                  <a:t>）</a:t>
                </a:r>
              </a:p>
            </p:txBody>
          </p:sp>
        </p:grpSp>
        <p:sp>
          <p:nvSpPr>
            <p:cNvPr id="14" name="箭头: 上下 13">
              <a:extLst>
                <a:ext uri="{FF2B5EF4-FFF2-40B4-BE49-F238E27FC236}">
                  <a16:creationId xmlns:a16="http://schemas.microsoft.com/office/drawing/2014/main" id="{8B0AD46A-BCA1-4F03-A0C2-EF6C234EFAFD}"/>
                </a:ext>
              </a:extLst>
            </p:cNvPr>
            <p:cNvSpPr/>
            <p:nvPr/>
          </p:nvSpPr>
          <p:spPr>
            <a:xfrm>
              <a:off x="1589959" y="3029443"/>
              <a:ext cx="1869359" cy="2182637"/>
            </a:xfrm>
            <a:prstGeom prst="up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75915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966985" y="52060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项目展示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D2582D-46F8-4A63-8CF0-FA0903126C40}"/>
              </a:ext>
            </a:extLst>
          </p:cNvPr>
          <p:cNvSpPr txBox="1"/>
          <p:nvPr/>
        </p:nvSpPr>
        <p:spPr>
          <a:xfrm>
            <a:off x="673098" y="1336087"/>
            <a:ext cx="392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ARIMA</a:t>
            </a:r>
            <a:r>
              <a:rPr lang="zh-CN" altLang="en-US" sz="2400" dirty="0"/>
              <a:t>模型：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C53B53-71B2-485C-AF88-0E50149F7E1D}"/>
              </a:ext>
            </a:extLst>
          </p:cNvPr>
          <p:cNvSpPr txBox="1"/>
          <p:nvPr/>
        </p:nvSpPr>
        <p:spPr>
          <a:xfrm>
            <a:off x="3423920" y="1929832"/>
            <a:ext cx="5344160" cy="2836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为了尽可能满足平稳性要求，进行纵向预测，取每年的同一天作为时间序列。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对数据取一阶差分</a:t>
            </a:r>
            <a:endParaRPr lang="en-US" altLang="zh-CN" sz="2000" dirty="0"/>
          </a:p>
          <a:p>
            <a:pPr>
              <a:lnSpc>
                <a:spcPts val="3100"/>
              </a:lnSpc>
            </a:pP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针对不同</a:t>
            </a:r>
            <a:r>
              <a:rPr lang="en-US" altLang="zh-CN" sz="2000" dirty="0"/>
              <a:t>p</a:t>
            </a:r>
            <a:r>
              <a:rPr lang="zh-CN" altLang="en-US" sz="2000" dirty="0"/>
              <a:t>、</a:t>
            </a:r>
            <a:r>
              <a:rPr lang="en-US" altLang="zh-CN" sz="2000" dirty="0"/>
              <a:t>q</a:t>
            </a:r>
            <a:r>
              <a:rPr lang="zh-CN" altLang="en-US" sz="2000" dirty="0"/>
              <a:t>训练模型，取</a:t>
            </a:r>
            <a:r>
              <a:rPr lang="en-US" altLang="zh-CN" sz="2000" dirty="0"/>
              <a:t>MSE</a:t>
            </a:r>
            <a:r>
              <a:rPr lang="zh-CN" altLang="en-US" sz="2000" dirty="0"/>
              <a:t>最小的模型作为实际使用模型</a:t>
            </a:r>
          </a:p>
        </p:txBody>
      </p:sp>
    </p:spTree>
    <p:extLst>
      <p:ext uri="{BB962C8B-B14F-4D97-AF65-F5344CB8AC3E}">
        <p14:creationId xmlns:p14="http://schemas.microsoft.com/office/powerpoint/2010/main" val="39800886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966985" y="52060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项目展示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D2582D-46F8-4A63-8CF0-FA0903126C40}"/>
              </a:ext>
            </a:extLst>
          </p:cNvPr>
          <p:cNvSpPr txBox="1"/>
          <p:nvPr/>
        </p:nvSpPr>
        <p:spPr>
          <a:xfrm>
            <a:off x="673098" y="1336087"/>
            <a:ext cx="392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ARIMA</a:t>
            </a:r>
            <a:r>
              <a:rPr lang="zh-CN" altLang="en-US" sz="2400" dirty="0"/>
              <a:t>模型展示：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8AA438-4D39-410C-8E64-68A4ED752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21" t="15229" r="37582" b="7591"/>
          <a:stretch/>
        </p:blipFill>
        <p:spPr>
          <a:xfrm>
            <a:off x="3876435" y="520605"/>
            <a:ext cx="6936742" cy="52929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50A5BC3-072D-4660-8B5E-E0E37AE652E8}"/>
              </a:ext>
            </a:extLst>
          </p:cNvPr>
          <p:cNvSpPr txBox="1"/>
          <p:nvPr/>
        </p:nvSpPr>
        <p:spPr>
          <a:xfrm>
            <a:off x="792935" y="2185005"/>
            <a:ext cx="2174240" cy="124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00"/>
              </a:lnSpc>
            </a:pPr>
            <a:r>
              <a:rPr lang="zh-CN" altLang="en-US" sz="2000" dirty="0"/>
              <a:t>误差度量：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MSE = 4.376</a:t>
            </a:r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R2 = 0.635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457CB8-1D8C-45B2-BB4A-98094F94AE7B}"/>
              </a:ext>
            </a:extLst>
          </p:cNvPr>
          <p:cNvSpPr txBox="1"/>
          <p:nvPr/>
        </p:nvSpPr>
        <p:spPr>
          <a:xfrm>
            <a:off x="6257686" y="5948259"/>
            <a:ext cx="2174240" cy="44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ARIMA</a:t>
            </a:r>
            <a:r>
              <a:rPr lang="zh-CN" altLang="en-US" sz="2000" dirty="0"/>
              <a:t>模型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F86758-20C2-4D9D-B01D-F137F494D308}"/>
              </a:ext>
            </a:extLst>
          </p:cNvPr>
          <p:cNvSpPr txBox="1"/>
          <p:nvPr/>
        </p:nvSpPr>
        <p:spPr>
          <a:xfrm>
            <a:off x="792935" y="3912205"/>
            <a:ext cx="2285546" cy="2039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00"/>
              </a:lnSpc>
            </a:pPr>
            <a:r>
              <a:rPr lang="zh-CN" altLang="en-US" sz="2000" dirty="0"/>
              <a:t>存在问题：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误差较大，大于显示误差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总训练数据较少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训练模型过多</a:t>
            </a:r>
          </a:p>
        </p:txBody>
      </p:sp>
    </p:spTree>
    <p:extLst>
      <p:ext uri="{BB962C8B-B14F-4D97-AF65-F5344CB8AC3E}">
        <p14:creationId xmlns:p14="http://schemas.microsoft.com/office/powerpoint/2010/main" val="16697868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966985" y="52060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项目展示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D2582D-46F8-4A63-8CF0-FA0903126C40}"/>
              </a:ext>
            </a:extLst>
          </p:cNvPr>
          <p:cNvSpPr txBox="1"/>
          <p:nvPr/>
        </p:nvSpPr>
        <p:spPr>
          <a:xfrm>
            <a:off x="673098" y="1336087"/>
            <a:ext cx="392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长短期记忆模型（</a:t>
            </a:r>
            <a:r>
              <a:rPr lang="en-US" altLang="zh-CN" sz="2400" dirty="0"/>
              <a:t>LSTM</a:t>
            </a:r>
            <a:r>
              <a:rPr lang="zh-CN" altLang="en-US" sz="2400" dirty="0"/>
              <a:t>）：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C53B53-71B2-485C-AF88-0E50149F7E1D}"/>
              </a:ext>
            </a:extLst>
          </p:cNvPr>
          <p:cNvSpPr txBox="1"/>
          <p:nvPr/>
        </p:nvSpPr>
        <p:spPr>
          <a:xfrm>
            <a:off x="3423920" y="1929832"/>
            <a:ext cx="5344160" cy="323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基于深度学习，可以自主学习数据的隐晦特征，学习精度更高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作为神经循环网络（</a:t>
            </a:r>
            <a:r>
              <a:rPr lang="en-US" altLang="zh-CN" sz="2000" dirty="0"/>
              <a:t>RNN</a:t>
            </a:r>
            <a:r>
              <a:rPr lang="zh-CN" altLang="en-US" sz="2000" dirty="0"/>
              <a:t>），可以利用前面的信息对后面的数据进行预测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相较于一般的</a:t>
            </a:r>
            <a:r>
              <a:rPr lang="en-US" altLang="zh-CN" sz="2000" dirty="0"/>
              <a:t>RNN</a:t>
            </a:r>
            <a:r>
              <a:rPr lang="zh-CN" altLang="en-US" sz="2000" dirty="0"/>
              <a:t>网络，长短期记忆模型可以利用的“过去”信息更多</a:t>
            </a:r>
          </a:p>
        </p:txBody>
      </p:sp>
    </p:spTree>
    <p:extLst>
      <p:ext uri="{BB962C8B-B14F-4D97-AF65-F5344CB8AC3E}">
        <p14:creationId xmlns:p14="http://schemas.microsoft.com/office/powerpoint/2010/main" val="12267230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966985" y="52060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项目展示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D2582D-46F8-4A63-8CF0-FA0903126C40}"/>
              </a:ext>
            </a:extLst>
          </p:cNvPr>
          <p:cNvSpPr txBox="1"/>
          <p:nvPr/>
        </p:nvSpPr>
        <p:spPr>
          <a:xfrm>
            <a:off x="673098" y="1336087"/>
            <a:ext cx="392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LSTM</a:t>
            </a:r>
            <a:r>
              <a:rPr lang="zh-CN" altLang="en-US" sz="2400" dirty="0"/>
              <a:t>模型展示：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5FFC863-3E6B-4D86-BAAB-07F268C71383}"/>
                  </a:ext>
                </a:extLst>
              </p:cNvPr>
              <p:cNvSpPr txBox="1"/>
              <p:nvPr/>
            </p:nvSpPr>
            <p:spPr>
              <a:xfrm>
                <a:off x="822960" y="1805049"/>
                <a:ext cx="2174240" cy="84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31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MSE = 0.299</a:t>
                </a:r>
              </a:p>
              <a:p>
                <a:pPr marL="285750" indent="-285750">
                  <a:lnSpc>
                    <a:spcPts val="31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R2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CN" sz="2000" dirty="0"/>
                  <a:t> 1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5FFC863-3E6B-4D86-BAAB-07F268C71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805049"/>
                <a:ext cx="2174240" cy="846450"/>
              </a:xfrm>
              <a:prstGeom prst="rect">
                <a:avLst/>
              </a:prstGeom>
              <a:blipFill>
                <a:blip r:embed="rId3"/>
                <a:stretch>
                  <a:fillRect l="-2521" b="-12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EA4DB2E8-085C-4094-A751-BDF6070662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33" t="17778" r="38667" b="6815"/>
          <a:stretch/>
        </p:blipFill>
        <p:spPr>
          <a:xfrm>
            <a:off x="4114803" y="520605"/>
            <a:ext cx="6949440" cy="51714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2DCDA44-13B8-4BA6-B363-F3999C0B7903}"/>
              </a:ext>
            </a:extLst>
          </p:cNvPr>
          <p:cNvSpPr txBox="1"/>
          <p:nvPr/>
        </p:nvSpPr>
        <p:spPr>
          <a:xfrm>
            <a:off x="6502403" y="5888490"/>
            <a:ext cx="2174240" cy="44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LSTM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34036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966985" y="52060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项目展示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D2582D-46F8-4A63-8CF0-FA0903126C40}"/>
              </a:ext>
            </a:extLst>
          </p:cNvPr>
          <p:cNvSpPr txBox="1"/>
          <p:nvPr/>
        </p:nvSpPr>
        <p:spPr>
          <a:xfrm>
            <a:off x="673098" y="1336087"/>
            <a:ext cx="392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项目前端展示（登陆界面）：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B416CE-CF6F-46DE-875E-3A0C3A2947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462" y="2028459"/>
            <a:ext cx="7331075" cy="4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247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966985" y="52060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项目展示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D2582D-46F8-4A63-8CF0-FA0903126C40}"/>
              </a:ext>
            </a:extLst>
          </p:cNvPr>
          <p:cNvSpPr txBox="1"/>
          <p:nvPr/>
        </p:nvSpPr>
        <p:spPr>
          <a:xfrm>
            <a:off x="673098" y="1336087"/>
            <a:ext cx="392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项目前端展示</a:t>
            </a:r>
            <a:r>
              <a:rPr lang="en-US" altLang="zh-CN" sz="2400" dirty="0"/>
              <a:t>(</a:t>
            </a:r>
            <a:r>
              <a:rPr lang="zh-CN" altLang="en-US" sz="2400" dirty="0"/>
              <a:t>注册界面</a:t>
            </a:r>
            <a:r>
              <a:rPr lang="en-US" altLang="zh-CN" sz="2400" dirty="0"/>
              <a:t>)</a:t>
            </a:r>
            <a:r>
              <a:rPr lang="zh-CN" altLang="en-US" sz="2400" dirty="0"/>
              <a:t>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985B1B-0010-49CB-9A9F-B87F0DCC70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343" y="1888794"/>
            <a:ext cx="7229314" cy="423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182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占位符 17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898" y="2502619"/>
            <a:ext cx="5807176" cy="4355382"/>
          </a:xfrm>
        </p:spPr>
      </p:pic>
      <p:sp>
        <p:nvSpPr>
          <p:cNvPr id="5" name="等腰三角形 4"/>
          <p:cNvSpPr/>
          <p:nvPr/>
        </p:nvSpPr>
        <p:spPr>
          <a:xfrm rot="5400000">
            <a:off x="10414721" y="1974512"/>
            <a:ext cx="1908931" cy="164563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 flipH="1">
            <a:off x="10414720" y="1021860"/>
            <a:ext cx="1908934" cy="164563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等腰三角形 6"/>
          <p:cNvSpPr/>
          <p:nvPr/>
        </p:nvSpPr>
        <p:spPr>
          <a:xfrm rot="16200000" flipH="1">
            <a:off x="10414721" y="2928978"/>
            <a:ext cx="1908931" cy="164563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6881" y="490327"/>
            <a:ext cx="2441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cs typeface="+mn-ea"/>
                <a:sym typeface="+mn-lt"/>
              </a:rPr>
              <a:t>CONTENTS</a:t>
            </a:r>
            <a:endParaRPr lang="zh-CN" altLang="en-US" sz="32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61967" y="1683867"/>
            <a:ext cx="2313218" cy="777128"/>
            <a:chOff x="1305751" y="1841520"/>
            <a:chExt cx="1624352" cy="552847"/>
          </a:xfrm>
        </p:grpSpPr>
        <p:sp>
          <p:nvSpPr>
            <p:cNvPr id="8" name="等腰三角形 7"/>
            <p:cNvSpPr/>
            <p:nvPr/>
          </p:nvSpPr>
          <p:spPr>
            <a:xfrm rot="5400000">
              <a:off x="1296401" y="1879648"/>
              <a:ext cx="552847" cy="47659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Bold" pitchFamily="34" charset="-122"/>
                <a:ea typeface="Noto Sans S Chinese Bold" pitchFamily="34" charset="-122"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935942" y="1956368"/>
              <a:ext cx="994161" cy="32842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S Chinese Bold" pitchFamily="34" charset="-122"/>
                  <a:ea typeface="Noto Sans S Chinese Bold" pitchFamily="34" charset="-122"/>
                  <a:cs typeface="+mn-ea"/>
                  <a:sym typeface="+mn-lt"/>
                </a:rPr>
                <a:t>团队介绍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05751" y="1936540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Noto Sans S Chinese Bold" pitchFamily="34" charset="-122"/>
                  <a:ea typeface="Noto Sans S Chinese Bold" pitchFamily="34" charset="-122"/>
                  <a:cs typeface="+mn-ea"/>
                  <a:sym typeface="+mn-lt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Noto Sans S Chinese Bold" pitchFamily="34" charset="-122"/>
                <a:ea typeface="Noto Sans S Chinese Bold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061967" y="3114100"/>
            <a:ext cx="2968678" cy="791151"/>
            <a:chOff x="1305751" y="1841520"/>
            <a:chExt cx="2056454" cy="552847"/>
          </a:xfrm>
        </p:grpSpPr>
        <p:sp>
          <p:nvSpPr>
            <p:cNvPr id="13" name="等腰三角形 12"/>
            <p:cNvSpPr/>
            <p:nvPr/>
          </p:nvSpPr>
          <p:spPr>
            <a:xfrm rot="5400000">
              <a:off x="1296401" y="1879648"/>
              <a:ext cx="552847" cy="47659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Bold" pitchFamily="34" charset="-122"/>
                <a:ea typeface="Noto Sans S Chinese Bold" pitchFamily="34" charset="-122"/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955071" y="1954803"/>
              <a:ext cx="1407134" cy="32260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S Chinese Bold" pitchFamily="34" charset="-122"/>
                  <a:ea typeface="Noto Sans S Chinese Bold" pitchFamily="34" charset="-122"/>
                  <a:cs typeface="+mn-ea"/>
                  <a:sym typeface="+mn-lt"/>
                </a:rPr>
                <a:t>项目计划实现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05751" y="1936540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Noto Sans S Chinese Bold" pitchFamily="34" charset="-122"/>
                  <a:ea typeface="Noto Sans S Chinese Bold" pitchFamily="34" charset="-122"/>
                  <a:cs typeface="+mn-ea"/>
                  <a:sym typeface="+mn-lt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Noto Sans S Chinese Bold" pitchFamily="34" charset="-122"/>
                <a:ea typeface="Noto Sans S Chinese Bold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4296609-6FD4-4CF2-A433-2789374FF94B}"/>
              </a:ext>
            </a:extLst>
          </p:cNvPr>
          <p:cNvGrpSpPr/>
          <p:nvPr/>
        </p:nvGrpSpPr>
        <p:grpSpPr>
          <a:xfrm>
            <a:off x="2061967" y="4542526"/>
            <a:ext cx="2951894" cy="787255"/>
            <a:chOff x="2028142" y="4401955"/>
            <a:chExt cx="2951894" cy="787255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E80C87B-829A-4298-8D10-57E81FCB75C7}"/>
                </a:ext>
              </a:extLst>
            </p:cNvPr>
            <p:cNvGrpSpPr/>
            <p:nvPr/>
          </p:nvGrpSpPr>
          <p:grpSpPr>
            <a:xfrm>
              <a:off x="2028142" y="4401955"/>
              <a:ext cx="1075062" cy="787255"/>
              <a:chOff x="1986600" y="4637058"/>
              <a:chExt cx="811114" cy="560051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1986600" y="4637058"/>
                <a:ext cx="811114" cy="560051"/>
                <a:chOff x="1305751" y="1841520"/>
                <a:chExt cx="811114" cy="560051"/>
              </a:xfrm>
            </p:grpSpPr>
            <p:sp>
              <p:nvSpPr>
                <p:cNvPr id="17" name="等腰三角形 16"/>
                <p:cNvSpPr/>
                <p:nvPr/>
              </p:nvSpPr>
              <p:spPr>
                <a:xfrm rot="5400000">
                  <a:off x="1314046" y="1862002"/>
                  <a:ext cx="560051" cy="519087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Noto Sans S Chinese Bold" pitchFamily="34" charset="-122"/>
                    <a:ea typeface="Noto Sans S Chinese Bold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1932134" y="1887112"/>
                  <a:ext cx="1847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endPara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S Chinese Bold" pitchFamily="34" charset="-122"/>
                    <a:ea typeface="Noto Sans S Chinese Bold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1305751" y="1936540"/>
                  <a:ext cx="3209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r>
                    <a:rPr lang="en-US" altLang="zh-CN" b="1" dirty="0">
                      <a:solidFill>
                        <a:schemeClr val="bg1"/>
                      </a:solidFill>
                      <a:latin typeface="Noto Sans S Chinese Bold" pitchFamily="34" charset="-122"/>
                      <a:ea typeface="Noto Sans S Chinese Bold" pitchFamily="34" charset="-122"/>
                      <a:cs typeface="+mn-ea"/>
                      <a:sym typeface="+mn-lt"/>
                    </a:rPr>
                    <a:t>3</a:t>
                  </a:r>
                  <a:endParaRPr lang="zh-CN" altLang="en-US" b="1" dirty="0">
                    <a:solidFill>
                      <a:schemeClr val="bg1"/>
                    </a:solidFill>
                    <a:latin typeface="Noto Sans S Chinese Bold" pitchFamily="34" charset="-122"/>
                    <a:ea typeface="Noto Sans S Chinese Bold" pitchFamily="34" charset="-122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3" name="文本框 22"/>
              <p:cNvSpPr txBox="1"/>
              <p:nvPr/>
            </p:nvSpPr>
            <p:spPr>
              <a:xfrm>
                <a:off x="2650915" y="4735444"/>
                <a:ext cx="139376" cy="328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S Chinese Bold" pitchFamily="34" charset="-122"/>
                  <a:ea typeface="Noto Sans S Chinese Bold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BF88A87-45DF-43C0-9FC3-F7F976E3AF12}"/>
                </a:ext>
              </a:extLst>
            </p:cNvPr>
            <p:cNvSpPr txBox="1"/>
            <p:nvPr/>
          </p:nvSpPr>
          <p:spPr>
            <a:xfrm>
              <a:off x="2936240" y="4557483"/>
              <a:ext cx="20437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项目展示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90826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6409B91-401D-428E-93D4-037A03C25AA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" t="7591"/>
          <a:stretch/>
        </p:blipFill>
        <p:spPr>
          <a:xfrm>
            <a:off x="2481343" y="1888794"/>
            <a:ext cx="7229314" cy="4235241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66985" y="52060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项目展示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D2582D-46F8-4A63-8CF0-FA0903126C40}"/>
              </a:ext>
            </a:extLst>
          </p:cNvPr>
          <p:cNvSpPr txBox="1"/>
          <p:nvPr/>
        </p:nvSpPr>
        <p:spPr>
          <a:xfrm>
            <a:off x="673098" y="1336087"/>
            <a:ext cx="392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项目前端展示（主界面）：</a:t>
            </a:r>
          </a:p>
        </p:txBody>
      </p:sp>
    </p:spTree>
    <p:extLst>
      <p:ext uri="{BB962C8B-B14F-4D97-AF65-F5344CB8AC3E}">
        <p14:creationId xmlns:p14="http://schemas.microsoft.com/office/powerpoint/2010/main" val="31720428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966985" y="52060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项目展示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D2582D-46F8-4A63-8CF0-FA0903126C40}"/>
              </a:ext>
            </a:extLst>
          </p:cNvPr>
          <p:cNvSpPr txBox="1"/>
          <p:nvPr/>
        </p:nvSpPr>
        <p:spPr>
          <a:xfrm>
            <a:off x="3680458" y="3013501"/>
            <a:ext cx="4528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sz="4800" dirty="0"/>
              <a:t>项目运行展示</a:t>
            </a:r>
          </a:p>
        </p:txBody>
      </p:sp>
    </p:spTree>
    <p:extLst>
      <p:ext uri="{BB962C8B-B14F-4D97-AF65-F5344CB8AC3E}">
        <p14:creationId xmlns:p14="http://schemas.microsoft.com/office/powerpoint/2010/main" val="2969916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占位符 34"/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" t="5882" r="-1260" b="5882"/>
          <a:stretch/>
        </p:blipFill>
        <p:spPr>
          <a:xfrm>
            <a:off x="0" y="0"/>
            <a:ext cx="12351658" cy="6626350"/>
          </a:xfrm>
          <a:custGeom>
            <a:avLst/>
            <a:gdLst>
              <a:gd name="connsiteX0" fmla="*/ 5805482 w 12191998"/>
              <a:gd name="connsiteY0" fmla="*/ 0 h 6321481"/>
              <a:gd name="connsiteX1" fmla="*/ 12191998 w 12191998"/>
              <a:gd name="connsiteY1" fmla="*/ 1 h 6321481"/>
              <a:gd name="connsiteX2" fmla="*/ 12191998 w 12191998"/>
              <a:gd name="connsiteY2" fmla="*/ 839801 h 6321481"/>
              <a:gd name="connsiteX3" fmla="*/ 0 w 12191998"/>
              <a:gd name="connsiteY3" fmla="*/ 6321481 h 6321481"/>
              <a:gd name="connsiteX4" fmla="*/ 0 w 12191998"/>
              <a:gd name="connsiteY4" fmla="*/ 2610220 h 6321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6321481">
                <a:moveTo>
                  <a:pt x="5805482" y="0"/>
                </a:moveTo>
                <a:lnTo>
                  <a:pt x="12191998" y="1"/>
                </a:lnTo>
                <a:lnTo>
                  <a:pt x="12191998" y="839801"/>
                </a:lnTo>
                <a:lnTo>
                  <a:pt x="0" y="6321481"/>
                </a:lnTo>
                <a:lnTo>
                  <a:pt x="0" y="2610220"/>
                </a:lnTo>
                <a:close/>
              </a:path>
            </a:pathLst>
          </a:custGeom>
        </p:spPr>
      </p:pic>
      <p:sp>
        <p:nvSpPr>
          <p:cNvPr id="13" name="等腰三角形 12"/>
          <p:cNvSpPr/>
          <p:nvPr/>
        </p:nvSpPr>
        <p:spPr>
          <a:xfrm rot="16200000" flipH="1">
            <a:off x="7872923" y="2203227"/>
            <a:ext cx="2099313" cy="1809752"/>
          </a:xfrm>
          <a:prstGeom prst="triangle">
            <a:avLst>
              <a:gd name="adj" fmla="val 39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等腰三角形 13"/>
          <p:cNvSpPr/>
          <p:nvPr/>
        </p:nvSpPr>
        <p:spPr>
          <a:xfrm rot="5400000">
            <a:off x="9663625" y="2203229"/>
            <a:ext cx="2099313" cy="1809752"/>
          </a:xfrm>
          <a:prstGeom prst="triangle">
            <a:avLst>
              <a:gd name="adj" fmla="val 6078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等腰三角形 15"/>
          <p:cNvSpPr/>
          <p:nvPr/>
        </p:nvSpPr>
        <p:spPr>
          <a:xfrm rot="16200000" flipH="1">
            <a:off x="9617717" y="1170404"/>
            <a:ext cx="2764974" cy="2383598"/>
          </a:xfrm>
          <a:prstGeom prst="triangle">
            <a:avLst>
              <a:gd name="adj" fmla="val 39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-119450" y="1111866"/>
            <a:ext cx="1732026" cy="1493126"/>
          </a:xfrm>
          <a:prstGeom prst="triangle">
            <a:avLst>
              <a:gd name="adj" fmla="val 6099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890924" y="4895850"/>
            <a:ext cx="5109092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Bold" pitchFamily="34" charset="-122"/>
                <a:ea typeface="Noto Sans S Chinese Bold" pitchFamily="34" charset="-122"/>
                <a:cs typeface="+mn-ea"/>
                <a:sym typeface="+mn-lt"/>
              </a:rPr>
              <a:t>演示完毕感谢观看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114290" y="4216806"/>
            <a:ext cx="2885726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4800" b="1" dirty="0">
                <a:solidFill>
                  <a:srgbClr val="D8270A"/>
                </a:solidFill>
                <a:cs typeface="+mn-ea"/>
                <a:sym typeface="+mn-lt"/>
              </a:rPr>
              <a:t>THE END</a:t>
            </a:r>
            <a:endParaRPr lang="zh-CN" altLang="en-US" sz="4800" b="1" dirty="0">
              <a:solidFill>
                <a:srgbClr val="D8270A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41372" y="5751057"/>
            <a:ext cx="6558644" cy="4160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14000"/>
              </a:lnSpc>
            </a:pPr>
            <a:r>
              <a:rPr lang="zh-CN" altLang="en-US" sz="20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项目成员：徐子涵 徐紫程 李俊泽 周子涵 李东昂</a:t>
            </a:r>
          </a:p>
        </p:txBody>
      </p:sp>
    </p:spTree>
    <p:extLst>
      <p:ext uri="{BB962C8B-B14F-4D97-AF65-F5344CB8AC3E}">
        <p14:creationId xmlns:p14="http://schemas.microsoft.com/office/powerpoint/2010/main" val="16603807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任意多边形 81"/>
          <p:cNvSpPr/>
          <p:nvPr/>
        </p:nvSpPr>
        <p:spPr>
          <a:xfrm rot="1363575">
            <a:off x="-652348" y="3919841"/>
            <a:ext cx="13367730" cy="690710"/>
          </a:xfrm>
          <a:custGeom>
            <a:avLst/>
            <a:gdLst>
              <a:gd name="connsiteX0" fmla="*/ 0 w 13367730"/>
              <a:gd name="connsiteY0" fmla="*/ 0 h 690710"/>
              <a:gd name="connsiteX1" fmla="*/ 13218250 w 13367730"/>
              <a:gd name="connsiteY1" fmla="*/ 0 h 690710"/>
              <a:gd name="connsiteX2" fmla="*/ 13367730 w 13367730"/>
              <a:gd name="connsiteY2" fmla="*/ 356885 h 690710"/>
              <a:gd name="connsiteX3" fmla="*/ 12570721 w 13367730"/>
              <a:gd name="connsiteY3" fmla="*/ 690710 h 690710"/>
              <a:gd name="connsiteX4" fmla="*/ 289303 w 13367730"/>
              <a:gd name="connsiteY4" fmla="*/ 690710 h 690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67730" h="690710">
                <a:moveTo>
                  <a:pt x="0" y="0"/>
                </a:moveTo>
                <a:lnTo>
                  <a:pt x="13218250" y="0"/>
                </a:lnTo>
                <a:lnTo>
                  <a:pt x="13367730" y="356885"/>
                </a:lnTo>
                <a:lnTo>
                  <a:pt x="12570721" y="690710"/>
                </a:lnTo>
                <a:lnTo>
                  <a:pt x="289303" y="69071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任意多边形 59"/>
          <p:cNvSpPr/>
          <p:nvPr/>
        </p:nvSpPr>
        <p:spPr>
          <a:xfrm rot="1363610" flipV="1">
            <a:off x="-153842" y="1442168"/>
            <a:ext cx="662509" cy="663265"/>
          </a:xfrm>
          <a:custGeom>
            <a:avLst/>
            <a:gdLst>
              <a:gd name="connsiteX0" fmla="*/ 0 w 662509"/>
              <a:gd name="connsiteY0" fmla="*/ 663265 h 663265"/>
              <a:gd name="connsiteX1" fmla="*/ 662509 w 662509"/>
              <a:gd name="connsiteY1" fmla="*/ 663265 h 663265"/>
              <a:gd name="connsiteX2" fmla="*/ 277815 w 662509"/>
              <a:gd name="connsiteY2" fmla="*/ 0 h 6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2509" h="663265">
                <a:moveTo>
                  <a:pt x="0" y="663265"/>
                </a:moveTo>
                <a:lnTo>
                  <a:pt x="662509" y="663265"/>
                </a:lnTo>
                <a:lnTo>
                  <a:pt x="2778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任意多边形 61"/>
          <p:cNvSpPr/>
          <p:nvPr/>
        </p:nvSpPr>
        <p:spPr>
          <a:xfrm rot="12163610" flipH="1" flipV="1">
            <a:off x="11823388" y="6472000"/>
            <a:ext cx="411542" cy="484297"/>
          </a:xfrm>
          <a:custGeom>
            <a:avLst/>
            <a:gdLst>
              <a:gd name="connsiteX0" fmla="*/ 280892 w 411542"/>
              <a:gd name="connsiteY0" fmla="*/ 0 h 484297"/>
              <a:gd name="connsiteX1" fmla="*/ 411542 w 411542"/>
              <a:gd name="connsiteY1" fmla="*/ 311919 h 484297"/>
              <a:gd name="connsiteX2" fmla="*/ 0 w 411542"/>
              <a:gd name="connsiteY2" fmla="*/ 484297 h 48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542" h="484297">
                <a:moveTo>
                  <a:pt x="280892" y="0"/>
                </a:moveTo>
                <a:lnTo>
                  <a:pt x="411542" y="311919"/>
                </a:lnTo>
                <a:lnTo>
                  <a:pt x="0" y="48429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 rot="1363610" flipV="1">
            <a:off x="435646" y="1730693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7" name="任意多边形 86"/>
          <p:cNvSpPr/>
          <p:nvPr/>
        </p:nvSpPr>
        <p:spPr>
          <a:xfrm rot="12163610" flipH="1" flipV="1">
            <a:off x="83164" y="1574677"/>
            <a:ext cx="807661" cy="730731"/>
          </a:xfrm>
          <a:custGeom>
            <a:avLst/>
            <a:gdLst>
              <a:gd name="connsiteX0" fmla="*/ 383837 w 807661"/>
              <a:gd name="connsiteY0" fmla="*/ 0 h 730731"/>
              <a:gd name="connsiteX1" fmla="*/ 807661 w 807661"/>
              <a:gd name="connsiteY1" fmla="*/ 730731 h 730731"/>
              <a:gd name="connsiteX2" fmla="*/ 28879 w 807661"/>
              <a:gd name="connsiteY2" fmla="*/ 730731 h 730731"/>
              <a:gd name="connsiteX3" fmla="*/ 0 w 807661"/>
              <a:gd name="connsiteY3" fmla="*/ 661786 h 73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7661" h="730731">
                <a:moveTo>
                  <a:pt x="383837" y="0"/>
                </a:moveTo>
                <a:lnTo>
                  <a:pt x="807661" y="730731"/>
                </a:lnTo>
                <a:lnTo>
                  <a:pt x="28879" y="730731"/>
                </a:lnTo>
                <a:lnTo>
                  <a:pt x="0" y="66178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等腰三角形 9"/>
          <p:cNvSpPr/>
          <p:nvPr/>
        </p:nvSpPr>
        <p:spPr>
          <a:xfrm rot="12163610" flipH="1" flipV="1">
            <a:off x="822663" y="1892798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等腰三角形 12"/>
          <p:cNvSpPr/>
          <p:nvPr/>
        </p:nvSpPr>
        <p:spPr>
          <a:xfrm rot="1363610" flipV="1">
            <a:off x="1988006" y="2380914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等腰三角形 13"/>
          <p:cNvSpPr/>
          <p:nvPr/>
        </p:nvSpPr>
        <p:spPr>
          <a:xfrm rot="1363610" flipV="1">
            <a:off x="1207533" y="2054006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14"/>
          <p:cNvSpPr/>
          <p:nvPr/>
        </p:nvSpPr>
        <p:spPr>
          <a:xfrm rot="12163610" flipH="1" flipV="1">
            <a:off x="1597088" y="2217174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等腰三角形 15"/>
          <p:cNvSpPr/>
          <p:nvPr/>
        </p:nvSpPr>
        <p:spPr>
          <a:xfrm rot="12163610" flipH="1" flipV="1">
            <a:off x="2375023" y="2543019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 rot="1363610" flipV="1">
            <a:off x="3540365" y="3031134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5"/>
          <p:cNvSpPr/>
          <p:nvPr/>
        </p:nvSpPr>
        <p:spPr>
          <a:xfrm rot="1363610" flipV="1">
            <a:off x="2759892" y="2704226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rot="12163610" flipH="1" flipV="1">
            <a:off x="3149447" y="2867394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等腰三角形 27"/>
          <p:cNvSpPr/>
          <p:nvPr/>
        </p:nvSpPr>
        <p:spPr>
          <a:xfrm rot="12163610" flipH="1" flipV="1">
            <a:off x="3927382" y="3193239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等腰三角形 20"/>
          <p:cNvSpPr/>
          <p:nvPr/>
        </p:nvSpPr>
        <p:spPr>
          <a:xfrm rot="1363610" flipV="1">
            <a:off x="5092724" y="3681355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等腰三角形 21"/>
          <p:cNvSpPr/>
          <p:nvPr/>
        </p:nvSpPr>
        <p:spPr>
          <a:xfrm rot="1363610" flipV="1">
            <a:off x="4312251" y="3354447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2"/>
          <p:cNvSpPr/>
          <p:nvPr/>
        </p:nvSpPr>
        <p:spPr>
          <a:xfrm rot="12163610" flipH="1" flipV="1">
            <a:off x="4701806" y="3517615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rot="12163610" flipH="1" flipV="1">
            <a:off x="5479741" y="3843460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等腰三角形 48"/>
          <p:cNvSpPr/>
          <p:nvPr/>
        </p:nvSpPr>
        <p:spPr>
          <a:xfrm rot="1363610" flipV="1">
            <a:off x="6645084" y="4331575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等腰三角形 49"/>
          <p:cNvSpPr/>
          <p:nvPr/>
        </p:nvSpPr>
        <p:spPr>
          <a:xfrm rot="1363610" flipV="1">
            <a:off x="5864611" y="4004667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等腰三角形 50"/>
          <p:cNvSpPr/>
          <p:nvPr/>
        </p:nvSpPr>
        <p:spPr>
          <a:xfrm rot="12163610" flipH="1" flipV="1">
            <a:off x="6254166" y="4167835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等腰三角形 51"/>
          <p:cNvSpPr/>
          <p:nvPr/>
        </p:nvSpPr>
        <p:spPr>
          <a:xfrm rot="12163610" flipH="1" flipV="1">
            <a:off x="7032101" y="4493680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等腰三角形 44"/>
          <p:cNvSpPr/>
          <p:nvPr/>
        </p:nvSpPr>
        <p:spPr>
          <a:xfrm rot="1363610" flipV="1">
            <a:off x="8197443" y="4981795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等腰三角形 45"/>
          <p:cNvSpPr/>
          <p:nvPr/>
        </p:nvSpPr>
        <p:spPr>
          <a:xfrm rot="1363610" flipV="1">
            <a:off x="7416970" y="4654887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等腰三角形 46"/>
          <p:cNvSpPr/>
          <p:nvPr/>
        </p:nvSpPr>
        <p:spPr>
          <a:xfrm rot="12163610" flipH="1" flipV="1">
            <a:off x="7806525" y="4818055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等腰三角形 47"/>
          <p:cNvSpPr/>
          <p:nvPr/>
        </p:nvSpPr>
        <p:spPr>
          <a:xfrm rot="12163610" flipH="1" flipV="1">
            <a:off x="8584460" y="5143900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等腰三角形 38"/>
          <p:cNvSpPr/>
          <p:nvPr/>
        </p:nvSpPr>
        <p:spPr>
          <a:xfrm rot="1363610" flipV="1">
            <a:off x="9749803" y="5632016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等腰三角形 39"/>
          <p:cNvSpPr/>
          <p:nvPr/>
        </p:nvSpPr>
        <p:spPr>
          <a:xfrm rot="1363610" flipV="1">
            <a:off x="8969330" y="5305108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等腰三角形 40"/>
          <p:cNvSpPr/>
          <p:nvPr/>
        </p:nvSpPr>
        <p:spPr>
          <a:xfrm rot="12163610" flipH="1" flipV="1">
            <a:off x="9358885" y="5468276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等腰三角形 41"/>
          <p:cNvSpPr/>
          <p:nvPr/>
        </p:nvSpPr>
        <p:spPr>
          <a:xfrm rot="12163610" flipH="1" flipV="1">
            <a:off x="10136820" y="5794121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4" name="任意多边形 93"/>
          <p:cNvSpPr/>
          <p:nvPr/>
        </p:nvSpPr>
        <p:spPr>
          <a:xfrm rot="1363610" flipV="1">
            <a:off x="11325112" y="6278491"/>
            <a:ext cx="806060" cy="620301"/>
          </a:xfrm>
          <a:custGeom>
            <a:avLst/>
            <a:gdLst>
              <a:gd name="connsiteX0" fmla="*/ 0 w 806060"/>
              <a:gd name="connsiteY0" fmla="*/ 620301 h 620301"/>
              <a:gd name="connsiteX1" fmla="*/ 776026 w 806060"/>
              <a:gd name="connsiteY1" fmla="*/ 620301 h 620301"/>
              <a:gd name="connsiteX2" fmla="*/ 806060 w 806060"/>
              <a:gd name="connsiteY2" fmla="*/ 548596 h 620301"/>
              <a:gd name="connsiteX3" fmla="*/ 528981 w 806060"/>
              <a:gd name="connsiteY3" fmla="*/ 70874 h 620301"/>
              <a:gd name="connsiteX4" fmla="*/ 359776 w 806060"/>
              <a:gd name="connsiteY4" fmla="*/ 0 h 62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6060" h="620301">
                <a:moveTo>
                  <a:pt x="0" y="620301"/>
                </a:moveTo>
                <a:lnTo>
                  <a:pt x="776026" y="620301"/>
                </a:lnTo>
                <a:lnTo>
                  <a:pt x="806060" y="548596"/>
                </a:lnTo>
                <a:lnTo>
                  <a:pt x="528981" y="70874"/>
                </a:lnTo>
                <a:lnTo>
                  <a:pt x="3597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等腰三角形 35"/>
          <p:cNvSpPr/>
          <p:nvPr/>
        </p:nvSpPr>
        <p:spPr>
          <a:xfrm rot="1363610" flipV="1">
            <a:off x="10521692" y="5955330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8" name="任意多边形 87"/>
          <p:cNvSpPr/>
          <p:nvPr/>
        </p:nvSpPr>
        <p:spPr>
          <a:xfrm rot="12163610" flipH="1" flipV="1">
            <a:off x="10913733" y="6106125"/>
            <a:ext cx="783600" cy="730731"/>
          </a:xfrm>
          <a:custGeom>
            <a:avLst/>
            <a:gdLst>
              <a:gd name="connsiteX0" fmla="*/ 423825 w 783600"/>
              <a:gd name="connsiteY0" fmla="*/ 0 h 730731"/>
              <a:gd name="connsiteX1" fmla="*/ 783600 w 783600"/>
              <a:gd name="connsiteY1" fmla="*/ 620301 h 730731"/>
              <a:gd name="connsiteX2" fmla="*/ 519955 w 783600"/>
              <a:gd name="connsiteY2" fmla="*/ 730731 h 730731"/>
              <a:gd name="connsiteX3" fmla="*/ 0 w 783600"/>
              <a:gd name="connsiteY3" fmla="*/ 730731 h 73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600" h="730731">
                <a:moveTo>
                  <a:pt x="423825" y="0"/>
                </a:moveTo>
                <a:lnTo>
                  <a:pt x="783600" y="620301"/>
                </a:lnTo>
                <a:lnTo>
                  <a:pt x="519955" y="730731"/>
                </a:lnTo>
                <a:lnTo>
                  <a:pt x="0" y="73073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9" name="等腰三角形 108"/>
          <p:cNvSpPr/>
          <p:nvPr/>
        </p:nvSpPr>
        <p:spPr>
          <a:xfrm rot="16200000" flipH="1">
            <a:off x="11247312" y="1454195"/>
            <a:ext cx="1014670" cy="874714"/>
          </a:xfrm>
          <a:prstGeom prst="triangle">
            <a:avLst>
              <a:gd name="adj" fmla="val 6347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452667" y="247311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Bold" pitchFamily="34" charset="-122"/>
                <a:ea typeface="Noto Sans S Chinese Bold" pitchFamily="34" charset="-122"/>
                <a:cs typeface="+mn-ea"/>
                <a:sym typeface="+mn-lt"/>
              </a:rPr>
              <a:t>团队介绍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8427852" y="1576650"/>
            <a:ext cx="2671693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4800" b="1" dirty="0">
                <a:solidFill>
                  <a:srgbClr val="D8270A"/>
                </a:solidFill>
                <a:cs typeface="+mn-ea"/>
                <a:sym typeface="+mn-lt"/>
              </a:rPr>
              <a:t>PART 01</a:t>
            </a:r>
            <a:endParaRPr lang="zh-CN" altLang="en-US" sz="4800" b="1" dirty="0">
              <a:solidFill>
                <a:srgbClr val="D8270A"/>
              </a:solidFill>
              <a:cs typeface="+mn-ea"/>
              <a:sym typeface="+mn-lt"/>
            </a:endParaRPr>
          </a:p>
        </p:txBody>
      </p:sp>
      <p:pic>
        <p:nvPicPr>
          <p:cNvPr id="54" name="图片占位符 107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95" t="33708" r="-1243" b="-1328"/>
          <a:stretch/>
        </p:blipFill>
        <p:spPr>
          <a:xfrm>
            <a:off x="-495300" y="1773800"/>
            <a:ext cx="12141200" cy="5186056"/>
          </a:xfrm>
          <a:custGeom>
            <a:avLst/>
            <a:gdLst>
              <a:gd name="connsiteX0" fmla="*/ 1 w 12192001"/>
              <a:gd name="connsiteY0" fmla="*/ 0 h 5122151"/>
              <a:gd name="connsiteX1" fmla="*/ 12192001 w 12192001"/>
              <a:gd name="connsiteY1" fmla="*/ 5106589 h 5122151"/>
              <a:gd name="connsiteX2" fmla="*/ 12186517 w 12192001"/>
              <a:gd name="connsiteY2" fmla="*/ 5122150 h 5122151"/>
              <a:gd name="connsiteX3" fmla="*/ 1 w 12192001"/>
              <a:gd name="connsiteY3" fmla="*/ 5122151 h 5122151"/>
              <a:gd name="connsiteX4" fmla="*/ 0 w 12192001"/>
              <a:gd name="connsiteY4" fmla="*/ 1 h 512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5122151">
                <a:moveTo>
                  <a:pt x="1" y="0"/>
                </a:moveTo>
                <a:lnTo>
                  <a:pt x="12192001" y="5106589"/>
                </a:lnTo>
                <a:lnTo>
                  <a:pt x="12186517" y="5122150"/>
                </a:lnTo>
                <a:lnTo>
                  <a:pt x="1" y="5122151"/>
                </a:lnTo>
                <a:lnTo>
                  <a:pt x="0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530342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3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055386" y="57734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团队介绍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D14F2E-24C4-4CA5-A087-77C71BBF31A9}"/>
              </a:ext>
            </a:extLst>
          </p:cNvPr>
          <p:cNvSpPr txBox="1"/>
          <p:nvPr/>
        </p:nvSpPr>
        <p:spPr>
          <a:xfrm>
            <a:off x="3413760" y="2618601"/>
            <a:ext cx="4124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小组组长：徐子涵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9F3FE7-2BA1-4535-93E4-29656F91A355}"/>
              </a:ext>
            </a:extLst>
          </p:cNvPr>
          <p:cNvSpPr txBox="1"/>
          <p:nvPr/>
        </p:nvSpPr>
        <p:spPr>
          <a:xfrm>
            <a:off x="3413760" y="3529260"/>
            <a:ext cx="583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前端组：李俊泽、周子涵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E13B06-E1B1-4DD7-8CE5-782B5E0A90CF}"/>
              </a:ext>
            </a:extLst>
          </p:cNvPr>
          <p:cNvSpPr txBox="1"/>
          <p:nvPr/>
        </p:nvSpPr>
        <p:spPr>
          <a:xfrm>
            <a:off x="3413760" y="4439919"/>
            <a:ext cx="7071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后端组：徐子涵、徐紫程、李东昂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43DCDA-09ED-4767-B8F2-69C5900BAD09}"/>
              </a:ext>
            </a:extLst>
          </p:cNvPr>
          <p:cNvSpPr txBox="1"/>
          <p:nvPr/>
        </p:nvSpPr>
        <p:spPr>
          <a:xfrm>
            <a:off x="1473200" y="1840106"/>
            <a:ext cx="257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小组成员：</a:t>
            </a:r>
          </a:p>
        </p:txBody>
      </p:sp>
    </p:spTree>
    <p:extLst>
      <p:ext uri="{BB962C8B-B14F-4D97-AF65-F5344CB8AC3E}">
        <p14:creationId xmlns:p14="http://schemas.microsoft.com/office/powerpoint/2010/main" val="36934013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055386" y="57734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团队介绍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9F3FE7-2BA1-4535-93E4-29656F91A355}"/>
              </a:ext>
            </a:extLst>
          </p:cNvPr>
          <p:cNvSpPr txBox="1"/>
          <p:nvPr/>
        </p:nvSpPr>
        <p:spPr>
          <a:xfrm>
            <a:off x="753374" y="2001246"/>
            <a:ext cx="10875034" cy="3904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徐子涵：项目管理与进度控制、</a:t>
            </a:r>
            <a:r>
              <a:rPr lang="en-US" altLang="zh-CN" sz="2400" dirty="0"/>
              <a:t> ARIMA</a:t>
            </a:r>
            <a:r>
              <a:rPr lang="zh-CN" altLang="zh-CN" sz="2400" dirty="0"/>
              <a:t>模型及</a:t>
            </a:r>
            <a:r>
              <a:rPr lang="en-US" altLang="zh-CN" sz="2400" dirty="0"/>
              <a:t>LSTM</a:t>
            </a:r>
            <a:r>
              <a:rPr lang="zh-CN" altLang="en-US" sz="2400" dirty="0"/>
              <a:t>模型实现与迭代、后端整合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徐紫程：</a:t>
            </a:r>
            <a:r>
              <a:rPr lang="en-US" altLang="zh-CN" sz="2400" dirty="0"/>
              <a:t>json</a:t>
            </a:r>
            <a:r>
              <a:rPr lang="zh-CN" altLang="en-US" sz="2400" dirty="0"/>
              <a:t>数据处理、</a:t>
            </a:r>
            <a:r>
              <a:rPr lang="en-US" altLang="zh-CN" sz="2400" dirty="0"/>
              <a:t>python</a:t>
            </a:r>
            <a:r>
              <a:rPr lang="zh-CN" altLang="en-US" sz="2400" dirty="0"/>
              <a:t>处理类、</a:t>
            </a:r>
            <a:r>
              <a:rPr lang="en-US" altLang="zh-CN" sz="2400" dirty="0"/>
              <a:t>flask</a:t>
            </a:r>
            <a:r>
              <a:rPr lang="zh-CN" altLang="en-US" sz="2400" dirty="0"/>
              <a:t>框架实现，</a:t>
            </a:r>
            <a:r>
              <a:rPr lang="en-US" altLang="zh-CN" sz="2400" dirty="0"/>
              <a:t>flask</a:t>
            </a:r>
            <a:r>
              <a:rPr lang="zh-CN" altLang="en-US" sz="2400" dirty="0"/>
              <a:t> </a:t>
            </a:r>
            <a:r>
              <a:rPr lang="en-US" altLang="zh-CN" sz="2400" dirty="0" err="1"/>
              <a:t>websocket</a:t>
            </a:r>
            <a:r>
              <a:rPr lang="zh-CN" altLang="en-US" sz="2400" dirty="0"/>
              <a:t>实现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李东昂：对生成的</a:t>
            </a:r>
            <a:r>
              <a:rPr lang="en-US" altLang="zh-CN" sz="2400" dirty="0"/>
              <a:t>csv</a:t>
            </a:r>
            <a:r>
              <a:rPr lang="zh-CN" altLang="en-US" sz="2400" dirty="0"/>
              <a:t>数据处理转化为</a:t>
            </a:r>
            <a:r>
              <a:rPr lang="en-US" altLang="zh-CN" sz="2400" dirty="0"/>
              <a:t>json</a:t>
            </a:r>
            <a:r>
              <a:rPr lang="zh-CN" altLang="en-US" sz="2400" dirty="0"/>
              <a:t>单位转化、取整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李俊泽：前端</a:t>
            </a:r>
            <a:r>
              <a:rPr lang="en-US" altLang="zh-CN" sz="2400" dirty="0" err="1"/>
              <a:t>django</a:t>
            </a:r>
            <a:r>
              <a:rPr lang="zh-CN" altLang="en-US" sz="2400" dirty="0"/>
              <a:t>实现与测试、网页与数据库连接，网页跳转、前后端合并与测试、</a:t>
            </a:r>
            <a:r>
              <a:rPr lang="en-US" altLang="zh-CN" sz="2400" dirty="0" err="1"/>
              <a:t>websocket</a:t>
            </a:r>
            <a:r>
              <a:rPr lang="zh-CN" altLang="en-US" sz="2400" dirty="0"/>
              <a:t>实现、权限管理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周子涵：前端</a:t>
            </a:r>
            <a:r>
              <a:rPr lang="en-US" altLang="zh-CN" sz="2400" dirty="0"/>
              <a:t>web</a:t>
            </a:r>
            <a:r>
              <a:rPr lang="zh-CN" altLang="en-US" sz="2400" dirty="0"/>
              <a:t>网页实现、前端</a:t>
            </a:r>
            <a:r>
              <a:rPr lang="en-US" altLang="zh-CN" sz="2400" dirty="0" err="1"/>
              <a:t>django</a:t>
            </a:r>
            <a:r>
              <a:rPr lang="zh-CN" altLang="en-US" sz="2400" dirty="0"/>
              <a:t>实现与测试、前后端合并与测试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43DCDA-09ED-4767-B8F2-69C5900BAD09}"/>
              </a:ext>
            </a:extLst>
          </p:cNvPr>
          <p:cNvSpPr txBox="1"/>
          <p:nvPr/>
        </p:nvSpPr>
        <p:spPr>
          <a:xfrm>
            <a:off x="1163862" y="1289294"/>
            <a:ext cx="257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成员工作：</a:t>
            </a:r>
          </a:p>
        </p:txBody>
      </p:sp>
    </p:spTree>
    <p:extLst>
      <p:ext uri="{BB962C8B-B14F-4D97-AF65-F5344CB8AC3E}">
        <p14:creationId xmlns:p14="http://schemas.microsoft.com/office/powerpoint/2010/main" val="4474294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任意多边形 81"/>
          <p:cNvSpPr/>
          <p:nvPr/>
        </p:nvSpPr>
        <p:spPr>
          <a:xfrm rot="1363575">
            <a:off x="-652348" y="3919841"/>
            <a:ext cx="13367730" cy="690710"/>
          </a:xfrm>
          <a:custGeom>
            <a:avLst/>
            <a:gdLst>
              <a:gd name="connsiteX0" fmla="*/ 0 w 13367730"/>
              <a:gd name="connsiteY0" fmla="*/ 0 h 690710"/>
              <a:gd name="connsiteX1" fmla="*/ 13218250 w 13367730"/>
              <a:gd name="connsiteY1" fmla="*/ 0 h 690710"/>
              <a:gd name="connsiteX2" fmla="*/ 13367730 w 13367730"/>
              <a:gd name="connsiteY2" fmla="*/ 356885 h 690710"/>
              <a:gd name="connsiteX3" fmla="*/ 12570721 w 13367730"/>
              <a:gd name="connsiteY3" fmla="*/ 690710 h 690710"/>
              <a:gd name="connsiteX4" fmla="*/ 289303 w 13367730"/>
              <a:gd name="connsiteY4" fmla="*/ 690710 h 690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67730" h="690710">
                <a:moveTo>
                  <a:pt x="0" y="0"/>
                </a:moveTo>
                <a:lnTo>
                  <a:pt x="13218250" y="0"/>
                </a:lnTo>
                <a:lnTo>
                  <a:pt x="13367730" y="356885"/>
                </a:lnTo>
                <a:lnTo>
                  <a:pt x="12570721" y="690710"/>
                </a:lnTo>
                <a:lnTo>
                  <a:pt x="289303" y="69071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任意多边形 59"/>
          <p:cNvSpPr/>
          <p:nvPr/>
        </p:nvSpPr>
        <p:spPr>
          <a:xfrm rot="1363610" flipV="1">
            <a:off x="-153842" y="1442168"/>
            <a:ext cx="662509" cy="663265"/>
          </a:xfrm>
          <a:custGeom>
            <a:avLst/>
            <a:gdLst>
              <a:gd name="connsiteX0" fmla="*/ 0 w 662509"/>
              <a:gd name="connsiteY0" fmla="*/ 663265 h 663265"/>
              <a:gd name="connsiteX1" fmla="*/ 662509 w 662509"/>
              <a:gd name="connsiteY1" fmla="*/ 663265 h 663265"/>
              <a:gd name="connsiteX2" fmla="*/ 277815 w 662509"/>
              <a:gd name="connsiteY2" fmla="*/ 0 h 6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2509" h="663265">
                <a:moveTo>
                  <a:pt x="0" y="663265"/>
                </a:moveTo>
                <a:lnTo>
                  <a:pt x="662509" y="663265"/>
                </a:lnTo>
                <a:lnTo>
                  <a:pt x="2778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任意多边形 61"/>
          <p:cNvSpPr/>
          <p:nvPr/>
        </p:nvSpPr>
        <p:spPr>
          <a:xfrm rot="12163610" flipH="1" flipV="1">
            <a:off x="11823388" y="6472000"/>
            <a:ext cx="411542" cy="484297"/>
          </a:xfrm>
          <a:custGeom>
            <a:avLst/>
            <a:gdLst>
              <a:gd name="connsiteX0" fmla="*/ 280892 w 411542"/>
              <a:gd name="connsiteY0" fmla="*/ 0 h 484297"/>
              <a:gd name="connsiteX1" fmla="*/ 411542 w 411542"/>
              <a:gd name="connsiteY1" fmla="*/ 311919 h 484297"/>
              <a:gd name="connsiteX2" fmla="*/ 0 w 411542"/>
              <a:gd name="connsiteY2" fmla="*/ 484297 h 48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542" h="484297">
                <a:moveTo>
                  <a:pt x="280892" y="0"/>
                </a:moveTo>
                <a:lnTo>
                  <a:pt x="411542" y="311919"/>
                </a:lnTo>
                <a:lnTo>
                  <a:pt x="0" y="48429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 rot="1363610" flipV="1">
            <a:off x="435646" y="1730693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7" name="任意多边形 86"/>
          <p:cNvSpPr/>
          <p:nvPr/>
        </p:nvSpPr>
        <p:spPr>
          <a:xfrm rot="12163610" flipH="1" flipV="1">
            <a:off x="83164" y="1574677"/>
            <a:ext cx="807661" cy="730731"/>
          </a:xfrm>
          <a:custGeom>
            <a:avLst/>
            <a:gdLst>
              <a:gd name="connsiteX0" fmla="*/ 383837 w 807661"/>
              <a:gd name="connsiteY0" fmla="*/ 0 h 730731"/>
              <a:gd name="connsiteX1" fmla="*/ 807661 w 807661"/>
              <a:gd name="connsiteY1" fmla="*/ 730731 h 730731"/>
              <a:gd name="connsiteX2" fmla="*/ 28879 w 807661"/>
              <a:gd name="connsiteY2" fmla="*/ 730731 h 730731"/>
              <a:gd name="connsiteX3" fmla="*/ 0 w 807661"/>
              <a:gd name="connsiteY3" fmla="*/ 661786 h 73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7661" h="730731">
                <a:moveTo>
                  <a:pt x="383837" y="0"/>
                </a:moveTo>
                <a:lnTo>
                  <a:pt x="807661" y="730731"/>
                </a:lnTo>
                <a:lnTo>
                  <a:pt x="28879" y="730731"/>
                </a:lnTo>
                <a:lnTo>
                  <a:pt x="0" y="66178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等腰三角形 9"/>
          <p:cNvSpPr/>
          <p:nvPr/>
        </p:nvSpPr>
        <p:spPr>
          <a:xfrm rot="12163610" flipH="1" flipV="1">
            <a:off x="822663" y="1892798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等腰三角形 12"/>
          <p:cNvSpPr/>
          <p:nvPr/>
        </p:nvSpPr>
        <p:spPr>
          <a:xfrm rot="1363610" flipV="1">
            <a:off x="1988006" y="2380914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等腰三角形 13"/>
          <p:cNvSpPr/>
          <p:nvPr/>
        </p:nvSpPr>
        <p:spPr>
          <a:xfrm rot="1363610" flipV="1">
            <a:off x="1207533" y="2054006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14"/>
          <p:cNvSpPr/>
          <p:nvPr/>
        </p:nvSpPr>
        <p:spPr>
          <a:xfrm rot="12163610" flipH="1" flipV="1">
            <a:off x="1597088" y="2217174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等腰三角形 15"/>
          <p:cNvSpPr/>
          <p:nvPr/>
        </p:nvSpPr>
        <p:spPr>
          <a:xfrm rot="12163610" flipH="1" flipV="1">
            <a:off x="2375023" y="2543019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 rot="1363610" flipV="1">
            <a:off x="3540365" y="3031134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5"/>
          <p:cNvSpPr/>
          <p:nvPr/>
        </p:nvSpPr>
        <p:spPr>
          <a:xfrm rot="1363610" flipV="1">
            <a:off x="2759892" y="2704226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rot="12163610" flipH="1" flipV="1">
            <a:off x="3149447" y="2867394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等腰三角形 27"/>
          <p:cNvSpPr/>
          <p:nvPr/>
        </p:nvSpPr>
        <p:spPr>
          <a:xfrm rot="12163610" flipH="1" flipV="1">
            <a:off x="3927382" y="3193239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等腰三角形 20"/>
          <p:cNvSpPr/>
          <p:nvPr/>
        </p:nvSpPr>
        <p:spPr>
          <a:xfrm rot="1363610" flipV="1">
            <a:off x="5092724" y="3681355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等腰三角形 21"/>
          <p:cNvSpPr/>
          <p:nvPr/>
        </p:nvSpPr>
        <p:spPr>
          <a:xfrm rot="1363610" flipV="1">
            <a:off x="4312251" y="3354447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2"/>
          <p:cNvSpPr/>
          <p:nvPr/>
        </p:nvSpPr>
        <p:spPr>
          <a:xfrm rot="12163610" flipH="1" flipV="1">
            <a:off x="4701806" y="3517615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rot="12163610" flipH="1" flipV="1">
            <a:off x="5479741" y="3843460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等腰三角形 48"/>
          <p:cNvSpPr/>
          <p:nvPr/>
        </p:nvSpPr>
        <p:spPr>
          <a:xfrm rot="1363610" flipV="1">
            <a:off x="6645084" y="4331575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等腰三角形 49"/>
          <p:cNvSpPr/>
          <p:nvPr/>
        </p:nvSpPr>
        <p:spPr>
          <a:xfrm rot="1363610" flipV="1">
            <a:off x="5864611" y="4004667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等腰三角形 50"/>
          <p:cNvSpPr/>
          <p:nvPr/>
        </p:nvSpPr>
        <p:spPr>
          <a:xfrm rot="12163610" flipH="1" flipV="1">
            <a:off x="6254166" y="4167835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等腰三角形 51"/>
          <p:cNvSpPr/>
          <p:nvPr/>
        </p:nvSpPr>
        <p:spPr>
          <a:xfrm rot="12163610" flipH="1" flipV="1">
            <a:off x="7032101" y="4493680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等腰三角形 44"/>
          <p:cNvSpPr/>
          <p:nvPr/>
        </p:nvSpPr>
        <p:spPr>
          <a:xfrm rot="1363610" flipV="1">
            <a:off x="8197443" y="4981795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等腰三角形 45"/>
          <p:cNvSpPr/>
          <p:nvPr/>
        </p:nvSpPr>
        <p:spPr>
          <a:xfrm rot="1363610" flipV="1">
            <a:off x="7416970" y="4654887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等腰三角形 46"/>
          <p:cNvSpPr/>
          <p:nvPr/>
        </p:nvSpPr>
        <p:spPr>
          <a:xfrm rot="12163610" flipH="1" flipV="1">
            <a:off x="7806525" y="4818055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等腰三角形 47"/>
          <p:cNvSpPr/>
          <p:nvPr/>
        </p:nvSpPr>
        <p:spPr>
          <a:xfrm rot="12163610" flipH="1" flipV="1">
            <a:off x="8584460" y="5143900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等腰三角形 38"/>
          <p:cNvSpPr/>
          <p:nvPr/>
        </p:nvSpPr>
        <p:spPr>
          <a:xfrm rot="1363610" flipV="1">
            <a:off x="9749803" y="5632016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等腰三角形 39"/>
          <p:cNvSpPr/>
          <p:nvPr/>
        </p:nvSpPr>
        <p:spPr>
          <a:xfrm rot="1363610" flipV="1">
            <a:off x="8969330" y="5305108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等腰三角形 40"/>
          <p:cNvSpPr/>
          <p:nvPr/>
        </p:nvSpPr>
        <p:spPr>
          <a:xfrm rot="12163610" flipH="1" flipV="1">
            <a:off x="9358885" y="5468276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等腰三角形 41"/>
          <p:cNvSpPr/>
          <p:nvPr/>
        </p:nvSpPr>
        <p:spPr>
          <a:xfrm rot="12163610" flipH="1" flipV="1">
            <a:off x="10136820" y="5794121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4" name="任意多边形 93"/>
          <p:cNvSpPr/>
          <p:nvPr/>
        </p:nvSpPr>
        <p:spPr>
          <a:xfrm rot="1363610" flipV="1">
            <a:off x="11325112" y="6278491"/>
            <a:ext cx="806060" cy="620301"/>
          </a:xfrm>
          <a:custGeom>
            <a:avLst/>
            <a:gdLst>
              <a:gd name="connsiteX0" fmla="*/ 0 w 806060"/>
              <a:gd name="connsiteY0" fmla="*/ 620301 h 620301"/>
              <a:gd name="connsiteX1" fmla="*/ 776026 w 806060"/>
              <a:gd name="connsiteY1" fmla="*/ 620301 h 620301"/>
              <a:gd name="connsiteX2" fmla="*/ 806060 w 806060"/>
              <a:gd name="connsiteY2" fmla="*/ 548596 h 620301"/>
              <a:gd name="connsiteX3" fmla="*/ 528981 w 806060"/>
              <a:gd name="connsiteY3" fmla="*/ 70874 h 620301"/>
              <a:gd name="connsiteX4" fmla="*/ 359776 w 806060"/>
              <a:gd name="connsiteY4" fmla="*/ 0 h 62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6060" h="620301">
                <a:moveTo>
                  <a:pt x="0" y="620301"/>
                </a:moveTo>
                <a:lnTo>
                  <a:pt x="776026" y="620301"/>
                </a:lnTo>
                <a:lnTo>
                  <a:pt x="806060" y="548596"/>
                </a:lnTo>
                <a:lnTo>
                  <a:pt x="528981" y="70874"/>
                </a:lnTo>
                <a:lnTo>
                  <a:pt x="3597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等腰三角形 35"/>
          <p:cNvSpPr/>
          <p:nvPr/>
        </p:nvSpPr>
        <p:spPr>
          <a:xfrm rot="1363610" flipV="1">
            <a:off x="10521692" y="5955330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8" name="任意多边形 87"/>
          <p:cNvSpPr/>
          <p:nvPr/>
        </p:nvSpPr>
        <p:spPr>
          <a:xfrm rot="12163610" flipH="1" flipV="1">
            <a:off x="10913733" y="6106125"/>
            <a:ext cx="783600" cy="730731"/>
          </a:xfrm>
          <a:custGeom>
            <a:avLst/>
            <a:gdLst>
              <a:gd name="connsiteX0" fmla="*/ 423825 w 783600"/>
              <a:gd name="connsiteY0" fmla="*/ 0 h 730731"/>
              <a:gd name="connsiteX1" fmla="*/ 783600 w 783600"/>
              <a:gd name="connsiteY1" fmla="*/ 620301 h 730731"/>
              <a:gd name="connsiteX2" fmla="*/ 519955 w 783600"/>
              <a:gd name="connsiteY2" fmla="*/ 730731 h 730731"/>
              <a:gd name="connsiteX3" fmla="*/ 0 w 783600"/>
              <a:gd name="connsiteY3" fmla="*/ 730731 h 73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600" h="730731">
                <a:moveTo>
                  <a:pt x="423825" y="0"/>
                </a:moveTo>
                <a:lnTo>
                  <a:pt x="783600" y="620301"/>
                </a:lnTo>
                <a:lnTo>
                  <a:pt x="519955" y="730731"/>
                </a:lnTo>
                <a:lnTo>
                  <a:pt x="0" y="73073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9" name="等腰三角形 108"/>
          <p:cNvSpPr/>
          <p:nvPr/>
        </p:nvSpPr>
        <p:spPr>
          <a:xfrm rot="16200000" flipH="1">
            <a:off x="11247312" y="1454195"/>
            <a:ext cx="1014670" cy="874714"/>
          </a:xfrm>
          <a:prstGeom prst="triangle">
            <a:avLst>
              <a:gd name="adj" fmla="val 6347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4" name="图片占位符 107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95" t="33708" r="-1243" b="-1328"/>
          <a:stretch/>
        </p:blipFill>
        <p:spPr>
          <a:xfrm>
            <a:off x="-495300" y="1773800"/>
            <a:ext cx="12141200" cy="5186056"/>
          </a:xfrm>
          <a:custGeom>
            <a:avLst/>
            <a:gdLst>
              <a:gd name="connsiteX0" fmla="*/ 1 w 12192001"/>
              <a:gd name="connsiteY0" fmla="*/ 0 h 5122151"/>
              <a:gd name="connsiteX1" fmla="*/ 12192001 w 12192001"/>
              <a:gd name="connsiteY1" fmla="*/ 5106589 h 5122151"/>
              <a:gd name="connsiteX2" fmla="*/ 12186517 w 12192001"/>
              <a:gd name="connsiteY2" fmla="*/ 5122150 h 5122151"/>
              <a:gd name="connsiteX3" fmla="*/ 1 w 12192001"/>
              <a:gd name="connsiteY3" fmla="*/ 5122151 h 5122151"/>
              <a:gd name="connsiteX4" fmla="*/ 0 w 12192001"/>
              <a:gd name="connsiteY4" fmla="*/ 1 h 512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5122151">
                <a:moveTo>
                  <a:pt x="1" y="0"/>
                </a:moveTo>
                <a:lnTo>
                  <a:pt x="12192001" y="5106589"/>
                </a:lnTo>
                <a:lnTo>
                  <a:pt x="12186517" y="5122150"/>
                </a:lnTo>
                <a:lnTo>
                  <a:pt x="1" y="5122151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546364DF-D988-4EF2-A46A-0EA509CD409D}"/>
              </a:ext>
            </a:extLst>
          </p:cNvPr>
          <p:cNvSpPr txBox="1"/>
          <p:nvPr/>
        </p:nvSpPr>
        <p:spPr>
          <a:xfrm>
            <a:off x="7221560" y="2473113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Bold" pitchFamily="34" charset="-122"/>
                <a:ea typeface="Noto Sans S Chinese Bold" pitchFamily="34" charset="-122"/>
                <a:cs typeface="+mn-ea"/>
                <a:sym typeface="+mn-lt"/>
              </a:rPr>
              <a:t>项目计划实现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7267F9E-1C0B-4159-9380-EE8467ACAC79}"/>
              </a:ext>
            </a:extLst>
          </p:cNvPr>
          <p:cNvSpPr txBox="1"/>
          <p:nvPr/>
        </p:nvSpPr>
        <p:spPr>
          <a:xfrm>
            <a:off x="8427852" y="1576650"/>
            <a:ext cx="2671693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4800" b="1" dirty="0">
                <a:solidFill>
                  <a:srgbClr val="D8270A"/>
                </a:solidFill>
                <a:cs typeface="+mn-ea"/>
                <a:sym typeface="+mn-lt"/>
              </a:rPr>
              <a:t>PART 02</a:t>
            </a:r>
            <a:endParaRPr lang="zh-CN" altLang="en-US" sz="4800" b="1" dirty="0">
              <a:solidFill>
                <a:srgbClr val="D8270A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81442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43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B1E02B9-1935-4654-BB72-21FE592B8F52}"/>
              </a:ext>
            </a:extLst>
          </p:cNvPr>
          <p:cNvSpPr txBox="1"/>
          <p:nvPr/>
        </p:nvSpPr>
        <p:spPr>
          <a:xfrm>
            <a:off x="673098" y="1336087"/>
            <a:ext cx="392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项目工作计划：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4B6F76-9940-462D-961C-B45681AB4D14}"/>
              </a:ext>
            </a:extLst>
          </p:cNvPr>
          <p:cNvSpPr txBox="1"/>
          <p:nvPr/>
        </p:nvSpPr>
        <p:spPr>
          <a:xfrm>
            <a:off x="3423920" y="2010855"/>
            <a:ext cx="5344160" cy="2836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每天白天各模块独立开发学习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每天晚上小组集中开组会，分享进度状况，规划第二天的任务计划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第一周结束，</a:t>
            </a:r>
            <a:r>
              <a:rPr lang="zh-CN" altLang="zh-CN" dirty="0"/>
              <a:t>对项目整体进行评估，整体调整工作</a:t>
            </a:r>
            <a:r>
              <a:rPr lang="zh-CN" altLang="en-US" dirty="0"/>
              <a:t>规划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993036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3C98F0-0723-49CC-9450-0D5A0A143ED8}"/>
              </a:ext>
            </a:extLst>
          </p:cNvPr>
          <p:cNvSpPr txBox="1"/>
          <p:nvPr/>
        </p:nvSpPr>
        <p:spPr>
          <a:xfrm>
            <a:off x="1055386" y="57734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项目计划实现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F975A6-1342-4158-AF81-BF81626505CC}"/>
              </a:ext>
            </a:extLst>
          </p:cNvPr>
          <p:cNvSpPr txBox="1"/>
          <p:nvPr/>
        </p:nvSpPr>
        <p:spPr>
          <a:xfrm>
            <a:off x="673098" y="1336087"/>
            <a:ext cx="392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项目计划甘特图：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452459"/>
              </p:ext>
            </p:extLst>
          </p:nvPr>
        </p:nvGraphicFramePr>
        <p:xfrm>
          <a:off x="652777" y="1971722"/>
          <a:ext cx="10838998" cy="4239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90723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3C98F0-0723-49CC-9450-0D5A0A143ED8}"/>
              </a:ext>
            </a:extLst>
          </p:cNvPr>
          <p:cNvSpPr txBox="1"/>
          <p:nvPr/>
        </p:nvSpPr>
        <p:spPr>
          <a:xfrm>
            <a:off x="1055386" y="57734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项目计划实现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F975A6-1342-4158-AF81-BF81626505CC}"/>
              </a:ext>
            </a:extLst>
          </p:cNvPr>
          <p:cNvSpPr txBox="1"/>
          <p:nvPr/>
        </p:nvSpPr>
        <p:spPr>
          <a:xfrm>
            <a:off x="673098" y="1336087"/>
            <a:ext cx="392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项目实际进度：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B0488F-1398-4F74-9B74-3E635D44756F}"/>
              </a:ext>
            </a:extLst>
          </p:cNvPr>
          <p:cNvSpPr txBox="1"/>
          <p:nvPr/>
        </p:nvSpPr>
        <p:spPr>
          <a:xfrm>
            <a:off x="-175083" y="3429000"/>
            <a:ext cx="1926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环境配置</a:t>
            </a:r>
            <a:endParaRPr lang="en-US" altLang="zh-CN" dirty="0"/>
          </a:p>
          <a:p>
            <a:pPr algn="ctr"/>
            <a:r>
              <a:rPr lang="en-US" altLang="zh-CN" dirty="0"/>
              <a:t>6.29-6.30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62DE9D6-7F0F-4E69-9B5E-3791A1428F8D}"/>
              </a:ext>
            </a:extLst>
          </p:cNvPr>
          <p:cNvCxnSpPr/>
          <p:nvPr/>
        </p:nvCxnSpPr>
        <p:spPr>
          <a:xfrm flipV="1">
            <a:off x="1317906" y="2823164"/>
            <a:ext cx="725172" cy="56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395783E-1A3F-4051-905E-41B12B3884B4}"/>
              </a:ext>
            </a:extLst>
          </p:cNvPr>
          <p:cNvCxnSpPr/>
          <p:nvPr/>
        </p:nvCxnSpPr>
        <p:spPr>
          <a:xfrm>
            <a:off x="1317906" y="3889964"/>
            <a:ext cx="725172" cy="52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4D28774-EA9C-4680-985A-8558CECB44CB}"/>
              </a:ext>
            </a:extLst>
          </p:cNvPr>
          <p:cNvSpPr txBox="1"/>
          <p:nvPr/>
        </p:nvSpPr>
        <p:spPr>
          <a:xfrm>
            <a:off x="1206146" y="2699458"/>
            <a:ext cx="72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AEEAB7-2A0D-4B4B-BD09-E3E9CC0DA3E5}"/>
              </a:ext>
            </a:extLst>
          </p:cNvPr>
          <p:cNvSpPr txBox="1"/>
          <p:nvPr/>
        </p:nvSpPr>
        <p:spPr>
          <a:xfrm>
            <a:off x="1206146" y="4276044"/>
            <a:ext cx="72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后端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4998EF-4065-4C5E-9038-1295B084B98D}"/>
              </a:ext>
            </a:extLst>
          </p:cNvPr>
          <p:cNvSpPr txBox="1"/>
          <p:nvPr/>
        </p:nvSpPr>
        <p:spPr>
          <a:xfrm>
            <a:off x="1342038" y="3436673"/>
            <a:ext cx="14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前后端分离</a:t>
            </a:r>
            <a:endParaRPr lang="en-US" altLang="zh-CN" dirty="0"/>
          </a:p>
          <a:p>
            <a:pPr algn="ctr"/>
            <a:r>
              <a:rPr lang="en-US" altLang="zh-CN" dirty="0"/>
              <a:t>7.1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7E83F9-CBBB-40EC-A472-BB93ACE54DF8}"/>
              </a:ext>
            </a:extLst>
          </p:cNvPr>
          <p:cNvSpPr txBox="1"/>
          <p:nvPr/>
        </p:nvSpPr>
        <p:spPr>
          <a:xfrm>
            <a:off x="1931318" y="2449083"/>
            <a:ext cx="14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Web</a:t>
            </a:r>
            <a:r>
              <a:rPr lang="zh-CN" altLang="en-US" dirty="0"/>
              <a:t>学习</a:t>
            </a:r>
            <a:endParaRPr lang="en-US" altLang="zh-CN" dirty="0"/>
          </a:p>
          <a:p>
            <a:pPr algn="ctr"/>
            <a:r>
              <a:rPr lang="en-US" altLang="zh-CN" dirty="0"/>
              <a:t>7.1-7.3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4F4F716-5D7E-4CBB-B3E5-B0481B346AC6}"/>
              </a:ext>
            </a:extLst>
          </p:cNvPr>
          <p:cNvCxnSpPr>
            <a:cxnSpLocks/>
          </p:cNvCxnSpPr>
          <p:nvPr/>
        </p:nvCxnSpPr>
        <p:spPr>
          <a:xfrm flipV="1">
            <a:off x="3235150" y="2772248"/>
            <a:ext cx="8348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F0D5B68-899A-4DF6-8245-FA8D4AE114D6}"/>
              </a:ext>
            </a:extLst>
          </p:cNvPr>
          <p:cNvSpPr txBox="1"/>
          <p:nvPr/>
        </p:nvSpPr>
        <p:spPr>
          <a:xfrm>
            <a:off x="3901439" y="2422459"/>
            <a:ext cx="14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网页开发</a:t>
            </a:r>
            <a:endParaRPr lang="en-US" altLang="zh-CN" dirty="0"/>
          </a:p>
          <a:p>
            <a:pPr algn="ctr"/>
            <a:r>
              <a:rPr lang="en-US" altLang="zh-CN" dirty="0"/>
              <a:t>7.3-7.6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D7B2ED3-7E2F-4D6E-B67D-423A17CC3272}"/>
              </a:ext>
            </a:extLst>
          </p:cNvPr>
          <p:cNvCxnSpPr/>
          <p:nvPr/>
        </p:nvCxnSpPr>
        <p:spPr>
          <a:xfrm flipV="1">
            <a:off x="5124184" y="2790393"/>
            <a:ext cx="8348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80D2A24-58A6-4744-B0AE-83C025063C73}"/>
              </a:ext>
            </a:extLst>
          </p:cNvPr>
          <p:cNvSpPr txBox="1"/>
          <p:nvPr/>
        </p:nvSpPr>
        <p:spPr>
          <a:xfrm>
            <a:off x="5618269" y="2416678"/>
            <a:ext cx="1626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图表异步实现</a:t>
            </a:r>
            <a:r>
              <a:rPr lang="en-US" altLang="zh-CN" dirty="0"/>
              <a:t>7.7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1486E61-736B-42EE-A0AC-5B2D4DACF3C6}"/>
              </a:ext>
            </a:extLst>
          </p:cNvPr>
          <p:cNvCxnSpPr/>
          <p:nvPr/>
        </p:nvCxnSpPr>
        <p:spPr>
          <a:xfrm flipV="1">
            <a:off x="6904572" y="2823164"/>
            <a:ext cx="8348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675BDA4-9875-4E2E-9494-AE3A33C44389}"/>
              </a:ext>
            </a:extLst>
          </p:cNvPr>
          <p:cNvSpPr txBox="1"/>
          <p:nvPr/>
        </p:nvSpPr>
        <p:spPr>
          <a:xfrm>
            <a:off x="7244463" y="2416678"/>
            <a:ext cx="1802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Django</a:t>
            </a:r>
            <a:r>
              <a:rPr lang="zh-CN" altLang="en-US" dirty="0"/>
              <a:t>实现</a:t>
            </a:r>
            <a:endParaRPr lang="en-US" altLang="zh-CN" dirty="0"/>
          </a:p>
          <a:p>
            <a:pPr algn="ctr"/>
            <a:r>
              <a:rPr lang="en-US" altLang="zh-CN" dirty="0"/>
              <a:t>7.8-7.9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AA3E4EE-56E4-4B74-80C8-084E243E117C}"/>
              </a:ext>
            </a:extLst>
          </p:cNvPr>
          <p:cNvSpPr txBox="1"/>
          <p:nvPr/>
        </p:nvSpPr>
        <p:spPr>
          <a:xfrm>
            <a:off x="1961611" y="4132633"/>
            <a:ext cx="169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标准</a:t>
            </a:r>
            <a:r>
              <a:rPr lang="en-US" altLang="zh-CN" dirty="0"/>
              <a:t>Json</a:t>
            </a:r>
            <a:r>
              <a:rPr lang="zh-CN" altLang="en-US" dirty="0"/>
              <a:t>处理</a:t>
            </a:r>
            <a:endParaRPr lang="en-US" altLang="zh-CN" dirty="0"/>
          </a:p>
          <a:p>
            <a:pPr algn="ctr"/>
            <a:r>
              <a:rPr lang="en-US" altLang="zh-CN" dirty="0"/>
              <a:t>7.1-7.2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2ACCDC6-BFB5-4CE4-BEEF-7945907D565D}"/>
              </a:ext>
            </a:extLst>
          </p:cNvPr>
          <p:cNvCxnSpPr/>
          <p:nvPr/>
        </p:nvCxnSpPr>
        <p:spPr>
          <a:xfrm flipV="1">
            <a:off x="3346602" y="4473810"/>
            <a:ext cx="8348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E3D8614-75C7-41D3-A628-5855460764CE}"/>
              </a:ext>
            </a:extLst>
          </p:cNvPr>
          <p:cNvSpPr txBox="1"/>
          <p:nvPr/>
        </p:nvSpPr>
        <p:spPr>
          <a:xfrm>
            <a:off x="3974956" y="4154123"/>
            <a:ext cx="14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ARIMA</a:t>
            </a:r>
            <a:r>
              <a:rPr lang="zh-CN" altLang="en-US" dirty="0"/>
              <a:t>实现</a:t>
            </a:r>
            <a:endParaRPr lang="en-US" altLang="zh-CN" dirty="0"/>
          </a:p>
          <a:p>
            <a:pPr algn="ctr"/>
            <a:r>
              <a:rPr lang="en-US" altLang="zh-CN" dirty="0"/>
              <a:t>7.2-7.3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3CEB0A4-96EF-4478-A70E-98C60A0F7ED6}"/>
              </a:ext>
            </a:extLst>
          </p:cNvPr>
          <p:cNvCxnSpPr>
            <a:cxnSpLocks/>
          </p:cNvCxnSpPr>
          <p:nvPr/>
        </p:nvCxnSpPr>
        <p:spPr>
          <a:xfrm flipV="1">
            <a:off x="5206508" y="4319402"/>
            <a:ext cx="601111" cy="197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FDC89C5-EBE0-4F59-9955-D98B8D004615}"/>
              </a:ext>
            </a:extLst>
          </p:cNvPr>
          <p:cNvCxnSpPr>
            <a:cxnSpLocks/>
          </p:cNvCxnSpPr>
          <p:nvPr/>
        </p:nvCxnSpPr>
        <p:spPr>
          <a:xfrm>
            <a:off x="5203852" y="4623572"/>
            <a:ext cx="571754" cy="43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17B45B6-05EF-4A14-9DF2-F17FC88C36A2}"/>
              </a:ext>
            </a:extLst>
          </p:cNvPr>
          <p:cNvSpPr txBox="1"/>
          <p:nvPr/>
        </p:nvSpPr>
        <p:spPr>
          <a:xfrm>
            <a:off x="5691829" y="3889964"/>
            <a:ext cx="1626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处理类</a:t>
            </a:r>
            <a:endParaRPr lang="en-US" altLang="zh-CN" dirty="0"/>
          </a:p>
          <a:p>
            <a:pPr algn="ctr"/>
            <a:r>
              <a:rPr lang="en-US" altLang="zh-CN" dirty="0"/>
              <a:t>7.4-7.6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30D0C4B-1C45-4BF2-B12C-3F575FB0A013}"/>
              </a:ext>
            </a:extLst>
          </p:cNvPr>
          <p:cNvSpPr txBox="1"/>
          <p:nvPr/>
        </p:nvSpPr>
        <p:spPr>
          <a:xfrm>
            <a:off x="5797813" y="4704382"/>
            <a:ext cx="1444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模型</a:t>
            </a:r>
            <a:r>
              <a:rPr lang="en-US" altLang="zh-CN" dirty="0"/>
              <a:t>MSE</a:t>
            </a:r>
            <a:r>
              <a:rPr lang="zh-CN" altLang="en-US" dirty="0"/>
              <a:t>及</a:t>
            </a:r>
            <a:r>
              <a:rPr lang="en-US" altLang="zh-CN" dirty="0"/>
              <a:t>R2</a:t>
            </a:r>
            <a:r>
              <a:rPr lang="zh-CN" altLang="en-US" dirty="0"/>
              <a:t>判据</a:t>
            </a:r>
            <a:endParaRPr lang="en-US" altLang="zh-CN" dirty="0"/>
          </a:p>
          <a:p>
            <a:pPr algn="ctr"/>
            <a:r>
              <a:rPr lang="en-US" altLang="zh-CN" dirty="0"/>
              <a:t>7.4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FC7C34F-BFE9-4441-8209-8586EEE4DCFD}"/>
              </a:ext>
            </a:extLst>
          </p:cNvPr>
          <p:cNvCxnSpPr/>
          <p:nvPr/>
        </p:nvCxnSpPr>
        <p:spPr>
          <a:xfrm flipV="1">
            <a:off x="6900610" y="5056978"/>
            <a:ext cx="8348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E800AB3-3379-4D5B-B196-9D667464B48B}"/>
              </a:ext>
            </a:extLst>
          </p:cNvPr>
          <p:cNvSpPr txBox="1"/>
          <p:nvPr/>
        </p:nvSpPr>
        <p:spPr>
          <a:xfrm>
            <a:off x="7421233" y="4701268"/>
            <a:ext cx="1626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实现</a:t>
            </a:r>
            <a:endParaRPr lang="en-US" altLang="zh-CN" dirty="0"/>
          </a:p>
          <a:p>
            <a:pPr algn="ctr"/>
            <a:r>
              <a:rPr lang="en-US" altLang="zh-CN" dirty="0"/>
              <a:t>7.4-7.8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4AEFE58-0403-460A-9972-E306738940B9}"/>
              </a:ext>
            </a:extLst>
          </p:cNvPr>
          <p:cNvCxnSpPr/>
          <p:nvPr/>
        </p:nvCxnSpPr>
        <p:spPr>
          <a:xfrm flipV="1">
            <a:off x="6904572" y="4236012"/>
            <a:ext cx="8348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6AFA57A-7443-4BF3-A1A9-9EF556BD0946}"/>
              </a:ext>
            </a:extLst>
          </p:cNvPr>
          <p:cNvSpPr txBox="1"/>
          <p:nvPr/>
        </p:nvSpPr>
        <p:spPr>
          <a:xfrm>
            <a:off x="7318022" y="3889964"/>
            <a:ext cx="1626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FLASK</a:t>
            </a:r>
            <a:r>
              <a:rPr lang="zh-CN" altLang="en-US" dirty="0"/>
              <a:t>实现</a:t>
            </a:r>
            <a:endParaRPr lang="en-US" altLang="zh-CN" dirty="0"/>
          </a:p>
          <a:p>
            <a:pPr algn="ctr"/>
            <a:r>
              <a:rPr lang="en-US" altLang="zh-CN" dirty="0"/>
              <a:t>7.7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77B5BD4-D08F-4630-94EF-19A902CC049F}"/>
              </a:ext>
            </a:extLst>
          </p:cNvPr>
          <p:cNvCxnSpPr/>
          <p:nvPr/>
        </p:nvCxnSpPr>
        <p:spPr>
          <a:xfrm>
            <a:off x="8768998" y="2884124"/>
            <a:ext cx="355600" cy="86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58D508F-9DB8-4E81-878F-009827C156AA}"/>
              </a:ext>
            </a:extLst>
          </p:cNvPr>
          <p:cNvCxnSpPr/>
          <p:nvPr/>
        </p:nvCxnSpPr>
        <p:spPr>
          <a:xfrm>
            <a:off x="8860438" y="4083004"/>
            <a:ext cx="345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3C879B0-C93B-4ADF-8DCB-022EF2C770AC}"/>
              </a:ext>
            </a:extLst>
          </p:cNvPr>
          <p:cNvCxnSpPr/>
          <p:nvPr/>
        </p:nvCxnSpPr>
        <p:spPr>
          <a:xfrm flipV="1">
            <a:off x="8860438" y="4473810"/>
            <a:ext cx="264160" cy="69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68446FB-301C-4EE3-A41A-C516CD437B3E}"/>
              </a:ext>
            </a:extLst>
          </p:cNvPr>
          <p:cNvSpPr txBox="1"/>
          <p:nvPr/>
        </p:nvSpPr>
        <p:spPr>
          <a:xfrm>
            <a:off x="8988628" y="3621339"/>
            <a:ext cx="1884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Websocket</a:t>
            </a:r>
            <a:r>
              <a:rPr lang="zh-CN" altLang="en-US" dirty="0"/>
              <a:t>实现及前后端整合</a:t>
            </a:r>
            <a:endParaRPr lang="en-US" altLang="zh-CN" dirty="0"/>
          </a:p>
          <a:p>
            <a:pPr algn="ctr"/>
            <a:r>
              <a:rPr lang="en-US" altLang="zh-CN" dirty="0"/>
              <a:t>7.10-7.11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5920AC3-52FF-4D17-953C-F3B0C85AB49C}"/>
              </a:ext>
            </a:extLst>
          </p:cNvPr>
          <p:cNvCxnSpPr/>
          <p:nvPr/>
        </p:nvCxnSpPr>
        <p:spPr>
          <a:xfrm>
            <a:off x="10607040" y="4132633"/>
            <a:ext cx="375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82AAFD97-E043-4E66-A6FB-38575FDAB14F}"/>
              </a:ext>
            </a:extLst>
          </p:cNvPr>
          <p:cNvSpPr txBox="1"/>
          <p:nvPr/>
        </p:nvSpPr>
        <p:spPr>
          <a:xfrm>
            <a:off x="10743010" y="3670968"/>
            <a:ext cx="1802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总结及</a:t>
            </a:r>
            <a:endParaRPr lang="en-US" altLang="zh-CN" dirty="0"/>
          </a:p>
          <a:p>
            <a:pPr algn="ctr"/>
            <a:r>
              <a:rPr lang="zh-CN" altLang="en-US" dirty="0"/>
              <a:t>答辩准备</a:t>
            </a:r>
            <a:endParaRPr lang="en-US" altLang="zh-CN" dirty="0"/>
          </a:p>
          <a:p>
            <a:pPr algn="ctr"/>
            <a:r>
              <a:rPr lang="en-US" altLang="zh-CN" dirty="0"/>
              <a:t>7.12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7839628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168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2231A"/>
      </a:accent1>
      <a:accent2>
        <a:srgbClr val="586270"/>
      </a:accent2>
      <a:accent3>
        <a:srgbClr val="E2231A"/>
      </a:accent3>
      <a:accent4>
        <a:srgbClr val="586270"/>
      </a:accent4>
      <a:accent5>
        <a:srgbClr val="E2231A"/>
      </a:accent5>
      <a:accent6>
        <a:srgbClr val="586270"/>
      </a:accent6>
      <a:hlink>
        <a:srgbClr val="E2231A"/>
      </a:hlink>
      <a:folHlink>
        <a:srgbClr val="BFBFBF"/>
      </a:folHlink>
    </a:clrScheme>
    <a:fontScheme name="n42nrjk5">
      <a:majorFont>
        <a:latin typeface="Arial"/>
        <a:ea typeface="Noto Sans S Chinese"/>
        <a:cs typeface=""/>
      </a:majorFont>
      <a:minorFont>
        <a:latin typeface="Arial"/>
        <a:ea typeface="Noto Sans S Chines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4141</TotalTime>
  <Words>707</Words>
  <Application>Microsoft Office PowerPoint</Application>
  <PresentationFormat>宽屏</PresentationFormat>
  <Paragraphs>158</Paragraphs>
  <Slides>22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Noto Sans S Chinese</vt:lpstr>
      <vt:lpstr>Noto Sans S Chinese Bold</vt:lpstr>
      <vt:lpstr>等线</vt:lpstr>
      <vt:lpstr>微软雅黑</vt:lpstr>
      <vt:lpstr>Arial</vt:lpstr>
      <vt:lpstr>Cambria Math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逆流的小鱼</dc:creator>
  <cp:lastModifiedBy>徐 子涵</cp:lastModifiedBy>
  <cp:revision>194</cp:revision>
  <dcterms:created xsi:type="dcterms:W3CDTF">2017-09-17T04:28:10Z</dcterms:created>
  <dcterms:modified xsi:type="dcterms:W3CDTF">2020-07-12T18:27:49Z</dcterms:modified>
</cp:coreProperties>
</file>