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51"/>
    <p:restoredTop sz="94679"/>
  </p:normalViewPr>
  <p:slideViewPr>
    <p:cSldViewPr snapToGrid="0">
      <p:cViewPr varScale="1">
        <p:scale>
          <a:sx n="158" d="100"/>
          <a:sy n="158" d="100"/>
        </p:scale>
        <p:origin x="2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650F4-D05C-4F41-AC0D-008E155283BE}" type="datetimeFigureOut">
              <a:rPr lang="en-US" smtClean="0"/>
              <a:t>5/18/23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BB358-7620-714A-A9E2-7168D1915144}" type="slidenum">
              <a:rPr lang="en-US" smtClean="0"/>
              <a:t>‹#›</a:t>
            </a:fld>
            <a:endParaRPr lang="en-US"/>
          </a:p>
        </p:txBody>
      </p:sp>
    </p:spTree>
    <p:extLst>
      <p:ext uri="{BB962C8B-B14F-4D97-AF65-F5344CB8AC3E}">
        <p14:creationId xmlns:p14="http://schemas.microsoft.com/office/powerpoint/2010/main" val="18631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在计算出矩阵X后，Gavel使用一个基于轮询的调度机制为每个模型分配资源，在每一个round结束后，会根据X</a:t>
            </a:r>
            <a:r>
              <a:rPr lang="en-US" dirty="0"/>
              <a:t>(m, j)/</a:t>
            </a:r>
            <a:r>
              <a:rPr lang="en-US" dirty="0" err="1"/>
              <a:t>模型m在加速器j上已经分配的时间片计算优先级，根据优先级高低决定下一轮的资源分配</a:t>
            </a:r>
            <a:r>
              <a:rPr lang="en-US" dirty="0"/>
              <a:t>：</a:t>
            </a:r>
          </a:p>
          <a:p>
            <a:endParaRPr lang="en-US" dirty="0"/>
          </a:p>
        </p:txBody>
      </p:sp>
      <p:sp>
        <p:nvSpPr>
          <p:cNvPr id="4" name="Slide Number Placeholder 3"/>
          <p:cNvSpPr>
            <a:spLocks noGrp="1"/>
          </p:cNvSpPr>
          <p:nvPr>
            <p:ph type="sldNum" sz="quarter" idx="5"/>
          </p:nvPr>
        </p:nvSpPr>
        <p:spPr/>
        <p:txBody>
          <a:bodyPr/>
          <a:lstStyle/>
          <a:p>
            <a:fld id="{F0FBB358-7620-714A-A9E2-7168D1915144}" type="slidenum">
              <a:rPr lang="en-US" smtClean="0"/>
              <a:t>1</a:t>
            </a:fld>
            <a:endParaRPr lang="en-US"/>
          </a:p>
        </p:txBody>
      </p:sp>
    </p:spTree>
    <p:extLst>
      <p:ext uri="{BB962C8B-B14F-4D97-AF65-F5344CB8AC3E}">
        <p14:creationId xmlns:p14="http://schemas.microsoft.com/office/powerpoint/2010/main" val="480934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在计算出矩阵X后，Gavel使用一个基于轮询的调度机制为每个模型分配资源，在每一个round结束后，会根据X</a:t>
            </a:r>
            <a:r>
              <a:rPr lang="en-US" dirty="0"/>
              <a:t>(m, j)/</a:t>
            </a:r>
            <a:r>
              <a:rPr lang="en-US" dirty="0" err="1"/>
              <a:t>模型m在加速器j上已经分配的时间片计算优先级，根据优先级高低决定下一轮的资源分配</a:t>
            </a:r>
            <a:r>
              <a:rPr lang="en-US" dirty="0"/>
              <a:t>：</a:t>
            </a:r>
          </a:p>
          <a:p>
            <a:endParaRPr lang="en-US" dirty="0"/>
          </a:p>
        </p:txBody>
      </p:sp>
      <p:sp>
        <p:nvSpPr>
          <p:cNvPr id="4" name="Slide Number Placeholder 3"/>
          <p:cNvSpPr>
            <a:spLocks noGrp="1"/>
          </p:cNvSpPr>
          <p:nvPr>
            <p:ph type="sldNum" sz="quarter" idx="5"/>
          </p:nvPr>
        </p:nvSpPr>
        <p:spPr/>
        <p:txBody>
          <a:bodyPr/>
          <a:lstStyle/>
          <a:p>
            <a:fld id="{F0FBB358-7620-714A-A9E2-7168D1915144}" type="slidenum">
              <a:rPr lang="en-US" smtClean="0"/>
              <a:t>4</a:t>
            </a:fld>
            <a:endParaRPr lang="en-US"/>
          </a:p>
        </p:txBody>
      </p:sp>
    </p:spTree>
    <p:extLst>
      <p:ext uri="{BB962C8B-B14F-4D97-AF65-F5344CB8AC3E}">
        <p14:creationId xmlns:p14="http://schemas.microsoft.com/office/powerpoint/2010/main" val="781719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在计算出矩阵X后，Gavel使用一个基于轮询的调度机制为每个模型分配资源，在每一个round结束后，会根据X</a:t>
            </a:r>
            <a:r>
              <a:rPr lang="en-US" dirty="0"/>
              <a:t>(m, j)/</a:t>
            </a:r>
            <a:r>
              <a:rPr lang="en-US" dirty="0" err="1"/>
              <a:t>模型m在加速器j上已经分配的时间片计算优先级，根据优先级高低决定下一轮的资源分配</a:t>
            </a:r>
            <a:r>
              <a:rPr lang="en-US" dirty="0"/>
              <a:t>：</a:t>
            </a:r>
          </a:p>
          <a:p>
            <a:endParaRPr lang="en-US" dirty="0"/>
          </a:p>
        </p:txBody>
      </p:sp>
      <p:sp>
        <p:nvSpPr>
          <p:cNvPr id="4" name="Slide Number Placeholder 3"/>
          <p:cNvSpPr>
            <a:spLocks noGrp="1"/>
          </p:cNvSpPr>
          <p:nvPr>
            <p:ph type="sldNum" sz="quarter" idx="5"/>
          </p:nvPr>
        </p:nvSpPr>
        <p:spPr/>
        <p:txBody>
          <a:bodyPr/>
          <a:lstStyle/>
          <a:p>
            <a:fld id="{F0FBB358-7620-714A-A9E2-7168D1915144}" type="slidenum">
              <a:rPr lang="en-US" smtClean="0"/>
              <a:t>5</a:t>
            </a:fld>
            <a:endParaRPr lang="en-US"/>
          </a:p>
        </p:txBody>
      </p:sp>
    </p:spTree>
    <p:extLst>
      <p:ext uri="{BB962C8B-B14F-4D97-AF65-F5344CB8AC3E}">
        <p14:creationId xmlns:p14="http://schemas.microsoft.com/office/powerpoint/2010/main" val="238157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在计算出矩阵X后，Gavel使用一个基于轮询的调度机制为每个模型分配资源，在每一个round结束后，会根据X</a:t>
            </a:r>
            <a:r>
              <a:rPr lang="en-US" dirty="0"/>
              <a:t>(m, j)/</a:t>
            </a:r>
            <a:r>
              <a:rPr lang="en-US" dirty="0" err="1"/>
              <a:t>模型m在加速器j上已经分配的时间片计算优先级，根据优先级高低决定下一轮的资源分配</a:t>
            </a:r>
            <a:r>
              <a:rPr lang="en-US" dirty="0"/>
              <a:t>：</a:t>
            </a:r>
          </a:p>
          <a:p>
            <a:endParaRPr lang="en-US" dirty="0"/>
          </a:p>
        </p:txBody>
      </p:sp>
      <p:sp>
        <p:nvSpPr>
          <p:cNvPr id="4" name="Slide Number Placeholder 3"/>
          <p:cNvSpPr>
            <a:spLocks noGrp="1"/>
          </p:cNvSpPr>
          <p:nvPr>
            <p:ph type="sldNum" sz="quarter" idx="5"/>
          </p:nvPr>
        </p:nvSpPr>
        <p:spPr/>
        <p:txBody>
          <a:bodyPr/>
          <a:lstStyle/>
          <a:p>
            <a:fld id="{F0FBB358-7620-714A-A9E2-7168D1915144}" type="slidenum">
              <a:rPr lang="en-US" smtClean="0"/>
              <a:t>6</a:t>
            </a:fld>
            <a:endParaRPr lang="en-US"/>
          </a:p>
        </p:txBody>
      </p:sp>
    </p:spTree>
    <p:extLst>
      <p:ext uri="{BB962C8B-B14F-4D97-AF65-F5344CB8AC3E}">
        <p14:creationId xmlns:p14="http://schemas.microsoft.com/office/powerpoint/2010/main" val="1972666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在计算出矩阵X后，Gavel使用一个基于轮询的调度机制为每个模型分配资源，在每一个round结束后，会根据X</a:t>
            </a:r>
            <a:r>
              <a:rPr lang="en-US" dirty="0"/>
              <a:t>(m, j)/</a:t>
            </a:r>
            <a:r>
              <a:rPr lang="en-US" dirty="0" err="1"/>
              <a:t>模型m在加速器j上已经分配的时间片计算优先级，根据优先级高低决定下一轮的资源分配</a:t>
            </a:r>
            <a:r>
              <a:rPr lang="en-US" dirty="0"/>
              <a:t>：</a:t>
            </a:r>
          </a:p>
          <a:p>
            <a:endParaRPr lang="en-US" dirty="0"/>
          </a:p>
        </p:txBody>
      </p:sp>
      <p:sp>
        <p:nvSpPr>
          <p:cNvPr id="4" name="Slide Number Placeholder 3"/>
          <p:cNvSpPr>
            <a:spLocks noGrp="1"/>
          </p:cNvSpPr>
          <p:nvPr>
            <p:ph type="sldNum" sz="quarter" idx="5"/>
          </p:nvPr>
        </p:nvSpPr>
        <p:spPr/>
        <p:txBody>
          <a:bodyPr/>
          <a:lstStyle/>
          <a:p>
            <a:fld id="{F0FBB358-7620-714A-A9E2-7168D1915144}" type="slidenum">
              <a:rPr lang="en-US" smtClean="0"/>
              <a:t>7</a:t>
            </a:fld>
            <a:endParaRPr lang="en-US"/>
          </a:p>
        </p:txBody>
      </p:sp>
    </p:spTree>
    <p:extLst>
      <p:ext uri="{BB962C8B-B14F-4D97-AF65-F5344CB8AC3E}">
        <p14:creationId xmlns:p14="http://schemas.microsoft.com/office/powerpoint/2010/main" val="3803417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4820-096B-2576-A550-59C531A131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45EBF4-17E0-74B3-7502-DCFB13FB3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60F3AD-7323-8F0C-70F3-322FFFD1E0D5}"/>
              </a:ext>
            </a:extLst>
          </p:cNvPr>
          <p:cNvSpPr>
            <a:spLocks noGrp="1"/>
          </p:cNvSpPr>
          <p:nvPr>
            <p:ph type="dt" sz="half" idx="10"/>
          </p:nvPr>
        </p:nvSpPr>
        <p:spPr/>
        <p:txBody>
          <a:bodyPr/>
          <a:lstStyle/>
          <a:p>
            <a:fld id="{D0002C2F-9801-954C-9A72-4B23B2A041F0}" type="datetimeFigureOut">
              <a:rPr lang="en-US" smtClean="0"/>
              <a:t>5/18/23</a:t>
            </a:fld>
            <a:endParaRPr lang="en-US"/>
          </a:p>
        </p:txBody>
      </p:sp>
      <p:sp>
        <p:nvSpPr>
          <p:cNvPr id="5" name="Footer Placeholder 4">
            <a:extLst>
              <a:ext uri="{FF2B5EF4-FFF2-40B4-BE49-F238E27FC236}">
                <a16:creationId xmlns:a16="http://schemas.microsoft.com/office/drawing/2014/main" id="{DFE0A9B0-91F7-7064-2E4D-F2D644ED7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4A0A9-50C8-AFA1-0C5A-3BF2CFFC94FC}"/>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216837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57E4-80AE-FE8D-83EA-68E9A7657A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1E75AC-9CEE-7FA0-2174-A871A367A4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8A595-6CB7-79D2-04E3-99D0B01AB626}"/>
              </a:ext>
            </a:extLst>
          </p:cNvPr>
          <p:cNvSpPr>
            <a:spLocks noGrp="1"/>
          </p:cNvSpPr>
          <p:nvPr>
            <p:ph type="dt" sz="half" idx="10"/>
          </p:nvPr>
        </p:nvSpPr>
        <p:spPr/>
        <p:txBody>
          <a:bodyPr/>
          <a:lstStyle/>
          <a:p>
            <a:fld id="{D0002C2F-9801-954C-9A72-4B23B2A041F0}" type="datetimeFigureOut">
              <a:rPr lang="en-US" smtClean="0"/>
              <a:t>5/18/23</a:t>
            </a:fld>
            <a:endParaRPr lang="en-US"/>
          </a:p>
        </p:txBody>
      </p:sp>
      <p:sp>
        <p:nvSpPr>
          <p:cNvPr id="5" name="Footer Placeholder 4">
            <a:extLst>
              <a:ext uri="{FF2B5EF4-FFF2-40B4-BE49-F238E27FC236}">
                <a16:creationId xmlns:a16="http://schemas.microsoft.com/office/drawing/2014/main" id="{629F6933-1493-D34C-5B67-4B28E5152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31AB8-172D-6BCD-722F-221D777CBDFA}"/>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155483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A8C83F-6BBF-3FB7-1582-83A096CF17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1B7348-6D35-AB33-DFAA-0C86343A44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DD6EC-2AEB-786B-A78A-2D6033CA3DFC}"/>
              </a:ext>
            </a:extLst>
          </p:cNvPr>
          <p:cNvSpPr>
            <a:spLocks noGrp="1"/>
          </p:cNvSpPr>
          <p:nvPr>
            <p:ph type="dt" sz="half" idx="10"/>
          </p:nvPr>
        </p:nvSpPr>
        <p:spPr/>
        <p:txBody>
          <a:bodyPr/>
          <a:lstStyle/>
          <a:p>
            <a:fld id="{D0002C2F-9801-954C-9A72-4B23B2A041F0}" type="datetimeFigureOut">
              <a:rPr lang="en-US" smtClean="0"/>
              <a:t>5/18/23</a:t>
            </a:fld>
            <a:endParaRPr lang="en-US"/>
          </a:p>
        </p:txBody>
      </p:sp>
      <p:sp>
        <p:nvSpPr>
          <p:cNvPr id="5" name="Footer Placeholder 4">
            <a:extLst>
              <a:ext uri="{FF2B5EF4-FFF2-40B4-BE49-F238E27FC236}">
                <a16:creationId xmlns:a16="http://schemas.microsoft.com/office/drawing/2014/main" id="{DDABBC9E-DEB9-820C-2C7F-0BEB4EF17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36254-FAA7-01E3-3D7F-4324F4E57BF3}"/>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54382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878C-53F9-E7DC-1A6D-21D2FE4249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364AB6-653C-C8A9-82DC-7A3C38BC55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ADD37-0D94-60BE-099A-D05EBB6B99AD}"/>
              </a:ext>
            </a:extLst>
          </p:cNvPr>
          <p:cNvSpPr>
            <a:spLocks noGrp="1"/>
          </p:cNvSpPr>
          <p:nvPr>
            <p:ph type="dt" sz="half" idx="10"/>
          </p:nvPr>
        </p:nvSpPr>
        <p:spPr/>
        <p:txBody>
          <a:bodyPr/>
          <a:lstStyle/>
          <a:p>
            <a:fld id="{D0002C2F-9801-954C-9A72-4B23B2A041F0}" type="datetimeFigureOut">
              <a:rPr lang="en-US" smtClean="0"/>
              <a:t>5/18/23</a:t>
            </a:fld>
            <a:endParaRPr lang="en-US"/>
          </a:p>
        </p:txBody>
      </p:sp>
      <p:sp>
        <p:nvSpPr>
          <p:cNvPr id="5" name="Footer Placeholder 4">
            <a:extLst>
              <a:ext uri="{FF2B5EF4-FFF2-40B4-BE49-F238E27FC236}">
                <a16:creationId xmlns:a16="http://schemas.microsoft.com/office/drawing/2014/main" id="{FF0102DB-14DB-90F7-A68D-4C62E89D5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9265B-CB14-E83C-65AC-3247B2FA8726}"/>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154487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BA77-1E9E-9A4D-C54B-18050CDB41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164D34-5B91-852B-7BDC-568D1DEEA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54FC9A-94C7-5DEB-645B-12924C22FEDC}"/>
              </a:ext>
            </a:extLst>
          </p:cNvPr>
          <p:cNvSpPr>
            <a:spLocks noGrp="1"/>
          </p:cNvSpPr>
          <p:nvPr>
            <p:ph type="dt" sz="half" idx="10"/>
          </p:nvPr>
        </p:nvSpPr>
        <p:spPr/>
        <p:txBody>
          <a:bodyPr/>
          <a:lstStyle/>
          <a:p>
            <a:fld id="{D0002C2F-9801-954C-9A72-4B23B2A041F0}" type="datetimeFigureOut">
              <a:rPr lang="en-US" smtClean="0"/>
              <a:t>5/18/23</a:t>
            </a:fld>
            <a:endParaRPr lang="en-US"/>
          </a:p>
        </p:txBody>
      </p:sp>
      <p:sp>
        <p:nvSpPr>
          <p:cNvPr id="5" name="Footer Placeholder 4">
            <a:extLst>
              <a:ext uri="{FF2B5EF4-FFF2-40B4-BE49-F238E27FC236}">
                <a16:creationId xmlns:a16="http://schemas.microsoft.com/office/drawing/2014/main" id="{21C9CE12-13AB-3F8D-2A5D-AEA40119C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EA53B-2D7A-B12B-A876-C9A6B0C0472F}"/>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331726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3912-51D7-F780-9D32-5FD3FBED3D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C7529B-1303-0488-101B-7CA6F1975C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F59062-0127-3617-B713-284A25D65D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F4EC03-247C-EA26-63A9-2550C1377596}"/>
              </a:ext>
            </a:extLst>
          </p:cNvPr>
          <p:cNvSpPr>
            <a:spLocks noGrp="1"/>
          </p:cNvSpPr>
          <p:nvPr>
            <p:ph type="dt" sz="half" idx="10"/>
          </p:nvPr>
        </p:nvSpPr>
        <p:spPr/>
        <p:txBody>
          <a:bodyPr/>
          <a:lstStyle/>
          <a:p>
            <a:fld id="{D0002C2F-9801-954C-9A72-4B23B2A041F0}" type="datetimeFigureOut">
              <a:rPr lang="en-US" smtClean="0"/>
              <a:t>5/18/23</a:t>
            </a:fld>
            <a:endParaRPr lang="en-US"/>
          </a:p>
        </p:txBody>
      </p:sp>
      <p:sp>
        <p:nvSpPr>
          <p:cNvPr id="6" name="Footer Placeholder 5">
            <a:extLst>
              <a:ext uri="{FF2B5EF4-FFF2-40B4-BE49-F238E27FC236}">
                <a16:creationId xmlns:a16="http://schemas.microsoft.com/office/drawing/2014/main" id="{52124CF4-C4F6-92CA-28FC-99426F516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E8526C-2BE3-F0EB-1957-F703D9287754}"/>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416774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0706-4289-3F87-C643-A477CE9222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4B7CD5-70CA-B168-ED4D-0FA8BFA204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20327-2C2B-3626-BEAE-8DE4758C4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7B56F6-40AF-F34E-8D40-A0522EE35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B8E559-5BED-4CF0-3AB4-5EF6ED902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C61A45-D39F-F420-8392-C9AEE75B8AD7}"/>
              </a:ext>
            </a:extLst>
          </p:cNvPr>
          <p:cNvSpPr>
            <a:spLocks noGrp="1"/>
          </p:cNvSpPr>
          <p:nvPr>
            <p:ph type="dt" sz="half" idx="10"/>
          </p:nvPr>
        </p:nvSpPr>
        <p:spPr/>
        <p:txBody>
          <a:bodyPr/>
          <a:lstStyle/>
          <a:p>
            <a:fld id="{D0002C2F-9801-954C-9A72-4B23B2A041F0}" type="datetimeFigureOut">
              <a:rPr lang="en-US" smtClean="0"/>
              <a:t>5/18/23</a:t>
            </a:fld>
            <a:endParaRPr lang="en-US"/>
          </a:p>
        </p:txBody>
      </p:sp>
      <p:sp>
        <p:nvSpPr>
          <p:cNvPr id="8" name="Footer Placeholder 7">
            <a:extLst>
              <a:ext uri="{FF2B5EF4-FFF2-40B4-BE49-F238E27FC236}">
                <a16:creationId xmlns:a16="http://schemas.microsoft.com/office/drawing/2014/main" id="{8E2287C0-6F75-452C-E79E-85F2AF06E9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049F84-36E4-2166-AA49-F0F0A028A69F}"/>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1556348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1086-22CD-6E93-A72E-387E874601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6B526A-CE47-D33B-A1C3-663CF006954B}"/>
              </a:ext>
            </a:extLst>
          </p:cNvPr>
          <p:cNvSpPr>
            <a:spLocks noGrp="1"/>
          </p:cNvSpPr>
          <p:nvPr>
            <p:ph type="dt" sz="half" idx="10"/>
          </p:nvPr>
        </p:nvSpPr>
        <p:spPr/>
        <p:txBody>
          <a:bodyPr/>
          <a:lstStyle/>
          <a:p>
            <a:fld id="{D0002C2F-9801-954C-9A72-4B23B2A041F0}" type="datetimeFigureOut">
              <a:rPr lang="en-US" smtClean="0"/>
              <a:t>5/18/23</a:t>
            </a:fld>
            <a:endParaRPr lang="en-US"/>
          </a:p>
        </p:txBody>
      </p:sp>
      <p:sp>
        <p:nvSpPr>
          <p:cNvPr id="4" name="Footer Placeholder 3">
            <a:extLst>
              <a:ext uri="{FF2B5EF4-FFF2-40B4-BE49-F238E27FC236}">
                <a16:creationId xmlns:a16="http://schemas.microsoft.com/office/drawing/2014/main" id="{4A05B01B-6252-BDC8-A2AE-29DB30F7FC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8D32AC-85C1-459D-96F6-B52AE0A0F914}"/>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301172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3879A2-F7A3-C864-4118-1C0BAF99A6C6}"/>
              </a:ext>
            </a:extLst>
          </p:cNvPr>
          <p:cNvSpPr>
            <a:spLocks noGrp="1"/>
          </p:cNvSpPr>
          <p:nvPr>
            <p:ph type="dt" sz="half" idx="10"/>
          </p:nvPr>
        </p:nvSpPr>
        <p:spPr/>
        <p:txBody>
          <a:bodyPr/>
          <a:lstStyle/>
          <a:p>
            <a:fld id="{D0002C2F-9801-954C-9A72-4B23B2A041F0}" type="datetimeFigureOut">
              <a:rPr lang="en-US" smtClean="0"/>
              <a:t>5/18/23</a:t>
            </a:fld>
            <a:endParaRPr lang="en-US"/>
          </a:p>
        </p:txBody>
      </p:sp>
      <p:sp>
        <p:nvSpPr>
          <p:cNvPr id="3" name="Footer Placeholder 2">
            <a:extLst>
              <a:ext uri="{FF2B5EF4-FFF2-40B4-BE49-F238E27FC236}">
                <a16:creationId xmlns:a16="http://schemas.microsoft.com/office/drawing/2014/main" id="{56CDF865-A3C1-3519-3236-099827265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F457A1-14CE-076B-D0C1-E5B9B35ECF2E}"/>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251093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01A7-FD18-BC7A-E119-2272B312AB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DFC5F-6928-5C9E-29F9-EEA54E7FF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4A5FFC-BA88-F974-F3CE-196B30B31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9AB59-0844-31EF-D1B9-DE403150AB54}"/>
              </a:ext>
            </a:extLst>
          </p:cNvPr>
          <p:cNvSpPr>
            <a:spLocks noGrp="1"/>
          </p:cNvSpPr>
          <p:nvPr>
            <p:ph type="dt" sz="half" idx="10"/>
          </p:nvPr>
        </p:nvSpPr>
        <p:spPr/>
        <p:txBody>
          <a:bodyPr/>
          <a:lstStyle/>
          <a:p>
            <a:fld id="{D0002C2F-9801-954C-9A72-4B23B2A041F0}" type="datetimeFigureOut">
              <a:rPr lang="en-US" smtClean="0"/>
              <a:t>5/18/23</a:t>
            </a:fld>
            <a:endParaRPr lang="en-US"/>
          </a:p>
        </p:txBody>
      </p:sp>
      <p:sp>
        <p:nvSpPr>
          <p:cNvPr id="6" name="Footer Placeholder 5">
            <a:extLst>
              <a:ext uri="{FF2B5EF4-FFF2-40B4-BE49-F238E27FC236}">
                <a16:creationId xmlns:a16="http://schemas.microsoft.com/office/drawing/2014/main" id="{C5268D1D-57DA-4662-532D-7DD02E5F6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CB58A-F32B-DF7B-B316-8EAD9C6FC1C8}"/>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597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61DF-A75D-9484-9403-CA14FD469E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4AC7E2-5F74-6A22-301B-B83B39E73A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D993B7-D1B2-2669-D422-1798DB927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7F956-5538-CD74-CEDB-F19DFEA16672}"/>
              </a:ext>
            </a:extLst>
          </p:cNvPr>
          <p:cNvSpPr>
            <a:spLocks noGrp="1"/>
          </p:cNvSpPr>
          <p:nvPr>
            <p:ph type="dt" sz="half" idx="10"/>
          </p:nvPr>
        </p:nvSpPr>
        <p:spPr/>
        <p:txBody>
          <a:bodyPr/>
          <a:lstStyle/>
          <a:p>
            <a:fld id="{D0002C2F-9801-954C-9A72-4B23B2A041F0}" type="datetimeFigureOut">
              <a:rPr lang="en-US" smtClean="0"/>
              <a:t>5/18/23</a:t>
            </a:fld>
            <a:endParaRPr lang="en-US"/>
          </a:p>
        </p:txBody>
      </p:sp>
      <p:sp>
        <p:nvSpPr>
          <p:cNvPr id="6" name="Footer Placeholder 5">
            <a:extLst>
              <a:ext uri="{FF2B5EF4-FFF2-40B4-BE49-F238E27FC236}">
                <a16:creationId xmlns:a16="http://schemas.microsoft.com/office/drawing/2014/main" id="{FDD272AE-F88D-4D90-D025-FC4806226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6B4FF-0C0F-6A22-E546-76586A23D378}"/>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26515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E478A3-3F5A-E6A6-C219-0EF0129D1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A6F851-D3FA-B71A-7655-5E05B96708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0D840A-62E3-0AD0-8DC1-4E3C7FD9B2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02C2F-9801-954C-9A72-4B23B2A041F0}" type="datetimeFigureOut">
              <a:rPr lang="en-US" smtClean="0"/>
              <a:t>5/18/23</a:t>
            </a:fld>
            <a:endParaRPr lang="en-US"/>
          </a:p>
        </p:txBody>
      </p:sp>
      <p:sp>
        <p:nvSpPr>
          <p:cNvPr id="5" name="Footer Placeholder 4">
            <a:extLst>
              <a:ext uri="{FF2B5EF4-FFF2-40B4-BE49-F238E27FC236}">
                <a16:creationId xmlns:a16="http://schemas.microsoft.com/office/drawing/2014/main" id="{C2AC4B49-BF5C-7787-2B02-22532B6E4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F833EA-05AA-ADA0-3206-40438A6DF8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747EF-40F5-A341-A349-6C007D7B4CE9}" type="slidenum">
              <a:rPr lang="en-US" smtClean="0"/>
              <a:t>‹#›</a:t>
            </a:fld>
            <a:endParaRPr lang="en-US"/>
          </a:p>
        </p:txBody>
      </p:sp>
    </p:spTree>
    <p:extLst>
      <p:ext uri="{BB962C8B-B14F-4D97-AF65-F5344CB8AC3E}">
        <p14:creationId xmlns:p14="http://schemas.microsoft.com/office/powerpoint/2010/main" val="830606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1869621" y="457200"/>
            <a:ext cx="8268289" cy="369332"/>
          </a:xfrm>
          <a:prstGeom prst="rect">
            <a:avLst/>
          </a:prstGeom>
          <a:noFill/>
        </p:spPr>
        <p:txBody>
          <a:bodyPr wrap="none" rtlCol="0">
            <a:spAutoFit/>
          </a:bodyPr>
          <a:lstStyle/>
          <a:p>
            <a:pPr algn="ctr"/>
            <a:r>
              <a:rPr lang="en-CA" sz="1800" dirty="0">
                <a:latin typeface="Arial" panose="020B0604020202020204" pitchFamily="34" charset="0"/>
                <a:cs typeface="Arial" panose="020B0604020202020204" pitchFamily="34" charset="0"/>
              </a:rPr>
              <a:t>Heterogeneity-Aware Cluster Scheduling Policies for Deep Learning Workloads</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46386" y="-936287"/>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5475514" cy="1585049"/>
          </a:xfrm>
          <a:prstGeom prst="rect">
            <a:avLst/>
          </a:prstGeom>
          <a:noFill/>
        </p:spPr>
        <p:txBody>
          <a:bodyPr wrap="square" rtlCol="0">
            <a:spAutoFit/>
          </a:bodyPr>
          <a:lstStyle/>
          <a:p>
            <a:r>
              <a:rPr lang="en-CA" dirty="0">
                <a:latin typeface="Calibri" panose="020F0502020204030204" pitchFamily="34" charset="0"/>
                <a:cs typeface="Calibri" panose="020F0502020204030204" pitchFamily="34" charset="0"/>
              </a:rPr>
              <a:t>System Overview:</a:t>
            </a:r>
          </a:p>
          <a:p>
            <a:endParaRPr lang="en-CA" dirty="0">
              <a:latin typeface="Calibri" panose="020F0502020204030204" pitchFamily="34" charset="0"/>
              <a:cs typeface="Calibri" panose="020F0502020204030204" pitchFamily="34" charset="0"/>
            </a:endParaRPr>
          </a:p>
          <a:p>
            <a:r>
              <a:rPr lang="en-CA" sz="1400" dirty="0">
                <a:latin typeface="Calibri" panose="020F0502020204030204" pitchFamily="34" charset="0"/>
                <a:cs typeface="Calibri" panose="020F0502020204030204" pitchFamily="34" charset="0"/>
              </a:rPr>
              <a:t>3.1 Heterogeneity-Aware Policies:</a:t>
            </a:r>
          </a:p>
          <a:p>
            <a:endParaRPr lang="en-CA" sz="1400" dirty="0">
              <a:latin typeface="Calibri" panose="020F0502020204030204" pitchFamily="34" charset="0"/>
              <a:cs typeface="Calibri" panose="020F0502020204030204" pitchFamily="34" charset="0"/>
            </a:endParaRPr>
          </a:p>
          <a:p>
            <a:r>
              <a:rPr lang="en-CA" sz="1100" dirty="0">
                <a:latin typeface="Calibri" panose="020F0502020204030204" pitchFamily="34" charset="0"/>
                <a:cs typeface="Calibri" panose="020F0502020204030204" pitchFamily="34" charset="0"/>
              </a:rPr>
              <a:t>A matrix X can represent allocations on a single accelerator type (homogeneous setting), on multiple accelerator types (heterogeneous setting), as well as with other optimizations.</a:t>
            </a:r>
          </a:p>
          <a:p>
            <a:endParaRPr lang="en-US" sz="1100" dirty="0">
              <a:latin typeface="Arial" panose="020B0604020202020204" pitchFamily="34" charset="0"/>
              <a:cs typeface="Arial" panose="020B0604020202020204" pitchFamily="34" charset="0"/>
            </a:endParaRPr>
          </a:p>
        </p:txBody>
      </p:sp>
      <p:pic>
        <p:nvPicPr>
          <p:cNvPr id="11" name="Picture 10" descr="A picture containing text, font, white&#10;&#10;Description automatically generated">
            <a:extLst>
              <a:ext uri="{FF2B5EF4-FFF2-40B4-BE49-F238E27FC236}">
                <a16:creationId xmlns:a16="http://schemas.microsoft.com/office/drawing/2014/main" id="{0A33A9A1-34CA-B1A7-0207-735A85DD55AC}"/>
              </a:ext>
            </a:extLst>
          </p:cNvPr>
          <p:cNvPicPr>
            <a:picLocks noChangeAspect="1"/>
          </p:cNvPicPr>
          <p:nvPr/>
        </p:nvPicPr>
        <p:blipFill>
          <a:blip r:embed="rId3"/>
          <a:stretch>
            <a:fillRect/>
          </a:stretch>
        </p:blipFill>
        <p:spPr>
          <a:xfrm>
            <a:off x="632732" y="2835046"/>
            <a:ext cx="2473778" cy="794498"/>
          </a:xfrm>
          <a:prstGeom prst="rect">
            <a:avLst/>
          </a:prstGeom>
        </p:spPr>
      </p:pic>
      <p:sp>
        <p:nvSpPr>
          <p:cNvPr id="12" name="TextBox 11">
            <a:extLst>
              <a:ext uri="{FF2B5EF4-FFF2-40B4-BE49-F238E27FC236}">
                <a16:creationId xmlns:a16="http://schemas.microsoft.com/office/drawing/2014/main" id="{F70C26C6-B4BB-66EC-AB2F-FB7B3FB5A6B5}"/>
              </a:ext>
            </a:extLst>
          </p:cNvPr>
          <p:cNvSpPr txBox="1"/>
          <p:nvPr/>
        </p:nvSpPr>
        <p:spPr>
          <a:xfrm>
            <a:off x="632733" y="3629544"/>
            <a:ext cx="5463268" cy="769441"/>
          </a:xfrm>
          <a:prstGeom prst="rect">
            <a:avLst/>
          </a:prstGeom>
          <a:noFill/>
        </p:spPr>
        <p:txBody>
          <a:bodyPr wrap="square" rtlCol="0">
            <a:spAutoFit/>
          </a:bodyPr>
          <a:lstStyle/>
          <a:p>
            <a:r>
              <a:rPr lang="en-CA" sz="1100" dirty="0"/>
              <a:t>Gavel finds an optimal value for the matrix X given a policy expressed as an optimization problem. To construct the optimization problem for a given policy, Gavel requires a throughput matrix T with each job’s throughput (in training iterations per second) on different accelerators.</a:t>
            </a:r>
            <a:endParaRPr lang="en-US" sz="1100" dirty="0"/>
          </a:p>
        </p:txBody>
      </p:sp>
      <p:pic>
        <p:nvPicPr>
          <p:cNvPr id="14" name="Picture 13" descr="A picture containing text, font, white, line&#10;&#10;Description automatically generated">
            <a:extLst>
              <a:ext uri="{FF2B5EF4-FFF2-40B4-BE49-F238E27FC236}">
                <a16:creationId xmlns:a16="http://schemas.microsoft.com/office/drawing/2014/main" id="{6FC2402B-BFD3-91E7-6EE8-FAF6B119DB18}"/>
              </a:ext>
            </a:extLst>
          </p:cNvPr>
          <p:cNvPicPr>
            <a:picLocks noChangeAspect="1"/>
          </p:cNvPicPr>
          <p:nvPr/>
        </p:nvPicPr>
        <p:blipFill>
          <a:blip r:embed="rId4"/>
          <a:stretch>
            <a:fillRect/>
          </a:stretch>
        </p:blipFill>
        <p:spPr>
          <a:xfrm>
            <a:off x="282248" y="4578986"/>
            <a:ext cx="2856918" cy="507002"/>
          </a:xfrm>
          <a:prstGeom prst="rect">
            <a:avLst/>
          </a:prstGeom>
        </p:spPr>
      </p:pic>
      <p:pic>
        <p:nvPicPr>
          <p:cNvPr id="16" name="Picture 15" descr="A picture containing font, white, text, typography&#10;&#10;Description automatically generated">
            <a:extLst>
              <a:ext uri="{FF2B5EF4-FFF2-40B4-BE49-F238E27FC236}">
                <a16:creationId xmlns:a16="http://schemas.microsoft.com/office/drawing/2014/main" id="{A3DA2ED8-63B0-4B38-37A2-733DFB7B7ECD}"/>
              </a:ext>
            </a:extLst>
          </p:cNvPr>
          <p:cNvPicPr>
            <a:picLocks noChangeAspect="1"/>
          </p:cNvPicPr>
          <p:nvPr/>
        </p:nvPicPr>
        <p:blipFill>
          <a:blip r:embed="rId5"/>
          <a:stretch>
            <a:fillRect/>
          </a:stretch>
        </p:blipFill>
        <p:spPr>
          <a:xfrm>
            <a:off x="146386" y="5121255"/>
            <a:ext cx="2699544" cy="361950"/>
          </a:xfrm>
          <a:prstGeom prst="rect">
            <a:avLst/>
          </a:prstGeom>
        </p:spPr>
      </p:pic>
      <p:sp>
        <p:nvSpPr>
          <p:cNvPr id="17" name="TextBox 16">
            <a:extLst>
              <a:ext uri="{FF2B5EF4-FFF2-40B4-BE49-F238E27FC236}">
                <a16:creationId xmlns:a16="http://schemas.microsoft.com/office/drawing/2014/main" id="{ACACB77D-D613-7A0B-3EDB-6D3E068D1C0B}"/>
              </a:ext>
            </a:extLst>
          </p:cNvPr>
          <p:cNvSpPr txBox="1"/>
          <p:nvPr/>
        </p:nvSpPr>
        <p:spPr>
          <a:xfrm>
            <a:off x="6108246" y="1377042"/>
            <a:ext cx="5475514" cy="1523494"/>
          </a:xfrm>
          <a:prstGeom prst="rect">
            <a:avLst/>
          </a:prstGeom>
          <a:noFill/>
        </p:spPr>
        <p:txBody>
          <a:bodyPr wrap="square" rtlCol="0">
            <a:spAutoFit/>
          </a:bodyPr>
          <a:lstStyle/>
          <a:p>
            <a:endParaRPr lang="en-CA" dirty="0">
              <a:latin typeface="Calibri" panose="020F0502020204030204" pitchFamily="34" charset="0"/>
              <a:cs typeface="Calibri" panose="020F0502020204030204" pitchFamily="34" charset="0"/>
            </a:endParaRPr>
          </a:p>
          <a:p>
            <a:endParaRPr lang="en-CA" sz="1400" dirty="0"/>
          </a:p>
          <a:p>
            <a:r>
              <a:rPr lang="en-CA" sz="1400" dirty="0"/>
              <a:t>3.2 Round-based Scheduling Mechanism:</a:t>
            </a:r>
          </a:p>
          <a:p>
            <a:endParaRPr lang="en-CA" sz="1400" dirty="0">
              <a:latin typeface="Calibri" panose="020F0502020204030204" pitchFamily="34" charset="0"/>
              <a:cs typeface="Calibri" panose="020F0502020204030204" pitchFamily="34" charset="0"/>
            </a:endParaRPr>
          </a:p>
          <a:p>
            <a:r>
              <a:rPr lang="en-CA" sz="1100" dirty="0">
                <a:latin typeface="Calibri" panose="020F0502020204030204" pitchFamily="34" charset="0"/>
                <a:cs typeface="Calibri" panose="020F0502020204030204" pitchFamily="34" charset="0"/>
              </a:rPr>
              <a:t>A matrix X can represent allocations on a single accelerator type (homogeneous setting), on multiple accelerator types (heterogeneous setting), as well as with other optimizations.</a:t>
            </a:r>
          </a:p>
          <a:p>
            <a:endParaRPr lang="en-US" sz="1100" dirty="0">
              <a:latin typeface="Arial" panose="020B0604020202020204" pitchFamily="34" charset="0"/>
              <a:cs typeface="Arial" panose="020B0604020202020204" pitchFamily="34" charset="0"/>
            </a:endParaRPr>
          </a:p>
        </p:txBody>
      </p:sp>
      <p:pic>
        <p:nvPicPr>
          <p:cNvPr id="19" name="Picture 18" descr="A picture containing text, screenshot, font, number&#10;&#10;Description automatically generated">
            <a:extLst>
              <a:ext uri="{FF2B5EF4-FFF2-40B4-BE49-F238E27FC236}">
                <a16:creationId xmlns:a16="http://schemas.microsoft.com/office/drawing/2014/main" id="{C6CE35F1-5A28-6D04-84E4-4111AA8A514D}"/>
              </a:ext>
            </a:extLst>
          </p:cNvPr>
          <p:cNvPicPr>
            <a:picLocks noChangeAspect="1"/>
          </p:cNvPicPr>
          <p:nvPr/>
        </p:nvPicPr>
        <p:blipFill>
          <a:blip r:embed="rId6"/>
          <a:stretch>
            <a:fillRect/>
          </a:stretch>
        </p:blipFill>
        <p:spPr>
          <a:xfrm>
            <a:off x="6060330" y="2816154"/>
            <a:ext cx="3016998" cy="1582831"/>
          </a:xfrm>
          <a:prstGeom prst="rect">
            <a:avLst/>
          </a:prstGeom>
        </p:spPr>
      </p:pic>
      <p:sp>
        <p:nvSpPr>
          <p:cNvPr id="20" name="TextBox 19">
            <a:extLst>
              <a:ext uri="{FF2B5EF4-FFF2-40B4-BE49-F238E27FC236}">
                <a16:creationId xmlns:a16="http://schemas.microsoft.com/office/drawing/2014/main" id="{99586012-D295-876E-F6F7-1F89AF14B0A7}"/>
              </a:ext>
            </a:extLst>
          </p:cNvPr>
          <p:cNvSpPr txBox="1"/>
          <p:nvPr/>
        </p:nvSpPr>
        <p:spPr>
          <a:xfrm>
            <a:off x="6108246" y="4185448"/>
            <a:ext cx="5475514" cy="1815882"/>
          </a:xfrm>
          <a:prstGeom prst="rect">
            <a:avLst/>
          </a:prstGeom>
          <a:noFill/>
        </p:spPr>
        <p:txBody>
          <a:bodyPr wrap="square" rtlCol="0">
            <a:spAutoFit/>
          </a:bodyPr>
          <a:lstStyle/>
          <a:p>
            <a:endParaRPr lang="en-CA" dirty="0">
              <a:latin typeface="Calibri" panose="020F0502020204030204" pitchFamily="34" charset="0"/>
              <a:cs typeface="Calibri" panose="020F0502020204030204" pitchFamily="34" charset="0"/>
            </a:endParaRPr>
          </a:p>
          <a:p>
            <a:endParaRPr lang="en-CA" sz="1400" dirty="0"/>
          </a:p>
          <a:p>
            <a:r>
              <a:rPr lang="en-CA" sz="1400" dirty="0"/>
              <a:t>3.3 Throughput Estimator:</a:t>
            </a:r>
          </a:p>
          <a:p>
            <a:endParaRPr lang="en-US" sz="1100" dirty="0">
              <a:latin typeface="Arial" panose="020B0604020202020204" pitchFamily="34" charset="0"/>
              <a:cs typeface="Arial" panose="020B0604020202020204" pitchFamily="34" charset="0"/>
            </a:endParaRPr>
          </a:p>
          <a:p>
            <a:r>
              <a:rPr lang="en-CA" sz="1100" dirty="0"/>
              <a:t>Gavel’s throughput estimator maps a new job to a set of </a:t>
            </a:r>
            <a:r>
              <a:rPr lang="en-CA" sz="1100" dirty="0" err="1"/>
              <a:t>preprofiled</a:t>
            </a:r>
            <a:r>
              <a:rPr lang="en-CA" sz="1100" dirty="0"/>
              <a:t> reference jobs. The throughputs of the closest reference job can then be used as the initial performance estimate for the new job’s combinations. For individual jobs, the throughput estimator is not needed, since throughputs can be estimated on the fly as jobs run on different resource types.</a:t>
            </a:r>
            <a:endParaRPr lang="en-US" sz="1100" dirty="0">
              <a:latin typeface="Arial" panose="020B0604020202020204" pitchFamily="34" charset="0"/>
              <a:cs typeface="Arial" panose="020B0604020202020204" pitchFamily="34" charset="0"/>
            </a:endParaRPr>
          </a:p>
        </p:txBody>
      </p:sp>
      <p:pic>
        <p:nvPicPr>
          <p:cNvPr id="25" name="Picture 24" descr="A picture containing text, font, receipt, white&#10;&#10;Description automatically generated">
            <a:extLst>
              <a:ext uri="{FF2B5EF4-FFF2-40B4-BE49-F238E27FC236}">
                <a16:creationId xmlns:a16="http://schemas.microsoft.com/office/drawing/2014/main" id="{8EF8755F-4A19-E2CC-CA6E-04F30EB7D212}"/>
              </a:ext>
            </a:extLst>
          </p:cNvPr>
          <p:cNvPicPr>
            <a:picLocks noChangeAspect="1"/>
          </p:cNvPicPr>
          <p:nvPr/>
        </p:nvPicPr>
        <p:blipFill>
          <a:blip r:embed="rId7"/>
          <a:stretch>
            <a:fillRect/>
          </a:stretch>
        </p:blipFill>
        <p:spPr>
          <a:xfrm>
            <a:off x="648641" y="5518472"/>
            <a:ext cx="2981902" cy="867579"/>
          </a:xfrm>
          <a:prstGeom prst="rect">
            <a:avLst/>
          </a:prstGeom>
        </p:spPr>
      </p:pic>
    </p:spTree>
    <p:extLst>
      <p:ext uri="{BB962C8B-B14F-4D97-AF65-F5344CB8AC3E}">
        <p14:creationId xmlns:p14="http://schemas.microsoft.com/office/powerpoint/2010/main" val="221151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1869621" y="457200"/>
            <a:ext cx="8268289" cy="369332"/>
          </a:xfrm>
          <a:prstGeom prst="rect">
            <a:avLst/>
          </a:prstGeom>
          <a:noFill/>
        </p:spPr>
        <p:txBody>
          <a:bodyPr wrap="none" rtlCol="0">
            <a:spAutoFit/>
          </a:bodyPr>
          <a:lstStyle/>
          <a:p>
            <a:pPr algn="ctr"/>
            <a:r>
              <a:rPr lang="en-CA" sz="1800" dirty="0">
                <a:latin typeface="Arial" panose="020B0604020202020204" pitchFamily="34" charset="0"/>
                <a:cs typeface="Arial" panose="020B0604020202020204" pitchFamily="34" charset="0"/>
              </a:rPr>
              <a:t>Heterogeneity-Aware Cluster Scheduling Policies for Deep Learning Workloads</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5475514" cy="3529236"/>
              </a:xfrm>
              <a:prstGeom prst="rect">
                <a:avLst/>
              </a:prstGeom>
              <a:noFill/>
            </p:spPr>
            <p:txBody>
              <a:bodyPr wrap="square" rtlCol="0">
                <a:spAutoFit/>
              </a:bodyPr>
              <a:lstStyle/>
              <a:p>
                <a:r>
                  <a:rPr lang="en-CA" dirty="0"/>
                  <a:t>Scheduling Policies:</a:t>
                </a:r>
              </a:p>
              <a:p>
                <a:endParaRPr lang="en-CA" dirty="0">
                  <a:latin typeface="Calibri" panose="020F0502020204030204" pitchFamily="34" charset="0"/>
                  <a:cs typeface="Calibri" panose="020F0502020204030204" pitchFamily="34" charset="0"/>
                </a:endParaRPr>
              </a:p>
              <a:p>
                <a:r>
                  <a:rPr lang="en-CA" sz="1400" dirty="0"/>
                  <a:t>Max-Min Fairness as an Optimization Problem</a:t>
                </a:r>
                <a:r>
                  <a:rPr lang="en-CA" sz="1400" dirty="0">
                    <a:latin typeface="Calibri" panose="020F0502020204030204" pitchFamily="34" charset="0"/>
                    <a:cs typeface="Calibri" panose="020F0502020204030204" pitchFamily="34" charset="0"/>
                  </a:rPr>
                  <a:t>:</a:t>
                </a:r>
              </a:p>
              <a:p>
                <a:endParaRPr lang="en-CA" sz="1400" dirty="0">
                  <a:latin typeface="Calibri" panose="020F0502020204030204" pitchFamily="34" charset="0"/>
                  <a:cs typeface="Calibri" panose="020F0502020204030204" pitchFamily="34" charset="0"/>
                </a:endParaRPr>
              </a:p>
              <a:p>
                <a:r>
                  <a:rPr lang="en-CA" sz="1100" dirty="0"/>
                  <a:t>On a homogeneous cluster, if a job m with weight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𝑤</m:t>
                        </m:r>
                      </m:e>
                      <m:sub>
                        <m:r>
                          <a:rPr lang="en-CA" sz="1100" i="1" dirty="0" smtClean="0">
                            <a:latin typeface="Cambria Math" panose="02040503050406030204" pitchFamily="18" charset="0"/>
                          </a:rPr>
                          <m:t>𝑚</m:t>
                        </m:r>
                      </m:sub>
                    </m:sSub>
                  </m:oMath>
                </a14:m>
                <a:r>
                  <a:rPr lang="en-CA" sz="1100" dirty="0"/>
                  <a:t> receives a fraction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𝑋</m:t>
                        </m:r>
                      </m:e>
                      <m:sub>
                        <m:r>
                          <a:rPr lang="en-CA" sz="1100" i="1" dirty="0" smtClean="0">
                            <a:latin typeface="Cambria Math" panose="02040503050406030204" pitchFamily="18" charset="0"/>
                          </a:rPr>
                          <m:t>𝑚</m:t>
                        </m:r>
                      </m:sub>
                    </m:sSub>
                  </m:oMath>
                </a14:m>
                <a:r>
                  <a:rPr lang="en-CA" sz="1100" dirty="0"/>
                  <a:t> (which is a scalar since there is only one resource type), LAS can be expressed as the following optimization problem:</a:t>
                </a:r>
              </a:p>
              <a:p>
                <a:endParaRPr lang="en-CA" sz="1100" dirty="0"/>
              </a:p>
              <a:p>
                <a:endParaRPr lang="en-CA" sz="1100" dirty="0"/>
              </a:p>
              <a:p>
                <a:endParaRPr lang="en-CA" sz="1100" dirty="0"/>
              </a:p>
              <a:p>
                <a:r>
                  <a:rPr lang="en-CA" sz="1100" dirty="0"/>
                  <a:t>The vanilla LAS policy is not fair in a heterogeneous setting; jobs might see unequal reductions in throughput due to variations in performance across accelerator types. For example, giving one job a K80 and another job a V100 would equalize their number of resources, but could result in very low performance for the job with the K80.</a:t>
                </a:r>
              </a:p>
              <a:p>
                <a:endParaRPr lang="en-CA" sz="1100" dirty="0">
                  <a:latin typeface="Arial" panose="020B0604020202020204" pitchFamily="34" charset="0"/>
                  <a:cs typeface="Arial" panose="020B0604020202020204" pitchFamily="34" charset="0"/>
                </a:endParaRPr>
              </a:p>
              <a:p>
                <a:r>
                  <a:rPr lang="en-CA" sz="1100" dirty="0"/>
                  <a:t>Let </a:t>
                </a:r>
                <a14:m>
                  <m:oMath xmlns:m="http://schemas.openxmlformats.org/officeDocument/2006/math">
                    <m:sSubSup>
                      <m:sSubSupPr>
                        <m:ctrlPr>
                          <a:rPr lang="en-US" sz="1100" b="0" i="1" dirty="0" smtClean="0">
                            <a:latin typeface="Cambria Math" panose="02040503050406030204" pitchFamily="18" charset="0"/>
                          </a:rPr>
                        </m:ctrlPr>
                      </m:sSubSupPr>
                      <m:e>
                        <m:r>
                          <a:rPr lang="en-CA" sz="1100" i="1" dirty="0" smtClean="0">
                            <a:latin typeface="Cambria Math" panose="02040503050406030204" pitchFamily="18" charset="0"/>
                          </a:rPr>
                          <m:t>𝑋</m:t>
                        </m:r>
                      </m:e>
                      <m:sub>
                        <m:r>
                          <a:rPr lang="en-CA" sz="1100" i="1" dirty="0" smtClean="0">
                            <a:latin typeface="Cambria Math" panose="02040503050406030204" pitchFamily="18" charset="0"/>
                          </a:rPr>
                          <m:t>𝑚</m:t>
                        </m:r>
                      </m:sub>
                      <m:sup>
                        <m:r>
                          <a:rPr lang="en-CA" sz="1100" i="1" dirty="0" smtClean="0">
                            <a:latin typeface="Cambria Math" panose="02040503050406030204" pitchFamily="18" charset="0"/>
                          </a:rPr>
                          <m:t>𝑒𝑞𝑢𝑎𝑙</m:t>
                        </m:r>
                      </m:sup>
                    </m:sSubSup>
                    <m:r>
                      <a:rPr lang="en-CA" sz="1100" i="1" dirty="0" smtClean="0">
                        <a:latin typeface="Cambria Math" panose="02040503050406030204" pitchFamily="18" charset="0"/>
                      </a:rPr>
                      <m:t> </m:t>
                    </m:r>
                  </m:oMath>
                </a14:m>
                <a:r>
                  <a:rPr lang="en-CA" sz="1100" dirty="0"/>
                  <a:t>be the allocation given to job </a:t>
                </a:r>
                <a14:m>
                  <m:oMath xmlns:m="http://schemas.openxmlformats.org/officeDocument/2006/math">
                    <m:r>
                      <a:rPr lang="en-CA" sz="1100" i="1" dirty="0" smtClean="0">
                        <a:latin typeface="Cambria Math" panose="02040503050406030204" pitchFamily="18" charset="0"/>
                      </a:rPr>
                      <m:t>𝑚</m:t>
                    </m:r>
                  </m:oMath>
                </a14:m>
                <a:r>
                  <a:rPr lang="en-CA" sz="1100" dirty="0"/>
                  <a:t> assuming it receives equal time share on each worker in the cluster. For example, if the cluster had 1 V100 and 1 K80, </a:t>
                </a:r>
                <a14:m>
                  <m:oMath xmlns:m="http://schemas.openxmlformats.org/officeDocument/2006/math">
                    <m:sSubSup>
                      <m:sSubSupPr>
                        <m:ctrlPr>
                          <a:rPr lang="en-US" sz="1100" b="0" i="1" dirty="0" smtClean="0">
                            <a:latin typeface="Cambria Math" panose="02040503050406030204" pitchFamily="18" charset="0"/>
                          </a:rPr>
                        </m:ctrlPr>
                      </m:sSubSupPr>
                      <m:e>
                        <m:r>
                          <a:rPr lang="en-CA" sz="1100" i="1" dirty="0" smtClean="0">
                            <a:latin typeface="Cambria Math" panose="02040503050406030204" pitchFamily="18" charset="0"/>
                          </a:rPr>
                          <m:t>𝑋</m:t>
                        </m:r>
                      </m:e>
                      <m:sub>
                        <m:r>
                          <a:rPr lang="en-CA" sz="1100" i="1" dirty="0" smtClean="0">
                            <a:latin typeface="Cambria Math" panose="02040503050406030204" pitchFamily="18" charset="0"/>
                          </a:rPr>
                          <m:t>𝑚</m:t>
                        </m:r>
                      </m:sub>
                      <m:sup>
                        <m:r>
                          <a:rPr lang="en-CA" sz="1100" i="1" dirty="0" smtClean="0">
                            <a:latin typeface="Cambria Math" panose="02040503050406030204" pitchFamily="18" charset="0"/>
                          </a:rPr>
                          <m:t>𝑒𝑞𝑢𝑎𝑙</m:t>
                        </m:r>
                      </m:sup>
                    </m:sSubSup>
                    <m:r>
                      <a:rPr lang="en-CA" sz="1100" i="1" dirty="0" smtClean="0">
                        <a:latin typeface="Cambria Math" panose="02040503050406030204" pitchFamily="18" charset="0"/>
                      </a:rPr>
                      <m:t> </m:t>
                    </m:r>
                  </m:oMath>
                </a14:m>
                <a:r>
                  <a:rPr lang="en-CA" sz="1100" dirty="0"/>
                  <a:t>= [0.5,0.5]. </a:t>
                </a:r>
                <a14:m>
                  <m:oMath xmlns:m="http://schemas.openxmlformats.org/officeDocument/2006/math">
                    <m:sSubSup>
                      <m:sSubSupPr>
                        <m:ctrlPr>
                          <a:rPr lang="en-US" sz="1100" b="0" i="1" dirty="0" smtClean="0">
                            <a:latin typeface="Cambria Math" panose="02040503050406030204" pitchFamily="18" charset="0"/>
                          </a:rPr>
                        </m:ctrlPr>
                      </m:sSubSupPr>
                      <m:e>
                        <m:r>
                          <a:rPr lang="en-CA" sz="1100" i="1" dirty="0" smtClean="0">
                            <a:latin typeface="Cambria Math" panose="02040503050406030204" pitchFamily="18" charset="0"/>
                          </a:rPr>
                          <m:t>𝑋</m:t>
                        </m:r>
                      </m:e>
                      <m:sub>
                        <m:r>
                          <a:rPr lang="en-CA" sz="1100" i="1" dirty="0" smtClean="0">
                            <a:latin typeface="Cambria Math" panose="02040503050406030204" pitchFamily="18" charset="0"/>
                          </a:rPr>
                          <m:t>𝑚</m:t>
                        </m:r>
                      </m:sub>
                      <m:sup>
                        <m:r>
                          <a:rPr lang="en-CA" sz="1100" i="1" dirty="0" smtClean="0">
                            <a:latin typeface="Cambria Math" panose="02040503050406030204" pitchFamily="18" charset="0"/>
                          </a:rPr>
                          <m:t>𝑒𝑞𝑢𝑎𝑙</m:t>
                        </m:r>
                      </m:sup>
                    </m:sSubSup>
                  </m:oMath>
                </a14:m>
                <a:r>
                  <a:rPr lang="en-CA" sz="1100" dirty="0"/>
                  <a:t> scales the effective throughputs to make them comparable across jobs.</a:t>
                </a:r>
                <a:endParaRPr lang="en-US" sz="1100" dirty="0">
                  <a:latin typeface="Arial" panose="020B060402020202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D9A10B56-D55A-747E-4D5D-EEECD6EA3ABB}"/>
                  </a:ext>
                </a:extLst>
              </p:cNvPr>
              <p:cNvSpPr txBox="1">
                <a:spLocks noRot="1" noChangeAspect="1" noMove="1" noResize="1" noEditPoints="1" noAdjustHandles="1" noChangeArrowheads="1" noChangeShapeType="1" noTextEdit="1"/>
              </p:cNvSpPr>
              <p:nvPr/>
            </p:nvSpPr>
            <p:spPr>
              <a:xfrm>
                <a:off x="620487" y="1371599"/>
                <a:ext cx="5475514" cy="3529236"/>
              </a:xfrm>
              <a:prstGeom prst="rect">
                <a:avLst/>
              </a:prstGeom>
              <a:blipFill>
                <a:blip r:embed="rId2"/>
                <a:stretch>
                  <a:fillRect l="-924" t="-719" b="-360"/>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CACB77D-D613-7A0B-3EDB-6D3E068D1C0B}"/>
              </a:ext>
            </a:extLst>
          </p:cNvPr>
          <p:cNvSpPr txBox="1"/>
          <p:nvPr/>
        </p:nvSpPr>
        <p:spPr>
          <a:xfrm>
            <a:off x="6108246" y="1412419"/>
            <a:ext cx="5475514" cy="1862048"/>
          </a:xfrm>
          <a:prstGeom prst="rect">
            <a:avLst/>
          </a:prstGeom>
          <a:noFill/>
        </p:spPr>
        <p:txBody>
          <a:bodyPr wrap="square" rtlCol="0">
            <a:spAutoFit/>
          </a:bodyPr>
          <a:lstStyle/>
          <a:p>
            <a:endParaRPr lang="en-CA" dirty="0">
              <a:latin typeface="Calibri" panose="020F0502020204030204" pitchFamily="34" charset="0"/>
              <a:cs typeface="Calibri" panose="020F0502020204030204" pitchFamily="34" charset="0"/>
            </a:endParaRPr>
          </a:p>
          <a:p>
            <a:endParaRPr lang="en-CA" sz="1400" dirty="0"/>
          </a:p>
          <a:p>
            <a:r>
              <a:rPr lang="en-CA" sz="1400" dirty="0"/>
              <a:t>Minimize </a:t>
            </a:r>
            <a:r>
              <a:rPr lang="en-CA" sz="1400" dirty="0" err="1"/>
              <a:t>Makespan</a:t>
            </a:r>
            <a:r>
              <a:rPr lang="en-CA" sz="1400" dirty="0"/>
              <a:t>:</a:t>
            </a:r>
          </a:p>
          <a:p>
            <a:endParaRPr lang="en-CA" sz="1400" dirty="0">
              <a:latin typeface="Calibri" panose="020F0502020204030204" pitchFamily="34" charset="0"/>
              <a:cs typeface="Calibri" panose="020F0502020204030204" pitchFamily="34" charset="0"/>
            </a:endParaRPr>
          </a:p>
          <a:p>
            <a:r>
              <a:rPr lang="en-CA" sz="1100" dirty="0"/>
              <a:t>If </a:t>
            </a:r>
            <a:r>
              <a:rPr lang="en-CA" sz="1100" dirty="0" err="1"/>
              <a:t>num_stepsm</a:t>
            </a:r>
            <a:r>
              <a:rPr lang="en-CA" sz="1100" dirty="0"/>
              <a:t> is the number of iterations remaining to train model m, then the </a:t>
            </a:r>
            <a:r>
              <a:rPr lang="en-CA" sz="1100" dirty="0" err="1"/>
              <a:t>makespan</a:t>
            </a:r>
            <a:r>
              <a:rPr lang="en-CA" sz="1100" dirty="0"/>
              <a:t> is the maximum of the durations of all active jobs, where the duration of job m is the ratio of the number of iterations to throughput(</a:t>
            </a:r>
            <a:r>
              <a:rPr lang="en-CA" sz="1100" dirty="0" err="1"/>
              <a:t>m,X</a:t>
            </a:r>
            <a:r>
              <a:rPr lang="en-CA" sz="1100" dirty="0"/>
              <a:t>) (expressed in iterations / second). Overall, this can be framed as</a:t>
            </a:r>
            <a:r>
              <a:rPr lang="en-US" sz="1100" dirty="0">
                <a:latin typeface="Arial" panose="020B0604020202020204" pitchFamily="34" charset="0"/>
                <a:cs typeface="Arial" panose="020B0604020202020204" pitchFamily="34" charset="0"/>
              </a:rPr>
              <a:t>:</a:t>
            </a:r>
          </a:p>
          <a:p>
            <a:endParaRPr lang="en-CA" sz="110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9586012-D295-876E-F6F7-1F89AF14B0A7}"/>
                  </a:ext>
                </a:extLst>
              </p:cNvPr>
              <p:cNvSpPr txBox="1"/>
              <p:nvPr/>
            </p:nvSpPr>
            <p:spPr>
              <a:xfrm>
                <a:off x="6095999" y="3264364"/>
                <a:ext cx="5475514" cy="1944507"/>
              </a:xfrm>
              <a:prstGeom prst="rect">
                <a:avLst/>
              </a:prstGeom>
              <a:noFill/>
            </p:spPr>
            <p:txBody>
              <a:bodyPr wrap="square" rtlCol="0">
                <a:spAutoFit/>
              </a:bodyPr>
              <a:lstStyle/>
              <a:p>
                <a:endParaRPr lang="en-CA" dirty="0">
                  <a:latin typeface="Calibri" panose="020F0502020204030204" pitchFamily="34" charset="0"/>
                  <a:cs typeface="Calibri" panose="020F0502020204030204" pitchFamily="34" charset="0"/>
                </a:endParaRPr>
              </a:p>
              <a:p>
                <a:r>
                  <a:rPr lang="en-CA" sz="1400" dirty="0"/>
                  <a:t>Minimize Finish-Time Fairness (Themis):</a:t>
                </a:r>
              </a:p>
              <a:p>
                <a:r>
                  <a:rPr lang="en-CA" sz="1100" dirty="0"/>
                  <a:t>a new metric called finish-time fairness (represented as </a:t>
                </a:r>
                <a:r>
                  <a:rPr lang="el-GR" sz="1100" dirty="0"/>
                  <a:t>ρ), </a:t>
                </a:r>
                <a:r>
                  <a:rPr lang="en-CA" sz="1100" dirty="0"/>
                  <a:t>which is the ratio of the time taken to finish a job using a given allocation and the time taken to finish the job using 1/n of the cluster (</a:t>
                </a:r>
                <a14:m>
                  <m:oMath xmlns:m="http://schemas.openxmlformats.org/officeDocument/2006/math">
                    <m:sSup>
                      <m:sSupPr>
                        <m:ctrlPr>
                          <a:rPr lang="en-US" sz="1100" b="0" i="1" dirty="0" smtClean="0">
                            <a:latin typeface="Cambria Math" panose="02040503050406030204" pitchFamily="18" charset="0"/>
                          </a:rPr>
                        </m:ctrlPr>
                      </m:sSupPr>
                      <m:e>
                        <m:r>
                          <a:rPr lang="en-CA" sz="1100" i="1" dirty="0" smtClean="0">
                            <a:latin typeface="Cambria Math" panose="02040503050406030204" pitchFamily="18" charset="0"/>
                          </a:rPr>
                          <m:t>𝑋</m:t>
                        </m:r>
                      </m:e>
                      <m:sup>
                        <m:r>
                          <a:rPr lang="en-CA" sz="1100" i="1" dirty="0" smtClean="0">
                            <a:latin typeface="Cambria Math" panose="02040503050406030204" pitchFamily="18" charset="0"/>
                          </a:rPr>
                          <m:t>𝑖𝑠𝑜𝑙𝑎𝑡𝑒𝑑</m:t>
                        </m:r>
                      </m:sup>
                    </m:sSup>
                  </m:oMath>
                </a14:m>
                <a:r>
                  <a:rPr lang="en-CA" sz="1100" dirty="0"/>
                  <a:t>), assuming n users using the cluster. This can be expressed in terms of throughput(</a:t>
                </a:r>
                <a:r>
                  <a:rPr lang="en-CA" sz="1100" dirty="0" err="1"/>
                  <a:t>m,X</a:t>
                </a:r>
                <a:r>
                  <a:rPr lang="en-CA" sz="1100" dirty="0"/>
                  <a:t>) as follows (</a:t>
                </a:r>
                <a14:m>
                  <m:oMath xmlns:m="http://schemas.openxmlformats.org/officeDocument/2006/math">
                    <m:r>
                      <a:rPr lang="en-CA" sz="1100" i="1" dirty="0" smtClean="0">
                        <a:latin typeface="Cambria Math" panose="02040503050406030204" pitchFamily="18" charset="0"/>
                      </a:rPr>
                      <m:t>𝑛𝑢𝑚</m:t>
                    </m:r>
                    <m:r>
                      <a:rPr lang="en-CA" sz="1100" i="1" dirty="0" smtClean="0">
                        <a:latin typeface="Cambria Math" panose="02040503050406030204" pitchFamily="18" charset="0"/>
                      </a:rPr>
                      <m:t>_</m:t>
                    </m:r>
                    <m:r>
                      <a:rPr lang="en-CA" sz="1100" i="1" dirty="0" smtClean="0">
                        <a:latin typeface="Cambria Math" panose="02040503050406030204" pitchFamily="18" charset="0"/>
                      </a:rPr>
                      <m:t>𝑠𝑡𝑒𝑝</m:t>
                    </m:r>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𝑠</m:t>
                        </m:r>
                      </m:e>
                      <m:sub>
                        <m:r>
                          <a:rPr lang="en-CA" sz="1100" i="1" dirty="0" smtClean="0">
                            <a:latin typeface="Cambria Math" panose="02040503050406030204" pitchFamily="18" charset="0"/>
                          </a:rPr>
                          <m:t>𝑚</m:t>
                        </m:r>
                      </m:sub>
                    </m:sSub>
                    <m:r>
                      <a:rPr lang="en-CA" sz="1100" i="1" dirty="0" smtClean="0">
                        <a:latin typeface="Cambria Math" panose="02040503050406030204" pitchFamily="18" charset="0"/>
                      </a:rPr>
                      <m:t> </m:t>
                    </m:r>
                  </m:oMath>
                </a14:m>
                <a:r>
                  <a:rPr lang="en-CA" sz="1100" dirty="0"/>
                  <a:t>is the number of iterations remaining to train model m, tm is the time elapsed since the start of training for model m, and t isolated m is the hypothetical time elapsed since the start of training if model m had 1/n of the cluster to itself):</a:t>
                </a:r>
              </a:p>
              <a:p>
                <a:endParaRPr lang="en-CA" sz="1100" dirty="0"/>
              </a:p>
            </p:txBody>
          </p:sp>
        </mc:Choice>
        <mc:Fallback xmlns="">
          <p:sp>
            <p:nvSpPr>
              <p:cNvPr id="20" name="TextBox 19">
                <a:extLst>
                  <a:ext uri="{FF2B5EF4-FFF2-40B4-BE49-F238E27FC236}">
                    <a16:creationId xmlns:a16="http://schemas.microsoft.com/office/drawing/2014/main" id="{99586012-D295-876E-F6F7-1F89AF14B0A7}"/>
                  </a:ext>
                </a:extLst>
              </p:cNvPr>
              <p:cNvSpPr txBox="1">
                <a:spLocks noRot="1" noChangeAspect="1" noMove="1" noResize="1" noEditPoints="1" noAdjustHandles="1" noChangeArrowheads="1" noChangeShapeType="1" noTextEdit="1"/>
              </p:cNvSpPr>
              <p:nvPr/>
            </p:nvSpPr>
            <p:spPr>
              <a:xfrm>
                <a:off x="6095999" y="3264364"/>
                <a:ext cx="5475514" cy="1944507"/>
              </a:xfrm>
              <a:prstGeom prst="rect">
                <a:avLst/>
              </a:prstGeom>
              <a:blipFill>
                <a:blip r:embed="rId3"/>
                <a:stretch>
                  <a:fillRect l="-463"/>
                </a:stretch>
              </a:blipFill>
            </p:spPr>
            <p:txBody>
              <a:bodyPr/>
              <a:lstStyle/>
              <a:p>
                <a:r>
                  <a:rPr lang="en-US">
                    <a:noFill/>
                  </a:rPr>
                  <a:t> </a:t>
                </a:r>
              </a:p>
            </p:txBody>
          </p:sp>
        </mc:Fallback>
      </mc:AlternateContent>
      <p:pic>
        <p:nvPicPr>
          <p:cNvPr id="3" name="Picture 2" descr="A picture containing text, font, white, line&#10;&#10;Description automatically generated">
            <a:extLst>
              <a:ext uri="{FF2B5EF4-FFF2-40B4-BE49-F238E27FC236}">
                <a16:creationId xmlns:a16="http://schemas.microsoft.com/office/drawing/2014/main" id="{4170CF9B-8348-117A-7B51-9D026E2770A1}"/>
              </a:ext>
            </a:extLst>
          </p:cNvPr>
          <p:cNvPicPr>
            <a:picLocks noChangeAspect="1"/>
          </p:cNvPicPr>
          <p:nvPr/>
        </p:nvPicPr>
        <p:blipFill>
          <a:blip r:embed="rId4"/>
          <a:stretch>
            <a:fillRect/>
          </a:stretch>
        </p:blipFill>
        <p:spPr>
          <a:xfrm>
            <a:off x="1497091" y="4925589"/>
            <a:ext cx="3494641" cy="520313"/>
          </a:xfrm>
          <a:prstGeom prst="rect">
            <a:avLst/>
          </a:prstGeom>
        </p:spPr>
      </p:pic>
      <p:pic>
        <p:nvPicPr>
          <p:cNvPr id="6" name="Picture 5" descr="A black text on a white background&#10;&#10;Description automatically generated with medium confidence">
            <a:extLst>
              <a:ext uri="{FF2B5EF4-FFF2-40B4-BE49-F238E27FC236}">
                <a16:creationId xmlns:a16="http://schemas.microsoft.com/office/drawing/2014/main" id="{D15B20EF-D55F-E98E-DB35-0571998A77F9}"/>
              </a:ext>
            </a:extLst>
          </p:cNvPr>
          <p:cNvPicPr>
            <a:picLocks noChangeAspect="1"/>
          </p:cNvPicPr>
          <p:nvPr/>
        </p:nvPicPr>
        <p:blipFill>
          <a:blip r:embed="rId5"/>
          <a:stretch>
            <a:fillRect/>
          </a:stretch>
        </p:blipFill>
        <p:spPr>
          <a:xfrm>
            <a:off x="1262338" y="2892372"/>
            <a:ext cx="3633329" cy="463150"/>
          </a:xfrm>
          <a:prstGeom prst="rect">
            <a:avLst/>
          </a:prstGeom>
        </p:spPr>
      </p:pic>
      <p:pic>
        <p:nvPicPr>
          <p:cNvPr id="10" name="Picture 9">
            <a:extLst>
              <a:ext uri="{FF2B5EF4-FFF2-40B4-BE49-F238E27FC236}">
                <a16:creationId xmlns:a16="http://schemas.microsoft.com/office/drawing/2014/main" id="{44FAAA70-8162-C5F3-6D79-104D6F6F0A21}"/>
              </a:ext>
            </a:extLst>
          </p:cNvPr>
          <p:cNvPicPr>
            <a:picLocks noChangeAspect="1"/>
          </p:cNvPicPr>
          <p:nvPr/>
        </p:nvPicPr>
        <p:blipFill>
          <a:blip r:embed="rId6"/>
          <a:stretch>
            <a:fillRect/>
          </a:stretch>
        </p:blipFill>
        <p:spPr>
          <a:xfrm>
            <a:off x="7047286" y="3068322"/>
            <a:ext cx="3329522" cy="381585"/>
          </a:xfrm>
          <a:prstGeom prst="rect">
            <a:avLst/>
          </a:prstGeom>
        </p:spPr>
      </p:pic>
      <p:pic>
        <p:nvPicPr>
          <p:cNvPr id="15" name="Picture 14" descr="A picture containing text, font, white, receipt&#10;&#10;Description automatically generated">
            <a:extLst>
              <a:ext uri="{FF2B5EF4-FFF2-40B4-BE49-F238E27FC236}">
                <a16:creationId xmlns:a16="http://schemas.microsoft.com/office/drawing/2014/main" id="{CF971427-67CA-5D0B-816C-8A159B5FDBFA}"/>
              </a:ext>
            </a:extLst>
          </p:cNvPr>
          <p:cNvPicPr>
            <a:picLocks noChangeAspect="1"/>
          </p:cNvPicPr>
          <p:nvPr/>
        </p:nvPicPr>
        <p:blipFill>
          <a:blip r:embed="rId7"/>
          <a:stretch>
            <a:fillRect/>
          </a:stretch>
        </p:blipFill>
        <p:spPr>
          <a:xfrm>
            <a:off x="6606002" y="5015393"/>
            <a:ext cx="3861242" cy="677862"/>
          </a:xfrm>
          <a:prstGeom prst="rect">
            <a:avLst/>
          </a:prstGeom>
        </p:spPr>
      </p:pic>
      <p:pic>
        <p:nvPicPr>
          <p:cNvPr id="21" name="Picture 20">
            <a:extLst>
              <a:ext uri="{FF2B5EF4-FFF2-40B4-BE49-F238E27FC236}">
                <a16:creationId xmlns:a16="http://schemas.microsoft.com/office/drawing/2014/main" id="{272258D5-C791-46CB-BF2F-B8A9CC787B44}"/>
              </a:ext>
            </a:extLst>
          </p:cNvPr>
          <p:cNvPicPr>
            <a:picLocks noChangeAspect="1"/>
          </p:cNvPicPr>
          <p:nvPr/>
        </p:nvPicPr>
        <p:blipFill>
          <a:blip r:embed="rId8"/>
          <a:stretch>
            <a:fillRect/>
          </a:stretch>
        </p:blipFill>
        <p:spPr>
          <a:xfrm>
            <a:off x="7192842" y="5833307"/>
            <a:ext cx="3306321" cy="288471"/>
          </a:xfrm>
          <a:prstGeom prst="rect">
            <a:avLst/>
          </a:prstGeom>
        </p:spPr>
      </p:pic>
    </p:spTree>
    <p:extLst>
      <p:ext uri="{BB962C8B-B14F-4D97-AF65-F5344CB8AC3E}">
        <p14:creationId xmlns:p14="http://schemas.microsoft.com/office/powerpoint/2010/main" val="425500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1869621" y="457200"/>
            <a:ext cx="8268289" cy="369332"/>
          </a:xfrm>
          <a:prstGeom prst="rect">
            <a:avLst/>
          </a:prstGeom>
          <a:noFill/>
        </p:spPr>
        <p:txBody>
          <a:bodyPr wrap="none" rtlCol="0">
            <a:spAutoFit/>
          </a:bodyPr>
          <a:lstStyle/>
          <a:p>
            <a:pPr algn="ctr"/>
            <a:r>
              <a:rPr lang="en-CA" sz="1800" dirty="0">
                <a:latin typeface="Arial" panose="020B0604020202020204" pitchFamily="34" charset="0"/>
                <a:cs typeface="Arial" panose="020B0604020202020204" pitchFamily="34" charset="0"/>
              </a:rPr>
              <a:t>Heterogeneity-Aware Cluster Scheduling Policies for Deep Learning Workloads</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5475514" cy="4695709"/>
              </a:xfrm>
              <a:prstGeom prst="rect">
                <a:avLst/>
              </a:prstGeom>
              <a:noFill/>
            </p:spPr>
            <p:txBody>
              <a:bodyPr wrap="square" rtlCol="0">
                <a:spAutoFit/>
              </a:bodyPr>
              <a:lstStyle/>
              <a:p>
                <a:r>
                  <a:rPr lang="en-CA" dirty="0"/>
                  <a:t>Scheduling Mechanism:</a:t>
                </a:r>
              </a:p>
              <a:p>
                <a:endParaRPr lang="en-CA" sz="1400" dirty="0">
                  <a:latin typeface="Calibri" panose="020F0502020204030204" pitchFamily="34" charset="0"/>
                  <a:cs typeface="Calibri" panose="020F0502020204030204" pitchFamily="34" charset="0"/>
                </a:endParaRPr>
              </a:p>
              <a:p>
                <a:r>
                  <a:rPr lang="en-CA" sz="1100" dirty="0"/>
                  <a:t>Gavel’s scheduling mechanism schedules training iterations of runnable jobs on the available workers (with possibly different accelerators), such that for each schedulable job (or combination), the fraction of wall-clock time it spends on each accelerator type is approximately equal to the computed optimal allocation </a:t>
                </a:r>
                <a14:m>
                  <m:oMath xmlns:m="http://schemas.openxmlformats.org/officeDocument/2006/math">
                    <m:sSup>
                      <m:sSupPr>
                        <m:ctrlPr>
                          <a:rPr lang="en-US" sz="1100" b="0" i="1" dirty="0" smtClean="0">
                            <a:latin typeface="Cambria Math" panose="02040503050406030204" pitchFamily="18" charset="0"/>
                          </a:rPr>
                        </m:ctrlPr>
                      </m:sSupPr>
                      <m:e>
                        <m:r>
                          <a:rPr lang="en-CA" sz="1100" i="1" dirty="0" smtClean="0">
                            <a:latin typeface="Cambria Math" panose="02040503050406030204" pitchFamily="18" charset="0"/>
                          </a:rPr>
                          <m:t>𝑋</m:t>
                        </m:r>
                      </m:e>
                      <m:sup>
                        <m:r>
                          <a:rPr lang="en-CA" sz="1100" i="1" dirty="0" smtClean="0">
                            <a:latin typeface="Cambria Math" panose="02040503050406030204" pitchFamily="18" charset="0"/>
                          </a:rPr>
                          <m:t>𝑜𝑝𝑡</m:t>
                        </m:r>
                      </m:sup>
                    </m:sSup>
                  </m:oMath>
                </a14:m>
                <a:r>
                  <a:rPr lang="en-CA" sz="1100" dirty="0"/>
                  <a:t> between allocation </a:t>
                </a:r>
                <a:r>
                  <a:rPr lang="en-CA" sz="1100" dirty="0" err="1"/>
                  <a:t>recomputation</a:t>
                </a:r>
                <a:r>
                  <a:rPr lang="en-CA" sz="1100" dirty="0"/>
                  <a:t> events. Two challenges:</a:t>
                </a:r>
              </a:p>
              <a:p>
                <a:endParaRPr lang="en-CA" sz="1100" dirty="0"/>
              </a:p>
              <a:p>
                <a:pPr marL="228600" indent="-228600">
                  <a:buAutoNum type="arabicParenR"/>
                </a:pPr>
                <a:r>
                  <a:rPr lang="en-CA" sz="1100" dirty="0"/>
                  <a:t>Jobs can run on multiple accelerators. Moreover, since distributed training can be communication intensive, jobs should be placed on accelerators “close” to each other.</a:t>
                </a:r>
              </a:p>
              <a:p>
                <a:pPr marL="228600" indent="-228600">
                  <a:buAutoNum type="arabicParenR"/>
                </a:pPr>
                <a:r>
                  <a:rPr lang="en-CA" sz="1100" dirty="0"/>
                  <a:t>Combinations of up to two jobs can run on a set of accelerators in order to improve resource utilization (space sharing).</a:t>
                </a:r>
              </a:p>
              <a:p>
                <a:pPr marL="228600" indent="-228600">
                  <a:buAutoNum type="arabicParenR"/>
                </a:pPr>
                <a:endParaRPr lang="en-CA" sz="1100" dirty="0"/>
              </a:p>
              <a:p>
                <a:r>
                  <a:rPr lang="en-CA" sz="1100" dirty="0"/>
                  <a:t>Gavel’s scheduler tries to place work on all available workers for a specific duration (this time period is configurable; we use 6 minutes in our experiments). We call the work handed to each worker in a given round a micro-task. Without rounds, jobs that request many accelerators can suffer from starvation. Since the number of active, schedulable jobs might far exceed the total number of workers, Gavel first determines the job combinations that should run in the upcoming round. To do this, Gavel maintains the time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𝑡</m:t>
                        </m:r>
                      </m:e>
                      <m:sub>
                        <m:r>
                          <a:rPr lang="en-CA" sz="1100" i="1" dirty="0" smtClean="0">
                            <a:latin typeface="Cambria Math" panose="02040503050406030204" pitchFamily="18" charset="0"/>
                          </a:rPr>
                          <m:t>𝑚𝑗</m:t>
                        </m:r>
                      </m:sub>
                    </m:sSub>
                  </m:oMath>
                </a14:m>
                <a:r>
                  <a:rPr lang="en-CA" sz="1100" dirty="0"/>
                  <a:t> spent by a job (or combination) m on accelerator type j, which is updated as jobs run on different accelerator types every round. Given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𝑡</m:t>
                        </m:r>
                      </m:e>
                      <m:sub>
                        <m:r>
                          <a:rPr lang="en-CA" sz="1100" i="1" dirty="0" smtClean="0">
                            <a:latin typeface="Cambria Math" panose="02040503050406030204" pitchFamily="18" charset="0"/>
                          </a:rPr>
                          <m:t>𝑚𝑗</m:t>
                        </m:r>
                      </m:sub>
                    </m:sSub>
                  </m:oMath>
                </a14:m>
                <a:r>
                  <a:rPr lang="en-CA" sz="1100" dirty="0"/>
                  <a:t>, Gavel’s scheduler can then compute the fraction of total wall-clock time spent by each job (or combination) m on each accelerator type j as </a:t>
                </a:r>
                <a14:m>
                  <m:oMath xmlns:m="http://schemas.openxmlformats.org/officeDocument/2006/math">
                    <m:sSub>
                      <m:sSubPr>
                        <m:ctrlPr>
                          <a:rPr lang="en-US" sz="1100" b="0" i="1" dirty="0" smtClean="0">
                            <a:latin typeface="Cambria Math" panose="02040503050406030204" pitchFamily="18" charset="0"/>
                          </a:rPr>
                        </m:ctrlPr>
                      </m:sSubPr>
                      <m:e>
                        <m:r>
                          <a:rPr lang="en-US" sz="1100" b="0" i="1" dirty="0" smtClean="0">
                            <a:latin typeface="Cambria Math" panose="02040503050406030204" pitchFamily="18" charset="0"/>
                          </a:rPr>
                          <m:t>𝑓</m:t>
                        </m:r>
                      </m:e>
                      <m:sub>
                        <m:r>
                          <a:rPr lang="en-CA" sz="1100" i="1" dirty="0" smtClean="0">
                            <a:latin typeface="Cambria Math" panose="02040503050406030204" pitchFamily="18" charset="0"/>
                          </a:rPr>
                          <m:t>𝑚𝑗</m:t>
                        </m:r>
                      </m:sub>
                    </m:sSub>
                  </m:oMath>
                </a14:m>
                <a:r>
                  <a:rPr lang="en-CA" sz="1100" dirty="0"/>
                  <a:t> =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𝑡</m:t>
                        </m:r>
                      </m:e>
                      <m:sub>
                        <m:r>
                          <a:rPr lang="en-CA" sz="1100" i="1" dirty="0" smtClean="0">
                            <a:latin typeface="Cambria Math" panose="02040503050406030204" pitchFamily="18" charset="0"/>
                          </a:rPr>
                          <m:t>𝑚𝑗</m:t>
                        </m:r>
                      </m:sub>
                    </m:sSub>
                    <m:r>
                      <a:rPr lang="en-CA" sz="1100" i="1" dirty="0" smtClean="0">
                        <a:latin typeface="Cambria Math" panose="02040503050406030204" pitchFamily="18" charset="0"/>
                      </a:rPr>
                      <m:t> </m:t>
                    </m:r>
                  </m:oMath>
                </a14:m>
                <a:r>
                  <a:rPr lang="en-CA" sz="1100" dirty="0"/>
                  <a:t>/(∑</a:t>
                </a:r>
                <a14:m>
                  <m:oMath xmlns:m="http://schemas.openxmlformats.org/officeDocument/2006/math">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𝑚</m:t>
                        </m:r>
                      </m:e>
                      <m:sup>
                        <m:r>
                          <a:rPr lang="en-US" sz="1100" b="0" i="1" smtClean="0">
                            <a:latin typeface="Cambria Math" panose="02040503050406030204" pitchFamily="18" charset="0"/>
                          </a:rPr>
                          <m:t>′</m:t>
                        </m:r>
                      </m:sup>
                    </m:sSup>
                  </m:oMath>
                </a14:m>
                <a:r>
                  <a:rPr lang="en-CA" sz="1100" dirty="0"/>
                  <a:t>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𝑡</m:t>
                        </m:r>
                      </m:e>
                      <m:sub>
                        <m:sSup>
                          <m:sSupPr>
                            <m:ctrlPr>
                              <a:rPr lang="en-US" sz="1100" b="0" i="1" dirty="0" smtClean="0">
                                <a:latin typeface="Cambria Math" panose="02040503050406030204" pitchFamily="18" charset="0"/>
                              </a:rPr>
                            </m:ctrlPr>
                          </m:sSupPr>
                          <m:e>
                            <m:r>
                              <a:rPr lang="en-CA" sz="1100" i="1" dirty="0" smtClean="0">
                                <a:latin typeface="Cambria Math" panose="02040503050406030204" pitchFamily="18" charset="0"/>
                              </a:rPr>
                              <m:t>𝑚</m:t>
                            </m:r>
                          </m:e>
                          <m:sup>
                            <m:r>
                              <a:rPr lang="en-US" sz="1100" b="0" i="1" dirty="0" smtClean="0">
                                <a:latin typeface="Cambria Math" panose="02040503050406030204" pitchFamily="18" charset="0"/>
                              </a:rPr>
                              <m:t>′</m:t>
                            </m:r>
                          </m:sup>
                        </m:sSup>
                        <m:r>
                          <a:rPr lang="en-CA" sz="1100" i="1" dirty="0" smtClean="0">
                            <a:latin typeface="Cambria Math" panose="02040503050406030204" pitchFamily="18" charset="0"/>
                          </a:rPr>
                          <m:t>𝑗</m:t>
                        </m:r>
                      </m:sub>
                    </m:sSub>
                  </m:oMath>
                </a14:m>
                <a:r>
                  <a:rPr lang="en-CA" sz="1100" dirty="0"/>
                  <a:t>). The matrix of priorities is then just the element-wise division of </a:t>
                </a:r>
                <a14:m>
                  <m:oMath xmlns:m="http://schemas.openxmlformats.org/officeDocument/2006/math">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𝑋</m:t>
                        </m:r>
                      </m:e>
                      <m:sup>
                        <m:r>
                          <a:rPr lang="en-US" sz="1100" b="0" i="1" smtClean="0">
                            <a:latin typeface="Cambria Math" panose="02040503050406030204" pitchFamily="18" charset="0"/>
                          </a:rPr>
                          <m:t>𝑜𝑝𝑡</m:t>
                        </m:r>
                      </m:sup>
                    </m:sSup>
                  </m:oMath>
                </a14:m>
                <a:r>
                  <a:rPr lang="en-CA" sz="1100" dirty="0"/>
                  <a:t> by f.</a:t>
                </a:r>
              </a:p>
              <a:p>
                <a:endParaRPr lang="en-CA" sz="1100" dirty="0">
                  <a:latin typeface="Arial" panose="020B0604020202020204" pitchFamily="34" charset="0"/>
                  <a:cs typeface="Arial" panose="020B0604020202020204" pitchFamily="34" charset="0"/>
                </a:endParaRPr>
              </a:p>
              <a:p>
                <a:endParaRPr lang="en-US" sz="1100" dirty="0">
                  <a:latin typeface="Arial" panose="020B060402020202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D9A10B56-D55A-747E-4D5D-EEECD6EA3ABB}"/>
                  </a:ext>
                </a:extLst>
              </p:cNvPr>
              <p:cNvSpPr txBox="1">
                <a:spLocks noRot="1" noChangeAspect="1" noMove="1" noResize="1" noEditPoints="1" noAdjustHandles="1" noChangeArrowheads="1" noChangeShapeType="1" noTextEdit="1"/>
              </p:cNvSpPr>
              <p:nvPr/>
            </p:nvSpPr>
            <p:spPr>
              <a:xfrm>
                <a:off x="620487" y="1371599"/>
                <a:ext cx="5475514" cy="4695709"/>
              </a:xfrm>
              <a:prstGeom prst="rect">
                <a:avLst/>
              </a:prstGeom>
              <a:blipFill>
                <a:blip r:embed="rId2"/>
                <a:stretch>
                  <a:fillRect l="-924" t="-5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0CD516B-4778-91F3-69FF-EB5385D8E300}"/>
              </a:ext>
            </a:extLst>
          </p:cNvPr>
          <p:cNvPicPr>
            <a:picLocks noChangeAspect="1"/>
          </p:cNvPicPr>
          <p:nvPr/>
        </p:nvPicPr>
        <p:blipFill>
          <a:blip r:embed="rId3"/>
          <a:stretch>
            <a:fillRect/>
          </a:stretch>
        </p:blipFill>
        <p:spPr>
          <a:xfrm>
            <a:off x="6460353" y="1989331"/>
            <a:ext cx="4865781" cy="2879338"/>
          </a:xfrm>
          <a:prstGeom prst="rect">
            <a:avLst/>
          </a:prstGeom>
        </p:spPr>
      </p:pic>
    </p:spTree>
    <p:extLst>
      <p:ext uri="{BB962C8B-B14F-4D97-AF65-F5344CB8AC3E}">
        <p14:creationId xmlns:p14="http://schemas.microsoft.com/office/powerpoint/2010/main" val="275284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2688210" y="457200"/>
            <a:ext cx="6631111" cy="369332"/>
          </a:xfrm>
          <a:prstGeom prst="rect">
            <a:avLst/>
          </a:prstGeom>
          <a:noFill/>
        </p:spPr>
        <p:txBody>
          <a:bodyPr wrap="none" rtlCol="0">
            <a:spAutoFit/>
          </a:bodyPr>
          <a:lstStyle/>
          <a:p>
            <a:pPr algn="ctr"/>
            <a:r>
              <a:rPr lang="en-CA" dirty="0"/>
              <a:t>Synergy: Resource Sensitive DNN Scheduling in Multi-Tenant Clusters</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46386" y="-936287"/>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5966430" cy="4401205"/>
          </a:xfrm>
          <a:prstGeom prst="rect">
            <a:avLst/>
          </a:prstGeom>
          <a:noFill/>
        </p:spPr>
        <p:txBody>
          <a:bodyPr wrap="square" rtlCol="0">
            <a:spAutoFit/>
          </a:bodyPr>
          <a:lstStyle/>
          <a:p>
            <a:r>
              <a:rPr lang="en-CA" dirty="0">
                <a:latin typeface="Calibri" panose="020F0502020204030204" pitchFamily="34" charset="0"/>
                <a:cs typeface="Calibri" panose="020F0502020204030204" pitchFamily="34" charset="0"/>
              </a:rPr>
              <a:t>System Overview:</a:t>
            </a:r>
          </a:p>
          <a:p>
            <a:endParaRPr lang="en-CA" dirty="0">
              <a:latin typeface="Calibri" panose="020F0502020204030204" pitchFamily="34" charset="0"/>
              <a:cs typeface="Calibri" panose="020F0502020204030204" pitchFamily="34" charset="0"/>
            </a:endParaRPr>
          </a:p>
          <a:p>
            <a:r>
              <a:rPr lang="en-CA" sz="1100" dirty="0"/>
              <a:t>Synergy is a round-based scheduler that arbitrates multi-dimensional resources (GPU, CPU, and memory) in a homogeneous cluster.</a:t>
            </a:r>
            <a:endParaRPr lang="en-CA" sz="1100" dirty="0">
              <a:latin typeface="Calibri" panose="020F0502020204030204" pitchFamily="34" charset="0"/>
              <a:cs typeface="Calibri" panose="020F0502020204030204" pitchFamily="34" charset="0"/>
            </a:endParaRPr>
          </a:p>
          <a:p>
            <a:endParaRPr lang="en-CA" dirty="0">
              <a:latin typeface="Calibri" panose="020F0502020204030204" pitchFamily="34" charset="0"/>
              <a:cs typeface="Calibri" panose="020F0502020204030204" pitchFamily="34" charset="0"/>
            </a:endParaRPr>
          </a:p>
          <a:p>
            <a:r>
              <a:rPr lang="en-CA" sz="1400" dirty="0">
                <a:latin typeface="Calibri" panose="020F0502020204030204" pitchFamily="34" charset="0"/>
                <a:cs typeface="Calibri" panose="020F0502020204030204" pitchFamily="34" charset="0"/>
              </a:rPr>
              <a:t>3.1 </a:t>
            </a:r>
            <a:r>
              <a:rPr lang="en-CA" sz="1400" dirty="0"/>
              <a:t>Optimistic Profiling:</a:t>
            </a:r>
          </a:p>
          <a:p>
            <a:endParaRPr lang="en-CA" sz="1400" dirty="0">
              <a:latin typeface="Calibri" panose="020F0502020204030204" pitchFamily="34" charset="0"/>
              <a:cs typeface="Calibri" panose="020F0502020204030204" pitchFamily="34" charset="0"/>
            </a:endParaRPr>
          </a:p>
          <a:p>
            <a:r>
              <a:rPr lang="en-CA" sz="1100"/>
              <a:t>Synergy exploits the predictability of DNN computation to measure the job throughput as we vary the amount of CPU and memory allocated to the job. </a:t>
            </a:r>
            <a:r>
              <a:rPr lang="en-CA" sz="1100">
                <a:solidFill>
                  <a:srgbClr val="FF0000"/>
                </a:solidFill>
              </a:rPr>
              <a:t>This is performed offline by the Synergy scheduler, prior to job execution on the cluster. </a:t>
            </a:r>
            <a:r>
              <a:rPr lang="en-CA" sz="1100"/>
              <a:t>However, profiling all possible combinations of CPU, and memory values is computationally expensive. Therefore, Synergy introduces optimistic profiling; it empirically profiles the job throughput for varying CPU allocations, assuming maximum memory allocation. It then analytically estimates the job throughput for all combinations of CPU and memory.A key insight that makes such analytical modelling feasible is the predictable nature of job performance to memory allocation when using DNN-aware caching like MinIO.</a:t>
            </a:r>
          </a:p>
          <a:p>
            <a:endParaRPr lang="en-CA" sz="1100"/>
          </a:p>
          <a:p>
            <a:r>
              <a:rPr lang="en-CA" sz="1100"/>
              <a:t>Synergy introduces an optimistic profiling technique that exploits the </a:t>
            </a:r>
            <a:r>
              <a:rPr lang="en-CA" sz="1100">
                <a:solidFill>
                  <a:srgbClr val="FF0000"/>
                </a:solidFill>
              </a:rPr>
              <a:t>predictability in the relationship between job throughput and memory allocation. We observe that, with DNN-specific, application-level caches like MinIO, it is easy to model the job throughput behaviour as we vary the amount of memory allocated to a job at fixed CPU allocation. </a:t>
            </a:r>
            <a:r>
              <a:rPr lang="en-CA" sz="1100" dirty="0"/>
              <a:t>Therefore, we only need to empirically profile </a:t>
            </a:r>
            <a:r>
              <a:rPr lang="en-CA" sz="1100" dirty="0">
                <a:solidFill>
                  <a:srgbClr val="FF0000"/>
                </a:solidFill>
              </a:rPr>
              <a:t>(</a:t>
            </a:r>
            <a:r>
              <a:rPr lang="en-CA" sz="1100">
                <a:solidFill>
                  <a:srgbClr val="FF0000"/>
                </a:solidFill>
              </a:rPr>
              <a:t>empirical results obtained by training the job for 2 epochs</a:t>
            </a:r>
            <a:r>
              <a:rPr lang="en-CA" sz="1100" dirty="0">
                <a:solidFill>
                  <a:srgbClr val="FF0000"/>
                </a:solidFill>
              </a:rPr>
              <a:t>) </a:t>
            </a:r>
            <a:r>
              <a:rPr lang="en-CA" sz="1100" dirty="0"/>
              <a:t>the job for varying CPU values at full memory allocation as shown in Figure 4. All the other entries can be estimated using the above technique.</a:t>
            </a:r>
            <a:endParaRPr lang="en-US" sz="11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ACACB77D-D613-7A0B-3EDB-6D3E068D1C0B}"/>
              </a:ext>
            </a:extLst>
          </p:cNvPr>
          <p:cNvSpPr txBox="1"/>
          <p:nvPr/>
        </p:nvSpPr>
        <p:spPr>
          <a:xfrm>
            <a:off x="6108246" y="1377042"/>
            <a:ext cx="5475514" cy="584775"/>
          </a:xfrm>
          <a:prstGeom prst="rect">
            <a:avLst/>
          </a:prstGeom>
          <a:noFill/>
        </p:spPr>
        <p:txBody>
          <a:bodyPr wrap="square" rtlCol="0">
            <a:spAutoFit/>
          </a:bodyPr>
          <a:lstStyle/>
          <a:p>
            <a:endParaRPr lang="en-CA" dirty="0">
              <a:latin typeface="Calibri" panose="020F0502020204030204" pitchFamily="34" charset="0"/>
              <a:cs typeface="Calibri" panose="020F0502020204030204" pitchFamily="34" charset="0"/>
            </a:endParaRPr>
          </a:p>
          <a:p>
            <a:endParaRPr lang="en-CA" sz="1400" dirty="0"/>
          </a:p>
        </p:txBody>
      </p:sp>
      <p:sp>
        <p:nvSpPr>
          <p:cNvPr id="20" name="TextBox 19">
            <a:extLst>
              <a:ext uri="{FF2B5EF4-FFF2-40B4-BE49-F238E27FC236}">
                <a16:creationId xmlns:a16="http://schemas.microsoft.com/office/drawing/2014/main" id="{99586012-D295-876E-F6F7-1F89AF14B0A7}"/>
              </a:ext>
            </a:extLst>
          </p:cNvPr>
          <p:cNvSpPr txBox="1"/>
          <p:nvPr/>
        </p:nvSpPr>
        <p:spPr>
          <a:xfrm>
            <a:off x="6581564" y="4059771"/>
            <a:ext cx="5475514" cy="1785104"/>
          </a:xfrm>
          <a:prstGeom prst="rect">
            <a:avLst/>
          </a:prstGeom>
          <a:noFill/>
        </p:spPr>
        <p:txBody>
          <a:bodyPr wrap="square" rtlCol="0">
            <a:spAutoFit/>
          </a:bodyPr>
          <a:lstStyle/>
          <a:p>
            <a:r>
              <a:rPr lang="en-CA" sz="1100"/>
              <a:t>To further optimize profiling time, we observe that we </a:t>
            </a:r>
            <a:r>
              <a:rPr lang="en-CA" sz="1100">
                <a:solidFill>
                  <a:srgbClr val="FF0000"/>
                </a:solidFill>
              </a:rPr>
              <a:t>do not require exact throughput values for a job with varying CPU allocations</a:t>
            </a:r>
            <a:r>
              <a:rPr lang="en-CA" sz="1100"/>
              <a:t>. We instead need </a:t>
            </a:r>
            <a:r>
              <a:rPr lang="en-CA" sz="1100">
                <a:solidFill>
                  <a:srgbClr val="FF0000"/>
                </a:solidFill>
              </a:rPr>
              <a:t>a curve depicting the empirical job throughput</a:t>
            </a:r>
            <a:r>
              <a:rPr lang="en-CA" sz="1100"/>
              <a:t>. Therefore, instead of profiling the job for all possible CPU values, we pick discrete points for CPU profiling using the following algorithm. We start with the maximum CPU allocation and do a </a:t>
            </a:r>
            <a:r>
              <a:rPr lang="en-CA" sz="1100">
                <a:solidFill>
                  <a:srgbClr val="FF0000"/>
                </a:solidFill>
              </a:rPr>
              <a:t>binary search </a:t>
            </a:r>
            <a:r>
              <a:rPr lang="en-CA" sz="1100"/>
              <a:t>on the CPU values to estimate job throughput. </a:t>
            </a:r>
            <a:r>
              <a:rPr lang="en-CA" sz="1100">
                <a:solidFill>
                  <a:srgbClr val="FF0000"/>
                </a:solidFill>
              </a:rPr>
              <a:t>If the profiled point resulted in a throughput improvement that is less than a fixed threshold (say 10%), then we continue binary search on the lower half of CPU values, else we profile more points on the upper half.</a:t>
            </a:r>
            <a:r>
              <a:rPr lang="en-CA" sz="1100"/>
              <a:t> The idea here is to empirically profile CPU regions that show significant difference in job throughput, while skip those regions with little to no improvement in throughput.</a:t>
            </a:r>
            <a:endParaRPr lang="en-CA" sz="1100" dirty="0"/>
          </a:p>
        </p:txBody>
      </p:sp>
      <p:pic>
        <p:nvPicPr>
          <p:cNvPr id="3" name="Picture 2" descr="A picture containing text, screenshot, font, line&#10;&#10;Description automatically generated">
            <a:extLst>
              <a:ext uri="{FF2B5EF4-FFF2-40B4-BE49-F238E27FC236}">
                <a16:creationId xmlns:a16="http://schemas.microsoft.com/office/drawing/2014/main" id="{A8C32E3B-57ED-052B-5ABD-B6FD2C208353}"/>
              </a:ext>
            </a:extLst>
          </p:cNvPr>
          <p:cNvPicPr>
            <a:picLocks noChangeAspect="1"/>
          </p:cNvPicPr>
          <p:nvPr/>
        </p:nvPicPr>
        <p:blipFill>
          <a:blip r:embed="rId3"/>
          <a:stretch>
            <a:fillRect/>
          </a:stretch>
        </p:blipFill>
        <p:spPr>
          <a:xfrm>
            <a:off x="7313175" y="1954223"/>
            <a:ext cx="3544326" cy="1968058"/>
          </a:xfrm>
          <a:prstGeom prst="rect">
            <a:avLst/>
          </a:prstGeom>
        </p:spPr>
      </p:pic>
    </p:spTree>
    <p:extLst>
      <p:ext uri="{BB962C8B-B14F-4D97-AF65-F5344CB8AC3E}">
        <p14:creationId xmlns:p14="http://schemas.microsoft.com/office/powerpoint/2010/main" val="49743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2688210" y="457200"/>
            <a:ext cx="6631111" cy="369332"/>
          </a:xfrm>
          <a:prstGeom prst="rect">
            <a:avLst/>
          </a:prstGeom>
          <a:noFill/>
        </p:spPr>
        <p:txBody>
          <a:bodyPr wrap="none" rtlCol="0">
            <a:spAutoFit/>
          </a:bodyPr>
          <a:lstStyle/>
          <a:p>
            <a:pPr algn="ctr"/>
            <a:r>
              <a:rPr lang="en-CA" dirty="0"/>
              <a:t>Synergy: Resource Sensitive DNN Scheduling in Multi-Tenant Clusters</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46386" y="-936287"/>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5475514" cy="3647152"/>
          </a:xfrm>
          <a:prstGeom prst="rect">
            <a:avLst/>
          </a:prstGeom>
          <a:noFill/>
        </p:spPr>
        <p:txBody>
          <a:bodyPr wrap="square" rtlCol="0">
            <a:spAutoFit/>
          </a:bodyPr>
          <a:lstStyle/>
          <a:p>
            <a:r>
              <a:rPr lang="en-CA" dirty="0">
                <a:latin typeface="Calibri" panose="020F0502020204030204" pitchFamily="34" charset="0"/>
                <a:cs typeface="Calibri" panose="020F0502020204030204" pitchFamily="34" charset="0"/>
              </a:rPr>
              <a:t>System Overview:</a:t>
            </a:r>
          </a:p>
          <a:p>
            <a:endParaRPr lang="en-CA" dirty="0">
              <a:latin typeface="Calibri" panose="020F0502020204030204" pitchFamily="34" charset="0"/>
              <a:cs typeface="Calibri" panose="020F0502020204030204" pitchFamily="34" charset="0"/>
            </a:endParaRPr>
          </a:p>
          <a:p>
            <a:r>
              <a:rPr lang="en-CA" sz="1100" dirty="0"/>
              <a:t>Synergy is a round-based scheduler that arbitrates multi-dimensional resources (GPU, CPU, and memory) in a homogeneous cluster.</a:t>
            </a:r>
            <a:endParaRPr lang="en-CA" sz="1100" dirty="0">
              <a:latin typeface="Calibri" panose="020F0502020204030204" pitchFamily="34" charset="0"/>
              <a:cs typeface="Calibri" panose="020F0502020204030204" pitchFamily="34" charset="0"/>
            </a:endParaRPr>
          </a:p>
          <a:p>
            <a:endParaRPr lang="en-CA" dirty="0">
              <a:latin typeface="Calibri" panose="020F0502020204030204" pitchFamily="34" charset="0"/>
              <a:cs typeface="Calibri" panose="020F0502020204030204" pitchFamily="34" charset="0"/>
            </a:endParaRPr>
          </a:p>
          <a:p>
            <a:r>
              <a:rPr lang="en-CA" sz="1600" dirty="0"/>
              <a:t>3.2 Scheduling mechanism:</a:t>
            </a:r>
          </a:p>
          <a:p>
            <a:r>
              <a:rPr lang="en-CA" sz="1100" dirty="0"/>
              <a:t>Synergy performs round-based scheduling. At the beginning of each scheduling round, Synergy </a:t>
            </a:r>
            <a:r>
              <a:rPr lang="en-CA" sz="1100" dirty="0">
                <a:solidFill>
                  <a:srgbClr val="FF0000"/>
                </a:solidFill>
              </a:rPr>
              <a:t>identifies a set of runnable jobs from the scheduling queue that can be packed on the cluster in the current round duration.</a:t>
            </a:r>
          </a:p>
          <a:p>
            <a:endParaRPr lang="en-CA" sz="1100" dirty="0"/>
          </a:p>
          <a:p>
            <a:r>
              <a:rPr lang="en-CA" sz="1100" dirty="0"/>
              <a:t>To pack the jobs onto servers, we first construct a job demand vector that indicates the </a:t>
            </a:r>
            <a:r>
              <a:rPr lang="en-CA" sz="1100" dirty="0">
                <a:solidFill>
                  <a:srgbClr val="FF0000"/>
                </a:solidFill>
              </a:rPr>
              <a:t>GPU demand, and best-case CPU and memory requirements</a:t>
            </a:r>
            <a:r>
              <a:rPr lang="en-CA" sz="1100" dirty="0"/>
              <a:t> for the job. </a:t>
            </a:r>
            <a:r>
              <a:rPr lang="en-CA" sz="1100"/>
              <a:t>We </a:t>
            </a:r>
            <a:r>
              <a:rPr lang="en-CA" sz="1100">
                <a:solidFill>
                  <a:srgbClr val="FF0000"/>
                </a:solidFill>
              </a:rPr>
              <a:t>identify the best-case values using the resource sensitivity matrix. We pick the minimum value of CPU and memory that saturates the job throughput.</a:t>
            </a:r>
            <a:r>
              <a:rPr lang="en-CA" sz="1100" dirty="0"/>
              <a:t> Packing a job with multi-dimensional resource demands is analogous to multi-dimensional bin packing problem which is NP hard [53]. Therefore, we first evaluate the efficacy of a naive greedy scheduling mechanism as an approximation to tackle the multi-dimensional resource allocation problem.</a:t>
            </a:r>
          </a:p>
          <a:p>
            <a:endParaRPr lang="en-CA" dirty="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99586012-D295-876E-F6F7-1F89AF14B0A7}"/>
              </a:ext>
            </a:extLst>
          </p:cNvPr>
          <p:cNvSpPr txBox="1"/>
          <p:nvPr/>
        </p:nvSpPr>
        <p:spPr>
          <a:xfrm>
            <a:off x="6096000" y="849177"/>
            <a:ext cx="5475514" cy="3000821"/>
          </a:xfrm>
          <a:prstGeom prst="rect">
            <a:avLst/>
          </a:prstGeom>
          <a:noFill/>
        </p:spPr>
        <p:txBody>
          <a:bodyPr wrap="square" rtlCol="0">
            <a:spAutoFit/>
          </a:bodyPr>
          <a:lstStyle/>
          <a:p>
            <a:endParaRPr lang="en-CA" dirty="0">
              <a:latin typeface="Calibri" panose="020F0502020204030204" pitchFamily="34" charset="0"/>
              <a:cs typeface="Calibri" panose="020F0502020204030204" pitchFamily="34" charset="0"/>
            </a:endParaRPr>
          </a:p>
          <a:p>
            <a:endParaRPr lang="en-CA" sz="1400" dirty="0"/>
          </a:p>
          <a:p>
            <a:r>
              <a:rPr lang="en-CA" sz="1400" dirty="0"/>
              <a:t>3.3 Synergy-GREEDY: Greedy Scheduling</a:t>
            </a:r>
          </a:p>
          <a:p>
            <a:endParaRPr lang="en-US" sz="1100" dirty="0">
              <a:latin typeface="Arial" panose="020B0604020202020204" pitchFamily="34" charset="0"/>
              <a:cs typeface="Arial" panose="020B0604020202020204" pitchFamily="34" charset="0"/>
            </a:endParaRPr>
          </a:p>
          <a:p>
            <a:r>
              <a:rPr lang="en-CA" sz="1100" dirty="0"/>
              <a:t>Given a job demand vector, </a:t>
            </a:r>
            <a:r>
              <a:rPr lang="en-CA" sz="1100" dirty="0">
                <a:solidFill>
                  <a:srgbClr val="FF0000"/>
                </a:solidFill>
              </a:rPr>
              <a:t>the greedy algorithm picks the next runnable job decided by the scheduling policy, and places it on the server that can satisfy the job’s demands in all dimensions.</a:t>
            </a:r>
            <a:r>
              <a:rPr lang="en-CA" sz="1100" dirty="0"/>
              <a:t> If no such server exists, the job is skipped over for this round and the next runnable job is checked for </a:t>
            </a:r>
            <a:r>
              <a:rPr lang="en-CA" sz="1100" dirty="0" err="1"/>
              <a:t>schedulability</a:t>
            </a:r>
            <a:r>
              <a:rPr lang="en-CA" sz="1100" dirty="0"/>
              <a:t>. Synergy-GREEDY thus introduces two major problems in the cluster:</a:t>
            </a:r>
          </a:p>
          <a:p>
            <a:pPr marL="228600" indent="-228600">
              <a:buAutoNum type="arabicPeriod"/>
            </a:pPr>
            <a:r>
              <a:rPr lang="en-CA" sz="1100" dirty="0"/>
              <a:t>It can result in </a:t>
            </a:r>
            <a:r>
              <a:rPr lang="en-CA" sz="1100" dirty="0">
                <a:solidFill>
                  <a:srgbClr val="FF0000"/>
                </a:solidFill>
              </a:rPr>
              <a:t>auxiliary resources being exhausted</a:t>
            </a:r>
            <a:r>
              <a:rPr lang="en-CA" sz="1100" dirty="0"/>
              <a:t> by jobs, while leaving </a:t>
            </a:r>
            <a:r>
              <a:rPr lang="en-CA" sz="1100" dirty="0">
                <a:solidFill>
                  <a:srgbClr val="FF0000"/>
                </a:solidFill>
              </a:rPr>
              <a:t>GPUs underutilized, and fragmented</a:t>
            </a:r>
            <a:r>
              <a:rPr lang="en-CA" sz="1100" dirty="0"/>
              <a:t>.</a:t>
            </a:r>
          </a:p>
          <a:p>
            <a:pPr marL="228600" indent="-228600">
              <a:buAutoNum type="arabicPeriod"/>
            </a:pPr>
            <a:r>
              <a:rPr lang="en-CA" sz="1100" dirty="0"/>
              <a:t>It also hurts the </a:t>
            </a:r>
            <a:r>
              <a:rPr lang="en-CA" sz="1100" dirty="0">
                <a:solidFill>
                  <a:srgbClr val="FF0000"/>
                </a:solidFill>
              </a:rPr>
              <a:t>fairness</a:t>
            </a:r>
            <a:r>
              <a:rPr lang="en-CA" sz="1100" dirty="0"/>
              <a:t> of the scheduling policy as some jobs can be skipped over for a long time if their resource demands cannot be satisfied in the cluster.</a:t>
            </a:r>
          </a:p>
          <a:p>
            <a:r>
              <a:rPr lang="en-CA" sz="1100" dirty="0"/>
              <a:t>The challenge ahead of us is to design a scheduling mechanism that eliminates GPU under-utilization due to fragmentation, and upholds the fairness properties of the given scheduling policy, while performing multi-dimensional resource allocation.</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81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2688210" y="457200"/>
            <a:ext cx="6631111" cy="369332"/>
          </a:xfrm>
          <a:prstGeom prst="rect">
            <a:avLst/>
          </a:prstGeom>
          <a:noFill/>
        </p:spPr>
        <p:txBody>
          <a:bodyPr wrap="none" rtlCol="0">
            <a:spAutoFit/>
          </a:bodyPr>
          <a:lstStyle/>
          <a:p>
            <a:pPr algn="ctr"/>
            <a:r>
              <a:rPr lang="en-CA" dirty="0"/>
              <a:t>Synergy: Resource Sensitive DNN Scheduling in Multi-Tenant Clusters</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46386" y="-936287"/>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9A10B56-D55A-747E-4D5D-EEECD6EA3ABB}"/>
                  </a:ext>
                </a:extLst>
              </p:cNvPr>
              <p:cNvSpPr txBox="1"/>
              <p:nvPr/>
            </p:nvSpPr>
            <p:spPr>
              <a:xfrm>
                <a:off x="620487" y="921093"/>
                <a:ext cx="5475514" cy="5770619"/>
              </a:xfrm>
              <a:prstGeom prst="rect">
                <a:avLst/>
              </a:prstGeom>
              <a:noFill/>
            </p:spPr>
            <p:txBody>
              <a:bodyPr wrap="square" rtlCol="0">
                <a:spAutoFit/>
              </a:bodyPr>
              <a:lstStyle/>
              <a:p>
                <a:r>
                  <a:rPr lang="en-CA" dirty="0"/>
                  <a:t>Scheduling Algorithms:</a:t>
                </a:r>
              </a:p>
              <a:p>
                <a:endParaRPr lang="en-US" sz="1400" dirty="0">
                  <a:latin typeface="Arial" panose="020B0604020202020204" pitchFamily="34" charset="0"/>
                  <a:cs typeface="Arial" panose="020B0604020202020204" pitchFamily="34" charset="0"/>
                </a:endParaRPr>
              </a:p>
              <a:p>
                <a:r>
                  <a:rPr lang="en-CA" sz="1400" dirty="0"/>
                  <a:t>4.1 Synergy-OPT (upper bound </a:t>
                </a:r>
                <a:r>
                  <a:rPr lang="en-CA" sz="1400"/>
                  <a:t>optimal throughput</a:t>
                </a:r>
                <a:r>
                  <a:rPr lang="en-CA" sz="1400" dirty="0"/>
                  <a:t>):</a:t>
                </a:r>
              </a:p>
              <a:p>
                <a:endParaRPr lang="en-CA" sz="1100" dirty="0"/>
              </a:p>
              <a:p>
                <a:r>
                  <a:rPr lang="en-CA" sz="1100" dirty="0"/>
                  <a:t>Our goal is to allocate CPU and memory to each job so as to </a:t>
                </a:r>
                <a:r>
                  <a:rPr lang="en-CA" sz="1100" dirty="0">
                    <a:solidFill>
                      <a:srgbClr val="FF0000"/>
                    </a:solidFill>
                  </a:rPr>
                  <a:t>maximize overall throughput</a:t>
                </a:r>
                <a:r>
                  <a:rPr lang="en-CA" sz="1100" dirty="0"/>
                  <a:t>, while guaranteeing that </a:t>
                </a:r>
                <a:r>
                  <a:rPr lang="en-CA" sz="1100" dirty="0">
                    <a:solidFill>
                      <a:srgbClr val="FF0000"/>
                    </a:solidFill>
                  </a:rPr>
                  <a:t>each job makes at least as much progress as it would do if we allocate its GPU-proportional share</a:t>
                </a:r>
                <a:r>
                  <a:rPr lang="en-CA" sz="1100" dirty="0"/>
                  <a:t>.</a:t>
                </a:r>
              </a:p>
              <a:p>
                <a:endParaRPr lang="en-CA" sz="1100" dirty="0"/>
              </a:p>
              <a:p>
                <a:r>
                  <a:rPr lang="en-CA" sz="1100"/>
                  <a:t>Assume an idealized setting: all the CPU and memory available across all the machines is present in </a:t>
                </a:r>
                <a:r>
                  <a:rPr lang="en-CA" sz="1100">
                    <a:solidFill>
                      <a:srgbClr val="FF0000"/>
                    </a:solidFill>
                  </a:rPr>
                  <a:t>one (super) machine</a:t>
                </a:r>
                <a:r>
                  <a:rPr lang="en-CA" sz="1100" dirty="0">
                    <a:solidFill>
                      <a:srgbClr val="FF0000"/>
                    </a:solidFill>
                  </a:rPr>
                  <a:t>. </a:t>
                </a:r>
                <a:r>
                  <a:rPr lang="en-CA" sz="1100"/>
                  <a:t>Say there are a total of </a:t>
                </a:r>
                <a14:m>
                  <m:oMath xmlns:m="http://schemas.openxmlformats.org/officeDocument/2006/math">
                    <m:r>
                      <a:rPr lang="en-CA" sz="1100" i="1">
                        <a:latin typeface="Cambria Math" panose="02040503050406030204" pitchFamily="18" charset="0"/>
                      </a:rPr>
                      <m:t>𝑠</m:t>
                    </m:r>
                  </m:oMath>
                </a14:m>
                <a:r>
                  <a:rPr lang="en-CA" sz="1100"/>
                  <a:t> homogeneous machines in the cluster. There is only one machine with G units of GPU, C units of CPU, and M units of memory</a:t>
                </a:r>
              </a:p>
              <a:p>
                <a:endParaRPr lang="en-US" sz="1100" b="0" i="1" dirty="0">
                  <a:latin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𝐺</m:t>
                        </m:r>
                      </m:e>
                      <m:sub>
                        <m:r>
                          <a:rPr lang="en-CA" sz="1100" i="1" dirty="0" smtClean="0">
                            <a:latin typeface="Cambria Math" panose="02040503050406030204" pitchFamily="18" charset="0"/>
                          </a:rPr>
                          <m:t>𝑖</m:t>
                        </m:r>
                      </m:sub>
                    </m:sSub>
                  </m:oMath>
                </a14:m>
                <a:r>
                  <a:rPr lang="en-CA" sz="1100" dirty="0"/>
                  <a:t> , </a:t>
                </a:r>
                <a14:m>
                  <m:oMath xmlns:m="http://schemas.openxmlformats.org/officeDocument/2006/math">
                    <m:sSub>
                      <m:sSubPr>
                        <m:ctrlPr>
                          <a:rPr lang="en-US" sz="1100" b="0" i="1" dirty="0" smtClean="0">
                            <a:latin typeface="Cambria Math" panose="02040503050406030204" pitchFamily="18" charset="0"/>
                          </a:rPr>
                        </m:ctrlPr>
                      </m:sSubPr>
                      <m:e>
                        <m:r>
                          <a:rPr lang="en-US" sz="1100" b="0" i="1" dirty="0" smtClean="0">
                            <a:latin typeface="Cambria Math" panose="02040503050406030204" pitchFamily="18" charset="0"/>
                          </a:rPr>
                          <m:t>𝐶</m:t>
                        </m:r>
                      </m:e>
                      <m:sub>
                        <m:r>
                          <a:rPr lang="en-CA" sz="1100" i="1" dirty="0" smtClean="0">
                            <a:latin typeface="Cambria Math" panose="02040503050406030204" pitchFamily="18" charset="0"/>
                          </a:rPr>
                          <m:t>𝑖</m:t>
                        </m:r>
                      </m:sub>
                    </m:sSub>
                  </m:oMath>
                </a14:m>
                <a:r>
                  <a:rPr lang="en-CA" sz="1100" dirty="0"/>
                  <a:t> , and </a:t>
                </a:r>
                <a14:m>
                  <m:oMath xmlns:m="http://schemas.openxmlformats.org/officeDocument/2006/math">
                    <m:sSub>
                      <m:sSubPr>
                        <m:ctrlPr>
                          <a:rPr lang="en-US" sz="1100" b="0" i="1" dirty="0" smtClean="0">
                            <a:latin typeface="Cambria Math" panose="02040503050406030204" pitchFamily="18" charset="0"/>
                          </a:rPr>
                        </m:ctrlPr>
                      </m:sSubPr>
                      <m:e>
                        <m:r>
                          <a:rPr lang="en-US" sz="1100" b="0" i="1" dirty="0" smtClean="0">
                            <a:latin typeface="Cambria Math" panose="02040503050406030204" pitchFamily="18" charset="0"/>
                          </a:rPr>
                          <m:t>𝑀</m:t>
                        </m:r>
                      </m:e>
                      <m:sub>
                        <m:r>
                          <a:rPr lang="en-CA" sz="1100" i="1" dirty="0" smtClean="0">
                            <a:latin typeface="Cambria Math" panose="02040503050406030204" pitchFamily="18" charset="0"/>
                          </a:rPr>
                          <m:t>𝑖</m:t>
                        </m:r>
                      </m:sub>
                    </m:sSub>
                  </m:oMath>
                </a14:m>
                <a:r>
                  <a:rPr lang="en-CA" sz="1100" dirty="0"/>
                  <a:t> denote the total GPU, CPU, and memory in each machine </a:t>
                </a:r>
                <a14:m>
                  <m:oMath xmlns:m="http://schemas.openxmlformats.org/officeDocument/2006/math">
                    <m:r>
                      <a:rPr lang="en-US" sz="1100" b="0" i="1" smtClean="0">
                        <a:latin typeface="Cambria Math" panose="02040503050406030204" pitchFamily="18" charset="0"/>
                      </a:rPr>
                      <m:t>𝑖</m:t>
                    </m:r>
                  </m:oMath>
                </a14:m>
                <a:r>
                  <a:rPr lang="en-US" sz="1100" b="0" i="1" dirty="0">
                    <a:latin typeface="Cambria Math" panose="02040503050406030204" pitchFamily="18" charset="0"/>
                  </a:rPr>
                  <a:t>,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𝐺</m:t>
                        </m:r>
                      </m:e>
                      <m:sub>
                        <m:r>
                          <a:rPr lang="en-CA" sz="1100" i="1" dirty="0" smtClean="0">
                            <a:latin typeface="Cambria Math" panose="02040503050406030204" pitchFamily="18" charset="0"/>
                          </a:rPr>
                          <m:t>𝑖</m:t>
                        </m:r>
                      </m:sub>
                    </m:sSub>
                    <m:r>
                      <a:rPr lang="en-US" sz="1100" b="0" i="1" dirty="0" smtClean="0">
                        <a:latin typeface="Cambria Math" panose="02040503050406030204" pitchFamily="18" charset="0"/>
                      </a:rPr>
                      <m:t>=</m:t>
                    </m:r>
                    <m:f>
                      <m:fPr>
                        <m:ctrlPr>
                          <a:rPr lang="en-US" sz="1100" b="0" i="1" dirty="0" smtClean="0">
                            <a:latin typeface="Cambria Math" panose="02040503050406030204" pitchFamily="18" charset="0"/>
                          </a:rPr>
                        </m:ctrlPr>
                      </m:fPr>
                      <m:num>
                        <m:r>
                          <a:rPr lang="en-US" sz="1100" b="0" i="1" dirty="0" smtClean="0">
                            <a:latin typeface="Cambria Math" panose="02040503050406030204" pitchFamily="18" charset="0"/>
                          </a:rPr>
                          <m:t>𝐺</m:t>
                        </m:r>
                      </m:num>
                      <m:den>
                        <m:r>
                          <a:rPr lang="en-US" sz="1100" b="0" i="1" dirty="0" smtClean="0">
                            <a:latin typeface="Cambria Math" panose="02040503050406030204" pitchFamily="18" charset="0"/>
                          </a:rPr>
                          <m:t>𝑠</m:t>
                        </m:r>
                      </m:den>
                    </m:f>
                  </m:oMath>
                </a14:m>
                <a:r>
                  <a:rPr lang="en-CA" sz="1100" dirty="0"/>
                  <a:t>, </a:t>
                </a:r>
                <a14:m>
                  <m:oMath xmlns:m="http://schemas.openxmlformats.org/officeDocument/2006/math">
                    <m:sSub>
                      <m:sSubPr>
                        <m:ctrlPr>
                          <a:rPr lang="en-US" sz="1100" i="1" dirty="0">
                            <a:latin typeface="Cambria Math" panose="02040503050406030204" pitchFamily="18" charset="0"/>
                          </a:rPr>
                        </m:ctrlPr>
                      </m:sSubPr>
                      <m:e>
                        <m:r>
                          <a:rPr lang="en-US" sz="1100" b="0" i="1" dirty="0">
                            <a:latin typeface="Cambria Math" panose="02040503050406030204" pitchFamily="18" charset="0"/>
                          </a:rPr>
                          <m:t>𝐶</m:t>
                        </m:r>
                      </m:e>
                      <m:sub>
                        <m:r>
                          <a:rPr lang="en-CA" sz="1100" i="1" dirty="0">
                            <a:latin typeface="Cambria Math" panose="02040503050406030204" pitchFamily="18" charset="0"/>
                          </a:rPr>
                          <m:t>𝑖</m:t>
                        </m:r>
                      </m:sub>
                    </m:sSub>
                    <m:r>
                      <a:rPr lang="en-US" sz="1100" i="1" dirty="0">
                        <a:latin typeface="Cambria Math" panose="02040503050406030204" pitchFamily="18" charset="0"/>
                      </a:rPr>
                      <m:t>=</m:t>
                    </m:r>
                    <m:f>
                      <m:fPr>
                        <m:ctrlPr>
                          <a:rPr lang="en-US" sz="1100" i="1" dirty="0">
                            <a:latin typeface="Cambria Math" panose="02040503050406030204" pitchFamily="18" charset="0"/>
                          </a:rPr>
                        </m:ctrlPr>
                      </m:fPr>
                      <m:num>
                        <m:r>
                          <a:rPr lang="en-US" sz="1100" b="0" i="1" dirty="0">
                            <a:latin typeface="Cambria Math" panose="02040503050406030204" pitchFamily="18" charset="0"/>
                          </a:rPr>
                          <m:t>𝐶</m:t>
                        </m:r>
                      </m:num>
                      <m:den>
                        <m:r>
                          <a:rPr lang="en-US" sz="1100" i="1" dirty="0">
                            <a:latin typeface="Cambria Math" panose="02040503050406030204" pitchFamily="18" charset="0"/>
                          </a:rPr>
                          <m:t>𝑠</m:t>
                        </m:r>
                      </m:den>
                    </m:f>
                  </m:oMath>
                </a14:m>
                <a:r>
                  <a:rPr lang="en-CA" sz="1100" dirty="0"/>
                  <a:t>,</a:t>
                </a:r>
                <a:r>
                  <a:rPr lang="en-US" sz="1100" dirty="0"/>
                  <a:t> </a:t>
                </a:r>
                <a14:m>
                  <m:oMath xmlns:m="http://schemas.openxmlformats.org/officeDocument/2006/math">
                    <m:sSub>
                      <m:sSubPr>
                        <m:ctrlPr>
                          <a:rPr lang="en-US" sz="1100" i="1" dirty="0">
                            <a:latin typeface="Cambria Math" panose="02040503050406030204" pitchFamily="18" charset="0"/>
                          </a:rPr>
                        </m:ctrlPr>
                      </m:sSubPr>
                      <m:e>
                        <m:r>
                          <a:rPr lang="en-US" sz="1100" b="0" i="1" dirty="0">
                            <a:latin typeface="Cambria Math" panose="02040503050406030204" pitchFamily="18" charset="0"/>
                          </a:rPr>
                          <m:t>𝑀</m:t>
                        </m:r>
                      </m:e>
                      <m:sub>
                        <m:r>
                          <a:rPr lang="en-CA" sz="1100" i="1" dirty="0">
                            <a:latin typeface="Cambria Math" panose="02040503050406030204" pitchFamily="18" charset="0"/>
                          </a:rPr>
                          <m:t>𝑖</m:t>
                        </m:r>
                      </m:sub>
                    </m:sSub>
                    <m:r>
                      <a:rPr lang="en-US" sz="1100" i="1" dirty="0">
                        <a:latin typeface="Cambria Math" panose="02040503050406030204" pitchFamily="18" charset="0"/>
                      </a:rPr>
                      <m:t>=</m:t>
                    </m:r>
                    <m:f>
                      <m:fPr>
                        <m:ctrlPr>
                          <a:rPr lang="en-US" sz="1100" i="1" dirty="0">
                            <a:latin typeface="Cambria Math" panose="02040503050406030204" pitchFamily="18" charset="0"/>
                          </a:rPr>
                        </m:ctrlPr>
                      </m:fPr>
                      <m:num>
                        <m:r>
                          <a:rPr lang="en-US" sz="1100" b="0" i="1" dirty="0">
                            <a:latin typeface="Cambria Math" panose="02040503050406030204" pitchFamily="18" charset="0"/>
                          </a:rPr>
                          <m:t>𝑀</m:t>
                        </m:r>
                      </m:num>
                      <m:den>
                        <m:r>
                          <a:rPr lang="en-US" sz="1100" i="1" dirty="0">
                            <a:latin typeface="Cambria Math" panose="02040503050406030204" pitchFamily="18" charset="0"/>
                          </a:rPr>
                          <m:t>𝑠</m:t>
                        </m:r>
                      </m:den>
                    </m:f>
                  </m:oMath>
                </a14:m>
                <a:endParaRPr lang="en-CA" sz="1100" dirty="0"/>
              </a:p>
              <a:p>
                <a:pPr marL="171450" indent="-171450">
                  <a:buFont typeface="Arial" panose="020B0604020202020204" pitchFamily="34" charset="0"/>
                  <a:buChar char="•"/>
                </a:pPr>
                <a:r>
                  <a:rPr lang="en-CA" sz="1100" dirty="0"/>
                  <a:t>The ideal CPU (</a:t>
                </a:r>
                <a14:m>
                  <m:oMath xmlns:m="http://schemas.openxmlformats.org/officeDocument/2006/math">
                    <m:sSubSup>
                      <m:sSubSupPr>
                        <m:ctrlPr>
                          <a:rPr lang="en-US" sz="1100" b="0" i="1" dirty="0" smtClean="0">
                            <a:latin typeface="Cambria Math" panose="02040503050406030204" pitchFamily="18" charset="0"/>
                          </a:rPr>
                        </m:ctrlPr>
                      </m:sSubSupPr>
                      <m:e>
                        <m:r>
                          <a:rPr lang="en-CA" sz="1100" i="1" dirty="0" smtClean="0">
                            <a:latin typeface="Cambria Math" panose="02040503050406030204" pitchFamily="18" charset="0"/>
                          </a:rPr>
                          <m:t>𝑐</m:t>
                        </m:r>
                      </m:e>
                      <m:sub>
                        <m:r>
                          <a:rPr lang="en-CA" sz="1100" i="1" dirty="0" smtClean="0">
                            <a:latin typeface="Cambria Math" panose="02040503050406030204" pitchFamily="18" charset="0"/>
                          </a:rPr>
                          <m:t>𝑗</m:t>
                        </m:r>
                      </m:sub>
                      <m:sup>
                        <m:r>
                          <a:rPr lang="en-US" sz="1100" b="0" i="1" dirty="0" smtClean="0">
                            <a:latin typeface="Cambria Math" panose="02040503050406030204" pitchFamily="18" charset="0"/>
                          </a:rPr>
                          <m:t>∗</m:t>
                        </m:r>
                      </m:sup>
                    </m:sSubSup>
                    <m:r>
                      <a:rPr lang="en-CA" sz="1100" i="1" dirty="0" smtClean="0">
                        <a:latin typeface="Cambria Math" panose="02040503050406030204" pitchFamily="18" charset="0"/>
                      </a:rPr>
                      <m:t> </m:t>
                    </m:r>
                  </m:oMath>
                </a14:m>
                <a:r>
                  <a:rPr lang="en-CA" sz="1100" dirty="0"/>
                  <a:t>) and memory (</a:t>
                </a:r>
                <a14:m>
                  <m:oMath xmlns:m="http://schemas.openxmlformats.org/officeDocument/2006/math">
                    <m:sSubSup>
                      <m:sSubSupPr>
                        <m:ctrlPr>
                          <a:rPr lang="en-US" sz="1100" b="0" i="1" dirty="0" smtClean="0">
                            <a:latin typeface="Cambria Math" panose="02040503050406030204" pitchFamily="18" charset="0"/>
                          </a:rPr>
                        </m:ctrlPr>
                      </m:sSubSupPr>
                      <m:e>
                        <m:r>
                          <a:rPr lang="en-US" sz="1100" b="0" i="1" dirty="0" smtClean="0">
                            <a:latin typeface="Cambria Math" panose="02040503050406030204" pitchFamily="18" charset="0"/>
                          </a:rPr>
                          <m:t>𝑚</m:t>
                        </m:r>
                      </m:e>
                      <m:sub>
                        <m:r>
                          <a:rPr lang="en-CA" sz="1100" i="1" dirty="0" smtClean="0">
                            <a:latin typeface="Cambria Math" panose="02040503050406030204" pitchFamily="18" charset="0"/>
                          </a:rPr>
                          <m:t>𝑗</m:t>
                        </m:r>
                      </m:sub>
                      <m:sup>
                        <m:r>
                          <a:rPr lang="en-US" sz="1100" b="0" i="1" dirty="0" smtClean="0">
                            <a:latin typeface="Cambria Math" panose="02040503050406030204" pitchFamily="18" charset="0"/>
                          </a:rPr>
                          <m:t>∗</m:t>
                        </m:r>
                      </m:sup>
                    </m:sSubSup>
                  </m:oMath>
                </a14:m>
                <a:r>
                  <a:rPr lang="en-CA" sz="1100" dirty="0"/>
                  <a:t>) allocation for every job </a:t>
                </a:r>
                <a14:m>
                  <m:oMath xmlns:m="http://schemas.openxmlformats.org/officeDocument/2006/math">
                    <m:r>
                      <a:rPr lang="en-US" sz="1100" b="0" i="1" smtClean="0">
                        <a:latin typeface="Cambria Math" panose="02040503050406030204" pitchFamily="18" charset="0"/>
                      </a:rPr>
                      <m:t>𝑗</m:t>
                    </m:r>
                  </m:oMath>
                </a14:m>
                <a:r>
                  <a:rPr lang="en-CA" sz="1100" dirty="0"/>
                  <a:t> (whose GPU demand is denoted by </a:t>
                </a: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𝑔</m:t>
                        </m:r>
                      </m:e>
                      <m:sub>
                        <m:r>
                          <a:rPr lang="en-US" sz="1100" b="0" i="1" smtClean="0">
                            <a:latin typeface="Cambria Math" panose="02040503050406030204" pitchFamily="18" charset="0"/>
                          </a:rPr>
                          <m:t>𝑗</m:t>
                        </m:r>
                      </m:sub>
                    </m:sSub>
                  </m:oMath>
                </a14:m>
                <a:r>
                  <a:rPr lang="en-CA" sz="1100" dirty="0"/>
                  <a:t>) in the set of runnable jobs (</a:t>
                </a: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𝐽</m:t>
                        </m:r>
                      </m:e>
                      <m:sub>
                        <m:r>
                          <a:rPr lang="en-US" sz="1100" b="0" i="1" smtClean="0">
                            <a:latin typeface="Cambria Math" panose="02040503050406030204" pitchFamily="18" charset="0"/>
                          </a:rPr>
                          <m:t>𝑡</m:t>
                        </m:r>
                      </m:sub>
                    </m:sSub>
                  </m:oMath>
                </a14:m>
                <a:r>
                  <a:rPr lang="en-CA" sz="1100" dirty="0"/>
                  <a:t>) for a round.</a:t>
                </a:r>
                <a:endParaRPr lang="en-US" sz="1100" b="0" i="1" dirty="0">
                  <a:latin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𝑊</m:t>
                        </m:r>
                      </m:e>
                      <m:sub>
                        <m:r>
                          <a:rPr lang="en-CA" sz="1100" i="1" dirty="0" smtClean="0">
                            <a:latin typeface="Cambria Math" panose="02040503050406030204" pitchFamily="18" charset="0"/>
                          </a:rPr>
                          <m:t>𝑗</m:t>
                        </m:r>
                      </m:sub>
                    </m:sSub>
                    <m:r>
                      <a:rPr lang="en-CA" sz="1100" i="1" dirty="0" smtClean="0">
                        <a:latin typeface="Cambria Math" panose="02040503050406030204" pitchFamily="18" charset="0"/>
                      </a:rPr>
                      <m:t> [</m:t>
                    </m:r>
                    <m:r>
                      <a:rPr lang="en-CA" sz="1100" i="1" dirty="0" err="1" smtClean="0">
                        <a:latin typeface="Cambria Math" panose="02040503050406030204" pitchFamily="18" charset="0"/>
                      </a:rPr>
                      <m:t>𝑐</m:t>
                    </m:r>
                    <m:r>
                      <a:rPr lang="en-CA" sz="1100" i="1" dirty="0" err="1" smtClean="0">
                        <a:latin typeface="Cambria Math" panose="02040503050406030204" pitchFamily="18" charset="0"/>
                      </a:rPr>
                      <m:t>,</m:t>
                    </m:r>
                    <m:r>
                      <a:rPr lang="en-CA" sz="1100" i="1" dirty="0" err="1" smtClean="0">
                        <a:latin typeface="Cambria Math" panose="02040503050406030204" pitchFamily="18" charset="0"/>
                      </a:rPr>
                      <m:t>𝑚</m:t>
                    </m:r>
                    <m:r>
                      <a:rPr lang="en-CA" sz="1100" i="1" dirty="0" smtClean="0">
                        <a:latin typeface="Cambria Math" panose="02040503050406030204" pitchFamily="18" charset="0"/>
                      </a:rPr>
                      <m:t>]</m:t>
                    </m:r>
                  </m:oMath>
                </a14:m>
                <a:r>
                  <a:rPr lang="en-CA" sz="1100" dirty="0"/>
                  <a:t> denotes the amount of progress made by job j per round if c units of CPU and m units of (RAM) memory are allocated to job j.</a:t>
                </a:r>
              </a:p>
              <a:p>
                <a:pPr marL="171450" indent="-171450">
                  <a:buFont typeface="Arial" panose="020B0604020202020204" pitchFamily="34" charset="0"/>
                  <a:buChar char="•"/>
                </a:pPr>
                <a:r>
                  <a:rPr lang="en-CA" sz="1100" dirty="0"/>
                  <a:t>For each machine </a:t>
                </a:r>
                <a14:m>
                  <m:oMath xmlns:m="http://schemas.openxmlformats.org/officeDocument/2006/math">
                    <m:r>
                      <a:rPr lang="en-CA" sz="1100" i="1" dirty="0" err="1">
                        <a:latin typeface="Cambria Math" panose="02040503050406030204" pitchFamily="18" charset="0"/>
                      </a:rPr>
                      <m:t>𝑖</m:t>
                    </m:r>
                    <m:r>
                      <a:rPr lang="en-CA" sz="1100" i="1" dirty="0">
                        <a:latin typeface="Cambria Math" panose="02040503050406030204" pitchFamily="18" charset="0"/>
                      </a:rPr>
                      <m:t> ∈ [</m:t>
                    </m:r>
                    <m:r>
                      <a:rPr lang="en-CA" sz="1100" i="1" dirty="0">
                        <a:latin typeface="Cambria Math" panose="02040503050406030204" pitchFamily="18" charset="0"/>
                      </a:rPr>
                      <m:t>𝑠</m:t>
                    </m:r>
                    <m:r>
                      <a:rPr lang="en-CA" sz="1100" i="1" dirty="0">
                        <a:latin typeface="Cambria Math" panose="02040503050406030204" pitchFamily="18" charset="0"/>
                      </a:rPr>
                      <m:t>]</m:t>
                    </m:r>
                  </m:oMath>
                </a14:m>
                <a:r>
                  <a:rPr lang="en-CA" sz="1100" dirty="0"/>
                  <a:t>, we denote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𝐶</m:t>
                        </m:r>
                      </m:e>
                      <m:sub>
                        <m:r>
                          <a:rPr lang="en-CA" sz="1100" i="1" dirty="0" smtClean="0">
                            <a:latin typeface="Cambria Math" panose="02040503050406030204" pitchFamily="18" charset="0"/>
                          </a:rPr>
                          <m:t>𝑔</m:t>
                        </m:r>
                      </m:sub>
                    </m:sSub>
                    <m:r>
                      <a:rPr lang="en-CA"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b="0" i="1" dirty="0" smtClean="0">
                            <a:latin typeface="Cambria Math" panose="02040503050406030204" pitchFamily="18" charset="0"/>
                          </a:rPr>
                          <m:t> </m:t>
                        </m:r>
                        <m:r>
                          <a:rPr lang="en-CA" sz="1100" i="1" dirty="0" smtClean="0">
                            <a:latin typeface="Cambria Math" panose="02040503050406030204" pitchFamily="18" charset="0"/>
                          </a:rPr>
                          <m:t>𝑀</m:t>
                        </m:r>
                      </m:e>
                      <m:sub>
                        <m:r>
                          <a:rPr lang="en-CA" sz="1100" i="1" dirty="0" smtClean="0">
                            <a:latin typeface="Cambria Math" panose="02040503050406030204" pitchFamily="18" charset="0"/>
                          </a:rPr>
                          <m:t>𝑔</m:t>
                        </m:r>
                      </m:sub>
                    </m:sSub>
                    <m:r>
                      <a:rPr lang="en-CA" sz="1100" i="1" dirty="0" smtClean="0">
                        <a:latin typeface="Cambria Math" panose="02040503050406030204" pitchFamily="18" charset="0"/>
                      </a:rPr>
                      <m:t> </m:t>
                    </m:r>
                  </m:oMath>
                </a14:m>
                <a:r>
                  <a:rPr lang="en-CA" sz="1100" dirty="0"/>
                  <a:t>as the GPU-proportional allocation of CPU and memory. That is,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𝐶</m:t>
                        </m:r>
                      </m:e>
                      <m:sub>
                        <m:r>
                          <a:rPr lang="en-CA" sz="1100" i="1" dirty="0" smtClean="0">
                            <a:latin typeface="Cambria Math" panose="02040503050406030204" pitchFamily="18" charset="0"/>
                          </a:rPr>
                          <m:t>𝑔</m:t>
                        </m:r>
                      </m:sub>
                    </m:sSub>
                    <m:r>
                      <a:rPr lang="en-CA"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𝐶</m:t>
                        </m:r>
                      </m:e>
                      <m:sub>
                        <m:r>
                          <a:rPr lang="en-CA" sz="1100" i="1" dirty="0" smtClean="0">
                            <a:latin typeface="Cambria Math" panose="02040503050406030204" pitchFamily="18" charset="0"/>
                          </a:rPr>
                          <m:t>𝑖</m:t>
                        </m:r>
                      </m:sub>
                    </m:sSub>
                    <m:r>
                      <a:rPr lang="en-CA"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𝐺</m:t>
                        </m:r>
                      </m:e>
                      <m:sub>
                        <m:r>
                          <a:rPr lang="en-CA" sz="1100" i="1" dirty="0" smtClean="0">
                            <a:latin typeface="Cambria Math" panose="02040503050406030204" pitchFamily="18" charset="0"/>
                          </a:rPr>
                          <m:t>𝑖</m:t>
                        </m:r>
                      </m:sub>
                    </m:sSub>
                    <m:r>
                      <a:rPr lang="en-CA" sz="1100" i="1" dirty="0" smtClean="0">
                        <a:latin typeface="Cambria Math" panose="02040503050406030204" pitchFamily="18" charset="0"/>
                      </a:rPr>
                      <m:t> ∗ </m:t>
                    </m:r>
                    <m:sSub>
                      <m:sSubPr>
                        <m:ctrlPr>
                          <a:rPr lang="en-US" sz="1100" b="0" i="1" dirty="0" smtClean="0">
                            <a:latin typeface="Cambria Math" panose="02040503050406030204" pitchFamily="18" charset="0"/>
                          </a:rPr>
                        </m:ctrlPr>
                      </m:sSubPr>
                      <m:e>
                        <m:r>
                          <a:rPr lang="en-CA" sz="1100" i="1" dirty="0" err="1" smtClean="0">
                            <a:latin typeface="Cambria Math" panose="02040503050406030204" pitchFamily="18" charset="0"/>
                          </a:rPr>
                          <m:t>𝑔</m:t>
                        </m:r>
                      </m:e>
                      <m:sub>
                        <m:r>
                          <a:rPr lang="en-CA" sz="1100" i="1" dirty="0" err="1" smtClean="0">
                            <a:latin typeface="Cambria Math" panose="02040503050406030204" pitchFamily="18" charset="0"/>
                          </a:rPr>
                          <m:t>𝑗</m:t>
                        </m:r>
                      </m:sub>
                    </m:sSub>
                  </m:oMath>
                </a14:m>
                <a:r>
                  <a:rPr lang="en-CA" sz="1100" dirty="0"/>
                  <a:t> and </a:t>
                </a:r>
                <a14:m>
                  <m:oMath xmlns:m="http://schemas.openxmlformats.org/officeDocument/2006/math">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𝑀</m:t>
                        </m:r>
                      </m:e>
                      <m:sub>
                        <m:r>
                          <a:rPr lang="en-CA" sz="1100" i="1" dirty="0" smtClean="0">
                            <a:latin typeface="Cambria Math" panose="02040503050406030204" pitchFamily="18" charset="0"/>
                          </a:rPr>
                          <m:t>𝑔</m:t>
                        </m:r>
                      </m:sub>
                    </m:sSub>
                    <m:r>
                      <a:rPr lang="en-US" sz="1100" b="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𝑀</m:t>
                        </m:r>
                      </m:e>
                      <m:sub>
                        <m:r>
                          <a:rPr lang="en-CA" sz="1100" i="1" dirty="0" smtClean="0">
                            <a:latin typeface="Cambria Math" panose="02040503050406030204" pitchFamily="18" charset="0"/>
                          </a:rPr>
                          <m:t>𝑖</m:t>
                        </m:r>
                      </m:sub>
                    </m:sSub>
                    <m:r>
                      <a:rPr lang="en-CA"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CA" sz="1100" i="1" dirty="0" smtClean="0">
                            <a:latin typeface="Cambria Math" panose="02040503050406030204" pitchFamily="18" charset="0"/>
                          </a:rPr>
                          <m:t>𝐺</m:t>
                        </m:r>
                      </m:e>
                      <m:sub>
                        <m:r>
                          <a:rPr lang="en-CA" sz="1100" i="1" dirty="0" smtClean="0">
                            <a:latin typeface="Cambria Math" panose="02040503050406030204" pitchFamily="18" charset="0"/>
                          </a:rPr>
                          <m:t>𝑖</m:t>
                        </m:r>
                      </m:sub>
                    </m:sSub>
                    <m:r>
                      <a:rPr lang="en-CA" sz="1100" i="1" dirty="0" smtClean="0">
                        <a:latin typeface="Cambria Math" panose="02040503050406030204" pitchFamily="18" charset="0"/>
                      </a:rPr>
                      <m:t> ∗ </m:t>
                    </m:r>
                    <m:sSub>
                      <m:sSubPr>
                        <m:ctrlPr>
                          <a:rPr lang="en-US" sz="1100" b="0" i="1" dirty="0" smtClean="0">
                            <a:latin typeface="Cambria Math" panose="02040503050406030204" pitchFamily="18" charset="0"/>
                          </a:rPr>
                        </m:ctrlPr>
                      </m:sSubPr>
                      <m:e>
                        <m:r>
                          <a:rPr lang="en-CA" sz="1100" i="1" dirty="0" err="1" smtClean="0">
                            <a:latin typeface="Cambria Math" panose="02040503050406030204" pitchFamily="18" charset="0"/>
                          </a:rPr>
                          <m:t>𝑔</m:t>
                        </m:r>
                      </m:e>
                      <m:sub>
                        <m:r>
                          <a:rPr lang="en-CA" sz="1100" i="1" dirty="0" err="1" smtClean="0">
                            <a:latin typeface="Cambria Math" panose="02040503050406030204" pitchFamily="18" charset="0"/>
                          </a:rPr>
                          <m:t>𝑗</m:t>
                        </m:r>
                      </m:sub>
                    </m:sSub>
                  </m:oMath>
                </a14:m>
                <a:r>
                  <a:rPr lang="en-CA" sz="1100" dirty="0"/>
                  <a:t> </a:t>
                </a:r>
                <a:r>
                  <a:rPr lang="en-CA" sz="700" dirty="0"/>
                  <a:t>(平均每个GPU分到的资源</a:t>
                </a:r>
                <a:r>
                  <a:rPr lang="zh-CN" altLang="en-US" sz="700" dirty="0"/>
                  <a:t>*</a:t>
                </a:r>
                <a:r>
                  <a:rPr lang="en-US" altLang="zh-CN" sz="700" dirty="0"/>
                  <a:t>GPU</a:t>
                </a:r>
                <a:r>
                  <a:rPr lang="zh-CN" altLang="en-US" sz="700" dirty="0"/>
                  <a:t>需求</a:t>
                </a:r>
                <a:r>
                  <a:rPr lang="en-CA" sz="700" dirty="0"/>
                  <a:t>)</a:t>
                </a:r>
              </a:p>
              <a:p>
                <a:pPr marL="171450" indent="-171450">
                  <a:buFont typeface="Arial" panose="020B0604020202020204" pitchFamily="34" charset="0"/>
                  <a:buChar char="•"/>
                </a:pPr>
                <a:r>
                  <a:rPr lang="en-CA" sz="1100"/>
                  <a:t>With a baseline GPU-proportional allocation strategy the progress a job makes in each round is equal to </a:t>
                </a:r>
                <a14:m>
                  <m:oMath xmlns:m="http://schemas.openxmlformats.org/officeDocument/2006/math">
                    <m:r>
                      <a:rPr lang="en-CA" sz="1100" i="1">
                        <a:latin typeface="Cambria Math" panose="02040503050406030204" pitchFamily="18" charset="0"/>
                      </a:rPr>
                      <m:t>𝑊</m:t>
                    </m:r>
                    <m:r>
                      <a:rPr lang="en-CA" sz="1100" i="1">
                        <a:latin typeface="Cambria Math" panose="02040503050406030204" pitchFamily="18" charset="0"/>
                      </a:rPr>
                      <m:t>[</m:t>
                    </m:r>
                    <m:sSub>
                      <m:sSubPr>
                        <m:ctrlPr>
                          <a:rPr lang="en-US" sz="1100" b="0" i="1">
                            <a:latin typeface="Cambria Math" panose="02040503050406030204" pitchFamily="18" charset="0"/>
                          </a:rPr>
                        </m:ctrlPr>
                      </m:sSubPr>
                      <m:e>
                        <m:r>
                          <a:rPr lang="en-CA" sz="1100" i="1">
                            <a:latin typeface="Cambria Math" panose="02040503050406030204" pitchFamily="18" charset="0"/>
                          </a:rPr>
                          <m:t>𝐶</m:t>
                        </m:r>
                      </m:e>
                      <m:sub>
                        <m:r>
                          <a:rPr lang="en-CA" sz="1100" i="1">
                            <a:latin typeface="Cambria Math" panose="02040503050406030204" pitchFamily="18" charset="0"/>
                          </a:rPr>
                          <m:t>𝑔</m:t>
                        </m:r>
                      </m:sub>
                    </m:sSub>
                    <m:r>
                      <a:rPr lang="en-CA" sz="1100" i="1">
                        <a:latin typeface="Cambria Math" panose="02040503050406030204" pitchFamily="18" charset="0"/>
                      </a:rPr>
                      <m:t>,</m:t>
                    </m:r>
                    <m:sSub>
                      <m:sSubPr>
                        <m:ctrlPr>
                          <a:rPr lang="en-US" sz="1100" b="0" i="1">
                            <a:latin typeface="Cambria Math" panose="02040503050406030204" pitchFamily="18" charset="0"/>
                          </a:rPr>
                        </m:ctrlPr>
                      </m:sSubPr>
                      <m:e>
                        <m:r>
                          <a:rPr lang="en-CA" sz="1100" i="1">
                            <a:latin typeface="Cambria Math" panose="02040503050406030204" pitchFamily="18" charset="0"/>
                          </a:rPr>
                          <m:t>𝑀</m:t>
                        </m:r>
                      </m:e>
                      <m:sub>
                        <m:r>
                          <a:rPr lang="en-CA" sz="1100" i="1">
                            <a:latin typeface="Cambria Math" panose="02040503050406030204" pitchFamily="18" charset="0"/>
                          </a:rPr>
                          <m:t>𝑔</m:t>
                        </m:r>
                      </m:sub>
                    </m:sSub>
                    <m:r>
                      <a:rPr lang="en-CA" sz="1100" i="1">
                        <a:latin typeface="Cambria Math" panose="02040503050406030204" pitchFamily="18" charset="0"/>
                      </a:rPr>
                      <m:t>]</m:t>
                    </m:r>
                  </m:oMath>
                </a14:m>
                <a:endParaRPr lang="en-CA" sz="1100" dirty="0"/>
              </a:p>
              <a:p>
                <a:pPr marL="171450" indent="-171450">
                  <a:buFont typeface="Arial" panose="020B0604020202020204" pitchFamily="34" charset="0"/>
                  <a:buChar char="•"/>
                </a:pPr>
                <a:r>
                  <a:rPr lang="en-CA" sz="1100"/>
                  <a:t>The variables of our LP are denoted by </a:t>
                </a:r>
                <a14:m>
                  <m:oMath xmlns:m="http://schemas.openxmlformats.org/officeDocument/2006/math">
                    <m:r>
                      <a:rPr lang="en-CA" sz="1100" i="1">
                        <a:latin typeface="Cambria Math" panose="02040503050406030204" pitchFamily="18" charset="0"/>
                      </a:rPr>
                      <m:t>𝑦</m:t>
                    </m:r>
                    <m:r>
                      <a:rPr lang="en-CA" sz="1100" i="1">
                        <a:latin typeface="Cambria Math" panose="02040503050406030204" pitchFamily="18" charset="0"/>
                      </a:rPr>
                      <m:t>{</m:t>
                    </m:r>
                    <m:r>
                      <a:rPr lang="en-CA" sz="1100" i="1">
                        <a:latin typeface="Cambria Math" panose="02040503050406030204" pitchFamily="18" charset="0"/>
                      </a:rPr>
                      <m:t>𝑐</m:t>
                    </m:r>
                    <m:r>
                      <a:rPr lang="en-CA" sz="1100" i="1">
                        <a:latin typeface="Cambria Math" panose="02040503050406030204" pitchFamily="18" charset="0"/>
                      </a:rPr>
                      <m:t>,</m:t>
                    </m:r>
                    <m:r>
                      <a:rPr lang="en-CA" sz="1100" i="1">
                        <a:latin typeface="Cambria Math" panose="02040503050406030204" pitchFamily="18" charset="0"/>
                      </a:rPr>
                      <m:t>𝑚</m:t>
                    </m:r>
                    <m:r>
                      <a:rPr lang="en-CA" sz="1100" i="1">
                        <a:latin typeface="Cambria Math" panose="02040503050406030204" pitchFamily="18" charset="0"/>
                      </a:rPr>
                      <m:t>, </m:t>
                    </m:r>
                    <m:r>
                      <a:rPr lang="en-CA" sz="1100" i="1">
                        <a:latin typeface="Cambria Math" panose="02040503050406030204" pitchFamily="18" charset="0"/>
                      </a:rPr>
                      <m:t>𝑗</m:t>
                    </m:r>
                    <m:r>
                      <a:rPr lang="en-CA" sz="1100" i="1">
                        <a:latin typeface="Cambria Math" panose="02040503050406030204" pitchFamily="18" charset="0"/>
                      </a:rPr>
                      <m:t>} </m:t>
                    </m:r>
                  </m:oMath>
                </a14:m>
                <a:r>
                  <a:rPr lang="en-CA" sz="1100"/>
                  <a:t>, which should be interpreted as follows. If for a job </a:t>
                </a:r>
                <a14:m>
                  <m:oMath xmlns:m="http://schemas.openxmlformats.org/officeDocument/2006/math">
                    <m:r>
                      <a:rPr lang="en-CA" sz="1100" i="1">
                        <a:latin typeface="Cambria Math" panose="02040503050406030204" pitchFamily="18" charset="0"/>
                      </a:rPr>
                      <m:t>𝑗</m:t>
                    </m:r>
                    <m:r>
                      <a:rPr lang="en-CA" sz="1100" i="1">
                        <a:latin typeface="Cambria Math" panose="02040503050406030204" pitchFamily="18" charset="0"/>
                      </a:rPr>
                      <m:t> ∈ </m:t>
                    </m:r>
                    <m:sSub>
                      <m:sSubPr>
                        <m:ctrlPr>
                          <a:rPr lang="en-US" sz="1100" b="0" i="1">
                            <a:latin typeface="Cambria Math" panose="02040503050406030204" pitchFamily="18" charset="0"/>
                          </a:rPr>
                        </m:ctrlPr>
                      </m:sSubPr>
                      <m:e>
                        <m:r>
                          <a:rPr lang="en-CA" sz="1100" i="1">
                            <a:latin typeface="Cambria Math" panose="02040503050406030204" pitchFamily="18" charset="0"/>
                          </a:rPr>
                          <m:t>𝐽</m:t>
                        </m:r>
                      </m:e>
                      <m:sub>
                        <m:r>
                          <a:rPr lang="en-CA" sz="1100" i="1">
                            <a:latin typeface="Cambria Math" panose="02040503050406030204" pitchFamily="18" charset="0"/>
                          </a:rPr>
                          <m:t>𝑡</m:t>
                        </m:r>
                      </m:sub>
                    </m:sSub>
                  </m:oMath>
                </a14:m>
                <a:r>
                  <a:rPr lang="en-CA" sz="1100"/>
                  <a:t> , </a:t>
                </a:r>
                <a14:m>
                  <m:oMath xmlns:m="http://schemas.openxmlformats.org/officeDocument/2006/math">
                    <m:r>
                      <a:rPr lang="en-CA" sz="1100" i="1">
                        <a:latin typeface="Cambria Math" panose="02040503050406030204" pitchFamily="18" charset="0"/>
                      </a:rPr>
                      <m:t>𝑦</m:t>
                    </m:r>
                    <m:r>
                      <a:rPr lang="en-CA" sz="1100" i="1">
                        <a:latin typeface="Cambria Math" panose="02040503050406030204" pitchFamily="18" charset="0"/>
                      </a:rPr>
                      <m:t>{</m:t>
                    </m:r>
                    <m:r>
                      <a:rPr lang="en-CA" sz="1100" i="1">
                        <a:latin typeface="Cambria Math" panose="02040503050406030204" pitchFamily="18" charset="0"/>
                      </a:rPr>
                      <m:t>𝑐</m:t>
                    </m:r>
                    <m:r>
                      <a:rPr lang="en-CA" sz="1100" i="1">
                        <a:latin typeface="Cambria Math" panose="02040503050406030204" pitchFamily="18" charset="0"/>
                      </a:rPr>
                      <m:t>,</m:t>
                    </m:r>
                    <m:r>
                      <a:rPr lang="en-CA" sz="1100" i="1">
                        <a:latin typeface="Cambria Math" panose="02040503050406030204" pitchFamily="18" charset="0"/>
                      </a:rPr>
                      <m:t>𝑚</m:t>
                    </m:r>
                    <m:r>
                      <a:rPr lang="en-CA" sz="1100" i="1">
                        <a:latin typeface="Cambria Math" panose="02040503050406030204" pitchFamily="18" charset="0"/>
                      </a:rPr>
                      <m:t>, </m:t>
                    </m:r>
                    <m:r>
                      <a:rPr lang="en-CA" sz="1100" i="1">
                        <a:latin typeface="Cambria Math" panose="02040503050406030204" pitchFamily="18" charset="0"/>
                      </a:rPr>
                      <m:t>𝑗</m:t>
                    </m:r>
                    <m:r>
                      <a:rPr lang="en-CA" sz="1100" i="1">
                        <a:latin typeface="Cambria Math" panose="02040503050406030204" pitchFamily="18" charset="0"/>
                      </a:rPr>
                      <m:t>} = 1</m:t>
                    </m:r>
                  </m:oMath>
                </a14:m>
                <a:r>
                  <a:rPr lang="en-CA" sz="1100"/>
                  <a:t>, then it means that in the LP solution </a:t>
                </a:r>
                <a14:m>
                  <m:oMath xmlns:m="http://schemas.openxmlformats.org/officeDocument/2006/math">
                    <m:r>
                      <a:rPr lang="en-CA" sz="1100" i="1">
                        <a:latin typeface="Cambria Math" panose="02040503050406030204" pitchFamily="18" charset="0"/>
                      </a:rPr>
                      <m:t>𝑐</m:t>
                    </m:r>
                  </m:oMath>
                </a14:m>
                <a:r>
                  <a:rPr lang="en-CA" sz="1100"/>
                  <a:t> units of CPU and </a:t>
                </a:r>
                <a14:m>
                  <m:oMath xmlns:m="http://schemas.openxmlformats.org/officeDocument/2006/math">
                    <m:r>
                      <a:rPr lang="en-CA" sz="1100" i="1">
                        <a:latin typeface="Cambria Math" panose="02040503050406030204" pitchFamily="18" charset="0"/>
                      </a:rPr>
                      <m:t>𝑚</m:t>
                    </m:r>
                  </m:oMath>
                </a14:m>
                <a:r>
                  <a:rPr lang="en-CA" sz="1100"/>
                  <a:t> units of memory are allocated. It is either 0 or 1.</a:t>
                </a:r>
                <a:endParaRPr lang="en-CA" sz="1100" dirty="0"/>
              </a:p>
              <a:p>
                <a:endParaRPr lang="en-CA" sz="1100"/>
              </a:p>
              <a:p>
                <a:r>
                  <a:rPr lang="en-CA" sz="1100"/>
                  <a:t>Our objective function is to maximize the throughput. We formulate it as follows using our LP variables</a:t>
                </a:r>
                <a:endParaRPr lang="en-CA" sz="1100" dirty="0"/>
              </a:p>
              <a:p>
                <a:pPr marL="171450" indent="-171450">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D9A10B56-D55A-747E-4D5D-EEECD6EA3ABB}"/>
                  </a:ext>
                </a:extLst>
              </p:cNvPr>
              <p:cNvSpPr txBox="1">
                <a:spLocks noRot="1" noChangeAspect="1" noMove="1" noResize="1" noEditPoints="1" noAdjustHandles="1" noChangeArrowheads="1" noChangeShapeType="1" noTextEdit="1"/>
              </p:cNvSpPr>
              <p:nvPr/>
            </p:nvSpPr>
            <p:spPr>
              <a:xfrm>
                <a:off x="620487" y="921093"/>
                <a:ext cx="5475514" cy="5770619"/>
              </a:xfrm>
              <a:prstGeom prst="rect">
                <a:avLst/>
              </a:prstGeom>
              <a:blipFill>
                <a:blip r:embed="rId3"/>
                <a:stretch>
                  <a:fillRect l="-924" t="-43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151DD27-6CF4-85EE-EEA5-00E8290C217D}"/>
              </a:ext>
            </a:extLst>
          </p:cNvPr>
          <p:cNvPicPr>
            <a:picLocks noChangeAspect="1"/>
          </p:cNvPicPr>
          <p:nvPr/>
        </p:nvPicPr>
        <p:blipFill>
          <a:blip r:embed="rId4"/>
          <a:stretch>
            <a:fillRect/>
          </a:stretch>
        </p:blipFill>
        <p:spPr>
          <a:xfrm>
            <a:off x="1525589" y="6241428"/>
            <a:ext cx="3665310" cy="450284"/>
          </a:xfrm>
          <a:prstGeom prst="rect">
            <a:avLst/>
          </a:prstGeom>
        </p:spPr>
      </p:pic>
      <p:pic>
        <p:nvPicPr>
          <p:cNvPr id="11" name="Picture 10" descr="A picture containing text, screenshot, font, number&#10;&#10;Description automatically generated">
            <a:extLst>
              <a:ext uri="{FF2B5EF4-FFF2-40B4-BE49-F238E27FC236}">
                <a16:creationId xmlns:a16="http://schemas.microsoft.com/office/drawing/2014/main" id="{D7C99BFE-9441-2EC3-2642-9920D6A9CE51}"/>
              </a:ext>
            </a:extLst>
          </p:cNvPr>
          <p:cNvPicPr>
            <a:picLocks noChangeAspect="1"/>
          </p:cNvPicPr>
          <p:nvPr/>
        </p:nvPicPr>
        <p:blipFill>
          <a:blip r:embed="rId5"/>
          <a:stretch>
            <a:fillRect/>
          </a:stretch>
        </p:blipFill>
        <p:spPr>
          <a:xfrm>
            <a:off x="6251123" y="1226209"/>
            <a:ext cx="2967030" cy="2624400"/>
          </a:xfrm>
          <a:prstGeom prst="rect">
            <a:avLst/>
          </a:prstGeom>
        </p:spPr>
      </p:pic>
      <p:sp>
        <p:nvSpPr>
          <p:cNvPr id="12" name="TextBox 11">
            <a:extLst>
              <a:ext uri="{FF2B5EF4-FFF2-40B4-BE49-F238E27FC236}">
                <a16:creationId xmlns:a16="http://schemas.microsoft.com/office/drawing/2014/main" id="{ACF6B77F-0768-2C27-3706-BF81A4A790AF}"/>
              </a:ext>
            </a:extLst>
          </p:cNvPr>
          <p:cNvSpPr txBox="1"/>
          <p:nvPr/>
        </p:nvSpPr>
        <p:spPr>
          <a:xfrm>
            <a:off x="6242959" y="921093"/>
            <a:ext cx="5475514" cy="430887"/>
          </a:xfrm>
          <a:prstGeom prst="rect">
            <a:avLst/>
          </a:prstGeom>
          <a:noFill/>
        </p:spPr>
        <p:txBody>
          <a:bodyPr wrap="square" rtlCol="0">
            <a:spAutoFit/>
          </a:bodyPr>
          <a:lstStyle/>
          <a:p>
            <a:r>
              <a:rPr lang="en-CA" sz="1100"/>
              <a:t>Constraints:</a:t>
            </a:r>
            <a:endParaRPr lang="en-CA" sz="1100" dirty="0"/>
          </a:p>
          <a:p>
            <a:pPr marL="171450" indent="-171450">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BF2C0E3D-0A82-AB2C-B0C0-B3161D0A7C22}"/>
              </a:ext>
            </a:extLst>
          </p:cNvPr>
          <p:cNvSpPr txBox="1"/>
          <p:nvPr/>
        </p:nvSpPr>
        <p:spPr>
          <a:xfrm>
            <a:off x="6251123" y="5687430"/>
            <a:ext cx="5475514" cy="1107996"/>
          </a:xfrm>
          <a:prstGeom prst="rect">
            <a:avLst/>
          </a:prstGeom>
          <a:noFill/>
        </p:spPr>
        <p:txBody>
          <a:bodyPr wrap="square" rtlCol="0">
            <a:spAutoFit/>
          </a:bodyPr>
          <a:lstStyle/>
          <a:p>
            <a:r>
              <a:rPr lang="en-CA" sz="1100"/>
              <a:t>While the allocations identified by Synergy-OPT provides an upper bound on the optimal cluster throughput, it is challenging to materialize these allocations in the real world due to two main reasons:</a:t>
            </a:r>
          </a:p>
          <a:p>
            <a:pPr marL="171450" indent="-171450">
              <a:buFont typeface="Arial" panose="020B0604020202020204" pitchFamily="34" charset="0"/>
              <a:buChar char="•"/>
            </a:pPr>
            <a:r>
              <a:rPr lang="en-CA" sz="1100"/>
              <a:t>Solving two LPs per scheduling round is computationally expensive</a:t>
            </a:r>
          </a:p>
          <a:p>
            <a:pPr marL="171450" indent="-171450">
              <a:buFont typeface="Arial" panose="020B0604020202020204" pitchFamily="34" charset="0"/>
              <a:buChar char="•"/>
            </a:pPr>
            <a:r>
              <a:rPr lang="en-CA" sz="1100"/>
              <a:t>The allocation matrix obtained with the second LP can result in fractional GPU allocations when jobs are split across servers</a:t>
            </a:r>
            <a:endParaRPr lang="en-US" sz="11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9DB337D-C998-8792-4051-5051A4FC0292}"/>
                  </a:ext>
                </a:extLst>
              </p:cNvPr>
              <p:cNvSpPr txBox="1"/>
              <p:nvPr/>
            </p:nvSpPr>
            <p:spPr>
              <a:xfrm>
                <a:off x="6251123" y="3945170"/>
                <a:ext cx="5693227" cy="1823576"/>
              </a:xfrm>
              <a:prstGeom prst="rect">
                <a:avLst/>
              </a:prstGeom>
              <a:noFill/>
            </p:spPr>
            <p:txBody>
              <a:bodyPr wrap="square" rtlCol="0">
                <a:spAutoFit/>
              </a:bodyPr>
              <a:lstStyle/>
              <a:p>
                <a:r>
                  <a:rPr lang="en-CA" sz="1100">
                    <a:solidFill>
                      <a:srgbClr val="FF0000"/>
                    </a:solidFill>
                  </a:rPr>
                  <a:t>Throughput achieved by LP(1-5) is at least the throughput achieved by an optimal solution to our problem.</a:t>
                </a:r>
              </a:p>
              <a:p>
                <a:r>
                  <a:rPr lang="en-CA" sz="1100"/>
                  <a:t>In reality, since these resources are spread across machines, we find a feasible allocation on multiple machines by solving a </a:t>
                </a:r>
                <a:r>
                  <a:rPr lang="en-CA" sz="1100">
                    <a:solidFill>
                      <a:srgbClr val="FF0000"/>
                    </a:solidFill>
                  </a:rPr>
                  <a:t>second LP</a:t>
                </a:r>
                <a:r>
                  <a:rPr lang="en-CA" sz="1100"/>
                  <a:t>. </a:t>
                </a:r>
                <a:r>
                  <a:rPr lang="en-CA" sz="1100">
                    <a:solidFill>
                      <a:srgbClr val="FF0000"/>
                    </a:solidFill>
                  </a:rPr>
                  <a:t>The objective here is to minimize the number of jobs that get fragmented to account for the communication overhead when jobs are split across machines</a:t>
                </a:r>
                <a:r>
                  <a:rPr lang="en-CA" sz="1100"/>
                  <a:t>. The variables of the second LP are denoted by xi, j . Here index i denotes the machine and j denotes the job. If </a:t>
                </a:r>
                <a14:m>
                  <m:oMath xmlns:m="http://schemas.openxmlformats.org/officeDocument/2006/math">
                    <m:sSub>
                      <m:sSubPr>
                        <m:ctrlPr>
                          <a:rPr lang="en-US" sz="1100" b="0" i="1">
                            <a:latin typeface="Cambria Math" panose="02040503050406030204" pitchFamily="18" charset="0"/>
                          </a:rPr>
                        </m:ctrlPr>
                      </m:sSubPr>
                      <m:e>
                        <m:r>
                          <a:rPr lang="en-CA" sz="1100" i="1">
                            <a:latin typeface="Cambria Math" panose="02040503050406030204" pitchFamily="18" charset="0"/>
                          </a:rPr>
                          <m:t>𝑥</m:t>
                        </m:r>
                      </m:e>
                      <m:sub>
                        <m:r>
                          <a:rPr lang="en-CA" sz="1100" i="1">
                            <a:latin typeface="Cambria Math" panose="02040503050406030204" pitchFamily="18" charset="0"/>
                          </a:rPr>
                          <m:t>𝑖</m:t>
                        </m:r>
                        <m:r>
                          <a:rPr lang="en-US" sz="1100" b="0" i="1">
                            <a:latin typeface="Cambria Math" panose="02040503050406030204" pitchFamily="18" charset="0"/>
                          </a:rPr>
                          <m:t>,</m:t>
                        </m:r>
                        <m:r>
                          <a:rPr lang="en-US" sz="1100" b="0" i="1">
                            <a:latin typeface="Cambria Math" panose="02040503050406030204" pitchFamily="18" charset="0"/>
                          </a:rPr>
                          <m:t>𝑗</m:t>
                        </m:r>
                      </m:sub>
                    </m:sSub>
                    <m:r>
                      <a:rPr lang="en-CA" sz="1100" i="1">
                        <a:latin typeface="Cambria Math" panose="02040503050406030204" pitchFamily="18" charset="0"/>
                      </a:rPr>
                      <m:t>= 1</m:t>
                    </m:r>
                  </m:oMath>
                </a14:m>
                <a:r>
                  <a:rPr lang="en-CA" sz="1100"/>
                  <a:t>, it means that resources of job j (that </a:t>
                </a: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𝑔</m:t>
                        </m:r>
                      </m:e>
                      <m:sub>
                        <m:r>
                          <a:rPr lang="en-US" sz="1100" b="0" i="1" smtClean="0">
                            <a:latin typeface="Cambria Math" panose="02040503050406030204" pitchFamily="18" charset="0"/>
                          </a:rPr>
                          <m:t>𝑗</m:t>
                        </m:r>
                      </m:sub>
                    </m:sSub>
                  </m:oMath>
                </a14:m>
                <a:r>
                  <a:rPr lang="en-CA" sz="1100"/>
                  <a:t> units of GPU, </a:t>
                </a:r>
                <a14:m>
                  <m:oMath xmlns:m="http://schemas.openxmlformats.org/officeDocument/2006/math">
                    <m:sSubSup>
                      <m:sSubSupPr>
                        <m:ctrlPr>
                          <a:rPr lang="en-US" sz="1100" b="0" i="1" dirty="0" smtClean="0">
                            <a:latin typeface="Cambria Math" panose="02040503050406030204" pitchFamily="18" charset="0"/>
                          </a:rPr>
                        </m:ctrlPr>
                      </m:sSubSupPr>
                      <m:e>
                        <m:r>
                          <a:rPr lang="en-CA" sz="1100" i="1" dirty="0" smtClean="0">
                            <a:latin typeface="Cambria Math" panose="02040503050406030204" pitchFamily="18" charset="0"/>
                          </a:rPr>
                          <m:t>𝑐</m:t>
                        </m:r>
                      </m:e>
                      <m:sub>
                        <m:r>
                          <a:rPr lang="en-CA" sz="1100" i="1" dirty="0" smtClean="0">
                            <a:latin typeface="Cambria Math" panose="02040503050406030204" pitchFamily="18" charset="0"/>
                          </a:rPr>
                          <m:t>𝑗</m:t>
                        </m:r>
                      </m:sub>
                      <m:sup>
                        <m:r>
                          <a:rPr lang="en-US" sz="1100" b="0" i="1" dirty="0" smtClean="0">
                            <a:latin typeface="Cambria Math" panose="02040503050406030204" pitchFamily="18" charset="0"/>
                          </a:rPr>
                          <m:t>∗</m:t>
                        </m:r>
                      </m:sup>
                    </m:sSubSup>
                  </m:oMath>
                </a14:m>
                <a:r>
                  <a:rPr lang="en-CA" sz="1100"/>
                  <a:t> units of CPU, and </a:t>
                </a:r>
                <a14:m>
                  <m:oMath xmlns:m="http://schemas.openxmlformats.org/officeDocument/2006/math">
                    <m:sSubSup>
                      <m:sSubSupPr>
                        <m:ctrlPr>
                          <a:rPr lang="en-US" sz="1100" b="0" i="1" dirty="0" smtClean="0">
                            <a:latin typeface="Cambria Math" panose="02040503050406030204" pitchFamily="18" charset="0"/>
                          </a:rPr>
                        </m:ctrlPr>
                      </m:sSubSupPr>
                      <m:e>
                        <m:r>
                          <a:rPr lang="en-US" sz="1100" b="0" i="1" dirty="0" smtClean="0">
                            <a:latin typeface="Cambria Math" panose="02040503050406030204" pitchFamily="18" charset="0"/>
                          </a:rPr>
                          <m:t>𝑚</m:t>
                        </m:r>
                      </m:e>
                      <m:sub>
                        <m:r>
                          <a:rPr lang="en-CA" sz="1100" i="1" dirty="0" smtClean="0">
                            <a:latin typeface="Cambria Math" panose="02040503050406030204" pitchFamily="18" charset="0"/>
                          </a:rPr>
                          <m:t>𝑗</m:t>
                        </m:r>
                      </m:sub>
                      <m:sup>
                        <m:r>
                          <a:rPr lang="en-US" sz="1100" b="0" i="1" dirty="0" smtClean="0">
                            <a:latin typeface="Cambria Math" panose="02040503050406030204" pitchFamily="18" charset="0"/>
                          </a:rPr>
                          <m:t>∗</m:t>
                        </m:r>
                      </m:sup>
                    </m:sSubSup>
                    <m:r>
                      <a:rPr lang="en-US" sz="1100" b="0" i="1" dirty="0" smtClean="0">
                        <a:latin typeface="Cambria Math" panose="02040503050406030204" pitchFamily="18" charset="0"/>
                      </a:rPr>
                      <m:t> </m:t>
                    </m:r>
                  </m:oMath>
                </a14:m>
                <a:r>
                  <a:rPr lang="en-CA" sz="1100"/>
                  <a:t>units of memory) are allocated on machine i. Note that xi, j can be fractional; if so, then job j is split across multiple machines. We can prove that the solution to the second LP ensures that the total number of jobs that get fragmented is at most 3s</a:t>
                </a:r>
                <a:endParaRPr lang="en-US" sz="1100"/>
              </a:p>
            </p:txBody>
          </p:sp>
        </mc:Choice>
        <mc:Fallback>
          <p:sp>
            <p:nvSpPr>
              <p:cNvPr id="14" name="TextBox 13">
                <a:extLst>
                  <a:ext uri="{FF2B5EF4-FFF2-40B4-BE49-F238E27FC236}">
                    <a16:creationId xmlns:a16="http://schemas.microsoft.com/office/drawing/2014/main" id="{D9DB337D-C998-8792-4051-5051A4FC0292}"/>
                  </a:ext>
                </a:extLst>
              </p:cNvPr>
              <p:cNvSpPr txBox="1">
                <a:spLocks noRot="1" noChangeAspect="1" noMove="1" noResize="1" noEditPoints="1" noAdjustHandles="1" noChangeArrowheads="1" noChangeShapeType="1" noTextEdit="1"/>
              </p:cNvSpPr>
              <p:nvPr/>
            </p:nvSpPr>
            <p:spPr>
              <a:xfrm>
                <a:off x="6251123" y="3945170"/>
                <a:ext cx="5693227" cy="1823576"/>
              </a:xfrm>
              <a:prstGeom prst="rect">
                <a:avLst/>
              </a:prstGeom>
              <a:blipFill>
                <a:blip r:embed="rId6"/>
                <a:stretch>
                  <a:fillRect b="-1379"/>
                </a:stretch>
              </a:blipFill>
            </p:spPr>
            <p:txBody>
              <a:bodyPr/>
              <a:lstStyle/>
              <a:p>
                <a:r>
                  <a:rPr lang="en-US">
                    <a:noFill/>
                  </a:rPr>
                  <a:t> </a:t>
                </a:r>
              </a:p>
            </p:txBody>
          </p:sp>
        </mc:Fallback>
      </mc:AlternateContent>
    </p:spTree>
    <p:extLst>
      <p:ext uri="{BB962C8B-B14F-4D97-AF65-F5344CB8AC3E}">
        <p14:creationId xmlns:p14="http://schemas.microsoft.com/office/powerpoint/2010/main" val="154480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2688210" y="457200"/>
            <a:ext cx="6631111" cy="369332"/>
          </a:xfrm>
          <a:prstGeom prst="rect">
            <a:avLst/>
          </a:prstGeom>
          <a:noFill/>
        </p:spPr>
        <p:txBody>
          <a:bodyPr wrap="none" rtlCol="0">
            <a:spAutoFit/>
          </a:bodyPr>
          <a:lstStyle/>
          <a:p>
            <a:pPr algn="ctr"/>
            <a:r>
              <a:rPr lang="en-CA" dirty="0"/>
              <a:t>Synergy: Resource Sensitive DNN Scheduling in Multi-Tenant Clusters</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46386" y="-936287"/>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p:sp>
        <p:nvSpPr>
          <p:cNvPr id="9" name="TextBox 8">
            <a:extLst>
              <a:ext uri="{FF2B5EF4-FFF2-40B4-BE49-F238E27FC236}">
                <a16:creationId xmlns:a16="http://schemas.microsoft.com/office/drawing/2014/main" id="{D9A10B56-D55A-747E-4D5D-EEECD6EA3ABB}"/>
              </a:ext>
            </a:extLst>
          </p:cNvPr>
          <p:cNvSpPr txBox="1"/>
          <p:nvPr/>
        </p:nvSpPr>
        <p:spPr>
          <a:xfrm>
            <a:off x="620487" y="1371599"/>
            <a:ext cx="5475514" cy="5878532"/>
          </a:xfrm>
          <a:prstGeom prst="rect">
            <a:avLst/>
          </a:prstGeom>
          <a:noFill/>
        </p:spPr>
        <p:txBody>
          <a:bodyPr wrap="square" rtlCol="0">
            <a:spAutoFit/>
          </a:bodyPr>
          <a:lstStyle/>
          <a:p>
            <a:r>
              <a:rPr lang="en-CA" dirty="0"/>
              <a:t>Scheduling Algorithms:</a:t>
            </a:r>
          </a:p>
          <a:p>
            <a:endParaRPr lang="en-US" sz="1400" dirty="0">
              <a:latin typeface="Arial" panose="020B0604020202020204" pitchFamily="34" charset="0"/>
              <a:cs typeface="Arial" panose="020B0604020202020204" pitchFamily="34" charset="0"/>
            </a:endParaRPr>
          </a:p>
          <a:p>
            <a:r>
              <a:rPr lang="en-CA" sz="1400" dirty="0"/>
              <a:t>4.2 </a:t>
            </a:r>
            <a:r>
              <a:rPr lang="en-CA" sz="1400"/>
              <a:t>Synergy-TUNE (an empirically close-to-optimal heuristic solution)</a:t>
            </a:r>
            <a:r>
              <a:rPr lang="en-CA" sz="1400" dirty="0"/>
              <a:t>:</a:t>
            </a:r>
          </a:p>
          <a:p>
            <a:endParaRPr lang="en-CA" sz="1100" dirty="0"/>
          </a:p>
          <a:p>
            <a:r>
              <a:rPr lang="en-CA" sz="1100"/>
              <a:t>We now describe Synergy-TUNE, our heuristic scheduling mechanism. Our goal is to design a scheduling mechanism that </a:t>
            </a:r>
            <a:r>
              <a:rPr lang="en-CA" sz="1100">
                <a:solidFill>
                  <a:srgbClr val="FF0000"/>
                </a:solidFill>
              </a:rPr>
              <a:t>performs multi-dimensional resource allocation for DNN jobs, where the GPU demand is fixed, but the auxiliary resource allocations are fungible</a:t>
            </a:r>
            <a:r>
              <a:rPr lang="en-CA" sz="1100"/>
              <a:t>, such that:</a:t>
            </a:r>
          </a:p>
          <a:p>
            <a:endParaRPr lang="en-CA" sz="1100"/>
          </a:p>
          <a:p>
            <a:pPr marL="228600" indent="-228600">
              <a:buAutoNum type="arabicPeriod"/>
            </a:pPr>
            <a:r>
              <a:rPr lang="en-CA" sz="1100"/>
              <a:t>we do not affect the </a:t>
            </a:r>
            <a:r>
              <a:rPr lang="en-CA" sz="1100">
                <a:solidFill>
                  <a:srgbClr val="FF0000"/>
                </a:solidFill>
              </a:rPr>
              <a:t>fairness</a:t>
            </a:r>
            <a:r>
              <a:rPr lang="en-CA" sz="1100"/>
              <a:t> properties of the scheduling policy used</a:t>
            </a:r>
          </a:p>
          <a:p>
            <a:pPr marL="228600" indent="-228600">
              <a:buAutoNum type="arabicPeriod"/>
            </a:pPr>
            <a:r>
              <a:rPr lang="en-CA" sz="1100"/>
              <a:t>the expensive GPU resources are </a:t>
            </a:r>
            <a:r>
              <a:rPr lang="en-CA" sz="1100">
                <a:solidFill>
                  <a:srgbClr val="FF0000"/>
                </a:solidFill>
              </a:rPr>
              <a:t>not underutilized</a:t>
            </a:r>
          </a:p>
          <a:p>
            <a:endParaRPr lang="en-US" sz="1100" dirty="0">
              <a:latin typeface="Arial" panose="020B0604020202020204" pitchFamily="34" charset="0"/>
              <a:cs typeface="Arial" panose="020B0604020202020204" pitchFamily="34" charset="0"/>
            </a:endParaRPr>
          </a:p>
          <a:p>
            <a:r>
              <a:rPr lang="en-CA" sz="1100" b="1"/>
              <a:t>Allocation Requirements: </a:t>
            </a:r>
            <a:r>
              <a:rPr lang="en-CA" sz="1100"/>
              <a:t>Synergy-TUNE’s allocation must satisfy the following requirements:</a:t>
            </a:r>
          </a:p>
          <a:p>
            <a:endParaRPr lang="en-CA" sz="1100">
              <a:latin typeface="Arial" panose="020B0604020202020204" pitchFamily="34" charset="0"/>
              <a:cs typeface="Arial" panose="020B0604020202020204" pitchFamily="34" charset="0"/>
            </a:endParaRPr>
          </a:p>
          <a:p>
            <a:pPr marL="228600" indent="-228600">
              <a:buAutoNum type="arabicPeriod"/>
            </a:pPr>
            <a:r>
              <a:rPr lang="en-CA" sz="1100"/>
              <a:t>The </a:t>
            </a:r>
            <a:r>
              <a:rPr lang="en-CA" sz="1100">
                <a:solidFill>
                  <a:srgbClr val="FF0000"/>
                </a:solidFill>
              </a:rPr>
              <a:t>GPU, CPU, and memory resources </a:t>
            </a:r>
            <a:r>
              <a:rPr lang="en-CA" sz="1100"/>
              <a:t>requested by a single-GPU job must all be allocated </a:t>
            </a:r>
            <a:r>
              <a:rPr lang="en-CA" sz="1100">
                <a:solidFill>
                  <a:srgbClr val="FF0000"/>
                </a:solidFill>
              </a:rPr>
              <a:t>on the same server</a:t>
            </a:r>
            <a:endParaRPr lang="en-CA" sz="1100">
              <a:solidFill>
                <a:srgbClr val="FF0000"/>
              </a:solidFill>
              <a:latin typeface="Arial" panose="020B0604020202020204" pitchFamily="34" charset="0"/>
              <a:cs typeface="Arial" panose="020B0604020202020204" pitchFamily="34" charset="0"/>
            </a:endParaRPr>
          </a:p>
          <a:p>
            <a:pPr marL="228600" indent="-228600">
              <a:buAutoNum type="arabicPeriod"/>
            </a:pPr>
            <a:r>
              <a:rPr lang="en-CA" sz="1100"/>
              <a:t>A multi-GPU distributed-training job can either be consolidated on one machine, or split across multiple machines.</a:t>
            </a:r>
            <a:endParaRPr lang="en-CA" sz="1100">
              <a:latin typeface="Arial" panose="020B0604020202020204" pitchFamily="34" charset="0"/>
              <a:cs typeface="Arial" panose="020B0604020202020204" pitchFamily="34" charset="0"/>
            </a:endParaRPr>
          </a:p>
          <a:p>
            <a:pPr marL="228600" indent="-228600">
              <a:buAutoNum type="arabicPeriod"/>
            </a:pPr>
            <a:endParaRPr lang="en-CA" sz="1100" dirty="0">
              <a:latin typeface="Arial" panose="020B0604020202020204" pitchFamily="34" charset="0"/>
              <a:cs typeface="Arial" panose="020B0604020202020204" pitchFamily="34" charset="0"/>
            </a:endParaRPr>
          </a:p>
          <a:p>
            <a:r>
              <a:rPr lang="en-CA" sz="1100"/>
              <a:t>We need to ensure that no job runs at a throughput lower than what it would have achieved if we allocated a GPU-proportional share of CPU and memory resources. Additionally, we need to respect the priority order of jobs identified by the scheduling policy.</a:t>
            </a:r>
          </a:p>
          <a:p>
            <a:endParaRPr lang="en-CA" sz="1100"/>
          </a:p>
          <a:p>
            <a:r>
              <a:rPr lang="en-CA" sz="1100"/>
              <a:t>Synergy-TUNE greedily packs each of these runnable jobs along multiple resource dimensions on one of the available servers, with the objective of minimizing fragmentation.</a:t>
            </a:r>
            <a:endParaRPr lang="en-CA" sz="1100" dirty="0">
              <a:latin typeface="Arial" panose="020B0604020202020204" pitchFamily="34" charset="0"/>
              <a:cs typeface="Arial" panose="020B0604020202020204" pitchFamily="34" charset="0"/>
            </a:endParaRPr>
          </a:p>
          <a:p>
            <a:r>
              <a:rPr lang="en-CA" sz="1100"/>
              <a:t>To achieve this, Synergy-TUNE </a:t>
            </a:r>
            <a:r>
              <a:rPr lang="en-CA" sz="1100">
                <a:solidFill>
                  <a:srgbClr val="FF0000"/>
                </a:solidFill>
              </a:rPr>
              <a:t>sorts the runnable jobs by their GPU demands, followed by CPU, and memory demand.</a:t>
            </a:r>
          </a:p>
          <a:p>
            <a:endParaRPr lang="en-CA" sz="1100"/>
          </a:p>
          <a:p>
            <a:r>
              <a:rPr lang="en-CA" sz="1100"/>
              <a:t>For each job j in order, Synergy-TUNE then </a:t>
            </a:r>
            <a:r>
              <a:rPr lang="en-CA" sz="1100">
                <a:solidFill>
                  <a:srgbClr val="FF0000"/>
                </a:solidFill>
              </a:rPr>
              <a:t>picks the server with the least amount of free resources just enough to fit the demand vector of j</a:t>
            </a:r>
            <a:r>
              <a:rPr lang="en-CA" sz="1100"/>
              <a:t>. If it is a multi-GPU job, then we find a </a:t>
            </a:r>
            <a:r>
              <a:rPr lang="en-CA" sz="1100">
                <a:solidFill>
                  <a:srgbClr val="FF0000"/>
                </a:solidFill>
              </a:rPr>
              <a:t>minimum set of servers with sufficient GPU availability that can fit the job’s demands in entirety</a:t>
            </a:r>
            <a:r>
              <a:rPr lang="en-CA" sz="1100"/>
              <a:t>.</a:t>
            </a:r>
            <a:endParaRPr lang="en-US"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9DB337D-C998-8792-4051-5051A4FC0292}"/>
              </a:ext>
            </a:extLst>
          </p:cNvPr>
          <p:cNvSpPr txBox="1"/>
          <p:nvPr/>
        </p:nvSpPr>
        <p:spPr>
          <a:xfrm>
            <a:off x="6242959" y="1943978"/>
            <a:ext cx="5693227" cy="3308598"/>
          </a:xfrm>
          <a:prstGeom prst="rect">
            <a:avLst/>
          </a:prstGeom>
          <a:noFill/>
        </p:spPr>
        <p:txBody>
          <a:bodyPr wrap="square" rtlCol="0">
            <a:spAutoFit/>
          </a:bodyPr>
          <a:lstStyle/>
          <a:p>
            <a:r>
              <a:rPr lang="en-CA" sz="1100"/>
              <a:t>However, it is possible that the job cannot fit in the cluster along all dimensions. In such a case,</a:t>
            </a:r>
          </a:p>
          <a:p>
            <a:pPr marL="228600" indent="-228600">
              <a:buAutoNum type="arabicPeriod"/>
            </a:pPr>
            <a:r>
              <a:rPr lang="en-CA" sz="1100"/>
              <a:t>We check if the job’s </a:t>
            </a:r>
            <a:r>
              <a:rPr lang="en-CA" sz="1100">
                <a:solidFill>
                  <a:srgbClr val="FF0000"/>
                </a:solidFill>
              </a:rPr>
              <a:t>demand vector is greater than proportional share of resources</a:t>
            </a:r>
            <a:r>
              <a:rPr lang="en-CA" sz="1100"/>
              <a:t>, In this case, </a:t>
            </a:r>
            <a:r>
              <a:rPr lang="en-CA" sz="1100">
                <a:solidFill>
                  <a:srgbClr val="FF0000"/>
                </a:solidFill>
              </a:rPr>
              <a:t>we switch the job’s demand to GPU-proportional share and retry</a:t>
            </a:r>
          </a:p>
          <a:p>
            <a:pPr marL="228600" indent="-228600">
              <a:buAutoNum type="arabicPeriod"/>
            </a:pPr>
            <a:r>
              <a:rPr lang="en-CA" sz="1100"/>
              <a:t>If the job still does not fit the cluster, or if the job’s demand vector was less than or equal to GPU proportional allocation in step (1), then, we do the following:</a:t>
            </a:r>
          </a:p>
          <a:p>
            <a:endParaRPr lang="en-CA" sz="1100"/>
          </a:p>
          <a:p>
            <a:r>
              <a:rPr lang="en-CA" sz="1100"/>
              <a:t>a). We repeat step (1) ignoring the job’s CPU and memory requirements. </a:t>
            </a:r>
            <a:r>
              <a:rPr lang="en-CA" sz="1100">
                <a:solidFill>
                  <a:srgbClr val="FF0000"/>
                </a:solidFill>
              </a:rPr>
              <a:t>We find a server that can just satisfy the job’s GPU requirements. </a:t>
            </a:r>
            <a:r>
              <a:rPr lang="en-CA" sz="1100"/>
              <a:t>We know by construction that there is at least one job on this server, which is allocated more than GPU-proportional share of resources. We </a:t>
            </a:r>
            <a:r>
              <a:rPr lang="en-CA" sz="1100">
                <a:solidFill>
                  <a:srgbClr val="FF0000"/>
                </a:solidFill>
              </a:rPr>
              <a:t>identify the job or a set of jobs (Js) on this server by switching whom to GPU-proportional share, we can release just as much resources required by the current job j</a:t>
            </a:r>
            <a:r>
              <a:rPr lang="en-CA" sz="1100"/>
              <a:t>. We switch the jobs in Js to fair-share and by design, job j will fit this server.</a:t>
            </a:r>
          </a:p>
          <a:p>
            <a:endParaRPr lang="en-CA" sz="1100"/>
          </a:p>
          <a:p>
            <a:r>
              <a:rPr lang="en-CA" sz="1100"/>
              <a:t>(b) We continue this recursively for all runnable jobs.</a:t>
            </a:r>
          </a:p>
          <a:p>
            <a:endParaRPr lang="en-CA" sz="1100"/>
          </a:p>
          <a:p>
            <a:r>
              <a:rPr lang="en-CA" sz="1100"/>
              <a:t>In the </a:t>
            </a:r>
            <a:r>
              <a:rPr lang="en-CA" sz="1100">
                <a:solidFill>
                  <a:srgbClr val="FF0000"/>
                </a:solidFill>
              </a:rPr>
              <a:t>worst case</a:t>
            </a:r>
            <a:r>
              <a:rPr lang="en-CA" sz="1100"/>
              <a:t>, all the running jobs in a round could be allocated </a:t>
            </a:r>
            <a:r>
              <a:rPr lang="en-CA" sz="1100">
                <a:solidFill>
                  <a:srgbClr val="FF0000"/>
                </a:solidFill>
              </a:rPr>
              <a:t>GPU-proportional share of resources</a:t>
            </a:r>
            <a:r>
              <a:rPr lang="en-CA" sz="1100"/>
              <a:t>. Therefore, Synergy ensures that its allocations results in job throughputs that are never worse than GPU-proportional allocation. </a:t>
            </a:r>
          </a:p>
          <a:p>
            <a:endParaRPr lang="en-US" sz="1100"/>
          </a:p>
        </p:txBody>
      </p:sp>
    </p:spTree>
    <p:extLst>
      <p:ext uri="{BB962C8B-B14F-4D97-AF65-F5344CB8AC3E}">
        <p14:creationId xmlns:p14="http://schemas.microsoft.com/office/powerpoint/2010/main" val="3804941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3976</TotalTime>
  <Words>3704</Words>
  <Application>Microsoft Macintosh PowerPoint</Application>
  <PresentationFormat>Widescreen</PresentationFormat>
  <Paragraphs>179</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Ziyue Xu</dc:creator>
  <cp:lastModifiedBy>Ziyue Xu</cp:lastModifiedBy>
  <cp:revision>50</cp:revision>
  <dcterms:created xsi:type="dcterms:W3CDTF">2023-05-15T15:48:53Z</dcterms:created>
  <dcterms:modified xsi:type="dcterms:W3CDTF">2023-05-19T13:26:24Z</dcterms:modified>
</cp:coreProperties>
</file>