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67"/>
    <p:restoredTop sz="96820"/>
  </p:normalViewPr>
  <p:slideViewPr>
    <p:cSldViewPr snapToGrid="0">
      <p:cViewPr varScale="1">
        <p:scale>
          <a:sx n="128" d="100"/>
          <a:sy n="128" d="100"/>
        </p:scale>
        <p:origin x="9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650F4-D05C-4F41-AC0D-008E155283BE}" type="datetimeFigureOut">
              <a:rPr lang="en-US" smtClean="0"/>
              <a:t>7/13/23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BB358-7620-714A-A9E2-7168D1915144}" type="slidenum">
              <a:rPr lang="en-US" smtClean="0"/>
              <a:t>‹#›</a:t>
            </a:fld>
            <a:endParaRPr lang="en-US"/>
          </a:p>
        </p:txBody>
      </p:sp>
    </p:spTree>
    <p:extLst>
      <p:ext uri="{BB962C8B-B14F-4D97-AF65-F5344CB8AC3E}">
        <p14:creationId xmlns:p14="http://schemas.microsoft.com/office/powerpoint/2010/main" val="18631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4820-096B-2576-A550-59C531A13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5EBF4-17E0-74B3-7502-DCFB13FB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60F3AD-7323-8F0C-70F3-322FFFD1E0D5}"/>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5" name="Footer Placeholder 4">
            <a:extLst>
              <a:ext uri="{FF2B5EF4-FFF2-40B4-BE49-F238E27FC236}">
                <a16:creationId xmlns:a16="http://schemas.microsoft.com/office/drawing/2014/main" id="{DFE0A9B0-91F7-7064-2E4D-F2D644ED7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4A0A9-50C8-AFA1-0C5A-3BF2CFFC94FC}"/>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16837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7E4-80AE-FE8D-83EA-68E9A7657A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E75AC-9CEE-7FA0-2174-A871A367A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8A595-6CB7-79D2-04E3-99D0B01AB626}"/>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5" name="Footer Placeholder 4">
            <a:extLst>
              <a:ext uri="{FF2B5EF4-FFF2-40B4-BE49-F238E27FC236}">
                <a16:creationId xmlns:a16="http://schemas.microsoft.com/office/drawing/2014/main" id="{629F6933-1493-D34C-5B67-4B28E5152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31AB8-172D-6BCD-722F-221D777CBDFA}"/>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48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8C83F-6BBF-3FB7-1582-83A096CF1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1B7348-6D35-AB33-DFAA-0C86343A44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DD6EC-2AEB-786B-A78A-2D6033CA3DFC}"/>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5" name="Footer Placeholder 4">
            <a:extLst>
              <a:ext uri="{FF2B5EF4-FFF2-40B4-BE49-F238E27FC236}">
                <a16:creationId xmlns:a16="http://schemas.microsoft.com/office/drawing/2014/main" id="{DDABBC9E-DEB9-820C-2C7F-0BEB4EF17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36254-FAA7-01E3-3D7F-4324F4E57BF3}"/>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4382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878C-53F9-E7DC-1A6D-21D2FE424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364AB6-653C-C8A9-82DC-7A3C38BC5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ADD37-0D94-60BE-099A-D05EBB6B99AD}"/>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5" name="Footer Placeholder 4">
            <a:extLst>
              <a:ext uri="{FF2B5EF4-FFF2-40B4-BE49-F238E27FC236}">
                <a16:creationId xmlns:a16="http://schemas.microsoft.com/office/drawing/2014/main" id="{FF0102DB-14DB-90F7-A68D-4C62E89D5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265B-CB14-E83C-65AC-3247B2FA8726}"/>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4487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BA77-1E9E-9A4D-C54B-18050CDB4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64D34-5B91-852B-7BDC-568D1DEEA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4FC9A-94C7-5DEB-645B-12924C22FEDC}"/>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5" name="Footer Placeholder 4">
            <a:extLst>
              <a:ext uri="{FF2B5EF4-FFF2-40B4-BE49-F238E27FC236}">
                <a16:creationId xmlns:a16="http://schemas.microsoft.com/office/drawing/2014/main" id="{21C9CE12-13AB-3F8D-2A5D-AEA40119C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EA53B-2D7A-B12B-A876-C9A6B0C0472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31726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912-51D7-F780-9D32-5FD3FBED3D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7529B-1303-0488-101B-7CA6F1975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F59062-0127-3617-B713-284A25D65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4EC03-247C-EA26-63A9-2550C1377596}"/>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6" name="Footer Placeholder 5">
            <a:extLst>
              <a:ext uri="{FF2B5EF4-FFF2-40B4-BE49-F238E27FC236}">
                <a16:creationId xmlns:a16="http://schemas.microsoft.com/office/drawing/2014/main" id="{52124CF4-C4F6-92CA-28FC-99426F516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8526C-2BE3-F0EB-1957-F703D928775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41677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706-4289-3F87-C643-A477CE9222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B7CD5-70CA-B168-ED4D-0FA8BFA20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20327-2C2B-3626-BEAE-8DE4758C4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7B56F6-40AF-F34E-8D40-A0522EE35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B8E559-5BED-4CF0-3AB4-5EF6ED902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C61A45-D39F-F420-8392-C9AEE75B8AD7}"/>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8" name="Footer Placeholder 7">
            <a:extLst>
              <a:ext uri="{FF2B5EF4-FFF2-40B4-BE49-F238E27FC236}">
                <a16:creationId xmlns:a16="http://schemas.microsoft.com/office/drawing/2014/main" id="{8E2287C0-6F75-452C-E79E-85F2AF06E9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49F84-36E4-2166-AA49-F0F0A028A69F}"/>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155634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1086-22CD-6E93-A72E-387E874601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6B526A-CE47-D33B-A1C3-663CF006954B}"/>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4" name="Footer Placeholder 3">
            <a:extLst>
              <a:ext uri="{FF2B5EF4-FFF2-40B4-BE49-F238E27FC236}">
                <a16:creationId xmlns:a16="http://schemas.microsoft.com/office/drawing/2014/main" id="{4A05B01B-6252-BDC8-A2AE-29DB30F7FC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D32AC-85C1-459D-96F6-B52AE0A0F914}"/>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301172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879A2-F7A3-C864-4118-1C0BAF99A6C6}"/>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3" name="Footer Placeholder 2">
            <a:extLst>
              <a:ext uri="{FF2B5EF4-FFF2-40B4-BE49-F238E27FC236}">
                <a16:creationId xmlns:a16="http://schemas.microsoft.com/office/drawing/2014/main" id="{56CDF865-A3C1-3519-3236-099827265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F457A1-14CE-076B-D0C1-E5B9B35ECF2E}"/>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51093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01A7-FD18-BC7A-E119-2272B312A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DFC5F-6928-5C9E-29F9-EEA54E7FF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A5FFC-BA88-F974-F3CE-196B30B31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9AB59-0844-31EF-D1B9-DE403150AB54}"/>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6" name="Footer Placeholder 5">
            <a:extLst>
              <a:ext uri="{FF2B5EF4-FFF2-40B4-BE49-F238E27FC236}">
                <a16:creationId xmlns:a16="http://schemas.microsoft.com/office/drawing/2014/main" id="{C5268D1D-57DA-4662-532D-7DD02E5F6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CB58A-F32B-DF7B-B316-8EAD9C6FC1C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597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61DF-A75D-9484-9403-CA14FD469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4AC7E2-5F74-6A22-301B-B83B39E73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D993B7-D1B2-2669-D422-1798DB927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7F956-5538-CD74-CEDB-F19DFEA16672}"/>
              </a:ext>
            </a:extLst>
          </p:cNvPr>
          <p:cNvSpPr>
            <a:spLocks noGrp="1"/>
          </p:cNvSpPr>
          <p:nvPr>
            <p:ph type="dt" sz="half" idx="10"/>
          </p:nvPr>
        </p:nvSpPr>
        <p:spPr/>
        <p:txBody>
          <a:bodyPr/>
          <a:lstStyle/>
          <a:p>
            <a:fld id="{D0002C2F-9801-954C-9A72-4B23B2A041F0}" type="datetimeFigureOut">
              <a:rPr lang="en-US" smtClean="0"/>
              <a:t>7/13/23</a:t>
            </a:fld>
            <a:endParaRPr lang="en-US"/>
          </a:p>
        </p:txBody>
      </p:sp>
      <p:sp>
        <p:nvSpPr>
          <p:cNvPr id="6" name="Footer Placeholder 5">
            <a:extLst>
              <a:ext uri="{FF2B5EF4-FFF2-40B4-BE49-F238E27FC236}">
                <a16:creationId xmlns:a16="http://schemas.microsoft.com/office/drawing/2014/main" id="{FDD272AE-F88D-4D90-D025-FC4806226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6B4FF-0C0F-6A22-E546-76586A23D378}"/>
              </a:ext>
            </a:extLst>
          </p:cNvPr>
          <p:cNvSpPr>
            <a:spLocks noGrp="1"/>
          </p:cNvSpPr>
          <p:nvPr>
            <p:ph type="sldNum" sz="quarter" idx="12"/>
          </p:nvPr>
        </p:nvSpPr>
        <p:spPr/>
        <p:txBody>
          <a:bodyPr/>
          <a:lstStyle/>
          <a:p>
            <a:fld id="{E38747EF-40F5-A341-A349-6C007D7B4CE9}" type="slidenum">
              <a:rPr lang="en-US" smtClean="0"/>
              <a:t>‹#›</a:t>
            </a:fld>
            <a:endParaRPr lang="en-US"/>
          </a:p>
        </p:txBody>
      </p:sp>
    </p:spTree>
    <p:extLst>
      <p:ext uri="{BB962C8B-B14F-4D97-AF65-F5344CB8AC3E}">
        <p14:creationId xmlns:p14="http://schemas.microsoft.com/office/powerpoint/2010/main" val="26515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E478A3-3F5A-E6A6-C219-0EF0129D1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6F851-D3FA-B71A-7655-5E05B9670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840A-62E3-0AD0-8DC1-4E3C7FD9B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02C2F-9801-954C-9A72-4B23B2A041F0}" type="datetimeFigureOut">
              <a:rPr lang="en-US" smtClean="0"/>
              <a:t>7/13/23</a:t>
            </a:fld>
            <a:endParaRPr lang="en-US"/>
          </a:p>
        </p:txBody>
      </p:sp>
      <p:sp>
        <p:nvSpPr>
          <p:cNvPr id="5" name="Footer Placeholder 4">
            <a:extLst>
              <a:ext uri="{FF2B5EF4-FFF2-40B4-BE49-F238E27FC236}">
                <a16:creationId xmlns:a16="http://schemas.microsoft.com/office/drawing/2014/main" id="{C2AC4B49-BF5C-7787-2B02-22532B6E4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833EA-05AA-ADA0-3206-40438A6DF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747EF-40F5-A341-A349-6C007D7B4CE9}" type="slidenum">
              <a:rPr lang="en-US" smtClean="0"/>
              <a:t>‹#›</a:t>
            </a:fld>
            <a:endParaRPr lang="en-US"/>
          </a:p>
        </p:txBody>
      </p:sp>
    </p:spTree>
    <p:extLst>
      <p:ext uri="{BB962C8B-B14F-4D97-AF65-F5344CB8AC3E}">
        <p14:creationId xmlns:p14="http://schemas.microsoft.com/office/powerpoint/2010/main" val="8306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065715" y="457200"/>
            <a:ext cx="9876102" cy="369332"/>
          </a:xfrm>
          <a:prstGeom prst="rect">
            <a:avLst/>
          </a:prstGeom>
          <a:noFill/>
        </p:spPr>
        <p:txBody>
          <a:bodyPr wrap="none" rtlCol="0">
            <a:spAutoFit/>
          </a:bodyPr>
          <a:lstStyle/>
          <a:p>
            <a:pPr algn="ctr"/>
            <a:r>
              <a:rPr lang="en-CA"/>
              <a:t>HPKS: High Performance Kubernetes Scheduling for Dynamic Blockchain Workloads in Cloud Computing</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A10B56-D55A-747E-4D5D-EEECD6EA3ABB}"/>
                  </a:ext>
                </a:extLst>
              </p:cNvPr>
              <p:cNvSpPr txBox="1"/>
              <p:nvPr/>
            </p:nvSpPr>
            <p:spPr>
              <a:xfrm>
                <a:off x="620486" y="1124470"/>
                <a:ext cx="5475514" cy="3838230"/>
              </a:xfrm>
              <a:prstGeom prst="rect">
                <a:avLst/>
              </a:prstGeom>
              <a:noFill/>
            </p:spPr>
            <p:txBody>
              <a:bodyPr wrap="square" rtlCol="0">
                <a:spAutoFit/>
              </a:bodyPr>
              <a:lstStyle/>
              <a:p>
                <a:r>
                  <a:rPr lang="en-CA"/>
                  <a:t>PROBLEM FORMULATION AND ALGORITHM DESIGN:</a:t>
                </a:r>
              </a:p>
              <a:p>
                <a:endParaRPr lang="en-CA" dirty="0">
                  <a:latin typeface="Calibri" panose="020F0502020204030204" pitchFamily="34" charset="0"/>
                  <a:cs typeface="Calibri" panose="020F0502020204030204" pitchFamily="34" charset="0"/>
                </a:endParaRPr>
              </a:p>
              <a:p>
                <a:pPr marL="342900" indent="-342900">
                  <a:buAutoNum type="alphaUcPeriod"/>
                </a:pPr>
                <a:r>
                  <a:rPr lang="en-CA" sz="1600" dirty="0">
                    <a:latin typeface="Calibri" panose="020F0502020204030204" pitchFamily="34" charset="0"/>
                    <a:cs typeface="Calibri" panose="020F0502020204030204" pitchFamily="34" charset="0"/>
                  </a:rPr>
                  <a:t>Optimal Offline Scheduling for Kubernetes Workloads</a:t>
                </a:r>
              </a:p>
              <a:p>
                <a:pPr marL="171450" indent="-171450">
                  <a:buFont typeface="Arial" panose="020B0604020202020204" pitchFamily="34" charset="0"/>
                  <a:buChar char="•"/>
                </a:pPr>
                <a:r>
                  <a:rPr lang="en-CA" sz="1100"/>
                  <a:t>Goal: We first introduce an optimal offline algorithm that schedules the Kubernetes workload. That is the goal is to </a:t>
                </a:r>
                <a:r>
                  <a:rPr lang="en-CA" sz="1100">
                    <a:solidFill>
                      <a:srgbClr val="FF0000"/>
                    </a:solidFill>
                  </a:rPr>
                  <a:t>miminize the total cost of the workers running in order to execute the workloads</a:t>
                </a:r>
                <a:r>
                  <a:rPr lang="en-CA" sz="1100"/>
                  <a:t>. To this end, we formulate the scheduling problem as a </a:t>
                </a:r>
                <a:r>
                  <a:rPr lang="en-CA" sz="1100">
                    <a:solidFill>
                      <a:srgbClr val="FF0000"/>
                    </a:solidFill>
                  </a:rPr>
                  <a:t>bin-packing</a:t>
                </a:r>
                <a:r>
                  <a:rPr lang="en-CA" sz="1100"/>
                  <a:t> problem.</a:t>
                </a:r>
              </a:p>
              <a:p>
                <a:pPr marL="171450" indent="-171450">
                  <a:buFont typeface="Arial" panose="020B0604020202020204" pitchFamily="34" charset="0"/>
                  <a:buChar char="•"/>
                </a:pPr>
                <a:r>
                  <a:rPr lang="en-CA" sz="1100"/>
                  <a:t>A workload W is consisted of N jobs, denoted by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𝐽</m:t>
                        </m:r>
                      </m:e>
                      <m:sub>
                        <m:r>
                          <a:rPr lang="en-CA" sz="1100" i="1">
                            <a:latin typeface="Cambria Math" panose="02040503050406030204" pitchFamily="18" charset="0"/>
                          </a:rPr>
                          <m:t>1</m:t>
                        </m:r>
                      </m:sub>
                    </m:sSub>
                    <m:r>
                      <a:rPr lang="en-CA" sz="1100" i="1">
                        <a:latin typeface="Cambria Math" panose="02040503050406030204" pitchFamily="18" charset="0"/>
                      </a:rPr>
                      <m:t>,…,</m:t>
                    </m:r>
                    <m:sSub>
                      <m:sSubPr>
                        <m:ctrlPr>
                          <a:rPr lang="en-US" sz="1100" b="0" i="1">
                            <a:latin typeface="Cambria Math" panose="02040503050406030204" pitchFamily="18" charset="0"/>
                          </a:rPr>
                        </m:ctrlPr>
                      </m:sSubPr>
                      <m:e>
                        <m:r>
                          <a:rPr lang="en-CA" sz="1100" i="1">
                            <a:latin typeface="Cambria Math" panose="02040503050406030204" pitchFamily="18" charset="0"/>
                          </a:rPr>
                          <m:t>𝐽</m:t>
                        </m:r>
                      </m:e>
                      <m:sub>
                        <m:r>
                          <a:rPr lang="en-CA" sz="1100" i="1">
                            <a:latin typeface="Cambria Math" panose="02040503050406030204" pitchFamily="18" charset="0"/>
                          </a:rPr>
                          <m:t>𝑁</m:t>
                        </m:r>
                      </m:sub>
                    </m:sSub>
                    <m:r>
                      <a:rPr lang="en-CA" sz="1100" i="1">
                        <a:latin typeface="Cambria Math" panose="02040503050406030204" pitchFamily="18" charset="0"/>
                      </a:rPr>
                      <m:t> </m:t>
                    </m:r>
                  </m:oMath>
                </a14:m>
                <a:r>
                  <a:rPr lang="en-CA" sz="1100"/>
                  <a:t>. Each job represents a pod to be executed on the Kubernetes workers (containers) in the cloud. </a:t>
                </a:r>
                <a:r>
                  <a:rPr lang="en-CA" sz="1100">
                    <a:solidFill>
                      <a:srgbClr val="FF0000"/>
                    </a:solidFill>
                  </a:rPr>
                  <a:t>For each job </a:t>
                </a:r>
                <a14:m>
                  <m:oMath xmlns:m="http://schemas.openxmlformats.org/officeDocument/2006/math">
                    <m:sSub>
                      <m:sSubPr>
                        <m:ctrlPr>
                          <a:rPr lang="en-US" sz="1100" b="0" i="1">
                            <a:solidFill>
                              <a:srgbClr val="FF0000"/>
                            </a:solidFill>
                            <a:latin typeface="Cambria Math" panose="02040503050406030204" pitchFamily="18" charset="0"/>
                          </a:rPr>
                        </m:ctrlPr>
                      </m:sSubPr>
                      <m:e>
                        <m:r>
                          <a:rPr lang="en-CA" sz="1100" i="1">
                            <a:solidFill>
                              <a:srgbClr val="FF0000"/>
                            </a:solidFill>
                            <a:latin typeface="Cambria Math" panose="02040503050406030204" pitchFamily="18" charset="0"/>
                          </a:rPr>
                          <m:t>𝐽</m:t>
                        </m:r>
                      </m:e>
                      <m:sub>
                        <m:r>
                          <a:rPr lang="en-CA" sz="1100" i="1">
                            <a:solidFill>
                              <a:srgbClr val="FF0000"/>
                            </a:solidFill>
                            <a:latin typeface="Cambria Math" panose="02040503050406030204" pitchFamily="18" charset="0"/>
                          </a:rPr>
                          <m:t>𝑖</m:t>
                        </m:r>
                      </m:sub>
                    </m:sSub>
                  </m:oMath>
                </a14:m>
                <a:r>
                  <a:rPr lang="en-CA" sz="1100">
                    <a:solidFill>
                      <a:srgbClr val="FF0000"/>
                    </a:solidFill>
                  </a:rPr>
                  <a:t>, it has a resource demand </a:t>
                </a:r>
                <a14:m>
                  <m:oMath xmlns:m="http://schemas.openxmlformats.org/officeDocument/2006/math">
                    <m:r>
                      <a:rPr lang="en-CA" sz="1100" i="1">
                        <a:solidFill>
                          <a:srgbClr val="FF0000"/>
                        </a:solidFill>
                        <a:latin typeface="Cambria Math" panose="02040503050406030204" pitchFamily="18" charset="0"/>
                      </a:rPr>
                      <m:t>𝑠</m:t>
                    </m:r>
                    <m:r>
                      <a:rPr lang="en-CA" sz="1100" i="1">
                        <a:solidFill>
                          <a:srgbClr val="FF0000"/>
                        </a:solidFill>
                        <a:latin typeface="Cambria Math" panose="02040503050406030204" pitchFamily="18" charset="0"/>
                      </a:rPr>
                      <m:t>(</m:t>
                    </m:r>
                    <m:r>
                      <a:rPr lang="en-CA" sz="1100" i="1">
                        <a:solidFill>
                          <a:srgbClr val="FF0000"/>
                        </a:solidFill>
                        <a:latin typeface="Cambria Math" panose="02040503050406030204" pitchFamily="18" charset="0"/>
                      </a:rPr>
                      <m:t>𝑖</m:t>
                    </m:r>
                    <m:r>
                      <a:rPr lang="en-CA" sz="1100" i="1">
                        <a:solidFill>
                          <a:srgbClr val="FF0000"/>
                        </a:solidFill>
                        <a:latin typeface="Cambria Math" panose="02040503050406030204" pitchFamily="18" charset="0"/>
                      </a:rPr>
                      <m:t>)</m:t>
                    </m:r>
                  </m:oMath>
                </a14:m>
                <a:r>
                  <a:rPr lang="en-CA" sz="1100"/>
                  <a:t>, which denotes the amount of computing resources that job </a:t>
                </a:r>
                <a14:m>
                  <m:oMath xmlns:m="http://schemas.openxmlformats.org/officeDocument/2006/math">
                    <m:sSub>
                      <m:sSubPr>
                        <m:ctrlPr>
                          <a:rPr lang="en-US" sz="1100" i="1">
                            <a:latin typeface="Cambria Math" panose="02040503050406030204" pitchFamily="18" charset="0"/>
                          </a:rPr>
                        </m:ctrlPr>
                      </m:sSubPr>
                      <m:e>
                        <m:r>
                          <a:rPr lang="en-CA" sz="1100" i="1">
                            <a:latin typeface="Cambria Math" panose="02040503050406030204" pitchFamily="18" charset="0"/>
                          </a:rPr>
                          <m:t>𝐽</m:t>
                        </m:r>
                      </m:e>
                      <m:sub>
                        <m:r>
                          <a:rPr lang="en-CA" sz="1100" i="1">
                            <a:latin typeface="Cambria Math" panose="02040503050406030204" pitchFamily="18" charset="0"/>
                          </a:rPr>
                          <m:t>𝑖</m:t>
                        </m:r>
                      </m:sub>
                    </m:sSub>
                  </m:oMath>
                </a14:m>
                <a:r>
                  <a:rPr lang="en-CA" sz="1100"/>
                  <a:t> needs.</a:t>
                </a:r>
              </a:p>
              <a:p>
                <a:pPr marL="171450" indent="-171450">
                  <a:buFont typeface="Arial" panose="020B0604020202020204" pitchFamily="34" charset="0"/>
                  <a:buChar char="•"/>
                </a:pPr>
                <a:r>
                  <a:rPr lang="en-CA" sz="1100"/>
                  <a:t>A </a:t>
                </a:r>
                <a:r>
                  <a:rPr lang="en-CA" sz="1100">
                    <a:solidFill>
                      <a:srgbClr val="FF0000"/>
                    </a:solidFill>
                  </a:rPr>
                  <a:t>worker/container (or a “instance”) is a bin </a:t>
                </a:r>
                <a:r>
                  <a:rPr lang="en-CA" sz="1100"/>
                  <a:t>in cloud allocated to </a:t>
                </a:r>
                <a:r>
                  <a:rPr lang="en-CA" sz="1100">
                    <a:solidFill>
                      <a:srgbClr val="FF0000"/>
                    </a:solidFill>
                  </a:rPr>
                  <a:t>run the pods/jobs </a:t>
                </a:r>
                <a:r>
                  <a:rPr lang="en-CA" sz="1100"/>
                  <a:t>in the cloud environment. We use the </a:t>
                </a:r>
                <a:r>
                  <a:rPr lang="en-CA" sz="1100">
                    <a:solidFill>
                      <a:srgbClr val="FF0000"/>
                    </a:solidFill>
                  </a:rPr>
                  <a:t>decision variable </a:t>
                </a:r>
                <a14:m>
                  <m:oMath xmlns:m="http://schemas.openxmlformats.org/officeDocument/2006/math">
                    <m:sSub>
                      <m:sSubPr>
                        <m:ctrlPr>
                          <a:rPr lang="en-US" sz="1100" b="0" i="1">
                            <a:solidFill>
                              <a:srgbClr val="FF0000"/>
                            </a:solidFill>
                            <a:latin typeface="Cambria Math" panose="02040503050406030204" pitchFamily="18" charset="0"/>
                          </a:rPr>
                        </m:ctrlPr>
                      </m:sSubPr>
                      <m:e>
                        <m:r>
                          <a:rPr lang="en-CA" sz="1100" i="1">
                            <a:solidFill>
                              <a:srgbClr val="FF0000"/>
                            </a:solidFill>
                            <a:latin typeface="Cambria Math" panose="02040503050406030204" pitchFamily="18" charset="0"/>
                          </a:rPr>
                          <m:t>𝑥</m:t>
                        </m:r>
                      </m:e>
                      <m:sub>
                        <m:r>
                          <a:rPr lang="en-CA" sz="1100" i="1">
                            <a:solidFill>
                              <a:srgbClr val="FF0000"/>
                            </a:solidFill>
                            <a:latin typeface="Cambria Math" panose="02040503050406030204" pitchFamily="18" charset="0"/>
                          </a:rPr>
                          <m:t>𝑖𝑗</m:t>
                        </m:r>
                      </m:sub>
                    </m:sSub>
                  </m:oMath>
                </a14:m>
                <a:r>
                  <a:rPr lang="en-CA" sz="1100"/>
                  <a:t> to denote if job i is placed on worker j. </a:t>
                </a:r>
              </a:p>
              <a:p>
                <a:pPr marL="628650" lvl="1" indent="-171450">
                  <a:buFont typeface="Arial" panose="020B0604020202020204" pitchFamily="34" charset="0"/>
                  <a:buChar char="•"/>
                </a:pPr>
                <a:r>
                  <a:rPr lang="en-CA" sz="1100"/>
                  <a:t>If job i is decided to schedule on worker j, then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𝑥</m:t>
                        </m:r>
                      </m:e>
                      <m:sub>
                        <m:r>
                          <a:rPr lang="en-CA" sz="1100" i="1">
                            <a:latin typeface="Cambria Math" panose="02040503050406030204" pitchFamily="18" charset="0"/>
                          </a:rPr>
                          <m:t>𝑖𝑗</m:t>
                        </m:r>
                      </m:sub>
                    </m:sSub>
                    <m:r>
                      <a:rPr lang="en-CA" sz="1100" i="1">
                        <a:latin typeface="Cambria Math" panose="02040503050406030204" pitchFamily="18" charset="0"/>
                      </a:rPr>
                      <m:t> = 1</m:t>
                    </m:r>
                  </m:oMath>
                </a14:m>
                <a:r>
                  <a:rPr lang="en-CA" sz="1100"/>
                  <a:t>, otherwise </a:t>
                </a:r>
                <a14:m>
                  <m:oMath xmlns:m="http://schemas.openxmlformats.org/officeDocument/2006/math">
                    <m:sSub>
                      <m:sSubPr>
                        <m:ctrlPr>
                          <a:rPr lang="en-US" sz="1100" i="1">
                            <a:latin typeface="Cambria Math" panose="02040503050406030204" pitchFamily="18" charset="0"/>
                          </a:rPr>
                        </m:ctrlPr>
                      </m:sSubPr>
                      <m:e>
                        <m:r>
                          <a:rPr lang="en-CA" sz="1100" i="1">
                            <a:latin typeface="Cambria Math" panose="02040503050406030204" pitchFamily="18" charset="0"/>
                          </a:rPr>
                          <m:t>𝑥</m:t>
                        </m:r>
                      </m:e>
                      <m:sub>
                        <m:r>
                          <a:rPr lang="en-CA" sz="1100" i="1">
                            <a:latin typeface="Cambria Math" panose="02040503050406030204" pitchFamily="18" charset="0"/>
                          </a:rPr>
                          <m:t>𝑖𝑗</m:t>
                        </m:r>
                      </m:sub>
                    </m:sSub>
                    <m:r>
                      <a:rPr lang="en-CA" sz="1100" i="1">
                        <a:latin typeface="Cambria Math" panose="02040503050406030204" pitchFamily="18" charset="0"/>
                      </a:rPr>
                      <m:t> =</m:t>
                    </m:r>
                    <m:r>
                      <a:rPr lang="en-US" sz="1100" b="0" i="1">
                        <a:latin typeface="Cambria Math" panose="02040503050406030204" pitchFamily="18" charset="0"/>
                      </a:rPr>
                      <m:t>0</m:t>
                    </m:r>
                  </m:oMath>
                </a14:m>
                <a:r>
                  <a:rPr lang="en-CA" sz="1100"/>
                  <a:t>.</a:t>
                </a:r>
              </a:p>
              <a:p>
                <a:pPr marL="628650" lvl="1" indent="-171450">
                  <a:buFont typeface="Arial" panose="020B0604020202020204" pitchFamily="34" charset="0"/>
                  <a:buChar char="•"/>
                </a:pPr>
                <a:r>
                  <a:rPr lang="en-CA" sz="1100"/>
                  <a:t>We use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𝐵</m:t>
                        </m:r>
                      </m:e>
                      <m:sub>
                        <m:r>
                          <a:rPr lang="en-CA" sz="1100" i="1">
                            <a:latin typeface="Cambria Math" panose="02040503050406030204" pitchFamily="18" charset="0"/>
                          </a:rPr>
                          <m:t>𝑗</m:t>
                        </m:r>
                      </m:sub>
                    </m:sSub>
                    <m:r>
                      <a:rPr lang="en-CA" sz="1100" i="1">
                        <a:latin typeface="Cambria Math" panose="02040503050406030204" pitchFamily="18" charset="0"/>
                      </a:rPr>
                      <m:t> </m:t>
                    </m:r>
                  </m:oMath>
                </a14:m>
                <a:r>
                  <a:rPr lang="en-CA" sz="1100"/>
                  <a:t>to denote the capacity of worker node j.</a:t>
                </a:r>
              </a:p>
              <a:p>
                <a:pPr marL="628650" lvl="1" indent="-171450">
                  <a:buFont typeface="Arial" panose="020B0604020202020204" pitchFamily="34" charset="0"/>
                  <a:buChar char="•"/>
                </a:pPr>
                <a:r>
                  <a:rPr lang="en-CA" sz="1100"/>
                  <a:t>For each worker node j, the cost (or “price”) of the worker node is denoted by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𝑝</m:t>
                        </m:r>
                      </m:e>
                      <m:sub>
                        <m:r>
                          <a:rPr lang="en-CA" sz="1100" i="1">
                            <a:latin typeface="Cambria Math" panose="02040503050406030204" pitchFamily="18" charset="0"/>
                          </a:rPr>
                          <m:t>𝑗</m:t>
                        </m:r>
                      </m:sub>
                    </m:sSub>
                  </m:oMath>
                </a14:m>
                <a:r>
                  <a:rPr lang="en-CA" sz="1100"/>
                  <a:t>.</a:t>
                </a:r>
              </a:p>
              <a:p>
                <a:pPr marL="628650" lvl="1" indent="-171450">
                  <a:buFont typeface="Arial" panose="020B0604020202020204" pitchFamily="34" charset="0"/>
                  <a:buChar char="•"/>
                </a:pPr>
                <a:r>
                  <a:rPr lang="en-CA" sz="1100"/>
                  <a:t>we use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𝑦</m:t>
                        </m:r>
                      </m:e>
                      <m:sub>
                        <m:r>
                          <a:rPr lang="en-CA" sz="1100" i="1">
                            <a:latin typeface="Cambria Math" panose="02040503050406030204" pitchFamily="18" charset="0"/>
                          </a:rPr>
                          <m:t>𝑗</m:t>
                        </m:r>
                      </m:sub>
                    </m:sSub>
                  </m:oMath>
                </a14:m>
                <a:r>
                  <a:rPr lang="en-CA" sz="1100"/>
                  <a:t> to denote whether worker node j is used.</a:t>
                </a:r>
              </a:p>
              <a:p>
                <a:pPr marL="628650" lvl="1"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p:txBody>
          </p:sp>
        </mc:Choice>
        <mc:Fallback>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6" y="1124470"/>
                <a:ext cx="5475514" cy="3838230"/>
              </a:xfrm>
              <a:prstGeom prst="rect">
                <a:avLst/>
              </a:prstGeom>
              <a:blipFill>
                <a:blip r:embed="rId2"/>
                <a:stretch>
                  <a:fillRect l="-924" t="-660"/>
                </a:stretch>
              </a:blipFill>
            </p:spPr>
            <p:txBody>
              <a:bodyPr/>
              <a:lstStyle/>
              <a:p>
                <a:r>
                  <a:rPr lang="en-US">
                    <a:noFill/>
                  </a:rPr>
                  <a:t> </a:t>
                </a:r>
              </a:p>
            </p:txBody>
          </p:sp>
        </mc:Fallback>
      </mc:AlternateContent>
      <p:pic>
        <p:nvPicPr>
          <p:cNvPr id="3" name="Picture 2" descr="A group of math equations&#10;&#10;Description automatically generated">
            <a:extLst>
              <a:ext uri="{FF2B5EF4-FFF2-40B4-BE49-F238E27FC236}">
                <a16:creationId xmlns:a16="http://schemas.microsoft.com/office/drawing/2014/main" id="{F0314C22-AAD1-D520-D951-E4CE60C3F51B}"/>
              </a:ext>
            </a:extLst>
          </p:cNvPr>
          <p:cNvPicPr>
            <a:picLocks noChangeAspect="1"/>
          </p:cNvPicPr>
          <p:nvPr/>
        </p:nvPicPr>
        <p:blipFill>
          <a:blip r:embed="rId3"/>
          <a:stretch>
            <a:fillRect/>
          </a:stretch>
        </p:blipFill>
        <p:spPr>
          <a:xfrm>
            <a:off x="1572991" y="4596287"/>
            <a:ext cx="3570504" cy="1954381"/>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78C157-7488-A06A-E6CC-179EAE363B14}"/>
                  </a:ext>
                </a:extLst>
              </p:cNvPr>
              <p:cNvSpPr txBox="1"/>
              <p:nvPr/>
            </p:nvSpPr>
            <p:spPr>
              <a:xfrm>
                <a:off x="6096000" y="1124470"/>
                <a:ext cx="5475514" cy="2607124"/>
              </a:xfrm>
              <a:prstGeom prst="rect">
                <a:avLst/>
              </a:prstGeom>
              <a:noFill/>
            </p:spPr>
            <p:txBody>
              <a:bodyPr wrap="square" rtlCol="0">
                <a:spAutoFit/>
              </a:bodyPr>
              <a:lstStyle/>
              <a:p>
                <a:r>
                  <a:rPr lang="en-CA" sz="1600"/>
                  <a:t>B. Online Kubernetes Workload Scheduling</a:t>
                </a:r>
              </a:p>
              <a:p>
                <a:pPr marL="171450" indent="-171450">
                  <a:buFont typeface="Arial" panose="020B0604020202020204" pitchFamily="34" charset="0"/>
                  <a:buChar char="•"/>
                </a:pPr>
                <a:r>
                  <a:rPr lang="en-CA" sz="1100"/>
                  <a:t>The algorithm discussed above is optimal in terms of mimimizing the cost of total workers used. </a:t>
                </a:r>
                <a:r>
                  <a:rPr lang="en-CA" sz="1100">
                    <a:solidFill>
                      <a:srgbClr val="FF0000"/>
                    </a:solidFill>
                  </a:rPr>
                  <a:t>However, the assumption is that we need to know in advance the job sizes (i.e. the CPU demands).</a:t>
                </a:r>
                <a:endParaRPr lang="en-CA" sz="1100"/>
              </a:p>
              <a:p>
                <a:pPr marL="171450" indent="-171450">
                  <a:buFont typeface="Arial" panose="020B0604020202020204" pitchFamily="34" charset="0"/>
                  <a:buChar char="•"/>
                </a:pPr>
                <a:r>
                  <a:rPr lang="en-CA" sz="1100"/>
                  <a:t>Online Kubernetes workload scheduling, motivated by the Harmonic-M algorithm for the bin packing problem as illustrated in Algorithm 1</a:t>
                </a:r>
              </a:p>
              <a:p>
                <a:pPr marL="171450" indent="-171450">
                  <a:buFont typeface="Arial" panose="020B0604020202020204" pitchFamily="34" charset="0"/>
                  <a:buChar char="•"/>
                </a:pPr>
                <a:r>
                  <a:rPr lang="en-CA" sz="1100"/>
                  <a:t>Jobs in each range will be put into the corresponding bin/worker, where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𝑏</m:t>
                        </m:r>
                      </m:e>
                      <m:sub>
                        <m:r>
                          <a:rPr lang="en-CA" sz="1100" i="1">
                            <a:latin typeface="Cambria Math" panose="02040503050406030204" pitchFamily="18" charset="0"/>
                          </a:rPr>
                          <m:t>𝑗</m:t>
                        </m:r>
                      </m:sub>
                    </m:sSub>
                  </m:oMath>
                </a14:m>
                <a:r>
                  <a:rPr lang="en-CA" sz="1100"/>
                  <a:t> denotes the number of worker nodes used for type j while the total number of jobs (pods) is n.</a:t>
                </a:r>
              </a:p>
              <a:p>
                <a:pPr marL="171450" indent="-171450">
                  <a:buFont typeface="Arial" panose="020B0604020202020204" pitchFamily="34" charset="0"/>
                  <a:buChar char="•"/>
                </a:pPr>
                <a:r>
                  <a:rPr lang="en-CA" sz="1100"/>
                  <a:t>The pod size are categorized into the ranges</a:t>
                </a:r>
                <a14:m>
                  <m:oMath xmlns:m="http://schemas.openxmlformats.org/officeDocument/2006/math">
                    <m:r>
                      <a:rPr lang="en-US" sz="1100" b="0" i="0">
                        <a:latin typeface="Cambria Math" panose="02040503050406030204" pitchFamily="18" charset="0"/>
                      </a:rPr>
                      <m:t> </m:t>
                    </m:r>
                    <m:sSub>
                      <m:sSubPr>
                        <m:ctrlPr>
                          <a:rPr lang="en-US" sz="1100" b="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𝑗</m:t>
                        </m:r>
                      </m:sub>
                    </m:sSub>
                    <m:r>
                      <a:rPr lang="en-CA" sz="1100" i="1">
                        <a:latin typeface="Cambria Math" panose="02040503050406030204" pitchFamily="18" charset="0"/>
                      </a:rPr>
                      <m:t> = (</m:t>
                    </m:r>
                    <m:r>
                      <a:rPr lang="en-CA" sz="1100" i="1">
                        <a:latin typeface="Cambria Math" panose="02040503050406030204" pitchFamily="18" charset="0"/>
                      </a:rPr>
                      <m:t>𝐵</m:t>
                    </m:r>
                    <m:r>
                      <a:rPr lang="en-CA" sz="1100" i="1">
                        <a:latin typeface="Cambria Math" panose="02040503050406030204" pitchFamily="18" charset="0"/>
                      </a:rPr>
                      <m:t>/(</m:t>
                    </m:r>
                    <m:r>
                      <a:rPr lang="en-CA" sz="1100" i="1">
                        <a:latin typeface="Cambria Math" panose="02040503050406030204" pitchFamily="18" charset="0"/>
                      </a:rPr>
                      <m:t>𝑗</m:t>
                    </m:r>
                    <m:r>
                      <a:rPr lang="en-CA" sz="1100" i="1">
                        <a:latin typeface="Cambria Math" panose="02040503050406030204" pitchFamily="18" charset="0"/>
                      </a:rPr>
                      <m:t> + 1),</m:t>
                    </m:r>
                    <m:r>
                      <a:rPr lang="en-CA" sz="1100" i="1">
                        <a:latin typeface="Cambria Math" panose="02040503050406030204" pitchFamily="18" charset="0"/>
                      </a:rPr>
                      <m:t>𝐵</m:t>
                    </m:r>
                    <m:r>
                      <a:rPr lang="en-CA" sz="1100" i="1">
                        <a:latin typeface="Cambria Math" panose="02040503050406030204" pitchFamily="18" charset="0"/>
                      </a:rPr>
                      <m:t>/(</m:t>
                    </m:r>
                    <m:r>
                      <a:rPr lang="en-CA" sz="1100" i="1">
                        <a:latin typeface="Cambria Math" panose="02040503050406030204" pitchFamily="18" charset="0"/>
                      </a:rPr>
                      <m:t>𝑗</m:t>
                    </m:r>
                    <m:r>
                      <a:rPr lang="en-CA" sz="1100" i="1">
                        <a:latin typeface="Cambria Math" panose="02040503050406030204" pitchFamily="18" charset="0"/>
                      </a:rPr>
                      <m:t>)]</m:t>
                    </m:r>
                  </m:oMath>
                </a14:m>
                <a:r>
                  <a:rPr lang="en-CA" sz="1100"/>
                  <a:t>, for j= 1, ..., M-1. and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𝑀</m:t>
                        </m:r>
                      </m:sub>
                    </m:sSub>
                    <m:r>
                      <a:rPr lang="en-CA" sz="1100" i="1">
                        <a:latin typeface="Cambria Math" panose="02040503050406030204" pitchFamily="18" charset="0"/>
                      </a:rPr>
                      <m:t> = (0, </m:t>
                    </m:r>
                    <m:r>
                      <a:rPr lang="en-CA" sz="1100" i="1">
                        <a:latin typeface="Cambria Math" panose="02040503050406030204" pitchFamily="18" charset="0"/>
                      </a:rPr>
                      <m:t>𝐵</m:t>
                    </m:r>
                    <m:r>
                      <a:rPr lang="en-CA" sz="1100" i="1">
                        <a:latin typeface="Cambria Math" panose="02040503050406030204" pitchFamily="18" charset="0"/>
                      </a:rPr>
                      <m:t>/</m:t>
                    </m:r>
                    <m:r>
                      <a:rPr lang="en-CA" sz="1100" i="1">
                        <a:latin typeface="Cambria Math" panose="02040503050406030204" pitchFamily="18" charset="0"/>
                      </a:rPr>
                      <m:t>𝑀</m:t>
                    </m:r>
                    <m:r>
                      <a:rPr lang="en-CA" sz="1100" i="1">
                        <a:latin typeface="Cambria Math" panose="02040503050406030204" pitchFamily="18" charset="0"/>
                      </a:rPr>
                      <m:t>].</m:t>
                    </m:r>
                  </m:oMath>
                </a14:m>
                <a:r>
                  <a:rPr lang="en-CA" sz="1100"/>
                  <a:t> A job in the range of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𝑗</m:t>
                        </m:r>
                      </m:sub>
                    </m:sSub>
                    <m:r>
                      <a:rPr lang="en-CA" sz="1100" i="1">
                        <a:latin typeface="Cambria Math" panose="02040503050406030204" pitchFamily="18" charset="0"/>
                      </a:rPr>
                      <m:t> </m:t>
                    </m:r>
                  </m:oMath>
                </a14:m>
                <a:r>
                  <a:rPr lang="en-CA" sz="1100"/>
                  <a:t>is called an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𝑗</m:t>
                        </m:r>
                      </m:sub>
                    </m:sSub>
                    <m:r>
                      <a:rPr lang="en-CA" sz="1100" i="1">
                        <a:latin typeface="Cambria Math" panose="02040503050406030204" pitchFamily="18" charset="0"/>
                      </a:rPr>
                      <m:t> </m:t>
                    </m:r>
                  </m:oMath>
                </a14:m>
                <a:r>
                  <a:rPr lang="en-CA" sz="1100"/>
                  <a:t>job.</a:t>
                </a:r>
              </a:p>
              <a:p>
                <a:pPr marL="171450" indent="-171450">
                  <a:buFont typeface="Arial" panose="020B0604020202020204" pitchFamily="34" charset="0"/>
                  <a:buChar char="•"/>
                </a:pPr>
                <a:r>
                  <a:rPr lang="en-CA" sz="1100"/>
                  <a:t>Similarly, bins (workers) are also classified into M categories. A worker designated to pack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𝑗</m:t>
                        </m:r>
                      </m:sub>
                    </m:sSub>
                  </m:oMath>
                </a14:m>
                <a:r>
                  <a:rPr lang="en-CA" sz="1100"/>
                  <a:t> jobs exclusively is called an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𝑗</m:t>
                        </m:r>
                      </m:sub>
                    </m:sSub>
                  </m:oMath>
                </a14:m>
                <a:r>
                  <a:rPr lang="en-CA" sz="1100"/>
                  <a:t> -bin.</a:t>
                </a:r>
              </a:p>
              <a:p>
                <a:pPr marL="171450" indent="-171450">
                  <a:buFont typeface="Arial" panose="020B0604020202020204" pitchFamily="34" charset="0"/>
                  <a:buChar char="•"/>
                </a:pPr>
                <a:r>
                  <a:rPr lang="en-CA" sz="1100"/>
                  <a:t>Let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𝑏</m:t>
                        </m:r>
                      </m:e>
                      <m:sub>
                        <m:r>
                          <a:rPr lang="en-CA" sz="1100" i="1">
                            <a:latin typeface="Cambria Math" panose="02040503050406030204" pitchFamily="18" charset="0"/>
                          </a:rPr>
                          <m:t>𝑗</m:t>
                        </m:r>
                      </m:sub>
                    </m:sSub>
                    <m:r>
                      <a:rPr lang="en-CA" sz="1100" i="1">
                        <a:latin typeface="Cambria Math" panose="02040503050406030204" pitchFamily="18" charset="0"/>
                      </a:rPr>
                      <m:t> </m:t>
                    </m:r>
                  </m:oMath>
                </a14:m>
                <a:r>
                  <a:rPr lang="en-CA" sz="1100"/>
                  <a:t>denote the number of </a:t>
                </a:r>
                <a14:m>
                  <m:oMath xmlns:m="http://schemas.openxmlformats.org/officeDocument/2006/math">
                    <m:sSub>
                      <m:sSubPr>
                        <m:ctrlPr>
                          <a:rPr lang="en-US" sz="1100" i="1">
                            <a:latin typeface="Cambria Math" panose="02040503050406030204" pitchFamily="18" charset="0"/>
                          </a:rPr>
                        </m:ctrlPr>
                      </m:sSubPr>
                      <m:e>
                        <m:r>
                          <a:rPr lang="en-CA" sz="1100" i="1">
                            <a:latin typeface="Cambria Math" panose="02040503050406030204" pitchFamily="18" charset="0"/>
                          </a:rPr>
                          <m:t>𝐼</m:t>
                        </m:r>
                      </m:e>
                      <m:sub>
                        <m:r>
                          <a:rPr lang="en-CA" sz="1100" i="1">
                            <a:latin typeface="Cambria Math" panose="02040503050406030204" pitchFamily="18" charset="0"/>
                          </a:rPr>
                          <m:t>𝑗</m:t>
                        </m:r>
                      </m:sub>
                    </m:sSub>
                  </m:oMath>
                </a14:m>
                <a:r>
                  <a:rPr lang="en-CA" sz="1100"/>
                  <a:t> bins used by the algorithm, 1 ≤ j ≤ m.</a:t>
                </a:r>
              </a:p>
              <a:p>
                <a:pPr marL="171450" indent="-171450">
                  <a:buFont typeface="Arial" panose="020B0604020202020204" pitchFamily="34" charset="0"/>
                  <a:buChar char="•"/>
                </a:pPr>
                <a:endParaRPr lang="en-CA" sz="1100"/>
              </a:p>
            </p:txBody>
          </p:sp>
        </mc:Choice>
        <mc:Fallback>
          <p:sp>
            <p:nvSpPr>
              <p:cNvPr id="10" name="TextBox 9">
                <a:extLst>
                  <a:ext uri="{FF2B5EF4-FFF2-40B4-BE49-F238E27FC236}">
                    <a16:creationId xmlns:a16="http://schemas.microsoft.com/office/drawing/2014/main" id="{5178C157-7488-A06A-E6CC-179EAE363B14}"/>
                  </a:ext>
                </a:extLst>
              </p:cNvPr>
              <p:cNvSpPr txBox="1">
                <a:spLocks noRot="1" noChangeAspect="1" noMove="1" noResize="1" noEditPoints="1" noAdjustHandles="1" noChangeArrowheads="1" noChangeShapeType="1" noTextEdit="1"/>
              </p:cNvSpPr>
              <p:nvPr/>
            </p:nvSpPr>
            <p:spPr>
              <a:xfrm>
                <a:off x="6096000" y="1124470"/>
                <a:ext cx="5475514" cy="2607124"/>
              </a:xfrm>
              <a:prstGeom prst="rect">
                <a:avLst/>
              </a:prstGeom>
              <a:blipFill>
                <a:blip r:embed="rId4"/>
                <a:stretch>
                  <a:fillRect l="-694" t="-485"/>
                </a:stretch>
              </a:blipFill>
            </p:spPr>
            <p:txBody>
              <a:bodyPr/>
              <a:lstStyle/>
              <a:p>
                <a:r>
                  <a:rPr lang="en-US">
                    <a:noFill/>
                  </a:rPr>
                  <a:t> </a:t>
                </a:r>
              </a:p>
            </p:txBody>
          </p:sp>
        </mc:Fallback>
      </mc:AlternateContent>
      <p:pic>
        <p:nvPicPr>
          <p:cNvPr id="13" name="Picture 12" descr="A screenshot of a computer algorithm&#10;&#10;Description automatically generated">
            <a:extLst>
              <a:ext uri="{FF2B5EF4-FFF2-40B4-BE49-F238E27FC236}">
                <a16:creationId xmlns:a16="http://schemas.microsoft.com/office/drawing/2014/main" id="{AE959EC4-ED19-6FDE-648E-A5AB3173AAB9}"/>
              </a:ext>
            </a:extLst>
          </p:cNvPr>
          <p:cNvPicPr>
            <a:picLocks noChangeAspect="1"/>
          </p:cNvPicPr>
          <p:nvPr/>
        </p:nvPicPr>
        <p:blipFill>
          <a:blip r:embed="rId5"/>
          <a:stretch>
            <a:fillRect/>
          </a:stretch>
        </p:blipFill>
        <p:spPr>
          <a:xfrm>
            <a:off x="7255782" y="3530600"/>
            <a:ext cx="3155950" cy="3327400"/>
          </a:xfrm>
          <a:prstGeom prst="rect">
            <a:avLst/>
          </a:prstGeom>
        </p:spPr>
      </p:pic>
    </p:spTree>
    <p:extLst>
      <p:ext uri="{BB962C8B-B14F-4D97-AF65-F5344CB8AC3E}">
        <p14:creationId xmlns:p14="http://schemas.microsoft.com/office/powerpoint/2010/main" val="425500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0478A7-9DAC-CFB7-4D6F-B09DDBC6E270}"/>
              </a:ext>
            </a:extLst>
          </p:cNvPr>
          <p:cNvSpPr txBox="1"/>
          <p:nvPr/>
        </p:nvSpPr>
        <p:spPr>
          <a:xfrm>
            <a:off x="1065715" y="457200"/>
            <a:ext cx="9876102" cy="369332"/>
          </a:xfrm>
          <a:prstGeom prst="rect">
            <a:avLst/>
          </a:prstGeom>
          <a:noFill/>
        </p:spPr>
        <p:txBody>
          <a:bodyPr wrap="none" rtlCol="0">
            <a:spAutoFit/>
          </a:bodyPr>
          <a:lstStyle/>
          <a:p>
            <a:pPr algn="ctr"/>
            <a:r>
              <a:rPr lang="en-CA"/>
              <a:t>HPKS: High Performance Kubernetes Scheduling for Dynamic Blockchain Workloads in Cloud Computing</a:t>
            </a:r>
            <a:endParaRPr lang="en-US" dirty="0"/>
          </a:p>
        </p:txBody>
      </p:sp>
      <p:sp>
        <p:nvSpPr>
          <p:cNvPr id="8" name="TextBox 7">
            <a:extLst>
              <a:ext uri="{FF2B5EF4-FFF2-40B4-BE49-F238E27FC236}">
                <a16:creationId xmlns:a16="http://schemas.microsoft.com/office/drawing/2014/main" id="{1904144F-FD18-6685-E300-68C15850E280}"/>
              </a:ext>
            </a:extLst>
          </p:cNvPr>
          <p:cNvSpPr txBox="1"/>
          <p:nvPr/>
        </p:nvSpPr>
        <p:spPr>
          <a:xfrm>
            <a:off x="113729" y="6939643"/>
            <a:ext cx="5347607" cy="784830"/>
          </a:xfrm>
          <a:prstGeom prst="rect">
            <a:avLst/>
          </a:prstGeom>
          <a:noFill/>
        </p:spPr>
        <p:txBody>
          <a:bodyPr wrap="square" rtlCol="0">
            <a:spAutoFit/>
          </a:bodyPr>
          <a:lstStyle/>
          <a:p>
            <a:r>
              <a:rPr lang="en-US" sz="500" dirty="0"/>
              <a:t>Introduction:</a:t>
            </a:r>
          </a:p>
          <a:p>
            <a:pPr marL="285750" indent="-285750">
              <a:buFont typeface="Arial" panose="020B0604020202020204" pitchFamily="34" charset="0"/>
              <a:buChar char="•"/>
            </a:pPr>
            <a:r>
              <a:rPr lang="en-CA" sz="500" b="1" dirty="0"/>
              <a:t>Performance Heterogeneity:</a:t>
            </a:r>
            <a:r>
              <a:rPr lang="en-CA" sz="500" dirty="0"/>
              <a:t> Commonly used models show heterogeneous performance behavior across accelerator types due to various architectural differences. Existing schedulers like </a:t>
            </a:r>
            <a:r>
              <a:rPr lang="en-CA" sz="500" dirty="0" err="1"/>
              <a:t>Gandiva</a:t>
            </a:r>
            <a:r>
              <a:rPr lang="en-CA" sz="500" dirty="0"/>
              <a:t>, Tiresias, and Themis do not consider this heterogeneous performance behavior.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Generality across Policies: </a:t>
            </a:r>
            <a:r>
              <a:rPr lang="en-CA" sz="500" dirty="0"/>
              <a:t>Cluster operators might want to implement different scheduling policies based on their business goals, such as optimizing for time to complete a set of batch jobs (</a:t>
            </a:r>
            <a:r>
              <a:rPr lang="en-CA" sz="500" dirty="0" err="1"/>
              <a:t>makespan</a:t>
            </a:r>
            <a:r>
              <a:rPr lang="en-CA" sz="500" dirty="0"/>
              <a:t>), fairness for ad-hoc jobs, or more sophisticated hierarchical policies that divide resources among high-level entities (e.g., departments) using one policy, and then individual jobs within the entity using another</a:t>
            </a:r>
          </a:p>
          <a:p>
            <a:pPr marL="285750" indent="-285750">
              <a:buFont typeface="Arial" panose="020B0604020202020204" pitchFamily="34" charset="0"/>
              <a:buChar char="•"/>
            </a:pPr>
            <a:endParaRPr lang="en-CA" sz="500" dirty="0"/>
          </a:p>
          <a:p>
            <a:pPr marL="285750" indent="-285750">
              <a:buFont typeface="Arial" panose="020B0604020202020204" pitchFamily="34" charset="0"/>
              <a:buChar char="•"/>
            </a:pPr>
            <a:r>
              <a:rPr lang="en-CA" sz="500" b="1" dirty="0"/>
              <a:t>Colocation and Placement Optimizations:</a:t>
            </a:r>
            <a:endParaRPr lang="en-US" sz="500" b="1"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A10B56-D55A-747E-4D5D-EEECD6EA3ABB}"/>
                  </a:ext>
                </a:extLst>
              </p:cNvPr>
              <p:cNvSpPr txBox="1"/>
              <p:nvPr/>
            </p:nvSpPr>
            <p:spPr>
              <a:xfrm>
                <a:off x="620486" y="1124470"/>
                <a:ext cx="5475514" cy="2569934"/>
              </a:xfrm>
              <a:prstGeom prst="rect">
                <a:avLst/>
              </a:prstGeom>
              <a:noFill/>
            </p:spPr>
            <p:txBody>
              <a:bodyPr wrap="square" rtlCol="0">
                <a:spAutoFit/>
              </a:bodyPr>
              <a:lstStyle/>
              <a:p>
                <a:r>
                  <a:rPr lang="en-CA" dirty="0">
                    <a:latin typeface="Calibri" panose="020F0502020204030204" pitchFamily="34" charset="0"/>
                    <a:cs typeface="Calibri" panose="020F0502020204030204" pitchFamily="34" charset="0"/>
                  </a:rPr>
                  <a:t>C. </a:t>
                </a:r>
                <a:r>
                  <a:rPr lang="en-CA" sz="1600"/>
                  <a:t>Online Dynamic Kubernetes Workload Scheduling</a:t>
                </a:r>
                <a:endParaRPr lang="en-CA" sz="16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r>
                  <a:rPr lang="en-CA" sz="1100"/>
                  <a:t>When a job is finished executing, it “left” the worker it runs, hence releases the resources it used to execute. We call these workloads online dynamic workloads.</a:t>
                </a:r>
              </a:p>
              <a:p>
                <a:pPr marL="171450" indent="-171450">
                  <a:buFont typeface="Arial" panose="020B0604020202020204" pitchFamily="34" charset="0"/>
                  <a:buChar char="•"/>
                </a:pPr>
                <a:r>
                  <a:rPr lang="en-CA" sz="1100"/>
                  <a:t>In this section, we revise the algorithm to take into account dynamic workload by considering pod migration, which is achieved by workload consolidation. Specifically, we aim to minimize the moving (or reshuffling) cost of the placed pods.</a:t>
                </a:r>
              </a:p>
              <a:p>
                <a:pPr marL="171450" indent="-171450">
                  <a:buFont typeface="Arial" panose="020B0604020202020204" pitchFamily="34" charset="0"/>
                  <a:buChar char="•"/>
                </a:pPr>
                <a:r>
                  <a:rPr lang="en-CA" sz="1100"/>
                  <a:t>At time step t, workload of size </a:t>
                </a:r>
                <a14:m>
                  <m:oMath xmlns:m="http://schemas.openxmlformats.org/officeDocument/2006/math">
                    <m:sSub>
                      <m:sSubPr>
                        <m:ctrlPr>
                          <a:rPr lang="en-US" sz="1100" b="0" i="1">
                            <a:solidFill>
                              <a:srgbClr val="FF0000"/>
                            </a:solidFill>
                            <a:latin typeface="Cambria Math" panose="02040503050406030204" pitchFamily="18" charset="0"/>
                          </a:rPr>
                        </m:ctrlPr>
                      </m:sSubPr>
                      <m:e>
                        <m:r>
                          <a:rPr lang="en-CA" sz="1100" i="1">
                            <a:solidFill>
                              <a:srgbClr val="FF0000"/>
                            </a:solidFill>
                            <a:latin typeface="Cambria Math" panose="02040503050406030204" pitchFamily="18" charset="0"/>
                          </a:rPr>
                          <m:t>𝑠</m:t>
                        </m:r>
                      </m:e>
                      <m:sub>
                        <m:r>
                          <a:rPr lang="en-CA" sz="1100" i="1">
                            <a:solidFill>
                              <a:srgbClr val="FF0000"/>
                            </a:solidFill>
                            <a:latin typeface="Cambria Math" panose="02040503050406030204" pitchFamily="18" charset="0"/>
                          </a:rPr>
                          <m:t>𝑎</m:t>
                        </m:r>
                      </m:sub>
                    </m:sSub>
                    <m:r>
                      <a:rPr lang="en-CA" sz="1100" i="1">
                        <a:solidFill>
                          <a:srgbClr val="FF0000"/>
                        </a:solidFill>
                        <a:latin typeface="Cambria Math" panose="02040503050406030204" pitchFamily="18" charset="0"/>
                      </a:rPr>
                      <m:t>(</m:t>
                    </m:r>
                    <m:r>
                      <a:rPr lang="en-CA" sz="1100" i="1">
                        <a:solidFill>
                          <a:srgbClr val="FF0000"/>
                        </a:solidFill>
                        <a:latin typeface="Cambria Math" panose="02040503050406030204" pitchFamily="18" charset="0"/>
                      </a:rPr>
                      <m:t>𝑖</m:t>
                    </m:r>
                    <m:r>
                      <a:rPr lang="en-CA" sz="1100" i="1">
                        <a:solidFill>
                          <a:srgbClr val="FF0000"/>
                        </a:solidFill>
                        <a:latin typeface="Cambria Math" panose="02040503050406030204" pitchFamily="18" charset="0"/>
                      </a:rPr>
                      <m:t>)(</m:t>
                    </m:r>
                    <m:r>
                      <a:rPr lang="en-CA" sz="1100" i="1">
                        <a:solidFill>
                          <a:srgbClr val="FF0000"/>
                        </a:solidFill>
                        <a:latin typeface="Cambria Math" panose="02040503050406030204" pitchFamily="18" charset="0"/>
                      </a:rPr>
                      <m:t>𝑡</m:t>
                    </m:r>
                    <m:r>
                      <a:rPr lang="en-CA" sz="1100" i="1">
                        <a:solidFill>
                          <a:srgbClr val="FF0000"/>
                        </a:solidFill>
                        <a:latin typeface="Cambria Math" panose="02040503050406030204" pitchFamily="18" charset="0"/>
                      </a:rPr>
                      <m:t>) </m:t>
                    </m:r>
                  </m:oMath>
                </a14:m>
                <a:r>
                  <a:rPr lang="en-CA" sz="1100"/>
                  <a:t>arrives and workload of size </a:t>
                </a:r>
                <a14:m>
                  <m:oMath xmlns:m="http://schemas.openxmlformats.org/officeDocument/2006/math">
                    <m:sSub>
                      <m:sSubPr>
                        <m:ctrlPr>
                          <a:rPr lang="en-US" sz="1100" b="0" i="1">
                            <a:solidFill>
                              <a:srgbClr val="FF0000"/>
                            </a:solidFill>
                            <a:latin typeface="Cambria Math" panose="02040503050406030204" pitchFamily="18" charset="0"/>
                          </a:rPr>
                        </m:ctrlPr>
                      </m:sSubPr>
                      <m:e>
                        <m:r>
                          <a:rPr lang="en-CA" sz="1100" i="1">
                            <a:solidFill>
                              <a:srgbClr val="FF0000"/>
                            </a:solidFill>
                            <a:latin typeface="Cambria Math" panose="02040503050406030204" pitchFamily="18" charset="0"/>
                          </a:rPr>
                          <m:t>𝑠</m:t>
                        </m:r>
                      </m:e>
                      <m:sub>
                        <m:r>
                          <a:rPr lang="en-CA" sz="1100" i="1">
                            <a:solidFill>
                              <a:srgbClr val="FF0000"/>
                            </a:solidFill>
                            <a:latin typeface="Cambria Math" panose="02040503050406030204" pitchFamily="18" charset="0"/>
                          </a:rPr>
                          <m:t>𝑑</m:t>
                        </m:r>
                      </m:sub>
                    </m:sSub>
                    <m:r>
                      <a:rPr lang="en-CA" sz="1100" i="1">
                        <a:solidFill>
                          <a:srgbClr val="FF0000"/>
                        </a:solidFill>
                        <a:latin typeface="Cambria Math" panose="02040503050406030204" pitchFamily="18" charset="0"/>
                      </a:rPr>
                      <m:t>(</m:t>
                    </m:r>
                    <m:r>
                      <a:rPr lang="en-CA" sz="1100" i="1">
                        <a:solidFill>
                          <a:srgbClr val="FF0000"/>
                        </a:solidFill>
                        <a:latin typeface="Cambria Math" panose="02040503050406030204" pitchFamily="18" charset="0"/>
                      </a:rPr>
                      <m:t>𝑖</m:t>
                    </m:r>
                    <m:r>
                      <a:rPr lang="en-CA" sz="1100" i="1">
                        <a:solidFill>
                          <a:srgbClr val="FF0000"/>
                        </a:solidFill>
                        <a:latin typeface="Cambria Math" panose="02040503050406030204" pitchFamily="18" charset="0"/>
                      </a:rPr>
                      <m:t>)(</m:t>
                    </m:r>
                    <m:r>
                      <a:rPr lang="en-CA" sz="1100" i="1">
                        <a:solidFill>
                          <a:srgbClr val="FF0000"/>
                        </a:solidFill>
                        <a:latin typeface="Cambria Math" panose="02040503050406030204" pitchFamily="18" charset="0"/>
                      </a:rPr>
                      <m:t>𝑡</m:t>
                    </m:r>
                    <m:r>
                      <a:rPr lang="en-CA" sz="1100" i="1">
                        <a:solidFill>
                          <a:srgbClr val="FF0000"/>
                        </a:solidFill>
                        <a:latin typeface="Cambria Math" panose="02040503050406030204" pitchFamily="18" charset="0"/>
                      </a:rPr>
                      <m:t>)</m:t>
                    </m:r>
                  </m:oMath>
                </a14:m>
                <a:r>
                  <a:rPr lang="en-CA" sz="1100">
                    <a:solidFill>
                      <a:srgbClr val="FF0000"/>
                    </a:solidFill>
                  </a:rPr>
                  <a:t> </a:t>
                </a:r>
                <a:r>
                  <a:rPr lang="en-CA" sz="1100"/>
                  <a:t>departs.</a:t>
                </a:r>
              </a:p>
              <a:p>
                <a:pPr marL="171450" indent="-171450">
                  <a:buFont typeface="Arial" panose="020B0604020202020204" pitchFamily="34" charset="0"/>
                  <a:buChar char="•"/>
                </a:pPr>
                <a:r>
                  <a:rPr lang="en-CA" sz="1100"/>
                  <a:t>For workload i, there is a </a:t>
                </a:r>
                <a:r>
                  <a:rPr lang="en-CA" sz="1100">
                    <a:solidFill>
                      <a:srgbClr val="FF0000"/>
                    </a:solidFill>
                  </a:rPr>
                  <a:t>migration cost </a:t>
                </a:r>
                <a14:m>
                  <m:oMath xmlns:m="http://schemas.openxmlformats.org/officeDocument/2006/math">
                    <m:sSub>
                      <m:sSubPr>
                        <m:ctrlPr>
                          <a:rPr lang="en-US" sz="1100" b="0" i="1">
                            <a:solidFill>
                              <a:srgbClr val="FF0000"/>
                            </a:solidFill>
                            <a:latin typeface="Cambria Math" panose="02040503050406030204" pitchFamily="18" charset="0"/>
                          </a:rPr>
                        </m:ctrlPr>
                      </m:sSubPr>
                      <m:e>
                        <m:r>
                          <a:rPr lang="en-CA" sz="1100" i="1">
                            <a:solidFill>
                              <a:srgbClr val="FF0000"/>
                            </a:solidFill>
                            <a:latin typeface="Cambria Math" panose="02040503050406030204" pitchFamily="18" charset="0"/>
                          </a:rPr>
                          <m:t>𝑐</m:t>
                        </m:r>
                      </m:e>
                      <m:sub>
                        <m:r>
                          <a:rPr lang="en-CA" sz="1100" i="1">
                            <a:solidFill>
                              <a:srgbClr val="FF0000"/>
                            </a:solidFill>
                            <a:latin typeface="Cambria Math" panose="02040503050406030204" pitchFamily="18" charset="0"/>
                          </a:rPr>
                          <m:t>𝑖</m:t>
                        </m:r>
                      </m:sub>
                    </m:sSub>
                  </m:oMath>
                </a14:m>
                <a:r>
                  <a:rPr lang="en-CA" sz="1100">
                    <a:solidFill>
                      <a:srgbClr val="FF0000"/>
                    </a:solidFill>
                  </a:rPr>
                  <a:t> </a:t>
                </a:r>
                <a:r>
                  <a:rPr lang="en-CA" sz="1100"/>
                  <a:t>whenever it is migrated.</a:t>
                </a:r>
              </a:p>
              <a:p>
                <a:pPr marL="171450" indent="-171450">
                  <a:buFont typeface="Arial" panose="020B0604020202020204" pitchFamily="34" charset="0"/>
                  <a:buChar char="•"/>
                </a:pPr>
                <a:r>
                  <a:rPr lang="en-CA" sz="1100"/>
                  <a:t>The first goal is to </a:t>
                </a:r>
                <a:r>
                  <a:rPr lang="en-CA" sz="1100">
                    <a:solidFill>
                      <a:srgbClr val="FF0000"/>
                    </a:solidFill>
                  </a:rPr>
                  <a:t>minimize the total number of used instance</a:t>
                </a:r>
                <a:r>
                  <a:rPr lang="en-CA" sz="1100"/>
                  <a:t> for all active workload at time step t. The secondary goal is to </a:t>
                </a:r>
                <a:r>
                  <a:rPr lang="en-CA" sz="1100">
                    <a:solidFill>
                      <a:srgbClr val="FF0000"/>
                    </a:solidFill>
                  </a:rPr>
                  <a:t>minimize the scheduling’s migration resource R</a:t>
                </a:r>
                <a:r>
                  <a:rPr lang="en-CA" sz="1100"/>
                  <a:t>, where </a:t>
                </a:r>
                <a14:m>
                  <m:oMath xmlns:m="http://schemas.openxmlformats.org/officeDocument/2006/math">
                    <m:sSub>
                      <m:sSubPr>
                        <m:ctrlPr>
                          <a:rPr lang="en-US" sz="1100" b="0" i="1">
                            <a:latin typeface="Cambria Math" panose="02040503050406030204" pitchFamily="18" charset="0"/>
                          </a:rPr>
                        </m:ctrlPr>
                      </m:sSubPr>
                      <m:e>
                        <m:r>
                          <a:rPr lang="en-CA" sz="1100" i="1">
                            <a:latin typeface="Cambria Math" panose="02040503050406030204" pitchFamily="18" charset="0"/>
                          </a:rPr>
                          <m:t>𝑅</m:t>
                        </m:r>
                      </m:e>
                      <m:sub>
                        <m:r>
                          <a:rPr lang="en-CA" sz="1100" i="1">
                            <a:latin typeface="Cambria Math" panose="02040503050406030204" pitchFamily="18" charset="0"/>
                          </a:rPr>
                          <m:t>𝑐𝑡</m:t>
                        </m:r>
                      </m:sub>
                    </m:sSub>
                  </m:oMath>
                </a14:m>
                <a:r>
                  <a:rPr lang="en-CA" sz="1100"/>
                  <a:t> indicates the migration cost.</a:t>
                </a:r>
              </a:p>
              <a:p>
                <a:pPr marL="171450" indent="-171450">
                  <a:buFont typeface="Arial" panose="020B0604020202020204" pitchFamily="34" charset="0"/>
                  <a:buChar char="•"/>
                </a:pPr>
                <a:endParaRPr lang="en-CA" sz="1100"/>
              </a:p>
              <a:p>
                <a:pPr marL="171450" indent="-171450">
                  <a:buFont typeface="Arial" panose="020B0604020202020204" pitchFamily="34" charset="0"/>
                  <a:buChar char="•"/>
                </a:pPr>
                <a:endParaRPr lang="en-CA" sz="1100"/>
              </a:p>
            </p:txBody>
          </p:sp>
        </mc:Choice>
        <mc:Fallback>
          <p:sp>
            <p:nvSpPr>
              <p:cNvPr id="9" name="TextBox 8">
                <a:extLst>
                  <a:ext uri="{FF2B5EF4-FFF2-40B4-BE49-F238E27FC236}">
                    <a16:creationId xmlns:a16="http://schemas.microsoft.com/office/drawing/2014/main" id="{D9A10B56-D55A-747E-4D5D-EEECD6EA3ABB}"/>
                  </a:ext>
                </a:extLst>
              </p:cNvPr>
              <p:cNvSpPr txBox="1">
                <a:spLocks noRot="1" noChangeAspect="1" noMove="1" noResize="1" noEditPoints="1" noAdjustHandles="1" noChangeArrowheads="1" noChangeShapeType="1" noTextEdit="1"/>
              </p:cNvSpPr>
              <p:nvPr/>
            </p:nvSpPr>
            <p:spPr>
              <a:xfrm>
                <a:off x="620486" y="1124470"/>
                <a:ext cx="5475514" cy="2569934"/>
              </a:xfrm>
              <a:prstGeom prst="rect">
                <a:avLst/>
              </a:prstGeom>
              <a:blipFill>
                <a:blip r:embed="rId2"/>
                <a:stretch>
                  <a:fillRect l="-924" t="-985"/>
                </a:stretch>
              </a:blipFill>
            </p:spPr>
            <p:txBody>
              <a:bodyPr/>
              <a:lstStyle/>
              <a:p>
                <a:r>
                  <a:rPr lang="en-US">
                    <a:noFill/>
                  </a:rPr>
                  <a:t> </a:t>
                </a:r>
              </a:p>
            </p:txBody>
          </p:sp>
        </mc:Fallback>
      </mc:AlternateContent>
      <p:pic>
        <p:nvPicPr>
          <p:cNvPr id="4" name="Picture 3" descr="A white text with black text&#10;&#10;Description automatically generated">
            <a:extLst>
              <a:ext uri="{FF2B5EF4-FFF2-40B4-BE49-F238E27FC236}">
                <a16:creationId xmlns:a16="http://schemas.microsoft.com/office/drawing/2014/main" id="{E1BA1A47-B3A4-63E8-23F3-25A82021A970}"/>
              </a:ext>
            </a:extLst>
          </p:cNvPr>
          <p:cNvPicPr>
            <a:picLocks noChangeAspect="1"/>
          </p:cNvPicPr>
          <p:nvPr/>
        </p:nvPicPr>
        <p:blipFill>
          <a:blip r:embed="rId3"/>
          <a:stretch>
            <a:fillRect/>
          </a:stretch>
        </p:blipFill>
        <p:spPr>
          <a:xfrm>
            <a:off x="6530264" y="1124470"/>
            <a:ext cx="4411553" cy="5514442"/>
          </a:xfrm>
          <a:prstGeom prst="rect">
            <a:avLst/>
          </a:prstGeom>
        </p:spPr>
      </p:pic>
    </p:spTree>
    <p:extLst>
      <p:ext uri="{BB962C8B-B14F-4D97-AF65-F5344CB8AC3E}">
        <p14:creationId xmlns:p14="http://schemas.microsoft.com/office/powerpoint/2010/main" val="339475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13375</TotalTime>
  <Words>855</Words>
  <Application>Microsoft Macintosh PowerPoint</Application>
  <PresentationFormat>Widescreen</PresentationFormat>
  <Paragraphs>38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Ziyue Xu</dc:creator>
  <cp:lastModifiedBy>Ziyue Xu</cp:lastModifiedBy>
  <cp:revision>146</cp:revision>
  <dcterms:created xsi:type="dcterms:W3CDTF">2023-05-15T15:48:53Z</dcterms:created>
  <dcterms:modified xsi:type="dcterms:W3CDTF">2023-07-14T00:35:43Z</dcterms:modified>
</cp:coreProperties>
</file>