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4" r:id="rId3"/>
    <p:sldId id="262" r:id="rId4"/>
    <p:sldId id="261" r:id="rId5"/>
    <p:sldId id="257" r:id="rId6"/>
    <p:sldId id="259" r:id="rId7"/>
    <p:sldId id="260" r:id="rId8"/>
    <p:sldId id="265" r:id="rId9"/>
    <p:sldId id="266" r:id="rId10"/>
    <p:sldId id="268"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62"/>
    <p:restoredTop sz="96820"/>
  </p:normalViewPr>
  <p:slideViewPr>
    <p:cSldViewPr snapToGrid="0">
      <p:cViewPr varScale="1">
        <p:scale>
          <a:sx n="149" d="100"/>
          <a:sy n="149" d="100"/>
        </p:scale>
        <p:origin x="9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650F4-D05C-4F41-AC0D-008E155283BE}" type="datetimeFigureOut">
              <a:rPr lang="en-US" smtClean="0"/>
              <a:t>7/4/23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BB358-7620-714A-A9E2-7168D1915144}" type="slidenum">
              <a:rPr lang="en-US" smtClean="0"/>
              <a:t>‹#›</a:t>
            </a:fld>
            <a:endParaRPr lang="en-US"/>
          </a:p>
        </p:txBody>
      </p:sp>
    </p:spTree>
    <p:extLst>
      <p:ext uri="{BB962C8B-B14F-4D97-AF65-F5344CB8AC3E}">
        <p14:creationId xmlns:p14="http://schemas.microsoft.com/office/powerpoint/2010/main" val="18631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1</a:t>
            </a:fld>
            <a:endParaRPr lang="en-US"/>
          </a:p>
        </p:txBody>
      </p:sp>
    </p:spTree>
    <p:extLst>
      <p:ext uri="{BB962C8B-B14F-4D97-AF65-F5344CB8AC3E}">
        <p14:creationId xmlns:p14="http://schemas.microsoft.com/office/powerpoint/2010/main" val="48093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2</a:t>
            </a:fld>
            <a:endParaRPr lang="en-US"/>
          </a:p>
        </p:txBody>
      </p:sp>
    </p:spTree>
    <p:extLst>
      <p:ext uri="{BB962C8B-B14F-4D97-AF65-F5344CB8AC3E}">
        <p14:creationId xmlns:p14="http://schemas.microsoft.com/office/powerpoint/2010/main" val="284767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3</a:t>
            </a:fld>
            <a:endParaRPr lang="en-US"/>
          </a:p>
        </p:txBody>
      </p:sp>
    </p:spTree>
    <p:extLst>
      <p:ext uri="{BB962C8B-B14F-4D97-AF65-F5344CB8AC3E}">
        <p14:creationId xmlns:p14="http://schemas.microsoft.com/office/powerpoint/2010/main" val="819707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4</a:t>
            </a:fld>
            <a:endParaRPr lang="en-US"/>
          </a:p>
        </p:txBody>
      </p:sp>
    </p:spTree>
    <p:extLst>
      <p:ext uri="{BB962C8B-B14F-4D97-AF65-F5344CB8AC3E}">
        <p14:creationId xmlns:p14="http://schemas.microsoft.com/office/powerpoint/2010/main" val="351782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4820-096B-2576-A550-59C531A13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5EBF4-17E0-74B3-7502-DCFB13FB3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60F3AD-7323-8F0C-70F3-322FFFD1E0D5}"/>
              </a:ext>
            </a:extLst>
          </p:cNvPr>
          <p:cNvSpPr>
            <a:spLocks noGrp="1"/>
          </p:cNvSpPr>
          <p:nvPr>
            <p:ph type="dt" sz="half" idx="10"/>
          </p:nvPr>
        </p:nvSpPr>
        <p:spPr/>
        <p:txBody>
          <a:bodyPr/>
          <a:lstStyle/>
          <a:p>
            <a:fld id="{D0002C2F-9801-954C-9A72-4B23B2A041F0}" type="datetimeFigureOut">
              <a:rPr lang="en-US" smtClean="0"/>
              <a:t>7/4/23</a:t>
            </a:fld>
            <a:endParaRPr lang="en-US"/>
          </a:p>
        </p:txBody>
      </p:sp>
      <p:sp>
        <p:nvSpPr>
          <p:cNvPr id="5" name="Footer Placeholder 4">
            <a:extLst>
              <a:ext uri="{FF2B5EF4-FFF2-40B4-BE49-F238E27FC236}">
                <a16:creationId xmlns:a16="http://schemas.microsoft.com/office/drawing/2014/main" id="{DFE0A9B0-91F7-7064-2E4D-F2D644ED7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4A0A9-50C8-AFA1-0C5A-3BF2CFFC94FC}"/>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16837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57E4-80AE-FE8D-83EA-68E9A7657A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1E75AC-9CEE-7FA0-2174-A871A367A4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8A595-6CB7-79D2-04E3-99D0B01AB626}"/>
              </a:ext>
            </a:extLst>
          </p:cNvPr>
          <p:cNvSpPr>
            <a:spLocks noGrp="1"/>
          </p:cNvSpPr>
          <p:nvPr>
            <p:ph type="dt" sz="half" idx="10"/>
          </p:nvPr>
        </p:nvSpPr>
        <p:spPr/>
        <p:txBody>
          <a:bodyPr/>
          <a:lstStyle/>
          <a:p>
            <a:fld id="{D0002C2F-9801-954C-9A72-4B23B2A041F0}" type="datetimeFigureOut">
              <a:rPr lang="en-US" smtClean="0"/>
              <a:t>7/4/23</a:t>
            </a:fld>
            <a:endParaRPr lang="en-US"/>
          </a:p>
        </p:txBody>
      </p:sp>
      <p:sp>
        <p:nvSpPr>
          <p:cNvPr id="5" name="Footer Placeholder 4">
            <a:extLst>
              <a:ext uri="{FF2B5EF4-FFF2-40B4-BE49-F238E27FC236}">
                <a16:creationId xmlns:a16="http://schemas.microsoft.com/office/drawing/2014/main" id="{629F6933-1493-D34C-5B67-4B28E5152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31AB8-172D-6BCD-722F-221D777CBDFA}"/>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5483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8C83F-6BBF-3FB7-1582-83A096CF17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1B7348-6D35-AB33-DFAA-0C86343A44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DD6EC-2AEB-786B-A78A-2D6033CA3DFC}"/>
              </a:ext>
            </a:extLst>
          </p:cNvPr>
          <p:cNvSpPr>
            <a:spLocks noGrp="1"/>
          </p:cNvSpPr>
          <p:nvPr>
            <p:ph type="dt" sz="half" idx="10"/>
          </p:nvPr>
        </p:nvSpPr>
        <p:spPr/>
        <p:txBody>
          <a:bodyPr/>
          <a:lstStyle/>
          <a:p>
            <a:fld id="{D0002C2F-9801-954C-9A72-4B23B2A041F0}" type="datetimeFigureOut">
              <a:rPr lang="en-US" smtClean="0"/>
              <a:t>7/4/23</a:t>
            </a:fld>
            <a:endParaRPr lang="en-US"/>
          </a:p>
        </p:txBody>
      </p:sp>
      <p:sp>
        <p:nvSpPr>
          <p:cNvPr id="5" name="Footer Placeholder 4">
            <a:extLst>
              <a:ext uri="{FF2B5EF4-FFF2-40B4-BE49-F238E27FC236}">
                <a16:creationId xmlns:a16="http://schemas.microsoft.com/office/drawing/2014/main" id="{DDABBC9E-DEB9-820C-2C7F-0BEB4EF17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36254-FAA7-01E3-3D7F-4324F4E57BF3}"/>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54382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878C-53F9-E7DC-1A6D-21D2FE424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64AB6-653C-C8A9-82DC-7A3C38BC5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ADD37-0D94-60BE-099A-D05EBB6B99AD}"/>
              </a:ext>
            </a:extLst>
          </p:cNvPr>
          <p:cNvSpPr>
            <a:spLocks noGrp="1"/>
          </p:cNvSpPr>
          <p:nvPr>
            <p:ph type="dt" sz="half" idx="10"/>
          </p:nvPr>
        </p:nvSpPr>
        <p:spPr/>
        <p:txBody>
          <a:bodyPr/>
          <a:lstStyle/>
          <a:p>
            <a:fld id="{D0002C2F-9801-954C-9A72-4B23B2A041F0}" type="datetimeFigureOut">
              <a:rPr lang="en-US" smtClean="0"/>
              <a:t>7/4/23</a:t>
            </a:fld>
            <a:endParaRPr lang="en-US"/>
          </a:p>
        </p:txBody>
      </p:sp>
      <p:sp>
        <p:nvSpPr>
          <p:cNvPr id="5" name="Footer Placeholder 4">
            <a:extLst>
              <a:ext uri="{FF2B5EF4-FFF2-40B4-BE49-F238E27FC236}">
                <a16:creationId xmlns:a16="http://schemas.microsoft.com/office/drawing/2014/main" id="{FF0102DB-14DB-90F7-A68D-4C62E89D5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265B-CB14-E83C-65AC-3247B2FA8726}"/>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4487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BA77-1E9E-9A4D-C54B-18050CDB4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64D34-5B91-852B-7BDC-568D1DEEA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4FC9A-94C7-5DEB-645B-12924C22FEDC}"/>
              </a:ext>
            </a:extLst>
          </p:cNvPr>
          <p:cNvSpPr>
            <a:spLocks noGrp="1"/>
          </p:cNvSpPr>
          <p:nvPr>
            <p:ph type="dt" sz="half" idx="10"/>
          </p:nvPr>
        </p:nvSpPr>
        <p:spPr/>
        <p:txBody>
          <a:bodyPr/>
          <a:lstStyle/>
          <a:p>
            <a:fld id="{D0002C2F-9801-954C-9A72-4B23B2A041F0}" type="datetimeFigureOut">
              <a:rPr lang="en-US" smtClean="0"/>
              <a:t>7/4/23</a:t>
            </a:fld>
            <a:endParaRPr lang="en-US"/>
          </a:p>
        </p:txBody>
      </p:sp>
      <p:sp>
        <p:nvSpPr>
          <p:cNvPr id="5" name="Footer Placeholder 4">
            <a:extLst>
              <a:ext uri="{FF2B5EF4-FFF2-40B4-BE49-F238E27FC236}">
                <a16:creationId xmlns:a16="http://schemas.microsoft.com/office/drawing/2014/main" id="{21C9CE12-13AB-3F8D-2A5D-AEA40119C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EA53B-2D7A-B12B-A876-C9A6B0C0472F}"/>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331726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912-51D7-F780-9D32-5FD3FBED3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7529B-1303-0488-101B-7CA6F1975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F59062-0127-3617-B713-284A25D65D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4EC03-247C-EA26-63A9-2550C1377596}"/>
              </a:ext>
            </a:extLst>
          </p:cNvPr>
          <p:cNvSpPr>
            <a:spLocks noGrp="1"/>
          </p:cNvSpPr>
          <p:nvPr>
            <p:ph type="dt" sz="half" idx="10"/>
          </p:nvPr>
        </p:nvSpPr>
        <p:spPr/>
        <p:txBody>
          <a:bodyPr/>
          <a:lstStyle/>
          <a:p>
            <a:fld id="{D0002C2F-9801-954C-9A72-4B23B2A041F0}" type="datetimeFigureOut">
              <a:rPr lang="en-US" smtClean="0"/>
              <a:t>7/4/23</a:t>
            </a:fld>
            <a:endParaRPr lang="en-US"/>
          </a:p>
        </p:txBody>
      </p:sp>
      <p:sp>
        <p:nvSpPr>
          <p:cNvPr id="6" name="Footer Placeholder 5">
            <a:extLst>
              <a:ext uri="{FF2B5EF4-FFF2-40B4-BE49-F238E27FC236}">
                <a16:creationId xmlns:a16="http://schemas.microsoft.com/office/drawing/2014/main" id="{52124CF4-C4F6-92CA-28FC-99426F516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8526C-2BE3-F0EB-1957-F703D9287754}"/>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41677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706-4289-3F87-C643-A477CE922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B7CD5-70CA-B168-ED4D-0FA8BFA20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20327-2C2B-3626-BEAE-8DE4758C4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7B56F6-40AF-F34E-8D40-A0522EE35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B8E559-5BED-4CF0-3AB4-5EF6ED902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C61A45-D39F-F420-8392-C9AEE75B8AD7}"/>
              </a:ext>
            </a:extLst>
          </p:cNvPr>
          <p:cNvSpPr>
            <a:spLocks noGrp="1"/>
          </p:cNvSpPr>
          <p:nvPr>
            <p:ph type="dt" sz="half" idx="10"/>
          </p:nvPr>
        </p:nvSpPr>
        <p:spPr/>
        <p:txBody>
          <a:bodyPr/>
          <a:lstStyle/>
          <a:p>
            <a:fld id="{D0002C2F-9801-954C-9A72-4B23B2A041F0}" type="datetimeFigureOut">
              <a:rPr lang="en-US" smtClean="0"/>
              <a:t>7/4/23</a:t>
            </a:fld>
            <a:endParaRPr lang="en-US"/>
          </a:p>
        </p:txBody>
      </p:sp>
      <p:sp>
        <p:nvSpPr>
          <p:cNvPr id="8" name="Footer Placeholder 7">
            <a:extLst>
              <a:ext uri="{FF2B5EF4-FFF2-40B4-BE49-F238E27FC236}">
                <a16:creationId xmlns:a16="http://schemas.microsoft.com/office/drawing/2014/main" id="{8E2287C0-6F75-452C-E79E-85F2AF06E9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049F84-36E4-2166-AA49-F0F0A028A69F}"/>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5634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1086-22CD-6E93-A72E-387E874601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6B526A-CE47-D33B-A1C3-663CF006954B}"/>
              </a:ext>
            </a:extLst>
          </p:cNvPr>
          <p:cNvSpPr>
            <a:spLocks noGrp="1"/>
          </p:cNvSpPr>
          <p:nvPr>
            <p:ph type="dt" sz="half" idx="10"/>
          </p:nvPr>
        </p:nvSpPr>
        <p:spPr/>
        <p:txBody>
          <a:bodyPr/>
          <a:lstStyle/>
          <a:p>
            <a:fld id="{D0002C2F-9801-954C-9A72-4B23B2A041F0}" type="datetimeFigureOut">
              <a:rPr lang="en-US" smtClean="0"/>
              <a:t>7/4/23</a:t>
            </a:fld>
            <a:endParaRPr lang="en-US"/>
          </a:p>
        </p:txBody>
      </p:sp>
      <p:sp>
        <p:nvSpPr>
          <p:cNvPr id="4" name="Footer Placeholder 3">
            <a:extLst>
              <a:ext uri="{FF2B5EF4-FFF2-40B4-BE49-F238E27FC236}">
                <a16:creationId xmlns:a16="http://schemas.microsoft.com/office/drawing/2014/main" id="{4A05B01B-6252-BDC8-A2AE-29DB30F7FC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8D32AC-85C1-459D-96F6-B52AE0A0F914}"/>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301172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879A2-F7A3-C864-4118-1C0BAF99A6C6}"/>
              </a:ext>
            </a:extLst>
          </p:cNvPr>
          <p:cNvSpPr>
            <a:spLocks noGrp="1"/>
          </p:cNvSpPr>
          <p:nvPr>
            <p:ph type="dt" sz="half" idx="10"/>
          </p:nvPr>
        </p:nvSpPr>
        <p:spPr/>
        <p:txBody>
          <a:bodyPr/>
          <a:lstStyle/>
          <a:p>
            <a:fld id="{D0002C2F-9801-954C-9A72-4B23B2A041F0}" type="datetimeFigureOut">
              <a:rPr lang="en-US" smtClean="0"/>
              <a:t>7/4/23</a:t>
            </a:fld>
            <a:endParaRPr lang="en-US"/>
          </a:p>
        </p:txBody>
      </p:sp>
      <p:sp>
        <p:nvSpPr>
          <p:cNvPr id="3" name="Footer Placeholder 2">
            <a:extLst>
              <a:ext uri="{FF2B5EF4-FFF2-40B4-BE49-F238E27FC236}">
                <a16:creationId xmlns:a16="http://schemas.microsoft.com/office/drawing/2014/main" id="{56CDF865-A3C1-3519-3236-099827265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F457A1-14CE-076B-D0C1-E5B9B35ECF2E}"/>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51093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01A7-FD18-BC7A-E119-2272B312A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DFC5F-6928-5C9E-29F9-EEA54E7FF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A5FFC-BA88-F974-F3CE-196B30B31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9AB59-0844-31EF-D1B9-DE403150AB54}"/>
              </a:ext>
            </a:extLst>
          </p:cNvPr>
          <p:cNvSpPr>
            <a:spLocks noGrp="1"/>
          </p:cNvSpPr>
          <p:nvPr>
            <p:ph type="dt" sz="half" idx="10"/>
          </p:nvPr>
        </p:nvSpPr>
        <p:spPr/>
        <p:txBody>
          <a:bodyPr/>
          <a:lstStyle/>
          <a:p>
            <a:fld id="{D0002C2F-9801-954C-9A72-4B23B2A041F0}" type="datetimeFigureOut">
              <a:rPr lang="en-US" smtClean="0"/>
              <a:t>7/4/23</a:t>
            </a:fld>
            <a:endParaRPr lang="en-US"/>
          </a:p>
        </p:txBody>
      </p:sp>
      <p:sp>
        <p:nvSpPr>
          <p:cNvPr id="6" name="Footer Placeholder 5">
            <a:extLst>
              <a:ext uri="{FF2B5EF4-FFF2-40B4-BE49-F238E27FC236}">
                <a16:creationId xmlns:a16="http://schemas.microsoft.com/office/drawing/2014/main" id="{C5268D1D-57DA-4662-532D-7DD02E5F6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CB58A-F32B-DF7B-B316-8EAD9C6FC1C8}"/>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597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61DF-A75D-9484-9403-CA14FD469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4AC7E2-5F74-6A22-301B-B83B39E73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993B7-D1B2-2669-D422-1798DB927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7F956-5538-CD74-CEDB-F19DFEA16672}"/>
              </a:ext>
            </a:extLst>
          </p:cNvPr>
          <p:cNvSpPr>
            <a:spLocks noGrp="1"/>
          </p:cNvSpPr>
          <p:nvPr>
            <p:ph type="dt" sz="half" idx="10"/>
          </p:nvPr>
        </p:nvSpPr>
        <p:spPr/>
        <p:txBody>
          <a:bodyPr/>
          <a:lstStyle/>
          <a:p>
            <a:fld id="{D0002C2F-9801-954C-9A72-4B23B2A041F0}" type="datetimeFigureOut">
              <a:rPr lang="en-US" smtClean="0"/>
              <a:t>7/4/23</a:t>
            </a:fld>
            <a:endParaRPr lang="en-US"/>
          </a:p>
        </p:txBody>
      </p:sp>
      <p:sp>
        <p:nvSpPr>
          <p:cNvPr id="6" name="Footer Placeholder 5">
            <a:extLst>
              <a:ext uri="{FF2B5EF4-FFF2-40B4-BE49-F238E27FC236}">
                <a16:creationId xmlns:a16="http://schemas.microsoft.com/office/drawing/2014/main" id="{FDD272AE-F88D-4D90-D025-FC4806226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6B4FF-0C0F-6A22-E546-76586A23D378}"/>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6515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478A3-3F5A-E6A6-C219-0EF0129D1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A6F851-D3FA-B71A-7655-5E05B9670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D840A-62E3-0AD0-8DC1-4E3C7FD9B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02C2F-9801-954C-9A72-4B23B2A041F0}" type="datetimeFigureOut">
              <a:rPr lang="en-US" smtClean="0"/>
              <a:t>7/4/23</a:t>
            </a:fld>
            <a:endParaRPr lang="en-US"/>
          </a:p>
        </p:txBody>
      </p:sp>
      <p:sp>
        <p:nvSpPr>
          <p:cNvPr id="5" name="Footer Placeholder 4">
            <a:extLst>
              <a:ext uri="{FF2B5EF4-FFF2-40B4-BE49-F238E27FC236}">
                <a16:creationId xmlns:a16="http://schemas.microsoft.com/office/drawing/2014/main" id="{C2AC4B49-BF5C-7787-2B02-22532B6E4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F833EA-05AA-ADA0-3206-40438A6DF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747EF-40F5-A341-A349-6C007D7B4CE9}" type="slidenum">
              <a:rPr lang="en-US" smtClean="0"/>
              <a:t>‹#›</a:t>
            </a:fld>
            <a:endParaRPr lang="en-US"/>
          </a:p>
        </p:txBody>
      </p:sp>
    </p:spTree>
    <p:extLst>
      <p:ext uri="{BB962C8B-B14F-4D97-AF65-F5344CB8AC3E}">
        <p14:creationId xmlns:p14="http://schemas.microsoft.com/office/powerpoint/2010/main" val="830606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esearch.google/resources/datasets/google-cluster-workload-traces-2019/"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alibaba/clusterdata/tree/master/cluster-trace-microservices-v2021" TargetMode="External"/><Relationship Id="rId5" Type="http://schemas.openxmlformats.org/officeDocument/2006/relationships/hyperlink" Target="https://bluewaters.ncsa.illinois.edu/data-sets" TargetMode="External"/><Relationship Id="rId4" Type="http://schemas.openxmlformats.org/officeDocument/2006/relationships/hyperlink" Target="https://github.com/msr-fiddle/philly-trac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60811068_Feature_Selection_A_Review_and_Comparative_Study" TargetMode="External"/><Relationship Id="rId2" Type="http://schemas.openxmlformats.org/officeDocument/2006/relationships/hyperlink" Target="https://www.researchgate.net/publication/306304009_Comparative_Study_of_Feature_Subset_Selection_Methods_for_Dimensionality_Reduction_on_Scientific_Dat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08241" y="2027054"/>
            <a:ext cx="4398325" cy="4431983"/>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Background:</a:t>
            </a:r>
          </a:p>
          <a:p>
            <a:endParaRPr lang="en-US" sz="1100" dirty="0">
              <a:latin typeface="Arial" panose="020B0604020202020204" pitchFamily="34" charset="0"/>
              <a:cs typeface="Arial" panose="020B0604020202020204" pitchFamily="34" charset="0"/>
            </a:endParaRPr>
          </a:p>
          <a:p>
            <a:pPr marL="228600" indent="-228600">
              <a:buAutoNum type="arabicPeriod"/>
            </a:pPr>
            <a:r>
              <a:rPr lang="en-CA" sz="1100" i="1">
                <a:latin typeface="Calibri" panose="020F0502020204030204" pitchFamily="34" charset="0"/>
                <a:cs typeface="Calibri" panose="020F0502020204030204" pitchFamily="34" charset="0"/>
              </a:rPr>
              <a:t>J. Bang, C. Kim, K. Wu et al., HPC Workload Characterization Using Feature Selection and Clustering. New York, NY, USA: Association for Computing Machinery, 2020, p. 33–40.</a:t>
            </a: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i="1">
              <a:latin typeface="Calibri" panose="020F0502020204030204" pitchFamily="34" charset="0"/>
              <a:cs typeface="Calibri" panose="020F0502020204030204" pitchFamily="34" charset="0"/>
            </a:endParaRPr>
          </a:p>
          <a:p>
            <a:endParaRPr lang="en-CA" sz="1100"/>
          </a:p>
          <a:p>
            <a:endParaRPr lang="en-CA" sz="1100"/>
          </a:p>
          <a:p>
            <a:endParaRPr lang="en-CA" sz="1100" dirty="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r>
              <a:rPr lang="en-CA" sz="1100" dirty="0">
                <a:solidFill>
                  <a:srgbClr val="FF0000"/>
                </a:solidFill>
                <a:latin typeface="Calibri" panose="020F0502020204030204" pitchFamily="34" charset="0"/>
                <a:cs typeface="Calibri" panose="020F0502020204030204" pitchFamily="34" charset="0"/>
              </a:rPr>
              <a:t>       </a:t>
            </a:r>
          </a:p>
          <a:p>
            <a:endParaRPr lang="en-CA" sz="1100" dirty="0">
              <a:solidFill>
                <a:srgbClr val="FF0000"/>
              </a:solidFill>
              <a:latin typeface="Calibri" panose="020F0502020204030204" pitchFamily="34" charset="0"/>
              <a:cs typeface="Calibri" panose="020F0502020204030204" pitchFamily="34" charset="0"/>
            </a:endParaRPr>
          </a:p>
          <a:p>
            <a:endParaRPr lang="en-CA" sz="1100" dirty="0">
              <a:solidFill>
                <a:srgbClr val="FF0000"/>
              </a:solidFill>
              <a:latin typeface="Calibri" panose="020F0502020204030204" pitchFamily="34" charset="0"/>
              <a:cs typeface="Calibri" panose="020F0502020204030204" pitchFamily="34" charset="0"/>
            </a:endParaRPr>
          </a:p>
          <a:p>
            <a:endParaRPr lang="en-CA" sz="1100" dirty="0">
              <a:solidFill>
                <a:srgbClr val="FF0000"/>
              </a:solidFill>
              <a:latin typeface="Calibri" panose="020F0502020204030204" pitchFamily="34" charset="0"/>
              <a:cs typeface="Calibri" panose="020F0502020204030204" pitchFamily="34" charset="0"/>
            </a:endParaRPr>
          </a:p>
          <a:p>
            <a:r>
              <a:rPr lang="en-CA" sz="1100" dirty="0">
                <a:solidFill>
                  <a:srgbClr val="FF0000"/>
                </a:solidFill>
                <a:latin typeface="Calibri" panose="020F0502020204030204" pitchFamily="34" charset="0"/>
                <a:cs typeface="Calibri" panose="020F0502020204030204" pitchFamily="34" charset="0"/>
              </a:rPr>
              <a:t>       No data</a:t>
            </a:r>
          </a:p>
        </p:txBody>
      </p:sp>
      <p:sp>
        <p:nvSpPr>
          <p:cNvPr id="17" name="TextBox 16">
            <a:extLst>
              <a:ext uri="{FF2B5EF4-FFF2-40B4-BE49-F238E27FC236}">
                <a16:creationId xmlns:a16="http://schemas.microsoft.com/office/drawing/2014/main" id="{ACACB77D-D613-7A0B-3EDB-6D3E068D1C0B}"/>
              </a:ext>
            </a:extLst>
          </p:cNvPr>
          <p:cNvSpPr txBox="1"/>
          <p:nvPr/>
        </p:nvSpPr>
        <p:spPr>
          <a:xfrm>
            <a:off x="5155182" y="1787437"/>
            <a:ext cx="6876873" cy="2385268"/>
          </a:xfrm>
          <a:prstGeom prst="rect">
            <a:avLst/>
          </a:prstGeom>
          <a:noFill/>
        </p:spPr>
        <p:txBody>
          <a:bodyPr wrap="square" rtlCol="0">
            <a:spAutoFit/>
          </a:bodyPr>
          <a:lstStyle/>
          <a:p>
            <a:r>
              <a:rPr lang="en-CA" sz="1100" dirty="0">
                <a:latin typeface="Calibri" panose="020F0502020204030204" pitchFamily="34" charset="0"/>
                <a:cs typeface="Calibri" panose="020F0502020204030204" pitchFamily="34" charset="0"/>
              </a:rPr>
              <a:t>2. Other Data:</a:t>
            </a:r>
          </a:p>
          <a:p>
            <a:endParaRPr lang="en-CA" sz="1000" dirty="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J. Wilkes, “More Google cluster data.” [Online]. Available: https: //ai.googleblog.com/2011/11/more-google-cluster-data.html </a:t>
            </a:r>
          </a:p>
          <a:p>
            <a:endParaRPr lang="en-CA" sz="90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J. Wilkes and C. Reiss, “Clusterdata 2011 traces.” [Online]. Available: https://github.com/google/cluster-data/blob/master/ ClusterData2011 2.md</a:t>
            </a:r>
          </a:p>
          <a:p>
            <a:endParaRPr lang="en-CA" sz="90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 J. Wilkes, “Clusterdata 2019 traces.” [Online]. Available: https: //github.com/google/cluster-data/blob/master/ClusterData2019.md</a:t>
            </a:r>
          </a:p>
          <a:p>
            <a:endParaRPr lang="en-CA" sz="90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G. Amvrosiadis, M. Kuchnik, J. W. Park et al., “The atlas cluster trace repository,” Usenix Mag., vol. 43, no. 4, 2018. </a:t>
            </a:r>
          </a:p>
          <a:p>
            <a:endParaRPr lang="en-CA" sz="90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M. Jeon, S. Venkataraman, A. Phanishayee et al., “Analysis of large-scale multi-tenant GPU clusters for DNN training workloads,” CoRR, vol. abs/1901.05758, 2019. [Online]. Available: http://arxiv.org/ abs/1901.05758 </a:t>
            </a:r>
          </a:p>
          <a:p>
            <a:endParaRPr lang="en-CA" sz="900">
              <a:latin typeface="Calibri" panose="020F0502020204030204" pitchFamily="34" charset="0"/>
              <a:cs typeface="Calibri" panose="020F0502020204030204" pitchFamily="34" charset="0"/>
            </a:endParaRPr>
          </a:p>
          <a:p>
            <a:r>
              <a:rPr lang="en-CA" sz="900">
                <a:latin typeface="Calibri" panose="020F0502020204030204" pitchFamily="34" charset="0"/>
                <a:cs typeface="Calibri" panose="020F0502020204030204" pitchFamily="34" charset="0"/>
              </a:rPr>
              <a:t>NCSA, “Blue waters data sets.” [Online]. Available: {https://bluewaters. ncsa.illinois.edu/data-sets}</a:t>
            </a:r>
            <a:endParaRPr lang="en-CA" sz="900" dirty="0">
              <a:latin typeface="Calibri" panose="020F0502020204030204" pitchFamily="34" charset="0"/>
              <a:cs typeface="Calibri" panose="020F0502020204030204" pitchFamily="34" charset="0"/>
            </a:endParaRPr>
          </a:p>
          <a:p>
            <a:endParaRPr lang="en-US" sz="11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0D34E40-78DF-FBEE-C1AD-8686D95E6F8D}"/>
              </a:ext>
            </a:extLst>
          </p:cNvPr>
          <p:cNvSpPr txBox="1"/>
          <p:nvPr/>
        </p:nvSpPr>
        <p:spPr>
          <a:xfrm>
            <a:off x="634564" y="1337682"/>
            <a:ext cx="10922872" cy="261610"/>
          </a:xfrm>
          <a:prstGeom prst="rect">
            <a:avLst/>
          </a:prstGeom>
          <a:noFill/>
        </p:spPr>
        <p:txBody>
          <a:bodyPr wrap="square" rtlCol="0">
            <a:spAutoFit/>
          </a:bodyPr>
          <a:lstStyle/>
          <a:p>
            <a:r>
              <a:rPr lang="en-CA" sz="1100"/>
              <a:t>Workload classification helps to identify compute characteristics of unknown workloads and either present optimization pathways or alternatives to resource scheduling to minimize waste.</a:t>
            </a:r>
            <a:endParaRPr lang="en-US" sz="1100"/>
          </a:p>
        </p:txBody>
      </p:sp>
      <p:sp>
        <p:nvSpPr>
          <p:cNvPr id="3" name="TextBox 2">
            <a:extLst>
              <a:ext uri="{FF2B5EF4-FFF2-40B4-BE49-F238E27FC236}">
                <a16:creationId xmlns:a16="http://schemas.microsoft.com/office/drawing/2014/main" id="{FEBD5943-67E6-7944-0C00-11572F3BAB92}"/>
              </a:ext>
            </a:extLst>
          </p:cNvPr>
          <p:cNvSpPr txBox="1"/>
          <p:nvPr/>
        </p:nvSpPr>
        <p:spPr>
          <a:xfrm>
            <a:off x="845511" y="3204484"/>
            <a:ext cx="4072401" cy="1107996"/>
          </a:xfrm>
          <a:prstGeom prst="rect">
            <a:avLst/>
          </a:prstGeom>
          <a:noFill/>
        </p:spPr>
        <p:txBody>
          <a:bodyPr wrap="square" rtlCol="0">
            <a:spAutoFit/>
          </a:bodyPr>
          <a:lstStyle/>
          <a:p>
            <a:r>
              <a:rPr lang="en-CA" sz="1100">
                <a:solidFill>
                  <a:srgbClr val="FF0000"/>
                </a:solidFill>
              </a:rPr>
              <a:t>Unsupervised learning</a:t>
            </a:r>
          </a:p>
          <a:p>
            <a:r>
              <a:rPr lang="en-CA" sz="1100"/>
              <a:t>1). Feature selection Methods: Mutual Information Regression, F Regression, Decision Tree, Extra tree</a:t>
            </a:r>
          </a:p>
          <a:p>
            <a:r>
              <a:rPr lang="en-CA" sz="1100"/>
              <a:t>2). Clustering algorithms: KMeans Clustering, Gaussian Mixture Model, Ward Linkage Clustering</a:t>
            </a:r>
          </a:p>
          <a:p>
            <a:endParaRPr lang="en-US" sz="1100"/>
          </a:p>
        </p:txBody>
      </p:sp>
      <p:pic>
        <p:nvPicPr>
          <p:cNvPr id="6" name="Picture 5" descr="A picture containing text, screenshot, font, number&#10;&#10;Description automatically generated">
            <a:extLst>
              <a:ext uri="{FF2B5EF4-FFF2-40B4-BE49-F238E27FC236}">
                <a16:creationId xmlns:a16="http://schemas.microsoft.com/office/drawing/2014/main" id="{B2B09886-B036-F6B7-259C-181851AFFDF3}"/>
              </a:ext>
            </a:extLst>
          </p:cNvPr>
          <p:cNvPicPr>
            <a:picLocks noChangeAspect="1"/>
          </p:cNvPicPr>
          <p:nvPr/>
        </p:nvPicPr>
        <p:blipFill>
          <a:blip r:embed="rId3"/>
          <a:stretch>
            <a:fillRect/>
          </a:stretch>
        </p:blipFill>
        <p:spPr>
          <a:xfrm>
            <a:off x="845511" y="4312480"/>
            <a:ext cx="2427610" cy="1646119"/>
          </a:xfrm>
          <a:prstGeom prst="rect">
            <a:avLst/>
          </a:prstGeom>
        </p:spPr>
      </p:pic>
      <p:pic>
        <p:nvPicPr>
          <p:cNvPr id="10" name="Picture 9" descr="A picture containing text, receipt, screenshot, font&#10;&#10;Description automatically generated">
            <a:extLst>
              <a:ext uri="{FF2B5EF4-FFF2-40B4-BE49-F238E27FC236}">
                <a16:creationId xmlns:a16="http://schemas.microsoft.com/office/drawing/2014/main" id="{480E7530-7D3E-2A66-AD6A-0C1C5EE15C7B}"/>
              </a:ext>
            </a:extLst>
          </p:cNvPr>
          <p:cNvPicPr>
            <a:picLocks noChangeAspect="1"/>
          </p:cNvPicPr>
          <p:nvPr/>
        </p:nvPicPr>
        <p:blipFill>
          <a:blip r:embed="rId4"/>
          <a:stretch>
            <a:fillRect/>
          </a:stretch>
        </p:blipFill>
        <p:spPr>
          <a:xfrm>
            <a:off x="5243836" y="4001632"/>
            <a:ext cx="6400242" cy="2770167"/>
          </a:xfrm>
          <a:prstGeom prst="rect">
            <a:avLst/>
          </a:prstGeom>
        </p:spPr>
      </p:pic>
    </p:spTree>
    <p:extLst>
      <p:ext uri="{BB962C8B-B14F-4D97-AF65-F5344CB8AC3E}">
        <p14:creationId xmlns:p14="http://schemas.microsoft.com/office/powerpoint/2010/main" val="2211511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936644" y="457200"/>
            <a:ext cx="6134243" cy="646331"/>
          </a:xfrm>
          <a:prstGeom prst="rect">
            <a:avLst/>
          </a:prstGeom>
          <a:noFill/>
        </p:spPr>
        <p:txBody>
          <a:bodyPr wrap="none" rtlCol="0">
            <a:spAutoFit/>
          </a:bodyPr>
          <a:lstStyle/>
          <a:p>
            <a:pPr algn="ctr"/>
            <a:r>
              <a:rPr lang="en-CA"/>
              <a:t>AI-Enabling Workloads on Large-Scale GPU-Accelerated System:</a:t>
            </a:r>
          </a:p>
          <a:p>
            <a:pPr algn="ctr"/>
            <a:r>
              <a:rPr lang="en-CA"/>
              <a:t>Characterization, Opportunities, and Implications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17" name="TextBox 16">
            <a:extLst>
              <a:ext uri="{FF2B5EF4-FFF2-40B4-BE49-F238E27FC236}">
                <a16:creationId xmlns:a16="http://schemas.microsoft.com/office/drawing/2014/main" id="{ACACB77D-D613-7A0B-3EDB-6D3E068D1C0B}"/>
              </a:ext>
            </a:extLst>
          </p:cNvPr>
          <p:cNvSpPr txBox="1"/>
          <p:nvPr/>
        </p:nvSpPr>
        <p:spPr>
          <a:xfrm>
            <a:off x="509389" y="1322471"/>
            <a:ext cx="5475514" cy="1031051"/>
          </a:xfrm>
          <a:prstGeom prst="rect">
            <a:avLst/>
          </a:prstGeom>
          <a:noFill/>
        </p:spPr>
        <p:txBody>
          <a:bodyPr wrap="square" rtlCol="0">
            <a:spAutoFit/>
          </a:bodyPr>
          <a:lstStyle/>
          <a:p>
            <a:r>
              <a:rPr lang="en-CA"/>
              <a:t>CHARACTERIZATION OF GENERAL JOB BEHAVIOR AND RESOURCE UTILIZATION</a:t>
            </a:r>
            <a:r>
              <a:rPr lang="en-CA" dirty="0"/>
              <a:t>:</a:t>
            </a:r>
          </a:p>
          <a:p>
            <a:endParaRPr lang="en-CA" sz="1400" dirty="0">
              <a:latin typeface="Calibri" panose="020F0502020204030204" pitchFamily="34" charset="0"/>
              <a:cs typeface="Calibri" panose="020F0502020204030204" pitchFamily="34" charset="0"/>
            </a:endParaRPr>
          </a:p>
          <a:p>
            <a:endParaRPr lang="en-CA" sz="1100" dirty="0"/>
          </a:p>
        </p:txBody>
      </p:sp>
      <p:sp>
        <p:nvSpPr>
          <p:cNvPr id="12" name="TextBox 11">
            <a:extLst>
              <a:ext uri="{FF2B5EF4-FFF2-40B4-BE49-F238E27FC236}">
                <a16:creationId xmlns:a16="http://schemas.microsoft.com/office/drawing/2014/main" id="{AD7E7C03-E45E-4E1F-6B9B-553ECF3CB524}"/>
              </a:ext>
            </a:extLst>
          </p:cNvPr>
          <p:cNvSpPr txBox="1"/>
          <p:nvPr/>
        </p:nvSpPr>
        <p:spPr>
          <a:xfrm>
            <a:off x="509389" y="2017929"/>
            <a:ext cx="5475514" cy="2123658"/>
          </a:xfrm>
          <a:prstGeom prst="rect">
            <a:avLst/>
          </a:prstGeom>
          <a:noFill/>
        </p:spPr>
        <p:txBody>
          <a:bodyPr wrap="square" rtlCol="0">
            <a:spAutoFit/>
          </a:bodyPr>
          <a:lstStyle/>
          <a:p>
            <a:r>
              <a:rPr lang="en-CA" sz="1100"/>
              <a:t>Fig. 4(a) shows the empirical CDFs of the average utilization of different GPU resources including SM (</a:t>
            </a:r>
            <a:r>
              <a:rPr lang="en-CA" sz="1100" b="1"/>
              <a:t>usage percentage of the GPU streaming multiprocessors</a:t>
            </a:r>
            <a:r>
              <a:rPr lang="en-CA" sz="1100"/>
              <a:t>), memory (</a:t>
            </a:r>
            <a:r>
              <a:rPr lang="en-CA" sz="1100" b="1"/>
              <a:t>percentage of the GPU memory bandwidth used</a:t>
            </a:r>
            <a:r>
              <a:rPr lang="en-CA" sz="1100"/>
              <a:t>), and memory size (</a:t>
            </a:r>
            <a:r>
              <a:rPr lang="en-CA" sz="1100" b="1"/>
              <a:t>percentage of the GPU memory amount used</a:t>
            </a:r>
            <a:r>
              <a:rPr lang="en-CA" sz="1100"/>
              <a:t>). In general, we observe that SM (median utilization is 16%) is more heavily utilized than memory bandwidth (median utilization is 2%) and size (median usage is 9</a:t>
            </a:r>
            <a:r>
              <a:rPr lang="en-CA" sz="1100" b="1"/>
              <a:t>%). This indicates that GPU workloads tend to be more compute-intensive</a:t>
            </a:r>
            <a:r>
              <a:rPr lang="en-CA" sz="1100"/>
              <a:t>, which is as expected as they are mostly deep learning and machine learning jobs. </a:t>
            </a:r>
            <a:endParaRPr lang="en-CA" sz="110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r>
              <a:rPr lang="en-CA" sz="1100"/>
              <a:t>Fig. 4(b) shows that different jobs achieve a wide range of PCIe bandwidths for both the transmission of packets (Tx bandwidth) and the receiving of packets (Rx bandwidth). The linearly increasing empirical CDF trend suggests a uniform distribution of bandwidths across all jobs.</a:t>
            </a:r>
            <a:endParaRPr lang="en-CA" sz="11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0ABFC7C-73FB-A65A-64A5-746D5A96925E}"/>
              </a:ext>
            </a:extLst>
          </p:cNvPr>
          <p:cNvSpPr txBox="1"/>
          <p:nvPr/>
        </p:nvSpPr>
        <p:spPr>
          <a:xfrm>
            <a:off x="6207099" y="3549249"/>
            <a:ext cx="5783909" cy="1615827"/>
          </a:xfrm>
          <a:prstGeom prst="rect">
            <a:avLst/>
          </a:prstGeom>
          <a:noFill/>
        </p:spPr>
        <p:txBody>
          <a:bodyPr wrap="square" rtlCol="0">
            <a:spAutoFit/>
          </a:bodyPr>
          <a:lstStyle/>
          <a:p>
            <a:r>
              <a:rPr lang="en-CA" sz="1100"/>
              <a:t>While the average resource utilization of a GPU job is low, it is not representative of the utilization behavior at all times during the job’s run. Resource utilization can vary greatly during job execution, switching between idle and active phases, even reaching the maximum capacity at times. </a:t>
            </a:r>
          </a:p>
          <a:p>
            <a:endParaRPr lang="en-CA" sz="1100"/>
          </a:p>
          <a:p>
            <a:r>
              <a:rPr lang="en-CA" sz="1100"/>
              <a:t>But, the </a:t>
            </a:r>
            <a:r>
              <a:rPr lang="en-CA" sz="1100" b="1"/>
              <a:t>co-location opportunity is present due to explicit time-spaced idle phases on GPUs</a:t>
            </a:r>
            <a:r>
              <a:rPr lang="en-CA" sz="1100"/>
              <a:t>. Thus, there is a need and opportunity for developing production-suitable GPU job co-location tools that take into account temporal variation and bottlenecks, such that the performances of co-located jobs are not impacted.</a:t>
            </a:r>
            <a:endParaRPr lang="en-CA" sz="1100" dirty="0">
              <a:latin typeface="Calibri" panose="020F0502020204030204" pitchFamily="34" charset="0"/>
              <a:cs typeface="Calibri" panose="020F0502020204030204" pitchFamily="34" charset="0"/>
            </a:endParaRPr>
          </a:p>
        </p:txBody>
      </p:sp>
      <p:pic>
        <p:nvPicPr>
          <p:cNvPr id="10" name="Picture 9" descr="A picture containing text, line, font, screenshot&#10;&#10;Description automatically generated">
            <a:extLst>
              <a:ext uri="{FF2B5EF4-FFF2-40B4-BE49-F238E27FC236}">
                <a16:creationId xmlns:a16="http://schemas.microsoft.com/office/drawing/2014/main" id="{FFDB26A2-984C-B452-2CF7-4F32B6E7E49C}"/>
              </a:ext>
            </a:extLst>
          </p:cNvPr>
          <p:cNvPicPr>
            <a:picLocks noChangeAspect="1"/>
          </p:cNvPicPr>
          <p:nvPr/>
        </p:nvPicPr>
        <p:blipFill>
          <a:blip r:embed="rId2"/>
          <a:stretch>
            <a:fillRect/>
          </a:stretch>
        </p:blipFill>
        <p:spPr>
          <a:xfrm>
            <a:off x="7053011" y="1506424"/>
            <a:ext cx="4035752" cy="1922576"/>
          </a:xfrm>
          <a:prstGeom prst="rect">
            <a:avLst/>
          </a:prstGeom>
        </p:spPr>
      </p:pic>
      <p:pic>
        <p:nvPicPr>
          <p:cNvPr id="13" name="Picture 12" descr="A picture containing text, line, screenshot, font&#10;&#10;Description automatically generated">
            <a:extLst>
              <a:ext uri="{FF2B5EF4-FFF2-40B4-BE49-F238E27FC236}">
                <a16:creationId xmlns:a16="http://schemas.microsoft.com/office/drawing/2014/main" id="{D0EE1B26-05AF-727C-B3AC-45F898DF807E}"/>
              </a:ext>
            </a:extLst>
          </p:cNvPr>
          <p:cNvPicPr>
            <a:picLocks noChangeAspect="1"/>
          </p:cNvPicPr>
          <p:nvPr/>
        </p:nvPicPr>
        <p:blipFill>
          <a:blip r:embed="rId3"/>
          <a:stretch>
            <a:fillRect/>
          </a:stretch>
        </p:blipFill>
        <p:spPr>
          <a:xfrm>
            <a:off x="1247934" y="3969032"/>
            <a:ext cx="3998423" cy="2018850"/>
          </a:xfrm>
          <a:prstGeom prst="rect">
            <a:avLst/>
          </a:prstGeom>
        </p:spPr>
      </p:pic>
      <p:sp>
        <p:nvSpPr>
          <p:cNvPr id="14" name="TextBox 13">
            <a:extLst>
              <a:ext uri="{FF2B5EF4-FFF2-40B4-BE49-F238E27FC236}">
                <a16:creationId xmlns:a16="http://schemas.microsoft.com/office/drawing/2014/main" id="{D9D17C80-E81E-9DBE-5C68-5D62BF59F965}"/>
              </a:ext>
            </a:extLst>
          </p:cNvPr>
          <p:cNvSpPr txBox="1"/>
          <p:nvPr/>
        </p:nvSpPr>
        <p:spPr>
          <a:xfrm>
            <a:off x="509389" y="5919281"/>
            <a:ext cx="5264209" cy="938719"/>
          </a:xfrm>
          <a:prstGeom prst="rect">
            <a:avLst/>
          </a:prstGeom>
          <a:noFill/>
        </p:spPr>
        <p:txBody>
          <a:bodyPr wrap="square" rtlCol="0">
            <a:spAutoFit/>
          </a:bodyPr>
          <a:lstStyle/>
          <a:p>
            <a:r>
              <a:rPr lang="en-CA" sz="1100"/>
              <a:t>From Fig. 4, we observe that most jobs do not fully utilize GPU resources: only 20% of the jobs have more than 50% SM utilization, only 4% of the jobs have more than 50% memory utilization, and only 15% of the jobs have more than 50% memory size usage. This demonstrates the opportunity </a:t>
            </a:r>
            <a:r>
              <a:rPr lang="en-CA" sz="1100" b="1"/>
              <a:t>for space-sharing of GPU resources </a:t>
            </a:r>
            <a:r>
              <a:rPr lang="en-CA" sz="1100"/>
              <a:t>among multiple jobs. </a:t>
            </a:r>
            <a:endParaRPr lang="en-US" sz="1100"/>
          </a:p>
        </p:txBody>
      </p:sp>
    </p:spTree>
    <p:extLst>
      <p:ext uri="{BB962C8B-B14F-4D97-AF65-F5344CB8AC3E}">
        <p14:creationId xmlns:p14="http://schemas.microsoft.com/office/powerpoint/2010/main" val="87642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936644" y="457200"/>
            <a:ext cx="6134243" cy="646331"/>
          </a:xfrm>
          <a:prstGeom prst="rect">
            <a:avLst/>
          </a:prstGeom>
          <a:noFill/>
        </p:spPr>
        <p:txBody>
          <a:bodyPr wrap="none" rtlCol="0">
            <a:spAutoFit/>
          </a:bodyPr>
          <a:lstStyle/>
          <a:p>
            <a:pPr algn="ctr"/>
            <a:r>
              <a:rPr lang="en-CA"/>
              <a:t>AI-Enabling Workloads on Large-Scale GPU-Accelerated System:</a:t>
            </a:r>
          </a:p>
          <a:p>
            <a:pPr algn="ctr"/>
            <a:r>
              <a:rPr lang="en-CA"/>
              <a:t>Characterization, Opportunities, and Implications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17" name="TextBox 16">
            <a:extLst>
              <a:ext uri="{FF2B5EF4-FFF2-40B4-BE49-F238E27FC236}">
                <a16:creationId xmlns:a16="http://schemas.microsoft.com/office/drawing/2014/main" id="{ACACB77D-D613-7A0B-3EDB-6D3E068D1C0B}"/>
              </a:ext>
            </a:extLst>
          </p:cNvPr>
          <p:cNvSpPr txBox="1"/>
          <p:nvPr/>
        </p:nvSpPr>
        <p:spPr>
          <a:xfrm>
            <a:off x="509389" y="1322471"/>
            <a:ext cx="5475514" cy="815608"/>
          </a:xfrm>
          <a:prstGeom prst="rect">
            <a:avLst/>
          </a:prstGeom>
          <a:noFill/>
        </p:spPr>
        <p:txBody>
          <a:bodyPr wrap="square" rtlCol="0">
            <a:spAutoFit/>
          </a:bodyPr>
          <a:lstStyle/>
          <a:p>
            <a:r>
              <a:rPr lang="en-CA"/>
              <a:t>ANALYSIS OF USER BEHAVIOR AND TREND CHARACTERISTICS</a:t>
            </a:r>
            <a:r>
              <a:rPr lang="en-US"/>
              <a:t>:</a:t>
            </a:r>
            <a:endParaRPr lang="en-CA" sz="1400" dirty="0">
              <a:latin typeface="Calibri" panose="020F0502020204030204" pitchFamily="34" charset="0"/>
              <a:cs typeface="Calibri" panose="020F0502020204030204" pitchFamily="34" charset="0"/>
            </a:endParaRPr>
          </a:p>
          <a:p>
            <a:endParaRPr lang="en-CA" sz="1100" dirty="0"/>
          </a:p>
        </p:txBody>
      </p:sp>
      <p:sp>
        <p:nvSpPr>
          <p:cNvPr id="12" name="TextBox 11">
            <a:extLst>
              <a:ext uri="{FF2B5EF4-FFF2-40B4-BE49-F238E27FC236}">
                <a16:creationId xmlns:a16="http://schemas.microsoft.com/office/drawing/2014/main" id="{AD7E7C03-E45E-4E1F-6B9B-553ECF3CB524}"/>
              </a:ext>
            </a:extLst>
          </p:cNvPr>
          <p:cNvSpPr txBox="1"/>
          <p:nvPr/>
        </p:nvSpPr>
        <p:spPr>
          <a:xfrm>
            <a:off x="509389" y="2017929"/>
            <a:ext cx="5475514" cy="938719"/>
          </a:xfrm>
          <a:prstGeom prst="rect">
            <a:avLst/>
          </a:prstGeom>
          <a:noFill/>
        </p:spPr>
        <p:txBody>
          <a:bodyPr wrap="square" rtlCol="0">
            <a:spAutoFit/>
          </a:bodyPr>
          <a:lstStyle/>
          <a:p>
            <a:r>
              <a:rPr lang="en-CA" sz="1100"/>
              <a:t>Over the duration of our study, 191 unique users executed 47,120 jobs in total on the Supercloud system. </a:t>
            </a:r>
            <a:r>
              <a:rPr lang="en-CA" sz="1100" b="1"/>
              <a:t>All users who executed GPU-accelerated jobs do not display the same average characteristics. </a:t>
            </a:r>
            <a:r>
              <a:rPr lang="en-CA" sz="1100"/>
              <a:t>To demonstrate this, in Fig. 10, we plot the empirical CDFs (across all users) of the </a:t>
            </a:r>
            <a:r>
              <a:rPr lang="en-CA" sz="1100" b="1"/>
              <a:t>average job run time and the average SM, memory, and memory size utilization of all jobs run by a user</a:t>
            </a:r>
            <a:r>
              <a:rPr lang="en-CA" sz="1100"/>
              <a:t>.</a:t>
            </a:r>
            <a:endParaRPr lang="en-CA" sz="11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D9D17C80-E81E-9DBE-5C68-5D62BF59F965}"/>
              </a:ext>
            </a:extLst>
          </p:cNvPr>
          <p:cNvSpPr txBox="1"/>
          <p:nvPr/>
        </p:nvSpPr>
        <p:spPr>
          <a:xfrm>
            <a:off x="509389" y="4727615"/>
            <a:ext cx="5264209" cy="1107996"/>
          </a:xfrm>
          <a:prstGeom prst="rect">
            <a:avLst/>
          </a:prstGeom>
          <a:noFill/>
        </p:spPr>
        <p:txBody>
          <a:bodyPr wrap="square" rtlCol="0">
            <a:spAutoFit/>
          </a:bodyPr>
          <a:lstStyle/>
          <a:p>
            <a:r>
              <a:rPr lang="en-CA" sz="1100"/>
              <a:t>Our Supercloud users have a variety of average job run times and GPU resource utilization characteristics. Different users have different requirements and expectations from the system based on the types of jobs that they run. The system can be best served by identifying those needs and providing easyto-use solutions to improve efficiency and throughput. </a:t>
            </a:r>
            <a:r>
              <a:rPr lang="en-CA" sz="1100" b="1"/>
              <a:t>In our operational experience, we implemented one such solution by providing different interfaces for different job types for scheduling.</a:t>
            </a:r>
            <a:endParaRPr lang="en-US" sz="1100" b="1"/>
          </a:p>
        </p:txBody>
      </p:sp>
      <p:pic>
        <p:nvPicPr>
          <p:cNvPr id="3" name="Picture 2" descr="A picture containing text, line, font, diagram&#10;&#10;Description automatically generated">
            <a:extLst>
              <a:ext uri="{FF2B5EF4-FFF2-40B4-BE49-F238E27FC236}">
                <a16:creationId xmlns:a16="http://schemas.microsoft.com/office/drawing/2014/main" id="{E559E156-5A62-BA31-EE7B-22643EF9080E}"/>
              </a:ext>
            </a:extLst>
          </p:cNvPr>
          <p:cNvPicPr>
            <a:picLocks noChangeAspect="1"/>
          </p:cNvPicPr>
          <p:nvPr/>
        </p:nvPicPr>
        <p:blipFill>
          <a:blip r:embed="rId2"/>
          <a:stretch>
            <a:fillRect/>
          </a:stretch>
        </p:blipFill>
        <p:spPr>
          <a:xfrm>
            <a:off x="962370" y="2956648"/>
            <a:ext cx="3948547" cy="1800538"/>
          </a:xfrm>
          <a:prstGeom prst="rect">
            <a:avLst/>
          </a:prstGeom>
        </p:spPr>
      </p:pic>
      <p:sp>
        <p:nvSpPr>
          <p:cNvPr id="6" name="TextBox 5">
            <a:extLst>
              <a:ext uri="{FF2B5EF4-FFF2-40B4-BE49-F238E27FC236}">
                <a16:creationId xmlns:a16="http://schemas.microsoft.com/office/drawing/2014/main" id="{8CC09B4E-4D54-4AD3-9DD5-7EFEFD0A7F18}"/>
              </a:ext>
            </a:extLst>
          </p:cNvPr>
          <p:cNvSpPr txBox="1"/>
          <p:nvPr/>
        </p:nvSpPr>
        <p:spPr>
          <a:xfrm>
            <a:off x="6226579" y="1322471"/>
            <a:ext cx="5475514" cy="646331"/>
          </a:xfrm>
          <a:prstGeom prst="rect">
            <a:avLst/>
          </a:prstGeom>
          <a:noFill/>
        </p:spPr>
        <p:txBody>
          <a:bodyPr wrap="square" rtlCol="0">
            <a:spAutoFit/>
          </a:bodyPr>
          <a:lstStyle/>
          <a:p>
            <a:r>
              <a:rPr lang="en-CA"/>
              <a:t>INVESTIGATION OF THE ALGORITHM DEVELOPMENT LIFE-CYCLE:</a:t>
            </a:r>
            <a:endParaRPr lang="en-CA" sz="1100" dirty="0"/>
          </a:p>
        </p:txBody>
      </p:sp>
      <p:sp>
        <p:nvSpPr>
          <p:cNvPr id="9" name="TextBox 8">
            <a:extLst>
              <a:ext uri="{FF2B5EF4-FFF2-40B4-BE49-F238E27FC236}">
                <a16:creationId xmlns:a16="http://schemas.microsoft.com/office/drawing/2014/main" id="{E7AF94A4-4460-FBB0-77DD-F9DB02D3D1CD}"/>
              </a:ext>
            </a:extLst>
          </p:cNvPr>
          <p:cNvSpPr txBox="1"/>
          <p:nvPr/>
        </p:nvSpPr>
        <p:spPr>
          <a:xfrm>
            <a:off x="6226579" y="5177245"/>
            <a:ext cx="5264209" cy="1954381"/>
          </a:xfrm>
          <a:prstGeom prst="rect">
            <a:avLst/>
          </a:prstGeom>
          <a:noFill/>
        </p:spPr>
        <p:txBody>
          <a:bodyPr wrap="square" rtlCol="0">
            <a:spAutoFit/>
          </a:bodyPr>
          <a:lstStyle/>
          <a:p>
            <a:pPr marL="171450" indent="-171450">
              <a:buFont typeface="Arial" panose="020B0604020202020204" pitchFamily="34" charset="0"/>
              <a:buChar char="•"/>
            </a:pPr>
            <a:r>
              <a:rPr lang="en-CA" sz="1100"/>
              <a:t>As the GPU-accelerated Supercloud system is geared toward deep learning jobs, </a:t>
            </a:r>
            <a:r>
              <a:rPr lang="en-CA" sz="1100" b="1"/>
              <a:t>a large portion of the jobs are exploratory as they are in the process of hyperparameter tuning.</a:t>
            </a:r>
          </a:p>
          <a:p>
            <a:pPr marL="171450" indent="-171450">
              <a:buFont typeface="Arial" panose="020B0604020202020204" pitchFamily="34" charset="0"/>
              <a:buChar char="•"/>
            </a:pPr>
            <a:r>
              <a:rPr lang="en-CA" sz="1100"/>
              <a:t>Compared to mature and exploratory jobs on Supercloud, </a:t>
            </a:r>
            <a:r>
              <a:rPr lang="en-CA" sz="1100" b="1"/>
              <a:t>development and IDE jobs do not efficiently consume the GPU resources that they run on.</a:t>
            </a:r>
          </a:p>
          <a:p>
            <a:pPr marL="171450" indent="-171450">
              <a:buFont typeface="Arial" panose="020B0604020202020204" pitchFamily="34" charset="0"/>
              <a:buChar char="•"/>
            </a:pPr>
            <a:r>
              <a:rPr lang="en-CA" sz="1100"/>
              <a:t>A large fraction of the users leverage the Supercloud system for exploratory, development, and IDE workloads.</a:t>
            </a:r>
            <a:r>
              <a:rPr lang="zh-CN" altLang="en-US" sz="1100" b="1"/>
              <a:t> </a:t>
            </a:r>
            <a:r>
              <a:rPr lang="en-CA" sz="1100"/>
              <a:t>This trend reflects a paradigm shift on HPC systems as they move toward catering GPU-accelerated artificial intelligence and machine learning workloads</a:t>
            </a:r>
            <a:r>
              <a:rPr lang="en-US" sz="1100" b="1"/>
              <a:t>.</a:t>
            </a:r>
            <a:endParaRPr lang="en-CA" sz="1100"/>
          </a:p>
          <a:p>
            <a:pPr marL="171450" indent="-171450">
              <a:buFont typeface="Arial" panose="020B0604020202020204" pitchFamily="34" charset="0"/>
              <a:buChar char="•"/>
            </a:pPr>
            <a:endParaRPr lang="en-CA" sz="1100" b="1"/>
          </a:p>
          <a:p>
            <a:pPr marL="171450" indent="-171450">
              <a:buFont typeface="Arial" panose="020B0604020202020204" pitchFamily="34" charset="0"/>
              <a:buChar char="•"/>
            </a:pPr>
            <a:endParaRPr lang="en-CA" sz="1100"/>
          </a:p>
        </p:txBody>
      </p:sp>
      <p:pic>
        <p:nvPicPr>
          <p:cNvPr id="19" name="Picture 18" descr="A picture containing text, screenshot, font, number&#10;&#10;Description automatically generated">
            <a:extLst>
              <a:ext uri="{FF2B5EF4-FFF2-40B4-BE49-F238E27FC236}">
                <a16:creationId xmlns:a16="http://schemas.microsoft.com/office/drawing/2014/main" id="{D2C203EB-899D-8DDA-0F60-A7D314A069F6}"/>
              </a:ext>
            </a:extLst>
          </p:cNvPr>
          <p:cNvPicPr>
            <a:picLocks noChangeAspect="1"/>
          </p:cNvPicPr>
          <p:nvPr/>
        </p:nvPicPr>
        <p:blipFill>
          <a:blip r:embed="rId3"/>
          <a:stretch>
            <a:fillRect/>
          </a:stretch>
        </p:blipFill>
        <p:spPr>
          <a:xfrm>
            <a:off x="6096000" y="2017929"/>
            <a:ext cx="2938109" cy="1354697"/>
          </a:xfrm>
          <a:prstGeom prst="rect">
            <a:avLst/>
          </a:prstGeom>
        </p:spPr>
      </p:pic>
      <p:pic>
        <p:nvPicPr>
          <p:cNvPr id="21" name="Picture 20" descr="A picture containing text, screenshot, font, number&#10;&#10;Description automatically generated">
            <a:extLst>
              <a:ext uri="{FF2B5EF4-FFF2-40B4-BE49-F238E27FC236}">
                <a16:creationId xmlns:a16="http://schemas.microsoft.com/office/drawing/2014/main" id="{9BD3DF2F-EDE5-5446-DAF2-6718DF82B7D6}"/>
              </a:ext>
            </a:extLst>
          </p:cNvPr>
          <p:cNvPicPr>
            <a:picLocks noChangeAspect="1"/>
          </p:cNvPicPr>
          <p:nvPr/>
        </p:nvPicPr>
        <p:blipFill>
          <a:blip r:embed="rId4"/>
          <a:stretch>
            <a:fillRect/>
          </a:stretch>
        </p:blipFill>
        <p:spPr>
          <a:xfrm>
            <a:off x="6196175" y="3483600"/>
            <a:ext cx="2759818" cy="1582671"/>
          </a:xfrm>
          <a:prstGeom prst="rect">
            <a:avLst/>
          </a:prstGeom>
        </p:spPr>
      </p:pic>
      <p:pic>
        <p:nvPicPr>
          <p:cNvPr id="23" name="Picture 22" descr="A picture containing text, diagram, font, screenshot&#10;&#10;Description automatically generated">
            <a:extLst>
              <a:ext uri="{FF2B5EF4-FFF2-40B4-BE49-F238E27FC236}">
                <a16:creationId xmlns:a16="http://schemas.microsoft.com/office/drawing/2014/main" id="{3F8CF6D2-11EF-657F-2437-4255272B9289}"/>
              </a:ext>
            </a:extLst>
          </p:cNvPr>
          <p:cNvPicPr>
            <a:picLocks noChangeAspect="1"/>
          </p:cNvPicPr>
          <p:nvPr/>
        </p:nvPicPr>
        <p:blipFill>
          <a:blip r:embed="rId5"/>
          <a:stretch>
            <a:fillRect/>
          </a:stretch>
        </p:blipFill>
        <p:spPr>
          <a:xfrm>
            <a:off x="9070887" y="1883841"/>
            <a:ext cx="2719248" cy="1362462"/>
          </a:xfrm>
          <a:prstGeom prst="rect">
            <a:avLst/>
          </a:prstGeom>
        </p:spPr>
      </p:pic>
    </p:spTree>
    <p:extLst>
      <p:ext uri="{BB962C8B-B14F-4D97-AF65-F5344CB8AC3E}">
        <p14:creationId xmlns:p14="http://schemas.microsoft.com/office/powerpoint/2010/main" val="352650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9184416" cy="1661993"/>
          </a:xfrm>
          <a:prstGeom prst="rect">
            <a:avLst/>
          </a:prstGeom>
          <a:noFill/>
        </p:spPr>
        <p:txBody>
          <a:bodyPr wrap="square" rtlCol="0">
            <a:spAutoFit/>
          </a:bodyPr>
          <a:lstStyle/>
          <a:p>
            <a:r>
              <a:rPr lang="en-CA"/>
              <a:t>Plan of VM workload Classification:</a:t>
            </a:r>
            <a:endParaRPr lang="en-CA" dirty="0"/>
          </a:p>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500"/>
              <a:t>Lessons learnt from other:</a:t>
            </a:r>
          </a:p>
          <a:p>
            <a:pPr marL="171450" indent="-171450">
              <a:buFont typeface="Arial" panose="020B0604020202020204" pitchFamily="34" charset="0"/>
              <a:buChar char="•"/>
            </a:pPr>
            <a:endParaRPr lang="en-CA" sz="1500"/>
          </a:p>
          <a:p>
            <a:pPr marL="628650" lvl="1" indent="-171450">
              <a:buFont typeface="Arial" panose="020B0604020202020204" pitchFamily="34" charset="0"/>
              <a:buChar char="•"/>
            </a:pPr>
            <a:r>
              <a:rPr lang="en-CA" sz="1200"/>
              <a:t>Classification Methods are not supervising. SVM, RF, XGBoost, LSTM, CNN+LSTM</a:t>
            </a:r>
          </a:p>
          <a:p>
            <a:pPr marL="628650" lvl="1" indent="-171450">
              <a:buFont typeface="Arial" panose="020B0604020202020204" pitchFamily="34" charset="0"/>
              <a:buChar char="•"/>
            </a:pPr>
            <a:endParaRPr lang="en-CA" sz="1200"/>
          </a:p>
          <a:p>
            <a:pPr marL="628650" lvl="1" indent="-171450">
              <a:buFont typeface="Arial" panose="020B0604020202020204" pitchFamily="34" charset="0"/>
              <a:buChar char="•"/>
            </a:pPr>
            <a:r>
              <a:rPr lang="en-CA" sz="1200"/>
              <a:t>RF Cov. Best performance, but hyperparamter tuning is very important.</a:t>
            </a:r>
          </a:p>
        </p:txBody>
      </p:sp>
      <p:sp>
        <p:nvSpPr>
          <p:cNvPr id="2" name="TextBox 1">
            <a:extLst>
              <a:ext uri="{FF2B5EF4-FFF2-40B4-BE49-F238E27FC236}">
                <a16:creationId xmlns:a16="http://schemas.microsoft.com/office/drawing/2014/main" id="{E73F8108-EE34-E59B-46D6-99936D3B92FC}"/>
              </a:ext>
            </a:extLst>
          </p:cNvPr>
          <p:cNvSpPr txBox="1"/>
          <p:nvPr/>
        </p:nvSpPr>
        <p:spPr>
          <a:xfrm>
            <a:off x="620487" y="3008767"/>
            <a:ext cx="9184416" cy="1754326"/>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500"/>
              <a:t>Next Step:</a:t>
            </a:r>
          </a:p>
          <a:p>
            <a:pPr marL="171450" indent="-171450">
              <a:buFont typeface="Arial" panose="020B0604020202020204" pitchFamily="34" charset="0"/>
              <a:buChar char="•"/>
            </a:pPr>
            <a:endParaRPr lang="en-CA" sz="1500"/>
          </a:p>
          <a:p>
            <a:pPr marL="628650" lvl="1" indent="-171450">
              <a:buFont typeface="Arial" panose="020B0604020202020204" pitchFamily="34" charset="0"/>
              <a:buChar char="•"/>
            </a:pPr>
            <a:r>
              <a:rPr lang="en-CA" sz="1200"/>
              <a:t>If we have labelled data, we can do RF Cov. and other methods for classification. Tune the hyperparamters to achieve the best result</a:t>
            </a:r>
          </a:p>
          <a:p>
            <a:pPr marL="628650" lvl="1" indent="-171450">
              <a:buFont typeface="Arial" panose="020B0604020202020204" pitchFamily="34" charset="0"/>
              <a:buChar char="•"/>
            </a:pPr>
            <a:endParaRPr lang="en-CA" sz="1200"/>
          </a:p>
          <a:p>
            <a:pPr marL="628650" lvl="1" indent="-171450">
              <a:buFont typeface="Arial" panose="020B0604020202020204" pitchFamily="34" charset="0"/>
              <a:buChar char="•"/>
            </a:pPr>
            <a:r>
              <a:rPr lang="en-CA" sz="1200"/>
              <a:t>If we have unlabelled data, we can still try to do unsupervised learning methods to cluster them: KMeans Clustering, Gaussian Mixture Model, Ward Linkage Clustering</a:t>
            </a:r>
          </a:p>
          <a:p>
            <a:pPr marL="628650" lvl="1" indent="-171450">
              <a:buFont typeface="Arial" panose="020B0604020202020204" pitchFamily="34" charset="0"/>
              <a:buChar char="•"/>
            </a:pPr>
            <a:endParaRPr lang="en-CA" sz="1200"/>
          </a:p>
        </p:txBody>
      </p:sp>
    </p:spTree>
    <p:extLst>
      <p:ext uri="{BB962C8B-B14F-4D97-AF65-F5344CB8AC3E}">
        <p14:creationId xmlns:p14="http://schemas.microsoft.com/office/powerpoint/2010/main" val="141426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AFBC249B-24CF-1AD9-1A28-F8479585A98F}"/>
              </a:ext>
            </a:extLst>
          </p:cNvPr>
          <p:cNvGraphicFramePr>
            <a:graphicFrameLocks noGrp="1"/>
          </p:cNvGraphicFramePr>
          <p:nvPr>
            <p:extLst>
              <p:ext uri="{D42A27DB-BD31-4B8C-83A1-F6EECF244321}">
                <p14:modId xmlns:p14="http://schemas.microsoft.com/office/powerpoint/2010/main" val="2899066171"/>
              </p:ext>
            </p:extLst>
          </p:nvPr>
        </p:nvGraphicFramePr>
        <p:xfrm>
          <a:off x="346817" y="940368"/>
          <a:ext cx="11498366" cy="5503525"/>
        </p:xfrm>
        <a:graphic>
          <a:graphicData uri="http://schemas.openxmlformats.org/drawingml/2006/table">
            <a:tbl>
              <a:tblPr firstRow="1" bandRow="1">
                <a:tableStyleId>{5940675A-B579-460E-94D1-54222C63F5DA}</a:tableStyleId>
              </a:tblPr>
              <a:tblGrid>
                <a:gridCol w="1301906">
                  <a:extLst>
                    <a:ext uri="{9D8B030D-6E8A-4147-A177-3AD203B41FA5}">
                      <a16:colId xmlns:a16="http://schemas.microsoft.com/office/drawing/2014/main" val="282297960"/>
                    </a:ext>
                  </a:extLst>
                </a:gridCol>
                <a:gridCol w="1780319">
                  <a:extLst>
                    <a:ext uri="{9D8B030D-6E8A-4147-A177-3AD203B41FA5}">
                      <a16:colId xmlns:a16="http://schemas.microsoft.com/office/drawing/2014/main" val="3593727624"/>
                    </a:ext>
                  </a:extLst>
                </a:gridCol>
                <a:gridCol w="1179037">
                  <a:extLst>
                    <a:ext uri="{9D8B030D-6E8A-4147-A177-3AD203B41FA5}">
                      <a16:colId xmlns:a16="http://schemas.microsoft.com/office/drawing/2014/main" val="689707551"/>
                    </a:ext>
                  </a:extLst>
                </a:gridCol>
                <a:gridCol w="711081">
                  <a:extLst>
                    <a:ext uri="{9D8B030D-6E8A-4147-A177-3AD203B41FA5}">
                      <a16:colId xmlns:a16="http://schemas.microsoft.com/office/drawing/2014/main" val="3728379564"/>
                    </a:ext>
                  </a:extLst>
                </a:gridCol>
                <a:gridCol w="2055861">
                  <a:extLst>
                    <a:ext uri="{9D8B030D-6E8A-4147-A177-3AD203B41FA5}">
                      <a16:colId xmlns:a16="http://schemas.microsoft.com/office/drawing/2014/main" val="3982374661"/>
                    </a:ext>
                  </a:extLst>
                </a:gridCol>
                <a:gridCol w="1444239">
                  <a:extLst>
                    <a:ext uri="{9D8B030D-6E8A-4147-A177-3AD203B41FA5}">
                      <a16:colId xmlns:a16="http://schemas.microsoft.com/office/drawing/2014/main" val="1385240734"/>
                    </a:ext>
                  </a:extLst>
                </a:gridCol>
                <a:gridCol w="777667">
                  <a:extLst>
                    <a:ext uri="{9D8B030D-6E8A-4147-A177-3AD203B41FA5}">
                      <a16:colId xmlns:a16="http://schemas.microsoft.com/office/drawing/2014/main" val="1337334847"/>
                    </a:ext>
                  </a:extLst>
                </a:gridCol>
                <a:gridCol w="2248256">
                  <a:extLst>
                    <a:ext uri="{9D8B030D-6E8A-4147-A177-3AD203B41FA5}">
                      <a16:colId xmlns:a16="http://schemas.microsoft.com/office/drawing/2014/main" val="4008892428"/>
                    </a:ext>
                  </a:extLst>
                </a:gridCol>
              </a:tblGrid>
              <a:tr h="393944">
                <a:tc>
                  <a:txBody>
                    <a:bodyPr/>
                    <a:lstStyle/>
                    <a:p>
                      <a:pPr algn="ctr"/>
                      <a:r>
                        <a:rPr lang="en-US" sz="800"/>
                        <a:t>数据源</a:t>
                      </a:r>
                    </a:p>
                  </a:txBody>
                  <a:tcPr/>
                </a:tc>
                <a:tc>
                  <a:txBody>
                    <a:bodyPr/>
                    <a:lstStyle/>
                    <a:p>
                      <a:pPr algn="ctr"/>
                      <a:r>
                        <a:rPr lang="en-US" sz="800"/>
                        <a:t>数据集</a:t>
                      </a:r>
                    </a:p>
                  </a:txBody>
                  <a:tcPr/>
                </a:tc>
                <a:tc>
                  <a:txBody>
                    <a:bodyPr/>
                    <a:lstStyle/>
                    <a:p>
                      <a:pPr algn="ctr"/>
                      <a:r>
                        <a:rPr lang="en-US" sz="800"/>
                        <a:t>数据集时间范围</a:t>
                      </a:r>
                    </a:p>
                  </a:txBody>
                  <a:tcPr/>
                </a:tc>
                <a:tc>
                  <a:txBody>
                    <a:bodyPr/>
                    <a:lstStyle/>
                    <a:p>
                      <a:pPr algn="ctr"/>
                      <a:r>
                        <a:rPr lang="en-US" sz="800"/>
                        <a:t>数据集中的作业数量</a:t>
                      </a:r>
                    </a:p>
                  </a:txBody>
                  <a:tcPr/>
                </a:tc>
                <a:tc>
                  <a:txBody>
                    <a:bodyPr/>
                    <a:lstStyle/>
                    <a:p>
                      <a:pPr algn="ctr"/>
                      <a:r>
                        <a:rPr lang="en-US" sz="800"/>
                        <a:t>数据特征</a:t>
                      </a:r>
                    </a:p>
                  </a:txBody>
                  <a:tcPr/>
                </a:tc>
                <a:tc>
                  <a:txBody>
                    <a:bodyPr/>
                    <a:lstStyle/>
                    <a:p>
                      <a:pPr algn="ctr"/>
                      <a:r>
                        <a:rPr lang="en-US" sz="800"/>
                        <a:t>时间窗口长度</a:t>
                      </a:r>
                    </a:p>
                  </a:txBody>
                  <a:tcPr/>
                </a:tc>
                <a:tc>
                  <a:txBody>
                    <a:bodyPr/>
                    <a:lstStyle/>
                    <a:p>
                      <a:pPr algn="ctr"/>
                      <a:r>
                        <a:rPr lang="en-US" sz="800"/>
                        <a:t>数据粒度</a:t>
                      </a:r>
                    </a:p>
                  </a:txBody>
                  <a:tcPr/>
                </a:tc>
                <a:tc>
                  <a:txBody>
                    <a:bodyPr/>
                    <a:lstStyle/>
                    <a:p>
                      <a:pPr algn="ctr"/>
                      <a:r>
                        <a:rPr lang="en-US" sz="800"/>
                        <a:t>已知数据用途</a:t>
                      </a:r>
                    </a:p>
                  </a:txBody>
                  <a:tcPr/>
                </a:tc>
                <a:extLst>
                  <a:ext uri="{0D108BD9-81ED-4DB2-BD59-A6C34878D82A}">
                    <a16:rowId xmlns:a16="http://schemas.microsoft.com/office/drawing/2014/main" val="3530319913"/>
                  </a:ext>
                </a:extLst>
              </a:tr>
              <a:tr h="594360">
                <a:tc rowSpan="2">
                  <a:txBody>
                    <a:bodyPr/>
                    <a:lstStyle/>
                    <a:p>
                      <a:pPr algn="l"/>
                      <a:r>
                        <a:rPr lang="en-US" sz="800"/>
                        <a:t>Google Borg compute clusters</a:t>
                      </a:r>
                    </a:p>
                  </a:txBody>
                  <a:tcPr/>
                </a:tc>
                <a:tc rowSpan="2">
                  <a:txBody>
                    <a:bodyPr/>
                    <a:lstStyle/>
                    <a:p>
                      <a:pPr algn="l"/>
                      <a:r>
                        <a:rPr lang="en-US" sz="800"/>
                        <a:t>Google Cluster Usage Traces v3 (2019)</a:t>
                      </a:r>
                    </a:p>
                    <a:p>
                      <a:pPr algn="l"/>
                      <a:r>
                        <a:rPr lang="en-US" sz="800">
                          <a:hlinkClick r:id="rId3"/>
                        </a:rPr>
                        <a:t>https://research.google/resources/datasets/google-cluster-workload-traces-2019/</a:t>
                      </a:r>
                      <a:r>
                        <a:rPr lang="en-US" sz="800"/>
                        <a:t> </a:t>
                      </a:r>
                    </a:p>
                  </a:txBody>
                  <a:tcPr/>
                </a:tc>
                <a:tc rowSpan="2">
                  <a:txBody>
                    <a:bodyPr/>
                    <a:lstStyle/>
                    <a:p>
                      <a:pPr algn="ctr"/>
                      <a:r>
                        <a:rPr lang="en-US" altLang="zh-CN" sz="800"/>
                        <a:t>1</a:t>
                      </a:r>
                      <a:r>
                        <a:rPr lang="en-US" sz="800"/>
                        <a:t>个月</a:t>
                      </a:r>
                    </a:p>
                  </a:txBody>
                  <a:tcPr/>
                </a:tc>
                <a:tc rowSpan="2">
                  <a:txBody>
                    <a:bodyPr/>
                    <a:lstStyle/>
                    <a:p>
                      <a:pPr algn="ctr"/>
                      <a:r>
                        <a:rPr lang="en-US" sz="800"/>
                        <a:t>672074</a:t>
                      </a:r>
                    </a:p>
                  </a:txBody>
                  <a:tcPr/>
                </a:tc>
                <a:tc>
                  <a:txBody>
                    <a:bodyPr/>
                    <a:lstStyle/>
                    <a:p>
                      <a:pPr marL="171450" indent="-171450" algn="l">
                        <a:buFont typeface="Arial" panose="020B0604020202020204" pitchFamily="34" charset="0"/>
                        <a:buChar char="•"/>
                      </a:pPr>
                      <a:r>
                        <a:rPr lang="ja-JP" altLang="en-CA" sz="800"/>
                        <a:t>任务</a:t>
                      </a:r>
                      <a:r>
                        <a:rPr lang="ja-JP" altLang="en-US" sz="800"/>
                        <a:t>时间窗口内的平均</a:t>
                      </a:r>
                      <a:r>
                        <a:rPr lang="en-CA" altLang="ja-JP" sz="800"/>
                        <a:t>CPU</a:t>
                      </a:r>
                      <a:r>
                        <a:rPr lang="ja-JP" altLang="en-US" sz="800"/>
                        <a:t>利用率</a:t>
                      </a:r>
                      <a:endParaRPr lang="en-US" altLang="ja-JP" sz="800"/>
                    </a:p>
                    <a:p>
                      <a:pPr marL="171450" indent="-171450" algn="l">
                        <a:buFont typeface="Arial" panose="020B0604020202020204" pitchFamily="34" charset="0"/>
                        <a:buChar char="•"/>
                      </a:pPr>
                      <a:r>
                        <a:rPr lang="ja-JP" altLang="en-CA" sz="800"/>
                        <a:t>任务</a:t>
                      </a:r>
                      <a:r>
                        <a:rPr lang="ja-JP" altLang="en-US" sz="800"/>
                        <a:t>时间窗口内的</a:t>
                      </a:r>
                      <a:r>
                        <a:rPr lang="en-CA" altLang="ja-JP" sz="800"/>
                        <a:t>CPU</a:t>
                      </a:r>
                      <a:r>
                        <a:rPr lang="zh-CN" altLang="en-US" sz="800"/>
                        <a:t>最大值</a:t>
                      </a:r>
                      <a:endParaRPr lang="en-US" altLang="zh-CN" sz="800"/>
                    </a:p>
                    <a:p>
                      <a:pPr marL="171450" indent="-171450" algn="l">
                        <a:buFont typeface="Arial" panose="020B0604020202020204" pitchFamily="34" charset="0"/>
                        <a:buChar char="•"/>
                      </a:pPr>
                      <a:r>
                        <a:rPr lang="ja-JP" altLang="en-CA" sz="800"/>
                        <a:t>任务</a:t>
                      </a:r>
                      <a:r>
                        <a:rPr lang="ja-JP" altLang="en-US" sz="800"/>
                        <a:t>时间窗口内的平均</a:t>
                      </a:r>
                      <a:r>
                        <a:rPr lang="ja-JP" altLang="en-CA" sz="800"/>
                        <a:t>内存</a:t>
                      </a:r>
                      <a:r>
                        <a:rPr lang="ja-JP" altLang="en-US" sz="800"/>
                        <a:t>利用率</a:t>
                      </a:r>
                      <a:endParaRPr lang="en-CA" altLang="ja-JP" sz="800"/>
                    </a:p>
                    <a:p>
                      <a:pPr marL="171450" indent="-171450" algn="l">
                        <a:buFont typeface="Arial" panose="020B0604020202020204" pitchFamily="34" charset="0"/>
                        <a:buChar char="•"/>
                      </a:pPr>
                      <a:r>
                        <a:rPr lang="ja-JP" altLang="en-CA" sz="800"/>
                        <a:t>任务</a:t>
                      </a:r>
                      <a:r>
                        <a:rPr lang="ja-JP" altLang="en-US" sz="800"/>
                        <a:t>时间窗口内的</a:t>
                      </a:r>
                      <a:r>
                        <a:rPr lang="zh-CN" altLang="en-CA" sz="800"/>
                        <a:t>内存</a:t>
                      </a:r>
                      <a:r>
                        <a:rPr lang="zh-CN" altLang="en-US" sz="800"/>
                        <a:t>最大值</a:t>
                      </a:r>
                      <a:endParaRPr lang="en-US" altLang="zh-CN" sz="800"/>
                    </a:p>
                  </a:txBody>
                  <a:tcPr/>
                </a:tc>
                <a:tc>
                  <a:txBody>
                    <a:bodyPr/>
                    <a:lstStyle/>
                    <a:p>
                      <a:pPr algn="l"/>
                      <a:r>
                        <a:rPr lang="en-US" sz="800"/>
                        <a:t>300秒</a:t>
                      </a:r>
                    </a:p>
                  </a:txBody>
                  <a:tcPr/>
                </a:tc>
                <a:tc>
                  <a:txBody>
                    <a:bodyPr/>
                    <a:lstStyle/>
                    <a:p>
                      <a:pPr algn="ctr"/>
                      <a:r>
                        <a:rPr lang="en-US" altLang="zh-CN" sz="800"/>
                        <a:t>1</a:t>
                      </a:r>
                      <a:r>
                        <a:rPr lang="zh-CN" altLang="en-US" sz="800"/>
                        <a:t>秒</a:t>
                      </a:r>
                      <a:endParaRPr lang="en-US" sz="800"/>
                    </a:p>
                  </a:txBody>
                  <a:tcPr/>
                </a:tc>
                <a:tc rowSpan="2">
                  <a:txBody>
                    <a:bodyPr/>
                    <a:lstStyle/>
                    <a:p>
                      <a:pPr marL="171450" indent="-171450" algn="l">
                        <a:buFont typeface="Arial" panose="020B0604020202020204" pitchFamily="34" charset="0"/>
                        <a:buChar char="•"/>
                      </a:pPr>
                      <a:r>
                        <a:rPr lang="en-US" sz="800"/>
                        <a:t>工作负载模式概况分析</a:t>
                      </a:r>
                    </a:p>
                    <a:p>
                      <a:pPr marL="171450" indent="-171450" algn="l">
                        <a:buFont typeface="Arial" panose="020B0604020202020204" pitchFamily="34" charset="0"/>
                        <a:buChar char="•"/>
                      </a:pPr>
                      <a:r>
                        <a:rPr lang="en-US" sz="800"/>
                        <a:t>工作负载聚类</a:t>
                      </a:r>
                      <a:endParaRPr lang="en-CA" sz="800"/>
                    </a:p>
                    <a:p>
                      <a:pPr marL="171450" indent="-171450" algn="l">
                        <a:buFont typeface="Arial" panose="020B0604020202020204" pitchFamily="34" charset="0"/>
                        <a:buChar char="•"/>
                      </a:pPr>
                      <a:r>
                        <a:rPr lang="en-US" sz="800"/>
                        <a:t>工作负载分类</a:t>
                      </a:r>
                    </a:p>
                  </a:txBody>
                  <a:tcPr/>
                </a:tc>
                <a:extLst>
                  <a:ext uri="{0D108BD9-81ED-4DB2-BD59-A6C34878D82A}">
                    <a16:rowId xmlns:a16="http://schemas.microsoft.com/office/drawing/2014/main" val="2922238181"/>
                  </a:ext>
                </a:extLst>
              </a:tr>
              <a:tr h="35052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171450" indent="-171450" algn="l">
                        <a:buFont typeface="Arial" panose="020B0604020202020204" pitchFamily="34" charset="0"/>
                        <a:buChar char="•"/>
                      </a:pPr>
                      <a:r>
                        <a:rPr lang="en-US" sz="800"/>
                        <a:t>机器信息</a:t>
                      </a:r>
                      <a:endParaRPr lang="en-CA" sz="800"/>
                    </a:p>
                    <a:p>
                      <a:pPr marL="171450" indent="-171450" algn="l">
                        <a:buFont typeface="Arial" panose="020B0604020202020204" pitchFamily="34" charset="0"/>
                        <a:buChar char="•"/>
                      </a:pPr>
                      <a:r>
                        <a:rPr lang="zh-CN" altLang="en-US" sz="800"/>
                        <a:t>事件信息</a:t>
                      </a:r>
                      <a:endParaRPr lang="en-CA" altLang="zh-CN" sz="800"/>
                    </a:p>
                  </a:txBody>
                  <a:tcPr/>
                </a:tc>
                <a:tc>
                  <a:txBody>
                    <a:bodyPr/>
                    <a:lstStyle/>
                    <a:p>
                      <a:endParaRPr lang="en-US" strike="noStrike"/>
                    </a:p>
                  </a:txBody>
                  <a:tcPr marL="90000">
                    <a:solidFill>
                      <a:schemeClr val="bg1">
                        <a:lumMod val="75000"/>
                      </a:schemeClr>
                    </a:solidFill>
                  </a:tcPr>
                </a:tc>
                <a:tc>
                  <a:txBody>
                    <a:bodyPr/>
                    <a:lstStyle/>
                    <a:p>
                      <a:endParaRPr lang="en-US"/>
                    </a:p>
                  </a:txBody>
                  <a:tcPr>
                    <a:solidFill>
                      <a:schemeClr val="bg1">
                        <a:lumMod val="75000"/>
                      </a:schemeClr>
                    </a:solidFill>
                  </a:tcPr>
                </a:tc>
                <a:tc vMerge="1">
                  <a:txBody>
                    <a:bodyPr/>
                    <a:lstStyle/>
                    <a:p>
                      <a:endParaRPr lang="en-US"/>
                    </a:p>
                  </a:txBody>
                  <a:tcPr/>
                </a:tc>
                <a:extLst>
                  <a:ext uri="{0D108BD9-81ED-4DB2-BD59-A6C34878D82A}">
                    <a16:rowId xmlns:a16="http://schemas.microsoft.com/office/drawing/2014/main" val="2415504401"/>
                  </a:ext>
                </a:extLst>
              </a:tr>
              <a:tr h="538480">
                <a:tc rowSpan="2">
                  <a:txBody>
                    <a:bodyPr/>
                    <a:lstStyle/>
                    <a:p>
                      <a:pPr algn="l"/>
                      <a:r>
                        <a:rPr lang="en-US" sz="800"/>
                        <a:t>Microsoft's internal Philly clusters</a:t>
                      </a:r>
                    </a:p>
                  </a:txBody>
                  <a:tcPr/>
                </a:tc>
                <a:tc rowSpan="2">
                  <a:txBody>
                    <a:bodyPr/>
                    <a:lstStyle/>
                    <a:p>
                      <a:pPr algn="l"/>
                      <a:r>
                        <a:rPr lang="en-US" sz="800"/>
                        <a:t>Philly Traces</a:t>
                      </a:r>
                    </a:p>
                    <a:p>
                      <a:pPr algn="l"/>
                      <a:r>
                        <a:rPr lang="en-US" sz="800">
                          <a:hlinkClick r:id="rId4"/>
                        </a:rPr>
                        <a:t>https://github.com/msr-fiddle/philly-traces</a:t>
                      </a:r>
                      <a:r>
                        <a:rPr lang="en-US" sz="800"/>
                        <a:t> </a:t>
                      </a:r>
                    </a:p>
                  </a:txBody>
                  <a:tcPr/>
                </a:tc>
                <a:tc rowSpan="2">
                  <a:txBody>
                    <a:bodyPr/>
                    <a:lstStyle/>
                    <a:p>
                      <a:pPr algn="ctr"/>
                      <a:r>
                        <a:rPr lang="en-US" sz="800"/>
                        <a:t>2.5个月</a:t>
                      </a:r>
                    </a:p>
                  </a:txBody>
                  <a:tcPr/>
                </a:tc>
                <a:tc rowSpan="2">
                  <a:txBody>
                    <a:bodyPr/>
                    <a:lstStyle/>
                    <a:p>
                      <a:pPr algn="ctr"/>
                      <a:r>
                        <a:rPr lang="en-US" sz="800"/>
                        <a:t>117325</a:t>
                      </a:r>
                    </a:p>
                  </a:txBody>
                  <a:tcPr/>
                </a:tc>
                <a:tc>
                  <a:txBody>
                    <a:bodyPr/>
                    <a:lstStyle/>
                    <a:p>
                      <a:pPr marL="171450" indent="-171450" algn="l">
                        <a:buFont typeface="Arial" panose="020B0604020202020204" pitchFamily="34" charset="0"/>
                        <a:buChar char="•"/>
                      </a:pPr>
                      <a:r>
                        <a:rPr lang="en-US" sz="800"/>
                        <a:t>机器的GPU</a:t>
                      </a:r>
                      <a:r>
                        <a:rPr lang="ja-JP" altLang="en-US" sz="800"/>
                        <a:t>利用率</a:t>
                      </a:r>
                      <a:endParaRPr lang="en-US" altLang="ja-JP" sz="800"/>
                    </a:p>
                    <a:p>
                      <a:pPr marL="171450" indent="-171450" algn="l">
                        <a:buFont typeface="Arial" panose="020B0604020202020204" pitchFamily="34" charset="0"/>
                        <a:buChar char="•"/>
                      </a:pPr>
                      <a:r>
                        <a:rPr lang="en-US" sz="800"/>
                        <a:t>机器的</a:t>
                      </a:r>
                      <a:r>
                        <a:rPr lang="en-US" altLang="zh-CN" sz="800"/>
                        <a:t>CPU</a:t>
                      </a:r>
                      <a:r>
                        <a:rPr lang="ja-JP" altLang="en-US" sz="800"/>
                        <a:t>利用率</a:t>
                      </a:r>
                      <a:endParaRPr lang="en-US" altLang="ja-JP" sz="800"/>
                    </a:p>
                    <a:p>
                      <a:pPr marL="171450" indent="-171450" algn="l">
                        <a:buFont typeface="Arial" panose="020B0604020202020204" pitchFamily="34" charset="0"/>
                        <a:buChar char="•"/>
                      </a:pPr>
                      <a:r>
                        <a:rPr lang="en-US" sz="800"/>
                        <a:t>机器的</a:t>
                      </a:r>
                      <a:r>
                        <a:rPr lang="zh-CN" altLang="en-US" sz="800"/>
                        <a:t>内存</a:t>
                      </a:r>
                      <a:r>
                        <a:rPr lang="ja-JP" altLang="en-US" sz="800"/>
                        <a:t>利用率</a:t>
                      </a:r>
                      <a:endParaRPr lang="en-US" altLang="ja-JP" sz="800"/>
                    </a:p>
                  </a:txBody>
                  <a:tcPr/>
                </a:tc>
                <a:tc>
                  <a:txBody>
                    <a:bodyPr/>
                    <a:lstStyle/>
                    <a:p>
                      <a:pPr algn="l"/>
                      <a:r>
                        <a:rPr lang="en-US" sz="800"/>
                        <a:t>非固定</a:t>
                      </a:r>
                      <a:r>
                        <a:rPr lang="zh-CN" altLang="en-US" sz="800"/>
                        <a:t>，为每个作业，每次尝试的从开始到结束的时间段</a:t>
                      </a:r>
                      <a:endParaRPr lang="en-US" sz="800"/>
                    </a:p>
                  </a:txBody>
                  <a:tcPr/>
                </a:tc>
                <a:tc>
                  <a:txBody>
                    <a:bodyPr/>
                    <a:lstStyle/>
                    <a:p>
                      <a:pPr algn="ctr"/>
                      <a:r>
                        <a:rPr lang="en-US" sz="800"/>
                        <a:t>60秒</a:t>
                      </a:r>
                    </a:p>
                  </a:txBody>
                  <a:tcPr/>
                </a:tc>
                <a:tc rowSpan="2">
                  <a:txBody>
                    <a:bodyPr/>
                    <a:lstStyle/>
                    <a:p>
                      <a:pPr marL="171450" indent="-171450" algn="l">
                        <a:buFont typeface="Arial" panose="020B0604020202020204" pitchFamily="34" charset="0"/>
                        <a:buChar char="•"/>
                      </a:pPr>
                      <a:r>
                        <a:rPr lang="ja-JP" altLang="en-US" sz="800"/>
                        <a:t>深度学习工作负载的异构感知集群调度策略</a:t>
                      </a:r>
                      <a:endParaRPr lang="en-CA" altLang="ja-JP" sz="800"/>
                    </a:p>
                    <a:p>
                      <a:pPr marL="171450" indent="-171450" algn="l">
                        <a:buFont typeface="Arial" panose="020B0604020202020204" pitchFamily="34" charset="0"/>
                        <a:buChar char="•"/>
                      </a:pPr>
                      <a:r>
                        <a:rPr lang="ja-JP" altLang="en-US" sz="800"/>
                        <a:t>深度学习训练时平衡异构 </a:t>
                      </a:r>
                      <a:r>
                        <a:rPr lang="en-CA" altLang="ja-JP" sz="800"/>
                        <a:t>GPU </a:t>
                      </a:r>
                      <a:r>
                        <a:rPr lang="ja-JP" altLang="en-US" sz="800"/>
                        <a:t>集群的效率和公平性</a:t>
                      </a:r>
                      <a:endParaRPr lang="en-CA" altLang="ja-JP" sz="800"/>
                    </a:p>
                    <a:p>
                      <a:pPr marL="171450" indent="-171450" algn="l">
                        <a:buFont typeface="Arial" panose="020B0604020202020204" pitchFamily="34" charset="0"/>
                        <a:buChar char="•"/>
                      </a:pPr>
                      <a:r>
                        <a:rPr lang="ja-JP" altLang="en-US" sz="800"/>
                        <a:t>减轻 </a:t>
                      </a:r>
                      <a:r>
                        <a:rPr lang="en-CA" altLang="ja-JP" sz="800"/>
                        <a:t>DNN </a:t>
                      </a:r>
                      <a:r>
                        <a:rPr lang="ja-JP" altLang="en-US" sz="800"/>
                        <a:t>训练中的数据停顿</a:t>
                      </a:r>
                      <a:endParaRPr lang="en-CA" altLang="ja-JP" sz="800"/>
                    </a:p>
                  </a:txBody>
                  <a:tcPr/>
                </a:tc>
                <a:extLst>
                  <a:ext uri="{0D108BD9-81ED-4DB2-BD59-A6C34878D82A}">
                    <a16:rowId xmlns:a16="http://schemas.microsoft.com/office/drawing/2014/main" val="4164359551"/>
                  </a:ext>
                </a:extLst>
              </a:tr>
              <a:tr h="2286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171450" indent="-171450" algn="l">
                        <a:buFont typeface="Arial" panose="020B0604020202020204" pitchFamily="34" charset="0"/>
                        <a:buChar char="•"/>
                      </a:pPr>
                      <a:r>
                        <a:rPr lang="ja-JP" altLang="en-US" sz="800"/>
                        <a:t>工作的状态</a:t>
                      </a:r>
                      <a:r>
                        <a:rPr lang="zh-CN" altLang="en-US" sz="800"/>
                        <a:t>，运行的集群</a:t>
                      </a:r>
                      <a:endParaRPr lang="en-CA" altLang="zh-CN" sz="800"/>
                    </a:p>
                    <a:p>
                      <a:pPr marL="171450" indent="-171450" algn="l">
                        <a:buFont typeface="Arial" panose="020B0604020202020204" pitchFamily="34" charset="0"/>
                        <a:buChar char="•"/>
                      </a:pPr>
                      <a:r>
                        <a:rPr lang="ja-JP" altLang="en-US" sz="800"/>
                        <a:t>每个工作的开始</a:t>
                      </a:r>
                      <a:r>
                        <a:rPr lang="zh-CN" altLang="en-US" sz="800"/>
                        <a:t>与结束时间</a:t>
                      </a:r>
                      <a:endParaRPr lang="en-CA" altLang="zh-CN" sz="800"/>
                    </a:p>
                  </a:txBody>
                  <a:tcPr/>
                </a:tc>
                <a:tc>
                  <a:txBody>
                    <a:bodyPr/>
                    <a:lstStyle/>
                    <a:p>
                      <a:endParaRPr lang="en-US"/>
                    </a:p>
                  </a:txBody>
                  <a:tcPr>
                    <a:solidFill>
                      <a:schemeClr val="bg1">
                        <a:lumMod val="75000"/>
                      </a:schemeClr>
                    </a:solidFill>
                  </a:tcPr>
                </a:tc>
                <a:tc>
                  <a:txBody>
                    <a:bodyPr/>
                    <a:lstStyle/>
                    <a:p>
                      <a:endParaRPr lang="en-US"/>
                    </a:p>
                  </a:txBody>
                  <a:tcPr>
                    <a:solidFill>
                      <a:schemeClr val="bg1">
                        <a:lumMod val="75000"/>
                      </a:schemeClr>
                    </a:solidFill>
                  </a:tcPr>
                </a:tc>
                <a:tc vMerge="1">
                  <a:txBody>
                    <a:bodyPr/>
                    <a:lstStyle/>
                    <a:p>
                      <a:endParaRPr lang="en-US"/>
                    </a:p>
                  </a:txBody>
                  <a:tcPr/>
                </a:tc>
                <a:extLst>
                  <a:ext uri="{0D108BD9-81ED-4DB2-BD59-A6C34878D82A}">
                    <a16:rowId xmlns:a16="http://schemas.microsoft.com/office/drawing/2014/main" val="1158278473"/>
                  </a:ext>
                </a:extLst>
              </a:tr>
              <a:tr h="393944">
                <a:tc>
                  <a:txBody>
                    <a:bodyPr/>
                    <a:lstStyle/>
                    <a:p>
                      <a:pPr algn="l"/>
                      <a:r>
                        <a:rPr lang="en-US" sz="800"/>
                        <a:t>Petascale Computing Facility sponsored by the National Science Foundation</a:t>
                      </a:r>
                    </a:p>
                  </a:txBody>
                  <a:tcPr/>
                </a:tc>
                <a:tc>
                  <a:txBody>
                    <a:bodyPr/>
                    <a:lstStyle/>
                    <a:p>
                      <a:pPr algn="l"/>
                      <a:r>
                        <a:rPr lang="en-US" sz="800"/>
                        <a:t>Blue Waters data</a:t>
                      </a:r>
                    </a:p>
                    <a:p>
                      <a:pPr algn="l"/>
                      <a:r>
                        <a:rPr lang="en-US" sz="800">
                          <a:hlinkClick r:id="rId5"/>
                        </a:rPr>
                        <a:t>https://bluewaters.ncsa.illinois.edu/data-sets</a:t>
                      </a:r>
                      <a:endParaRPr lang="en-US" sz="800"/>
                    </a:p>
                  </a:txBody>
                  <a:tcPr/>
                </a:tc>
                <a:tc>
                  <a:txBody>
                    <a:bodyPr/>
                    <a:lstStyle/>
                    <a:p>
                      <a:pPr algn="ctr"/>
                      <a:r>
                        <a:rPr lang="en-US" sz="800"/>
                        <a:t>80个月</a:t>
                      </a:r>
                    </a:p>
                  </a:txBody>
                  <a:tcPr/>
                </a:tc>
                <a:tc>
                  <a:txBody>
                    <a:bodyPr/>
                    <a:lstStyle/>
                    <a:p>
                      <a:pPr algn="ctr"/>
                      <a:r>
                        <a:rPr lang="en-US" sz="800"/>
                        <a:t>10500000</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800"/>
                        <a:t>节点</a:t>
                      </a:r>
                      <a:r>
                        <a:rPr lang="en-US" sz="800"/>
                        <a:t>输入输出</a:t>
                      </a:r>
                      <a:endParaRPr lang="en-US" altLang="zh-CN"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800"/>
                        <a:t>节点</a:t>
                      </a:r>
                      <a:r>
                        <a:rPr lang="en-US" altLang="zh-CN" sz="800"/>
                        <a:t>CPU</a:t>
                      </a:r>
                      <a:r>
                        <a:rPr lang="ja-JP" altLang="en-US" sz="800"/>
                        <a:t>利用率</a:t>
                      </a:r>
                      <a:endParaRPr lang="en-US" altLang="ja-JP"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800"/>
                        <a:t>节点</a:t>
                      </a:r>
                      <a:r>
                        <a:rPr lang="en-US" altLang="zh-CN" sz="800"/>
                        <a:t>CPU</a:t>
                      </a:r>
                      <a:r>
                        <a:rPr lang="zh-CN" altLang="en-US" sz="800"/>
                        <a:t>平均负载</a:t>
                      </a:r>
                      <a:endParaRPr lang="en-US" altLang="ja-JP"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800"/>
                        <a:t>节点内存</a:t>
                      </a:r>
                      <a:r>
                        <a:rPr lang="ja-JP" altLang="en-US" sz="800"/>
                        <a:t>利用率</a:t>
                      </a:r>
                      <a:endParaRPr lang="en-US" altLang="ja-JP"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800"/>
                        <a:t>节点</a:t>
                      </a:r>
                      <a:r>
                        <a:rPr lang="en-US" sz="800"/>
                        <a:t>GPU</a:t>
                      </a:r>
                      <a:r>
                        <a:rPr lang="ja-JP" altLang="en-US" sz="800"/>
                        <a:t>利用率</a:t>
                      </a:r>
                      <a:endParaRPr lang="en-US" altLang="zh-CN"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800"/>
                        <a:t>节点</a:t>
                      </a:r>
                      <a:r>
                        <a:rPr lang="en-US" altLang="zh-CN" sz="800"/>
                        <a:t>GPU</a:t>
                      </a:r>
                      <a:r>
                        <a:rPr lang="zh-CN" altLang="en-US" sz="800"/>
                        <a:t>温度</a:t>
                      </a:r>
                      <a:endParaRPr lang="en-US" altLang="zh-CN"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800"/>
                        <a:t>节点</a:t>
                      </a:r>
                      <a:r>
                        <a:rPr lang="en-US" altLang="zh-CN" sz="800"/>
                        <a:t>GPU</a:t>
                      </a:r>
                      <a:r>
                        <a:rPr lang="zh-CN" altLang="en-US" sz="800"/>
                        <a:t>能耗</a:t>
                      </a:r>
                      <a:endParaRPr lang="en-US" sz="800"/>
                    </a:p>
                  </a:txBody>
                  <a:tcPr/>
                </a:tc>
                <a:tc>
                  <a:txBody>
                    <a:bodyPr/>
                    <a:lstStyle/>
                    <a:p>
                      <a:pPr algn="l"/>
                      <a:r>
                        <a:rPr lang="en-US" sz="800"/>
                        <a:t>非固定</a:t>
                      </a:r>
                      <a:r>
                        <a:rPr lang="zh-CN" altLang="en-US" sz="800"/>
                        <a:t>，为每个节点每次从开始运行到结束运行的时间段</a:t>
                      </a:r>
                      <a:endParaRPr lang="en-US" sz="800"/>
                    </a:p>
                  </a:txBody>
                  <a:tcPr/>
                </a:tc>
                <a:tc>
                  <a:txBody>
                    <a:bodyPr/>
                    <a:lstStyle/>
                    <a:p>
                      <a:pPr algn="ctr"/>
                      <a:r>
                        <a:rPr lang="en-US" altLang="zh-CN" sz="800"/>
                        <a:t>60</a:t>
                      </a:r>
                      <a:r>
                        <a:rPr lang="zh-CN" altLang="en-US" sz="800"/>
                        <a:t>秒</a:t>
                      </a:r>
                      <a:endParaRPr lang="en-US" sz="800"/>
                    </a:p>
                  </a:txBody>
                  <a:tcPr/>
                </a:tc>
                <a:tc>
                  <a:txBody>
                    <a:bodyPr/>
                    <a:lstStyle/>
                    <a:p>
                      <a:pPr marL="171450" indent="-171450" algn="l">
                        <a:buFont typeface="Arial" panose="020B0604020202020204" pitchFamily="34" charset="0"/>
                        <a:buChar char="•"/>
                      </a:pPr>
                      <a:r>
                        <a:rPr lang="en-US" sz="800"/>
                        <a:t>节点工作负载预测</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节点工作调度</a:t>
                      </a:r>
                    </a:p>
                    <a:p>
                      <a:pPr marL="171450" indent="-171450" algn="l">
                        <a:buFont typeface="Arial" panose="020B0604020202020204" pitchFamily="34" charset="0"/>
                        <a:buChar char="•"/>
                      </a:pPr>
                      <a:r>
                        <a:rPr lang="en-US" sz="800"/>
                        <a:t>能耗预测</a:t>
                      </a:r>
                    </a:p>
                  </a:txBody>
                  <a:tcPr/>
                </a:tc>
                <a:extLst>
                  <a:ext uri="{0D108BD9-81ED-4DB2-BD59-A6C34878D82A}">
                    <a16:rowId xmlns:a16="http://schemas.microsoft.com/office/drawing/2014/main" val="1374355453"/>
                  </a:ext>
                </a:extLst>
              </a:tr>
              <a:tr h="384093">
                <a:tc rowSpan="3">
                  <a:txBody>
                    <a:bodyPr/>
                    <a:lstStyle/>
                    <a:p>
                      <a:pPr algn="l"/>
                      <a:r>
                        <a:rPr lang="en-US" sz="800"/>
                        <a:t>MIT Datacenter</a:t>
                      </a:r>
                    </a:p>
                  </a:txBody>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a:t>MIT Supercloud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a:t>s3://mit-supercloud-dataset/datacenter-challenge/202201/ </a:t>
                      </a:r>
                    </a:p>
                  </a:txBody>
                  <a:tcPr/>
                </a:tc>
                <a:tc rowSpan="3">
                  <a:txBody>
                    <a:bodyPr/>
                    <a:lstStyle/>
                    <a:p>
                      <a:pPr algn="ctr"/>
                      <a:r>
                        <a:rPr lang="en-US" sz="800"/>
                        <a:t>8个月</a:t>
                      </a:r>
                      <a:r>
                        <a:rPr lang="zh-CN" altLang="en-US" sz="800"/>
                        <a:t>（最近一次更新在</a:t>
                      </a:r>
                      <a:r>
                        <a:rPr lang="en-US" altLang="zh-CN" sz="800"/>
                        <a:t>2022</a:t>
                      </a:r>
                      <a:r>
                        <a:rPr lang="zh-CN" altLang="en-US" sz="800"/>
                        <a:t>年</a:t>
                      </a:r>
                      <a:r>
                        <a:rPr lang="en-US" altLang="zh-CN" sz="800"/>
                        <a:t>1</a:t>
                      </a:r>
                      <a:r>
                        <a:rPr lang="zh-CN" altLang="en-US" sz="800"/>
                        <a:t>月）</a:t>
                      </a:r>
                      <a:endParaRPr lang="en-US" sz="800"/>
                    </a:p>
                  </a:txBody>
                  <a:tcPr/>
                </a:tc>
                <a:tc rowSpan="3">
                  <a:txBody>
                    <a:bodyPr/>
                    <a:lstStyle/>
                    <a:p>
                      <a:pPr algn="ctr"/>
                      <a:r>
                        <a:rPr lang="en-US" altLang="zh-CN" sz="800"/>
                        <a:t>2000000</a:t>
                      </a:r>
                      <a:endParaRPr lang="en-US" sz="80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工作CPU利用率</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工作内存利用率</a:t>
                      </a:r>
                    </a:p>
                  </a:txBody>
                  <a:tcPr/>
                </a:tc>
                <a:tc rowSpan="2">
                  <a:txBody>
                    <a:bodyPr/>
                    <a:lstStyle/>
                    <a:p>
                      <a:pPr algn="l"/>
                      <a:r>
                        <a:rPr lang="en-US" sz="800"/>
                        <a:t>非固定</a:t>
                      </a:r>
                      <a:r>
                        <a:rPr lang="zh-CN" altLang="en-US" sz="800"/>
                        <a:t>，数据收集在作业的前置处理开始时启动，并在作业的后置处理中停止</a:t>
                      </a:r>
                      <a:endParaRPr lang="en-US" sz="800"/>
                    </a:p>
                  </a:txBody>
                  <a:tcPr/>
                </a:tc>
                <a:tc>
                  <a:txBody>
                    <a:bodyPr/>
                    <a:lstStyle/>
                    <a:p>
                      <a:pPr algn="ctr"/>
                      <a:r>
                        <a:rPr lang="en-US" altLang="zh-CN" sz="800"/>
                        <a:t>10</a:t>
                      </a:r>
                      <a:r>
                        <a:rPr lang="zh-CN" altLang="en-CA" sz="800"/>
                        <a:t>秒</a:t>
                      </a:r>
                      <a:endParaRPr lang="en-US" sz="800"/>
                    </a:p>
                  </a:txBody>
                  <a:tcPr/>
                </a:tc>
                <a:tc rowSpan="3">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工作负载分类</a:t>
                      </a:r>
                    </a:p>
                    <a:p>
                      <a:pPr algn="l"/>
                      <a:endParaRPr lang="en-US" sz="800"/>
                    </a:p>
                  </a:txBody>
                  <a:tcPr/>
                </a:tc>
                <a:extLst>
                  <a:ext uri="{0D108BD9-81ED-4DB2-BD59-A6C34878D82A}">
                    <a16:rowId xmlns:a16="http://schemas.microsoft.com/office/drawing/2014/main" val="2926044436"/>
                  </a:ext>
                </a:extLst>
              </a:tr>
              <a:tr h="35922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工作GPU利用率</a:t>
                      </a:r>
                      <a:endParaRPr lang="en-CA"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800"/>
                        <a:t>工作</a:t>
                      </a:r>
                      <a:r>
                        <a:rPr lang="en-US" altLang="zh-CN" sz="800"/>
                        <a:t>GPU</a:t>
                      </a:r>
                      <a:r>
                        <a:rPr lang="zh-CN" altLang="en-US" sz="800"/>
                        <a:t>内存占用</a:t>
                      </a:r>
                      <a:r>
                        <a:rPr lang="en-US" sz="800"/>
                        <a:t>率</a:t>
                      </a:r>
                    </a:p>
                  </a:txBody>
                  <a:tcPr/>
                </a:tc>
                <a:tc vMerge="1">
                  <a:txBody>
                    <a:bodyPr/>
                    <a:lstStyle/>
                    <a:p>
                      <a:endParaRPr lang="en-US"/>
                    </a:p>
                  </a:txBody>
                  <a:tcPr/>
                </a:tc>
                <a:tc>
                  <a:txBody>
                    <a:bodyPr/>
                    <a:lstStyle/>
                    <a:p>
                      <a:pPr algn="ctr"/>
                      <a:r>
                        <a:rPr lang="en-US" altLang="zh-CN" sz="800"/>
                        <a:t>100</a:t>
                      </a:r>
                      <a:r>
                        <a:rPr lang="zh-CN" altLang="en-US" sz="800"/>
                        <a:t>毫秒</a:t>
                      </a:r>
                      <a:endParaRPr lang="en-US" sz="800"/>
                    </a:p>
                  </a:txBody>
                  <a:tcPr/>
                </a:tc>
                <a:tc vMerge="1">
                  <a:txBody>
                    <a:bodyPr/>
                    <a:lstStyle/>
                    <a:p>
                      <a:pPr algn="l"/>
                      <a:endParaRPr lang="en-US" sz="800"/>
                    </a:p>
                  </a:txBody>
                  <a:tcPr/>
                </a:tc>
                <a:extLst>
                  <a:ext uri="{0D108BD9-81ED-4DB2-BD59-A6C34878D82A}">
                    <a16:rowId xmlns:a16="http://schemas.microsoft.com/office/drawing/2014/main" val="4234095140"/>
                  </a:ext>
                </a:extLst>
              </a:tr>
              <a:tr h="3302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171450" indent="-171450">
                        <a:buFont typeface="Arial" panose="020B0604020202020204" pitchFamily="34" charset="0"/>
                        <a:buChar char="•"/>
                      </a:pPr>
                      <a:r>
                        <a:rPr lang="zh-CN" altLang="en-US" sz="800"/>
                        <a:t>节点用户进程数量</a:t>
                      </a:r>
                      <a:endParaRPr lang="en-CA" altLang="zh-CN" sz="800"/>
                    </a:p>
                    <a:p>
                      <a:pPr marL="171450" indent="-171450">
                        <a:buFont typeface="Arial" panose="020B0604020202020204" pitchFamily="34" charset="0"/>
                        <a:buChar char="•"/>
                      </a:pPr>
                      <a:r>
                        <a:rPr lang="zh-CN" altLang="en-US" sz="800"/>
                        <a:t>节点平均负载</a:t>
                      </a:r>
                      <a:endParaRPr lang="en-CA" altLang="zh-CN" sz="800"/>
                    </a:p>
                    <a:p>
                      <a:pPr marL="171450" indent="-171450">
                        <a:buFont typeface="Arial" panose="020B0604020202020204" pitchFamily="34" charset="0"/>
                        <a:buChar char="•"/>
                      </a:pPr>
                      <a:r>
                        <a:rPr lang="zh-CN" altLang="en-US" sz="800"/>
                        <a:t>节点文件系统访问延迟</a:t>
                      </a:r>
                      <a:endParaRPr lang="en-CA" altLang="zh-CN" sz="800"/>
                    </a:p>
                  </a:txBody>
                  <a:tcPr/>
                </a:tc>
                <a:tc>
                  <a:txBody>
                    <a:bodyPr/>
                    <a:lstStyle/>
                    <a:p>
                      <a:pPr algn="l"/>
                      <a:r>
                        <a:rPr lang="en-US" sz="800"/>
                        <a:t>非固定</a:t>
                      </a:r>
                      <a:r>
                        <a:rPr lang="zh-CN" altLang="en-US" sz="800"/>
                        <a:t>，从节点启动到节点关闭</a:t>
                      </a:r>
                      <a:endParaRPr lang="en-US" sz="800"/>
                    </a:p>
                  </a:txBody>
                  <a:tcPr/>
                </a:tc>
                <a:tc>
                  <a:txBody>
                    <a:bodyPr/>
                    <a:lstStyle/>
                    <a:p>
                      <a:pPr algn="ctr"/>
                      <a:r>
                        <a:rPr lang="en-US" altLang="zh-CN" sz="800"/>
                        <a:t>5</a:t>
                      </a:r>
                      <a:r>
                        <a:rPr lang="zh-CN" altLang="en-US" sz="800"/>
                        <a:t>分钟</a:t>
                      </a:r>
                      <a:endParaRPr lang="en-US" sz="800"/>
                    </a:p>
                  </a:txBody>
                  <a:tcPr/>
                </a:tc>
                <a:tc vMerge="1">
                  <a:txBody>
                    <a:bodyPr/>
                    <a:lstStyle/>
                    <a:p>
                      <a:pPr algn="l"/>
                      <a:endParaRPr lang="en-US" sz="800"/>
                    </a:p>
                  </a:txBody>
                  <a:tcPr/>
                </a:tc>
                <a:extLst>
                  <a:ext uri="{0D108BD9-81ED-4DB2-BD59-A6C34878D82A}">
                    <a16:rowId xmlns:a16="http://schemas.microsoft.com/office/drawing/2014/main" val="1908902670"/>
                  </a:ext>
                </a:extLst>
              </a:tr>
              <a:tr h="350520">
                <a:tc rowSpan="3">
                  <a:txBody>
                    <a:bodyPr/>
                    <a:lstStyle/>
                    <a:p>
                      <a:pPr algn="l"/>
                      <a:r>
                        <a:rPr lang="en-US" sz="800"/>
                        <a:t>Alibaba’s microservices in the production cluster</a:t>
                      </a:r>
                    </a:p>
                  </a:txBody>
                  <a:tcPr/>
                </a:tc>
                <a:tc rowSpan="3">
                  <a:txBody>
                    <a:bodyPr/>
                    <a:lstStyle/>
                    <a:p>
                      <a:pPr algn="l"/>
                      <a:r>
                        <a:rPr lang="en-US" sz="800"/>
                        <a:t>Alibaba Cluster trace microservices v2021</a:t>
                      </a:r>
                    </a:p>
                    <a:p>
                      <a:pPr algn="l"/>
                      <a:r>
                        <a:rPr lang="en-US" sz="800">
                          <a:hlinkClick r:id="rId6"/>
                        </a:rPr>
                        <a:t>https://github.com/alibaba/clusterdata/tree/master/cluster-trace-microservices-v2021</a:t>
                      </a:r>
                      <a:endParaRPr lang="en-US" sz="800"/>
                    </a:p>
                  </a:txBody>
                  <a:tcPr/>
                </a:tc>
                <a:tc rowSpan="3">
                  <a:txBody>
                    <a:bodyPr/>
                    <a:lstStyle/>
                    <a:p>
                      <a:pPr algn="ctr"/>
                      <a:r>
                        <a:rPr lang="en-US" sz="800"/>
                        <a:t>12小时</a:t>
                      </a:r>
                    </a:p>
                  </a:txBody>
                  <a:tcPr/>
                </a:tc>
                <a:tc rowSpan="3">
                  <a:txBody>
                    <a:bodyPr/>
                    <a:lstStyle/>
                    <a:p>
                      <a:pPr algn="ctr"/>
                      <a:r>
                        <a:rPr lang="en-US" altLang="zh-CN" sz="800"/>
                        <a:t>90000</a:t>
                      </a:r>
                      <a:r>
                        <a:rPr lang="zh-CN" altLang="en-US" sz="800"/>
                        <a:t>（容器）</a:t>
                      </a:r>
                      <a:endParaRPr lang="en-US" sz="80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节点CPU利用率</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节点内存利用率</a:t>
                      </a:r>
                    </a:p>
                  </a:txBody>
                  <a:tcPr/>
                </a:tc>
                <a:tc rowSpan="3">
                  <a:txBody>
                    <a:bodyPr/>
                    <a:lstStyle/>
                    <a:p>
                      <a:pPr algn="l"/>
                      <a:r>
                        <a:rPr lang="en-US" sz="800"/>
                        <a:t>12小时持续记录所有节点上的数据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a:t>3</a:t>
                      </a:r>
                      <a:r>
                        <a:rPr lang="en-US" sz="800"/>
                        <a:t>0秒</a:t>
                      </a:r>
                    </a:p>
                  </a:txBody>
                  <a:tcPr/>
                </a:tc>
                <a:tc rowSpan="3">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微服务之间依赖的研究</a:t>
                      </a:r>
                      <a:endParaRPr lang="en-CA" altLang="ja-JP"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800"/>
                        <a:t>影响微服务运行性能的因素研究</a:t>
                      </a:r>
                      <a:endParaRPr lang="en-US"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800"/>
                        <a:t>大规模微服务部署的分析</a:t>
                      </a:r>
                      <a:endParaRPr lang="en-US" altLang="ja-JP"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CA" sz="800"/>
                        <a:t>微服务</a:t>
                      </a:r>
                      <a:r>
                        <a:rPr lang="ja-JP" altLang="en-US" sz="800"/>
                        <a:t>容器</a:t>
                      </a:r>
                      <a:r>
                        <a:rPr lang="ja-JP" altLang="en-CA" sz="800"/>
                        <a:t>自动缩放</a:t>
                      </a:r>
                      <a:r>
                        <a:rPr lang="ja-JP" altLang="en-US" sz="800"/>
                        <a:t>器</a:t>
                      </a:r>
                      <a:endParaRPr lang="en-CA" altLang="ja-JP"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CA" sz="800"/>
                        <a:t>微服务资源管理器</a:t>
                      </a:r>
                      <a:endParaRPr lang="en-US" altLang="ja-JP" sz="800"/>
                    </a:p>
                  </a:txBody>
                  <a:tcPr/>
                </a:tc>
                <a:extLst>
                  <a:ext uri="{0D108BD9-81ED-4DB2-BD59-A6C34878D82A}">
                    <a16:rowId xmlns:a16="http://schemas.microsoft.com/office/drawing/2014/main" val="702185269"/>
                  </a:ext>
                </a:extLst>
              </a:tr>
              <a:tr h="3835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微服务CPU利用率</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微服务内存利用率</a:t>
                      </a:r>
                    </a:p>
                  </a:txBody>
                  <a:tcPr/>
                </a:tc>
                <a:tc vMerge="1">
                  <a:txBody>
                    <a:bodyPr/>
                    <a:lstStyle/>
                    <a:p>
                      <a:pPr algn="l"/>
                      <a:endParaRPr lang="en-US" sz="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a:t>60</a:t>
                      </a:r>
                      <a:r>
                        <a:rPr lang="zh-CN" altLang="en-US" sz="800"/>
                        <a:t>秒</a:t>
                      </a:r>
                      <a:endParaRPr lang="en-US" sz="800"/>
                    </a:p>
                  </a:txBody>
                  <a:tcPr/>
                </a:tc>
                <a:tc vMerge="1">
                  <a:txBody>
                    <a:bodyPr/>
                    <a:lstStyle/>
                    <a:p>
                      <a:endParaRPr lang="en-US"/>
                    </a:p>
                  </a:txBody>
                  <a:tcPr/>
                </a:tc>
                <a:extLst>
                  <a:ext uri="{0D108BD9-81ED-4DB2-BD59-A6C34878D82A}">
                    <a16:rowId xmlns:a16="http://schemas.microsoft.com/office/drawing/2014/main" val="2689115292"/>
                  </a:ext>
                </a:extLst>
              </a:tr>
              <a:tr h="2895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微服务调用图</a:t>
                      </a:r>
                    </a:p>
                  </a:txBody>
                  <a:tcPr/>
                </a:tc>
                <a:tc vMerge="1">
                  <a:txBody>
                    <a:bodyPr/>
                    <a:lstStyle/>
                    <a:p>
                      <a:endParaRPr lang="en-US"/>
                    </a:p>
                  </a:txBody>
                  <a:tcPr/>
                </a:tc>
                <a:tc>
                  <a:txBody>
                    <a:bodyPr/>
                    <a:lstStyle/>
                    <a:p>
                      <a:endParaRPr lang="en-US"/>
                    </a:p>
                  </a:txBody>
                  <a:tcPr>
                    <a:solidFill>
                      <a:schemeClr val="bg1">
                        <a:lumMod val="75000"/>
                      </a:schemeClr>
                    </a:solidFill>
                  </a:tcPr>
                </a:tc>
                <a:tc vMerge="1">
                  <a:txBody>
                    <a:bodyPr/>
                    <a:lstStyle/>
                    <a:p>
                      <a:endParaRPr lang="en-US"/>
                    </a:p>
                  </a:txBody>
                  <a:tcPr/>
                </a:tc>
                <a:extLst>
                  <a:ext uri="{0D108BD9-81ED-4DB2-BD59-A6C34878D82A}">
                    <a16:rowId xmlns:a16="http://schemas.microsoft.com/office/drawing/2014/main" val="2277450737"/>
                  </a:ext>
                </a:extLst>
              </a:tr>
            </a:tbl>
          </a:graphicData>
        </a:graphic>
      </p:graphicFrame>
      <p:sp>
        <p:nvSpPr>
          <p:cNvPr id="2" name="TextBox 1">
            <a:extLst>
              <a:ext uri="{FF2B5EF4-FFF2-40B4-BE49-F238E27FC236}">
                <a16:creationId xmlns:a16="http://schemas.microsoft.com/office/drawing/2014/main" id="{A0CD7C98-8FC5-0702-2D1B-C60D1BC45A71}"/>
              </a:ext>
            </a:extLst>
          </p:cNvPr>
          <p:cNvSpPr txBox="1"/>
          <p:nvPr/>
        </p:nvSpPr>
        <p:spPr>
          <a:xfrm>
            <a:off x="5500650" y="499929"/>
            <a:ext cx="1338828" cy="369332"/>
          </a:xfrm>
          <a:prstGeom prst="rect">
            <a:avLst/>
          </a:prstGeom>
          <a:noFill/>
        </p:spPr>
        <p:txBody>
          <a:bodyPr wrap="none" rtlCol="0">
            <a:spAutoFit/>
          </a:bodyPr>
          <a:lstStyle/>
          <a:p>
            <a:pPr algn="ctr"/>
            <a:r>
              <a:rPr lang="en-US" dirty="0"/>
              <a:t>数据集比较</a:t>
            </a:r>
          </a:p>
        </p:txBody>
      </p:sp>
    </p:spTree>
    <p:extLst>
      <p:ext uri="{BB962C8B-B14F-4D97-AF65-F5344CB8AC3E}">
        <p14:creationId xmlns:p14="http://schemas.microsoft.com/office/powerpoint/2010/main" val="96006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08241" y="1673969"/>
            <a:ext cx="10949195" cy="3754874"/>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Data:</a:t>
            </a:r>
          </a:p>
          <a:p>
            <a:endParaRPr lang="en-US" sz="1100" dirty="0">
              <a:latin typeface="Arial" panose="020B0604020202020204" pitchFamily="34" charset="0"/>
              <a:cs typeface="Arial" panose="020B0604020202020204" pitchFamily="34" charset="0"/>
            </a:endParaRPr>
          </a:p>
          <a:p>
            <a:r>
              <a:rPr lang="en-CA" sz="1100" b="0">
                <a:effectLst/>
                <a:latin typeface="Calibri" panose="020F0502020204030204" pitchFamily="34" charset="0"/>
                <a:cs typeface="Calibri" panose="020F0502020204030204" pitchFamily="34" charset="0"/>
              </a:rPr>
              <a:t>The MIT Supercloud Dataset consists of anonymized scheduler logs, </a:t>
            </a:r>
            <a:r>
              <a:rPr lang="en-CA" sz="1100" b="0">
                <a:solidFill>
                  <a:srgbClr val="FF0000"/>
                </a:solidFill>
                <a:effectLst/>
                <a:latin typeface="Calibri" panose="020F0502020204030204" pitchFamily="34" charset="0"/>
                <a:cs typeface="Calibri" panose="020F0502020204030204" pitchFamily="34" charset="0"/>
              </a:rPr>
              <a:t>time series data from CPUs and GPUs</a:t>
            </a:r>
            <a:r>
              <a:rPr lang="en-CA" sz="1100" b="0">
                <a:effectLst/>
                <a:latin typeface="Calibri" panose="020F0502020204030204" pitchFamily="34" charset="0"/>
                <a:cs typeface="Calibri" panose="020F0502020204030204" pitchFamily="34" charset="0"/>
              </a:rPr>
              <a:t>, monitoring data from each compute node. The uncompressed dataset is of the order of a Terabyte and is made available in compressed files. The dataset includes traces from 460,497 jobs, out of which 98,177 are jobs that requested GPUs for a variety of compute workloads which include AI/ML training and inference.</a:t>
            </a: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100" b="0">
                <a:effectLst/>
                <a:latin typeface="Calibri" panose="020F0502020204030204" pitchFamily="34" charset="0"/>
                <a:cs typeface="Calibri" panose="020F0502020204030204" pitchFamily="34" charset="0"/>
              </a:rPr>
              <a:t>CPU:</a:t>
            </a:r>
          </a:p>
          <a:p>
            <a:r>
              <a:rPr lang="en-CA" sz="1100" b="0">
                <a:effectLst/>
                <a:latin typeface="Calibri" panose="020F0502020204030204" pitchFamily="34" charset="0"/>
                <a:cs typeface="Calibri" panose="020F0502020204030204" pitchFamily="34" charset="0"/>
              </a:rPr>
              <a:t>The `cpu` folder contains time-series profiling data collected using the Slurm profiler plugin on each node assigned to a job included in this dataset. The data is organized in 100 subfolders. Each CSV file in the archive contains </a:t>
            </a:r>
            <a:r>
              <a:rPr lang="en-CA" sz="1100" b="0">
                <a:solidFill>
                  <a:srgbClr val="FF0000"/>
                </a:solidFill>
                <a:effectLst/>
                <a:latin typeface="Calibri" panose="020F0502020204030204" pitchFamily="34" charset="0"/>
                <a:cs typeface="Calibri" panose="020F0502020204030204" pitchFamily="34" charset="0"/>
              </a:rPr>
              <a:t>CPU usage, memory usage and file read/write data</a:t>
            </a:r>
            <a:r>
              <a:rPr lang="en-CA" sz="1100" b="0">
                <a:effectLst/>
                <a:latin typeface="Calibri" panose="020F0502020204030204" pitchFamily="34" charset="0"/>
                <a:cs typeface="Calibri" panose="020F0502020204030204" pitchFamily="34" charset="0"/>
              </a:rPr>
              <a:t> collected at </a:t>
            </a:r>
            <a:r>
              <a:rPr lang="en-CA" sz="1100" b="0">
                <a:solidFill>
                  <a:srgbClr val="FF0000"/>
                </a:solidFill>
                <a:effectLst/>
                <a:latin typeface="Calibri" panose="020F0502020204030204" pitchFamily="34" charset="0"/>
                <a:cs typeface="Calibri" panose="020F0502020204030204" pitchFamily="34" charset="0"/>
              </a:rPr>
              <a:t>10 second intervals</a:t>
            </a:r>
            <a:r>
              <a:rPr lang="en-CA" sz="1100" b="0">
                <a:effectLst/>
                <a:latin typeface="Calibri" panose="020F0502020204030204" pitchFamily="34" charset="0"/>
                <a:cs typeface="Calibri" panose="020F0502020204030204" pitchFamily="34" charset="0"/>
              </a:rPr>
              <a:t>. Also included is a summary of the usage data for each job in the corresponding folder.</a:t>
            </a:r>
          </a:p>
          <a:p>
            <a:r>
              <a:rPr lang="en-CA" sz="1100">
                <a:solidFill>
                  <a:srgbClr val="FF0000"/>
                </a:solidFill>
                <a:latin typeface="Calibri" panose="020F0502020204030204" pitchFamily="34" charset="0"/>
                <a:cs typeface="Calibri" panose="020F0502020204030204" pitchFamily="34" charset="0"/>
              </a:rPr>
              <a:t>How to use the CPU data: https://nbviewer.org/github/MIT-AI-Accelerator/MIT-Supercloud-Dataset/blob/main/notebooks/Intro-to-MIT-Supercloud-Dataset.ipynb</a:t>
            </a:r>
            <a:endParaRPr lang="en-CA" sz="1100">
              <a:solidFill>
                <a:srgbClr val="FF0000"/>
              </a:solidFill>
              <a:effectLst/>
              <a:latin typeface="Calibri" panose="020F0502020204030204" pitchFamily="34" charset="0"/>
              <a:cs typeface="Calibri" panose="020F0502020204030204" pitchFamily="34" charset="0"/>
            </a:endParaRPr>
          </a:p>
          <a:p>
            <a:endParaRPr lang="en-CA" sz="1100" b="0">
              <a:effectLst/>
              <a:latin typeface="Calibri" panose="020F0502020204030204" pitchFamily="34" charset="0"/>
              <a:cs typeface="Calibri" panose="020F0502020204030204" pitchFamily="34" charset="0"/>
            </a:endParaRPr>
          </a:p>
          <a:p>
            <a:endParaRPr lang="en-US" sz="11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0D34E40-78DF-FBEE-C1AD-8686D95E6F8D}"/>
              </a:ext>
            </a:extLst>
          </p:cNvPr>
          <p:cNvSpPr txBox="1"/>
          <p:nvPr/>
        </p:nvSpPr>
        <p:spPr>
          <a:xfrm>
            <a:off x="634564" y="1337682"/>
            <a:ext cx="10922872" cy="261610"/>
          </a:xfrm>
          <a:prstGeom prst="rect">
            <a:avLst/>
          </a:prstGeom>
          <a:noFill/>
        </p:spPr>
        <p:txBody>
          <a:bodyPr wrap="square" rtlCol="0">
            <a:spAutoFit/>
          </a:bodyPr>
          <a:lstStyle/>
          <a:p>
            <a:r>
              <a:rPr lang="en-CA" sz="1100"/>
              <a:t>Workload classification helps to identify compute characteristics of unknown workloads and either present optimization pathways or alternatives to resource scheduling to minimize waste.</a:t>
            </a:r>
            <a:endParaRPr lang="en-US" sz="1100"/>
          </a:p>
        </p:txBody>
      </p:sp>
      <p:pic>
        <p:nvPicPr>
          <p:cNvPr id="4" name="Picture 3" descr="A close-up of a document&#10;&#10;Description automatically generated with low confidence">
            <a:extLst>
              <a:ext uri="{FF2B5EF4-FFF2-40B4-BE49-F238E27FC236}">
                <a16:creationId xmlns:a16="http://schemas.microsoft.com/office/drawing/2014/main" id="{0DAABB9F-2590-4F8D-B250-2A9AABC1228A}"/>
              </a:ext>
            </a:extLst>
          </p:cNvPr>
          <p:cNvPicPr>
            <a:picLocks noChangeAspect="1"/>
          </p:cNvPicPr>
          <p:nvPr/>
        </p:nvPicPr>
        <p:blipFill>
          <a:blip r:embed="rId3"/>
          <a:stretch>
            <a:fillRect/>
          </a:stretch>
        </p:blipFill>
        <p:spPr>
          <a:xfrm>
            <a:off x="3393962" y="2773829"/>
            <a:ext cx="5404076" cy="1370047"/>
          </a:xfrm>
          <a:prstGeom prst="rect">
            <a:avLst/>
          </a:prstGeom>
        </p:spPr>
      </p:pic>
      <p:pic>
        <p:nvPicPr>
          <p:cNvPr id="6" name="Picture 5" descr="A picture containing line, plot, diagram&#10;&#10;Description automatically generated">
            <a:extLst>
              <a:ext uri="{FF2B5EF4-FFF2-40B4-BE49-F238E27FC236}">
                <a16:creationId xmlns:a16="http://schemas.microsoft.com/office/drawing/2014/main" id="{796EF67E-C617-9A07-A0B7-8BD983EB9A60}"/>
              </a:ext>
            </a:extLst>
          </p:cNvPr>
          <p:cNvPicPr>
            <a:picLocks noChangeAspect="1"/>
          </p:cNvPicPr>
          <p:nvPr/>
        </p:nvPicPr>
        <p:blipFill>
          <a:blip r:embed="rId4"/>
          <a:stretch>
            <a:fillRect/>
          </a:stretch>
        </p:blipFill>
        <p:spPr>
          <a:xfrm>
            <a:off x="843631" y="5139419"/>
            <a:ext cx="3858641" cy="1176415"/>
          </a:xfrm>
          <a:prstGeom prst="rect">
            <a:avLst/>
          </a:prstGeom>
        </p:spPr>
      </p:pic>
      <p:pic>
        <p:nvPicPr>
          <p:cNvPr id="10" name="Picture 9" descr="A graph with a red line&#10;&#10;Description automatically generated with low confidence">
            <a:extLst>
              <a:ext uri="{FF2B5EF4-FFF2-40B4-BE49-F238E27FC236}">
                <a16:creationId xmlns:a16="http://schemas.microsoft.com/office/drawing/2014/main" id="{3538B74F-5C0A-BFA4-7AA1-4B9682C5FFDC}"/>
              </a:ext>
            </a:extLst>
          </p:cNvPr>
          <p:cNvPicPr>
            <a:picLocks noChangeAspect="1"/>
          </p:cNvPicPr>
          <p:nvPr/>
        </p:nvPicPr>
        <p:blipFill>
          <a:blip r:embed="rId5"/>
          <a:stretch>
            <a:fillRect/>
          </a:stretch>
        </p:blipFill>
        <p:spPr>
          <a:xfrm>
            <a:off x="4702272" y="5121313"/>
            <a:ext cx="3818081" cy="1203864"/>
          </a:xfrm>
          <a:prstGeom prst="rect">
            <a:avLst/>
          </a:prstGeom>
        </p:spPr>
      </p:pic>
      <p:pic>
        <p:nvPicPr>
          <p:cNvPr id="12" name="Picture 11" descr="A picture containing line, plot, diagram&#10;&#10;Description automatically generated">
            <a:extLst>
              <a:ext uri="{FF2B5EF4-FFF2-40B4-BE49-F238E27FC236}">
                <a16:creationId xmlns:a16="http://schemas.microsoft.com/office/drawing/2014/main" id="{68B469C2-2D4F-4DB8-1082-812E8D591E3B}"/>
              </a:ext>
            </a:extLst>
          </p:cNvPr>
          <p:cNvPicPr>
            <a:picLocks noChangeAspect="1"/>
          </p:cNvPicPr>
          <p:nvPr/>
        </p:nvPicPr>
        <p:blipFill>
          <a:blip r:embed="rId6"/>
          <a:stretch>
            <a:fillRect/>
          </a:stretch>
        </p:blipFill>
        <p:spPr>
          <a:xfrm>
            <a:off x="8529406" y="5189652"/>
            <a:ext cx="2572693" cy="1234734"/>
          </a:xfrm>
          <a:prstGeom prst="rect">
            <a:avLst/>
          </a:prstGeom>
        </p:spPr>
      </p:pic>
    </p:spTree>
    <p:extLst>
      <p:ext uri="{BB962C8B-B14F-4D97-AF65-F5344CB8AC3E}">
        <p14:creationId xmlns:p14="http://schemas.microsoft.com/office/powerpoint/2010/main" val="107463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08241" y="1673969"/>
            <a:ext cx="10949195" cy="4093428"/>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Data:</a:t>
            </a:r>
          </a:p>
          <a:p>
            <a:endParaRPr lang="en-US" sz="1100" dirty="0">
              <a:latin typeface="Arial" panose="020B0604020202020204" pitchFamily="34" charset="0"/>
              <a:cs typeface="Arial" panose="020B0604020202020204" pitchFamily="34" charset="0"/>
            </a:endParaRPr>
          </a:p>
          <a:p>
            <a:r>
              <a:rPr lang="en-CA" sz="1100" b="0">
                <a:effectLst/>
                <a:latin typeface="Calibri" panose="020F0502020204030204" pitchFamily="34" charset="0"/>
                <a:cs typeface="Calibri" panose="020F0502020204030204" pitchFamily="34" charset="0"/>
              </a:rPr>
              <a:t>The MIT Supercloud Dataset consists of anonymized scheduler logs, </a:t>
            </a:r>
            <a:r>
              <a:rPr lang="en-CA" sz="1100" b="0">
                <a:solidFill>
                  <a:srgbClr val="FF0000"/>
                </a:solidFill>
                <a:effectLst/>
                <a:latin typeface="Calibri" panose="020F0502020204030204" pitchFamily="34" charset="0"/>
                <a:cs typeface="Calibri" panose="020F0502020204030204" pitchFamily="34" charset="0"/>
              </a:rPr>
              <a:t>time series data from CPUs and GPUs</a:t>
            </a:r>
            <a:r>
              <a:rPr lang="en-CA" sz="1100" b="0">
                <a:effectLst/>
                <a:latin typeface="Calibri" panose="020F0502020204030204" pitchFamily="34" charset="0"/>
                <a:cs typeface="Calibri" panose="020F0502020204030204" pitchFamily="34" charset="0"/>
              </a:rPr>
              <a:t>, monitoring data from each compute node. The uncompressed dataset is of the order of a Terabyte and is made available in compressed files. The dataset includes traces from 460,497 jobs, out of which 98,177 are jobs that requested GPUs for a variety of compute workloads which include AI/ML training and inference.</a:t>
            </a: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100" b="0">
                <a:effectLst/>
                <a:latin typeface="Calibri" panose="020F0502020204030204" pitchFamily="34" charset="0"/>
                <a:cs typeface="Calibri" panose="020F0502020204030204" pitchFamily="34" charset="0"/>
              </a:rPr>
              <a:t>GPU:</a:t>
            </a:r>
          </a:p>
          <a:p>
            <a:r>
              <a:rPr lang="en-CA" sz="1100" b="0">
                <a:effectLst/>
                <a:latin typeface="Calibri" panose="020F0502020204030204" pitchFamily="34" charset="0"/>
                <a:cs typeface="Calibri" panose="020F0502020204030204" pitchFamily="34" charset="0"/>
              </a:rPr>
              <a:t>The GPU utilization data is organized in 100 directories in the `gpu` folder. Each CSV file in these folders contains GPU usage data collected on all GPUs across all nodes assigned to a job. GPU data is collected using the `nvidia-smi` utility at </a:t>
            </a:r>
            <a:r>
              <a:rPr lang="en-CA" sz="1100" b="0">
                <a:solidFill>
                  <a:srgbClr val="FF0000"/>
                </a:solidFill>
                <a:effectLst/>
                <a:latin typeface="Calibri" panose="020F0502020204030204" pitchFamily="34" charset="0"/>
                <a:cs typeface="Calibri" panose="020F0502020204030204" pitchFamily="34" charset="0"/>
              </a:rPr>
              <a:t>100 ms </a:t>
            </a:r>
            <a:r>
              <a:rPr lang="en-CA" sz="1100" b="0">
                <a:effectLst/>
                <a:latin typeface="Calibri" panose="020F0502020204030204" pitchFamily="34" charset="0"/>
                <a:cs typeface="Calibri" panose="020F0502020204030204" pitchFamily="34" charset="0"/>
              </a:rPr>
              <a:t>intervals.</a:t>
            </a:r>
          </a:p>
          <a:p>
            <a:r>
              <a:rPr lang="en-CA" sz="1100">
                <a:solidFill>
                  <a:srgbClr val="FF0000"/>
                </a:solidFill>
                <a:latin typeface="Calibri" panose="020F0502020204030204" pitchFamily="34" charset="0"/>
                <a:cs typeface="Calibri" panose="020F0502020204030204" pitchFamily="34" charset="0"/>
              </a:rPr>
              <a:t>How to use the GPU data: https://nbviewer.org/github/MIT-AI-Accelerator/MIT-Supercloud-Dataset/blob/main/notebooks/Intro-to-MIT-Supercloud-Dataset.ipynb</a:t>
            </a:r>
            <a:endParaRPr lang="en-CA" sz="1100">
              <a:solidFill>
                <a:srgbClr val="FF0000"/>
              </a:solidFill>
              <a:effectLst/>
              <a:latin typeface="Calibri" panose="020F0502020204030204" pitchFamily="34" charset="0"/>
              <a:cs typeface="Calibri" panose="020F0502020204030204" pitchFamily="34" charset="0"/>
            </a:endParaRPr>
          </a:p>
          <a:p>
            <a:endParaRPr lang="en-CA" sz="1100" b="0">
              <a:effectLst/>
              <a:latin typeface="Calibri" panose="020F0502020204030204" pitchFamily="34" charset="0"/>
              <a:cs typeface="Calibri" panose="020F0502020204030204" pitchFamily="34" charset="0"/>
            </a:endParaRPr>
          </a:p>
          <a:p>
            <a:endParaRPr lang="en-CA" sz="1100" b="0">
              <a:effectLst/>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CA" sz="1100" b="0">
              <a:effectLst/>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CA" sz="1100" b="0">
              <a:effectLst/>
              <a:latin typeface="Calibri" panose="020F0502020204030204" pitchFamily="34" charset="0"/>
              <a:cs typeface="Calibri" panose="020F0502020204030204" pitchFamily="34" charset="0"/>
            </a:endParaRPr>
          </a:p>
          <a:p>
            <a:endParaRPr lang="en-US" sz="11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0D34E40-78DF-FBEE-C1AD-8686D95E6F8D}"/>
              </a:ext>
            </a:extLst>
          </p:cNvPr>
          <p:cNvSpPr txBox="1"/>
          <p:nvPr/>
        </p:nvSpPr>
        <p:spPr>
          <a:xfrm>
            <a:off x="634564" y="1337682"/>
            <a:ext cx="10922872" cy="261610"/>
          </a:xfrm>
          <a:prstGeom prst="rect">
            <a:avLst/>
          </a:prstGeom>
          <a:noFill/>
        </p:spPr>
        <p:txBody>
          <a:bodyPr wrap="square" rtlCol="0">
            <a:spAutoFit/>
          </a:bodyPr>
          <a:lstStyle/>
          <a:p>
            <a:r>
              <a:rPr lang="en-CA" sz="1100"/>
              <a:t>Workload classification helps to identify compute characteristics of unknown workloads and either present optimization pathways or alternatives to resource scheduling to minimize waste.</a:t>
            </a:r>
            <a:endParaRPr lang="en-US" sz="1100"/>
          </a:p>
        </p:txBody>
      </p:sp>
      <p:pic>
        <p:nvPicPr>
          <p:cNvPr id="4" name="Picture 3" descr="A close-up of a document&#10;&#10;Description automatically generated with low confidence">
            <a:extLst>
              <a:ext uri="{FF2B5EF4-FFF2-40B4-BE49-F238E27FC236}">
                <a16:creationId xmlns:a16="http://schemas.microsoft.com/office/drawing/2014/main" id="{0DAABB9F-2590-4F8D-B250-2A9AABC1228A}"/>
              </a:ext>
            </a:extLst>
          </p:cNvPr>
          <p:cNvPicPr>
            <a:picLocks noChangeAspect="1"/>
          </p:cNvPicPr>
          <p:nvPr/>
        </p:nvPicPr>
        <p:blipFill>
          <a:blip r:embed="rId3"/>
          <a:stretch>
            <a:fillRect/>
          </a:stretch>
        </p:blipFill>
        <p:spPr>
          <a:xfrm>
            <a:off x="3393962" y="2773829"/>
            <a:ext cx="5404076" cy="1370047"/>
          </a:xfrm>
          <a:prstGeom prst="rect">
            <a:avLst/>
          </a:prstGeom>
        </p:spPr>
      </p:pic>
      <p:pic>
        <p:nvPicPr>
          <p:cNvPr id="11" name="Picture 10" descr="A picture containing line, plot, diagram&#10;&#10;Description automatically generated">
            <a:extLst>
              <a:ext uri="{FF2B5EF4-FFF2-40B4-BE49-F238E27FC236}">
                <a16:creationId xmlns:a16="http://schemas.microsoft.com/office/drawing/2014/main" id="{156FE1F2-9CBA-3F5E-F349-63DB1094FBEE}"/>
              </a:ext>
            </a:extLst>
          </p:cNvPr>
          <p:cNvPicPr>
            <a:picLocks noChangeAspect="1"/>
          </p:cNvPicPr>
          <p:nvPr/>
        </p:nvPicPr>
        <p:blipFill>
          <a:blip r:embed="rId4"/>
          <a:stretch>
            <a:fillRect/>
          </a:stretch>
        </p:blipFill>
        <p:spPr>
          <a:xfrm>
            <a:off x="608241" y="5095088"/>
            <a:ext cx="4416432" cy="1393710"/>
          </a:xfrm>
          <a:prstGeom prst="rect">
            <a:avLst/>
          </a:prstGeom>
        </p:spPr>
      </p:pic>
      <p:pic>
        <p:nvPicPr>
          <p:cNvPr id="13" name="Picture 12" descr="A picture containing line, plot, receipt&#10;&#10;Description automatically generated">
            <a:extLst>
              <a:ext uri="{FF2B5EF4-FFF2-40B4-BE49-F238E27FC236}">
                <a16:creationId xmlns:a16="http://schemas.microsoft.com/office/drawing/2014/main" id="{42E32F90-DB8E-8D4D-6A1E-EA25E0185FCF}"/>
              </a:ext>
            </a:extLst>
          </p:cNvPr>
          <p:cNvPicPr>
            <a:picLocks noChangeAspect="1"/>
          </p:cNvPicPr>
          <p:nvPr/>
        </p:nvPicPr>
        <p:blipFill>
          <a:blip r:embed="rId5"/>
          <a:stretch>
            <a:fillRect/>
          </a:stretch>
        </p:blipFill>
        <p:spPr>
          <a:xfrm>
            <a:off x="5024673" y="5118424"/>
            <a:ext cx="4416432" cy="1361321"/>
          </a:xfrm>
          <a:prstGeom prst="rect">
            <a:avLst/>
          </a:prstGeom>
        </p:spPr>
      </p:pic>
      <p:pic>
        <p:nvPicPr>
          <p:cNvPr id="15" name="Picture 14" descr="A graph with pink lines&#10;&#10;Description automatically generated with low confidence">
            <a:extLst>
              <a:ext uri="{FF2B5EF4-FFF2-40B4-BE49-F238E27FC236}">
                <a16:creationId xmlns:a16="http://schemas.microsoft.com/office/drawing/2014/main" id="{34424CAA-5D25-0E9C-4375-0F07B49D5829}"/>
              </a:ext>
            </a:extLst>
          </p:cNvPr>
          <p:cNvPicPr>
            <a:picLocks noChangeAspect="1"/>
          </p:cNvPicPr>
          <p:nvPr/>
        </p:nvPicPr>
        <p:blipFill>
          <a:blip r:embed="rId6"/>
          <a:stretch>
            <a:fillRect/>
          </a:stretch>
        </p:blipFill>
        <p:spPr>
          <a:xfrm>
            <a:off x="9551109" y="5069614"/>
            <a:ext cx="1597498" cy="1437290"/>
          </a:xfrm>
          <a:prstGeom prst="rect">
            <a:avLst/>
          </a:prstGeom>
        </p:spPr>
      </p:pic>
    </p:spTree>
    <p:extLst>
      <p:ext uri="{BB962C8B-B14F-4D97-AF65-F5344CB8AC3E}">
        <p14:creationId xmlns:p14="http://schemas.microsoft.com/office/powerpoint/2010/main" val="12364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4985980"/>
          </a:xfrm>
          <a:prstGeom prst="rect">
            <a:avLst/>
          </a:prstGeom>
          <a:noFill/>
        </p:spPr>
        <p:txBody>
          <a:bodyPr wrap="square" rtlCol="0">
            <a:spAutoFit/>
          </a:bodyPr>
          <a:lstStyle/>
          <a:p>
            <a:r>
              <a:rPr lang="en-CA"/>
              <a:t>Detailed presentation of the MIT Supercloud Dataset’s labelled dataset</a:t>
            </a:r>
            <a:r>
              <a:rPr lang="en-CA" dirty="0"/>
              <a:t>:</a:t>
            </a:r>
          </a:p>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100"/>
              <a:t>The MIT Supercloud Dataset was collected on the TXGaia system, which is a heterogeneous cluster consisting of a set of GPU-accelerated nodes and another set of CPU-only nodes. The first partition has 224 nodes with two 20-core Intel Xeon Gold 6248 processors with a total 384GB of RAM and two NVIDIA Volta V100 GPUs with 32GB of RAM each.</a:t>
            </a:r>
          </a:p>
          <a:p>
            <a:pPr marL="171450" indent="-171450">
              <a:buFont typeface="Arial" panose="020B0604020202020204" pitchFamily="34" charset="0"/>
              <a:buChar char="•"/>
            </a:pPr>
            <a:r>
              <a:rPr lang="en-CA" sz="1100"/>
              <a:t>The dataset consists of time series of </a:t>
            </a:r>
            <a:r>
              <a:rPr lang="en-CA" sz="1100">
                <a:solidFill>
                  <a:srgbClr val="FF0000"/>
                </a:solidFill>
              </a:rPr>
              <a:t>CPU and GPU utilization</a:t>
            </a:r>
            <a:r>
              <a:rPr lang="en-CA" sz="1100"/>
              <a:t>, </a:t>
            </a:r>
            <a:r>
              <a:rPr lang="en-CA" sz="1100">
                <a:solidFill>
                  <a:srgbClr val="FF0000"/>
                </a:solidFill>
              </a:rPr>
              <a:t>memory utilization</a:t>
            </a:r>
            <a:r>
              <a:rPr lang="en-CA" sz="1100"/>
              <a:t>, </a:t>
            </a:r>
            <a:r>
              <a:rPr lang="en-CA" sz="1100">
                <a:solidFill>
                  <a:srgbClr val="FF0000"/>
                </a:solidFill>
              </a:rPr>
              <a:t>GPU temperature</a:t>
            </a:r>
            <a:r>
              <a:rPr lang="en-CA" sz="1100"/>
              <a:t>, </a:t>
            </a:r>
            <a:r>
              <a:rPr lang="en-CA" sz="1100">
                <a:solidFill>
                  <a:srgbClr val="FF0000"/>
                </a:solidFill>
              </a:rPr>
              <a:t>snapshots of compute node state</a:t>
            </a:r>
            <a:r>
              <a:rPr lang="en-CA" sz="1100"/>
              <a:t>, </a:t>
            </a:r>
            <a:r>
              <a:rPr lang="en-CA" sz="1100">
                <a:solidFill>
                  <a:srgbClr val="FF0000"/>
                </a:solidFill>
              </a:rPr>
              <a:t>file I/O</a:t>
            </a:r>
            <a:r>
              <a:rPr lang="en-CA" sz="1100"/>
              <a:t>, as well as the </a:t>
            </a:r>
            <a:r>
              <a:rPr lang="en-CA" sz="1100">
                <a:solidFill>
                  <a:srgbClr val="FF0000"/>
                </a:solidFill>
              </a:rPr>
              <a:t>scheduler log</a:t>
            </a:r>
            <a:r>
              <a:rPr lang="en-CA" sz="1100"/>
              <a:t>.</a:t>
            </a:r>
          </a:p>
          <a:p>
            <a:pPr marL="171450" indent="-171450">
              <a:buFont typeface="Arial" panose="020B0604020202020204" pitchFamily="34" charset="0"/>
              <a:buChar char="•"/>
            </a:pPr>
            <a:r>
              <a:rPr lang="en-CA" sz="1100"/>
              <a:t>At present, among the over 2 TB of data in the MIT Superclould Dataset, approximately </a:t>
            </a:r>
            <a:r>
              <a:rPr lang="en-CA" sz="1100">
                <a:solidFill>
                  <a:srgbClr val="FF0000"/>
                </a:solidFill>
              </a:rPr>
              <a:t>2 GB consist of labelled workloads, with 3,430 unique jobs</a:t>
            </a:r>
            <a:r>
              <a:rPr lang="en-CA" sz="1100"/>
              <a:t>. Found in </a:t>
            </a:r>
            <a:r>
              <a:rPr lang="en-CA" sz="1100">
                <a:solidFill>
                  <a:srgbClr val="FF0000"/>
                </a:solidFill>
              </a:rPr>
              <a:t>labelled_jobids.csv</a:t>
            </a:r>
            <a:r>
              <a:rPr lang="en-CA" sz="1100"/>
              <a:t>.</a:t>
            </a:r>
          </a:p>
          <a:p>
            <a:pPr marL="171450" indent="-171450">
              <a:buFont typeface="Arial" panose="020B0604020202020204" pitchFamily="34" charset="0"/>
              <a:buChar char="•"/>
            </a:pPr>
            <a:r>
              <a:rPr lang="en-CA" sz="1100"/>
              <a:t>The labelled data was created by running and manually labelling commonly used deep neural networks in vision, Natural Language Processing (NLP) and Graph Neural Networks (GNN). At present, there are </a:t>
            </a:r>
            <a:r>
              <a:rPr lang="en-CA" sz="1100">
                <a:solidFill>
                  <a:srgbClr val="FF0000"/>
                </a:solidFill>
              </a:rPr>
              <a:t>ten deep neural network models in the labelled dataset as shown in Table I</a:t>
            </a:r>
            <a:r>
              <a:rPr lang="en-CA" sz="1100"/>
              <a:t>.</a:t>
            </a:r>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r>
              <a:rPr lang="en-CA" sz="1100"/>
              <a:t>All data in the labelled dataset includes both </a:t>
            </a:r>
            <a:r>
              <a:rPr lang="en-CA" sz="1100">
                <a:solidFill>
                  <a:srgbClr val="FF0000"/>
                </a:solidFill>
              </a:rPr>
              <a:t>CPU and GPU time series</a:t>
            </a:r>
            <a:r>
              <a:rPr lang="en-CA" sz="1100"/>
              <a:t>. Due to the fact a single job may request multiple GPUs across multiple nodes, the number of distinct GPU time series is larger than 3,430.</a:t>
            </a:r>
          </a:p>
          <a:p>
            <a:pPr marL="171450" indent="-171450">
              <a:buFont typeface="Arial" panose="020B0604020202020204" pitchFamily="34" charset="0"/>
              <a:buChar char="•"/>
            </a:pPr>
            <a:endParaRPr lang="en-CA" sz="1100"/>
          </a:p>
        </p:txBody>
      </p:sp>
      <p:sp>
        <p:nvSpPr>
          <p:cNvPr id="17" name="TextBox 16">
            <a:extLst>
              <a:ext uri="{FF2B5EF4-FFF2-40B4-BE49-F238E27FC236}">
                <a16:creationId xmlns:a16="http://schemas.microsoft.com/office/drawing/2014/main" id="{ACACB77D-D613-7A0B-3EDB-6D3E068D1C0B}"/>
              </a:ext>
            </a:extLst>
          </p:cNvPr>
          <p:cNvSpPr txBox="1"/>
          <p:nvPr/>
        </p:nvSpPr>
        <p:spPr>
          <a:xfrm>
            <a:off x="6294362" y="1371599"/>
            <a:ext cx="5475514" cy="1031051"/>
          </a:xfrm>
          <a:prstGeom prst="rect">
            <a:avLst/>
          </a:prstGeom>
          <a:noFill/>
        </p:spPr>
        <p:txBody>
          <a:bodyPr wrap="square" rtlCol="0">
            <a:spAutoFit/>
          </a:bodyPr>
          <a:lstStyle/>
          <a:p>
            <a:r>
              <a:rPr lang="en-CA" dirty="0"/>
              <a:t>T</a:t>
            </a:r>
            <a:r>
              <a:rPr lang="en-CA"/>
              <a:t>he features in the CPU and GPU datasets relevant to classification</a:t>
            </a:r>
            <a:r>
              <a:rPr lang="en-CA" dirty="0"/>
              <a:t>:</a:t>
            </a:r>
          </a:p>
          <a:p>
            <a:endParaRPr lang="en-CA" sz="1400" dirty="0">
              <a:latin typeface="Calibri" panose="020F0502020204030204" pitchFamily="34" charset="0"/>
              <a:cs typeface="Calibri" panose="020F0502020204030204" pitchFamily="34" charset="0"/>
            </a:endParaRPr>
          </a:p>
          <a:p>
            <a:endParaRPr lang="en-CA" sz="1100" dirty="0"/>
          </a:p>
        </p:txBody>
      </p:sp>
      <p:pic>
        <p:nvPicPr>
          <p:cNvPr id="4" name="Picture 3" descr="A picture containing text, receipt, screenshot, font&#10;&#10;Description automatically generated">
            <a:extLst>
              <a:ext uri="{FF2B5EF4-FFF2-40B4-BE49-F238E27FC236}">
                <a16:creationId xmlns:a16="http://schemas.microsoft.com/office/drawing/2014/main" id="{3C72F9EB-168E-A91B-3371-2B9D039EB751}"/>
              </a:ext>
            </a:extLst>
          </p:cNvPr>
          <p:cNvPicPr>
            <a:picLocks noChangeAspect="1"/>
          </p:cNvPicPr>
          <p:nvPr/>
        </p:nvPicPr>
        <p:blipFill>
          <a:blip r:embed="rId2"/>
          <a:stretch>
            <a:fillRect/>
          </a:stretch>
        </p:blipFill>
        <p:spPr>
          <a:xfrm>
            <a:off x="1196320" y="4495531"/>
            <a:ext cx="4323847" cy="904077"/>
          </a:xfrm>
          <a:prstGeom prst="rect">
            <a:avLst/>
          </a:prstGeom>
        </p:spPr>
      </p:pic>
      <p:sp>
        <p:nvSpPr>
          <p:cNvPr id="12" name="TextBox 11">
            <a:extLst>
              <a:ext uri="{FF2B5EF4-FFF2-40B4-BE49-F238E27FC236}">
                <a16:creationId xmlns:a16="http://schemas.microsoft.com/office/drawing/2014/main" id="{AD7E7C03-E45E-4E1F-6B9B-553ECF3CB524}"/>
              </a:ext>
            </a:extLst>
          </p:cNvPr>
          <p:cNvSpPr txBox="1"/>
          <p:nvPr/>
        </p:nvSpPr>
        <p:spPr>
          <a:xfrm>
            <a:off x="6294362" y="4076443"/>
            <a:ext cx="5475514" cy="1954381"/>
          </a:xfrm>
          <a:prstGeom prst="rect">
            <a:avLst/>
          </a:prstGeom>
          <a:noFill/>
        </p:spPr>
        <p:txBody>
          <a:bodyPr wrap="square" rtlCol="0">
            <a:spAutoFit/>
          </a:bodyPr>
          <a:lstStyle/>
          <a:p>
            <a:r>
              <a:rPr lang="en-CA" sz="1100"/>
              <a:t>https://github.com/MIT-AI-Accelerator/MIT-Supercloud-Dataset/tree/main</a:t>
            </a:r>
          </a:p>
          <a:p>
            <a:pPr marL="171450" indent="-171450">
              <a:buFont typeface="Arial" panose="020B0604020202020204" pitchFamily="34" charset="0"/>
              <a:buChar char="•"/>
            </a:pPr>
            <a:r>
              <a:rPr lang="en-CA" sz="1100"/>
              <a:t>The datasets were generated by sampling in three different ways: the first 60 seconds of each time series, the middle 60 </a:t>
            </a:r>
            <a:r>
              <a:rPr lang="en-CA" sz="1100">
                <a:latin typeface="Calibri" panose="020F0502020204030204" pitchFamily="34" charset="0"/>
                <a:cs typeface="Calibri" panose="020F0502020204030204" pitchFamily="34" charset="0"/>
              </a:rPr>
              <a:t>seconds of each time series, and a 60 second sample drawn at random from the time series.</a:t>
            </a:r>
          </a:p>
          <a:p>
            <a:pPr marL="171450" indent="-171450">
              <a:buFont typeface="Arial" panose="020B0604020202020204" pitchFamily="34" charset="0"/>
              <a:buChar char="•"/>
            </a:pPr>
            <a:r>
              <a:rPr lang="en-CA" sz="1100"/>
              <a:t>Each dataset is saved in the Numpy npz format and contains following the files: </a:t>
            </a:r>
            <a:r>
              <a:rPr lang="en-CA" sz="1100">
                <a:solidFill>
                  <a:srgbClr val="FF0000"/>
                </a:solidFill>
              </a:rPr>
              <a:t>X_train, y_train, model_train, X_test, y_test, model_test</a:t>
            </a:r>
            <a:r>
              <a:rPr lang="en-CA" sz="1100"/>
              <a:t>.</a:t>
            </a:r>
          </a:p>
          <a:p>
            <a:pPr marL="171450" indent="-171450">
              <a:buFont typeface="Arial" panose="020B0604020202020204" pitchFamily="34" charset="0"/>
              <a:buChar char="•"/>
            </a:pPr>
            <a:r>
              <a:rPr lang="en-CA" sz="1100"/>
              <a:t>Using the training sets as an example, X_train is a </a:t>
            </a:r>
            <a:r>
              <a:rPr lang="en-CA" sz="1100">
                <a:solidFill>
                  <a:srgbClr val="FF0000"/>
                </a:solidFill>
              </a:rPr>
              <a:t>three dimensional vector containing the time series data</a:t>
            </a:r>
            <a:r>
              <a:rPr lang="en-CA" sz="1100"/>
              <a:t>. For example, in the 60-start-1 dataset, the dimensions are (14590, 540, 7) which correspond to </a:t>
            </a:r>
            <a:r>
              <a:rPr lang="en-CA" sz="1100">
                <a:solidFill>
                  <a:srgbClr val="FF0000"/>
                </a:solidFill>
              </a:rPr>
              <a:t>trials</a:t>
            </a:r>
            <a:r>
              <a:rPr lang="en-CA" sz="1100"/>
              <a:t>, </a:t>
            </a:r>
            <a:r>
              <a:rPr lang="en-CA" sz="1100">
                <a:solidFill>
                  <a:srgbClr val="FF0000"/>
                </a:solidFill>
              </a:rPr>
              <a:t>time series samples</a:t>
            </a:r>
            <a:r>
              <a:rPr lang="en-CA" sz="1100"/>
              <a:t>, and </a:t>
            </a:r>
            <a:r>
              <a:rPr lang="en-CA" sz="1100">
                <a:solidFill>
                  <a:srgbClr val="FF0000"/>
                </a:solidFill>
              </a:rPr>
              <a:t>sensors</a:t>
            </a:r>
            <a:r>
              <a:rPr lang="en-CA" sz="1100"/>
              <a:t> respectively. Y_train is a vector of </a:t>
            </a:r>
            <a:r>
              <a:rPr lang="en-CA" sz="1100">
                <a:solidFill>
                  <a:srgbClr val="FF0000"/>
                </a:solidFill>
              </a:rPr>
              <a:t>integer class labels</a:t>
            </a:r>
            <a:r>
              <a:rPr lang="en-CA" sz="1100"/>
              <a:t>. model_train contains the </a:t>
            </a:r>
            <a:r>
              <a:rPr lang="en-CA" sz="1100">
                <a:solidFill>
                  <a:srgbClr val="FF0000"/>
                </a:solidFill>
              </a:rPr>
              <a:t>text names of the models corresponding to each numerical label </a:t>
            </a:r>
            <a:r>
              <a:rPr lang="en-CA" sz="1100"/>
              <a:t>in y_train.</a:t>
            </a:r>
            <a:endParaRPr lang="en-CA" sz="1100" dirty="0">
              <a:latin typeface="Calibri" panose="020F0502020204030204" pitchFamily="34" charset="0"/>
              <a:cs typeface="Calibri" panose="020F0502020204030204" pitchFamily="34" charset="0"/>
            </a:endParaRPr>
          </a:p>
        </p:txBody>
      </p:sp>
      <p:pic>
        <p:nvPicPr>
          <p:cNvPr id="14" name="Picture 13" descr="A picture containing text, screenshot, font, number&#10;&#10;Description automatically generated">
            <a:extLst>
              <a:ext uri="{FF2B5EF4-FFF2-40B4-BE49-F238E27FC236}">
                <a16:creationId xmlns:a16="http://schemas.microsoft.com/office/drawing/2014/main" id="{61269EF3-B9FD-EEFE-41A5-2C0C5CD242CD}"/>
              </a:ext>
            </a:extLst>
          </p:cNvPr>
          <p:cNvPicPr>
            <a:picLocks noChangeAspect="1"/>
          </p:cNvPicPr>
          <p:nvPr/>
        </p:nvPicPr>
        <p:blipFill>
          <a:blip r:embed="rId3"/>
          <a:stretch>
            <a:fillRect/>
          </a:stretch>
        </p:blipFill>
        <p:spPr>
          <a:xfrm>
            <a:off x="7069779" y="2084410"/>
            <a:ext cx="3928673" cy="1726614"/>
          </a:xfrm>
          <a:prstGeom prst="rect">
            <a:avLst/>
          </a:prstGeom>
        </p:spPr>
      </p:pic>
    </p:spTree>
    <p:extLst>
      <p:ext uri="{BB962C8B-B14F-4D97-AF65-F5344CB8AC3E}">
        <p14:creationId xmlns:p14="http://schemas.microsoft.com/office/powerpoint/2010/main" val="425500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4112664"/>
              </a:xfrm>
              <a:prstGeom prst="rect">
                <a:avLst/>
              </a:prstGeom>
              <a:noFill/>
            </p:spPr>
            <p:txBody>
              <a:bodyPr wrap="square" rtlCol="0">
                <a:spAutoFit/>
              </a:bodyPr>
              <a:lstStyle/>
              <a:p>
                <a:r>
                  <a:rPr lang="en-CA"/>
                  <a:t>BASELINE MODELS AND RESULTS</a:t>
                </a:r>
                <a:r>
                  <a:rPr lang="en-CA" dirty="0"/>
                  <a:t>:</a:t>
                </a:r>
              </a:p>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600"/>
                  <a:t>A. Support Vector Machines and Random Forests:</a:t>
                </a:r>
                <a:endParaRPr lang="en-CA" sz="1100"/>
              </a:p>
              <a:p>
                <a:pPr marL="628650" lvl="1" indent="-171450">
                  <a:buFont typeface="Arial" panose="020B0604020202020204" pitchFamily="34" charset="0"/>
                  <a:buChar char="•"/>
                </a:pPr>
                <a:r>
                  <a:rPr lang="en-CA" sz="1100"/>
                  <a:t>The first dimensionality reduction technique was principal component analysis. (As </a:t>
                </a:r>
                <a:r>
                  <a:rPr lang="en-CA" sz="1100">
                    <a:solidFill>
                      <a:srgbClr val="FF0000"/>
                    </a:solidFill>
                  </a:rPr>
                  <a:t>each trial</a:t>
                </a:r>
                <a:r>
                  <a:rPr lang="en-CA" sz="1100"/>
                  <a:t> in the datasets from Table IV have </a:t>
                </a:r>
                <a:r>
                  <a:rPr lang="en-CA" sz="1100">
                    <a:solidFill>
                      <a:srgbClr val="FF0000"/>
                    </a:solidFill>
                  </a:rPr>
                  <a:t>540 samples across 7 sensors</a:t>
                </a:r>
                <a:r>
                  <a:rPr lang="en-CA" sz="1100"/>
                  <a:t>, before performing PCA each trial was </a:t>
                </a:r>
                <a:r>
                  <a:rPr lang="en-CA" sz="1100">
                    <a:solidFill>
                      <a:srgbClr val="FF0000"/>
                    </a:solidFill>
                  </a:rPr>
                  <a:t>reshaped to have the dimensions 3,780</a:t>
                </a:r>
                <a:r>
                  <a:rPr lang="en-CA" sz="1100"/>
                  <a:t>.)</a:t>
                </a:r>
              </a:p>
              <a:p>
                <a:pPr marL="628650" lvl="1" indent="-171450">
                  <a:buFont typeface="Arial" panose="020B0604020202020204" pitchFamily="34" charset="0"/>
                  <a:buChar char="•"/>
                </a:pPr>
                <a:r>
                  <a:rPr lang="en-CA" sz="1100"/>
                  <a:t>For time series data, each column does not necessarily represent a stand alone feature, as any given point is </a:t>
                </a:r>
                <a:r>
                  <a:rPr lang="en-CA" sz="1100">
                    <a:solidFill>
                      <a:srgbClr val="FF0000"/>
                    </a:solidFill>
                  </a:rPr>
                  <a:t>extremely correlated with other samples temporally closer to it </a:t>
                </a:r>
                <a:r>
                  <a:rPr lang="en-CA" sz="1100"/>
                  <a:t>as well as </a:t>
                </a:r>
                <a:r>
                  <a:rPr lang="en-CA" sz="1100">
                    <a:solidFill>
                      <a:srgbClr val="FF0000"/>
                    </a:solidFill>
                  </a:rPr>
                  <a:t>points inside other periods</a:t>
                </a:r>
                <a:r>
                  <a:rPr lang="en-CA" sz="1100"/>
                  <a:t>. To address both of these challenges, the second dimensionality reduction technique was to compute the covariance matrix for each trial. That is, given </a:t>
                </a:r>
                <a:r>
                  <a:rPr lang="en-CA" sz="1100">
                    <a:solidFill>
                      <a:srgbClr val="FF0000"/>
                    </a:solidFill>
                  </a:rPr>
                  <a:t>a single trial M ∈ </a:t>
                </a:r>
                <a14:m>
                  <m:oMath xmlns:m="http://schemas.openxmlformats.org/officeDocument/2006/math">
                    <m:sSup>
                      <m:sSupPr>
                        <m:ctrlPr>
                          <a:rPr lang="en-US" sz="1100" b="0" i="1">
                            <a:solidFill>
                              <a:srgbClr val="FF0000"/>
                            </a:solidFill>
                            <a:latin typeface="Cambria Math" panose="02040503050406030204" pitchFamily="18" charset="0"/>
                          </a:rPr>
                        </m:ctrlPr>
                      </m:sSupPr>
                      <m:e>
                        <m:r>
                          <a:rPr lang="en-CA" sz="1100" i="1">
                            <a:solidFill>
                              <a:srgbClr val="FF0000"/>
                            </a:solidFill>
                            <a:latin typeface="Cambria Math" panose="02040503050406030204" pitchFamily="18" charset="0"/>
                          </a:rPr>
                          <m:t>𝑅</m:t>
                        </m:r>
                      </m:e>
                      <m:sup>
                        <m:r>
                          <a:rPr lang="en-CA" sz="1100" i="1">
                            <a:solidFill>
                              <a:srgbClr val="FF0000"/>
                            </a:solidFill>
                            <a:latin typeface="Cambria Math" panose="02040503050406030204" pitchFamily="18" charset="0"/>
                          </a:rPr>
                          <m:t>540</m:t>
                        </m:r>
                        <m:r>
                          <a:rPr lang="en-US" sz="1100" b="0" i="1">
                            <a:solidFill>
                              <a:srgbClr val="FF0000"/>
                            </a:solidFill>
                            <a:latin typeface="Cambria Math" panose="02040503050406030204" pitchFamily="18" charset="0"/>
                          </a:rPr>
                          <m:t>∗7</m:t>
                        </m:r>
                      </m:sup>
                    </m:sSup>
                    <m:r>
                      <a:rPr lang="en-CA" sz="1100" i="1">
                        <a:solidFill>
                          <a:srgbClr val="FF0000"/>
                        </a:solidFill>
                        <a:latin typeface="Cambria Math" panose="02040503050406030204" pitchFamily="18" charset="0"/>
                      </a:rPr>
                      <m:t> </m:t>
                    </m:r>
                  </m:oMath>
                </a14:m>
                <a:r>
                  <a:rPr lang="en-CA" sz="1100"/>
                  <a:t>, from either the training or testing sets, we computed the covariance matrix with respect to the seven sensors, </a:t>
                </a:r>
                <a14:m>
                  <m:oMath xmlns:m="http://schemas.openxmlformats.org/officeDocument/2006/math">
                    <m:sSup>
                      <m:sSupPr>
                        <m:ctrlPr>
                          <a:rPr lang="en-US" sz="1100" b="0" i="1">
                            <a:latin typeface="Cambria Math" panose="02040503050406030204" pitchFamily="18" charset="0"/>
                          </a:rPr>
                        </m:ctrlPr>
                      </m:sSupPr>
                      <m:e>
                        <m:r>
                          <a:rPr lang="en-CA" sz="1100" i="1">
                            <a:latin typeface="Cambria Math" panose="02040503050406030204" pitchFamily="18" charset="0"/>
                          </a:rPr>
                          <m:t>𝑀</m:t>
                        </m:r>
                      </m:e>
                      <m:sup>
                        <m:r>
                          <a:rPr lang="en-CA" sz="1100" i="1">
                            <a:latin typeface="Cambria Math" panose="02040503050406030204" pitchFamily="18" charset="0"/>
                          </a:rPr>
                          <m:t>⊤</m:t>
                        </m:r>
                      </m:sup>
                    </m:sSup>
                    <m:r>
                      <a:rPr lang="en-CA" sz="1100" i="1">
                        <a:latin typeface="Cambria Math" panose="02040503050406030204" pitchFamily="18" charset="0"/>
                      </a:rPr>
                      <m:t>𝑀</m:t>
                    </m:r>
                    <m:r>
                      <a:rPr lang="en-CA" sz="1100" i="1">
                        <a:latin typeface="Cambria Math" panose="02040503050406030204" pitchFamily="18" charset="0"/>
                      </a:rPr>
                      <m:t> ∈ </m:t>
                    </m:r>
                    <m:sSup>
                      <m:sSupPr>
                        <m:ctrlPr>
                          <a:rPr lang="en-US" sz="1100" b="0" i="1">
                            <a:latin typeface="Cambria Math" panose="02040503050406030204" pitchFamily="18" charset="0"/>
                          </a:rPr>
                        </m:ctrlPr>
                      </m:sSupPr>
                      <m:e>
                        <m:r>
                          <a:rPr lang="en-CA" sz="1100" i="1">
                            <a:latin typeface="Cambria Math" panose="02040503050406030204" pitchFamily="18" charset="0"/>
                          </a:rPr>
                          <m:t>𝑅</m:t>
                        </m:r>
                      </m:e>
                      <m:sup>
                        <m:r>
                          <a:rPr lang="en-CA" sz="1100" i="1">
                            <a:latin typeface="Cambria Math" panose="02040503050406030204" pitchFamily="18" charset="0"/>
                          </a:rPr>
                          <m:t>7</m:t>
                        </m:r>
                        <m:r>
                          <a:rPr lang="en-US" sz="1100" b="0" i="1">
                            <a:latin typeface="Cambria Math" panose="02040503050406030204" pitchFamily="18" charset="0"/>
                          </a:rPr>
                          <m:t>∗7</m:t>
                        </m:r>
                      </m:sup>
                    </m:sSup>
                    <m:r>
                      <a:rPr lang="en-CA" sz="1100" i="1">
                        <a:latin typeface="Cambria Math" panose="02040503050406030204" pitchFamily="18" charset="0"/>
                      </a:rPr>
                      <m:t> </m:t>
                    </m:r>
                  </m:oMath>
                </a14:m>
                <a:r>
                  <a:rPr lang="en-CA" sz="1100"/>
                  <a:t>. As </a:t>
                </a:r>
                <a14:m>
                  <m:oMath xmlns:m="http://schemas.openxmlformats.org/officeDocument/2006/math">
                    <m:sSup>
                      <m:sSupPr>
                        <m:ctrlPr>
                          <a:rPr lang="en-US" sz="1100" i="1">
                            <a:latin typeface="Cambria Math" panose="02040503050406030204" pitchFamily="18" charset="0"/>
                          </a:rPr>
                        </m:ctrlPr>
                      </m:sSupPr>
                      <m:e>
                        <m:r>
                          <a:rPr lang="en-CA" sz="1100" i="1">
                            <a:latin typeface="Cambria Math" panose="02040503050406030204" pitchFamily="18" charset="0"/>
                          </a:rPr>
                          <m:t>𝑀</m:t>
                        </m:r>
                      </m:e>
                      <m:sup>
                        <m:r>
                          <a:rPr lang="en-CA" sz="1100" i="1">
                            <a:latin typeface="Cambria Math" panose="02040503050406030204" pitchFamily="18" charset="0"/>
                          </a:rPr>
                          <m:t>⊤</m:t>
                        </m:r>
                      </m:sup>
                    </m:sSup>
                    <m:r>
                      <a:rPr lang="en-CA" sz="1100" i="1">
                        <a:latin typeface="Cambria Math" panose="02040503050406030204" pitchFamily="18" charset="0"/>
                      </a:rPr>
                      <m:t>𝑀</m:t>
                    </m:r>
                  </m:oMath>
                </a14:m>
                <a:r>
                  <a:rPr lang="en-CA" sz="1100"/>
                  <a:t> is symmetric, we further </a:t>
                </a:r>
                <a:r>
                  <a:rPr lang="en-CA" sz="1100">
                    <a:solidFill>
                      <a:srgbClr val="FF0000"/>
                    </a:solidFill>
                  </a:rPr>
                  <a:t>reduced the dimensions of each trial by taking the upper triangular </a:t>
                </a:r>
                <a:r>
                  <a:rPr lang="en-CA" sz="1100"/>
                  <a:t>portion of </a:t>
                </a:r>
                <a14:m>
                  <m:oMath xmlns:m="http://schemas.openxmlformats.org/officeDocument/2006/math">
                    <m:sSup>
                      <m:sSupPr>
                        <m:ctrlPr>
                          <a:rPr lang="en-US" sz="1100" i="1">
                            <a:latin typeface="Cambria Math" panose="02040503050406030204" pitchFamily="18" charset="0"/>
                          </a:rPr>
                        </m:ctrlPr>
                      </m:sSupPr>
                      <m:e>
                        <m:r>
                          <a:rPr lang="en-CA" sz="1100" i="1">
                            <a:latin typeface="Cambria Math" panose="02040503050406030204" pitchFamily="18" charset="0"/>
                          </a:rPr>
                          <m:t>𝑀</m:t>
                        </m:r>
                      </m:e>
                      <m:sup>
                        <m:r>
                          <a:rPr lang="en-CA" sz="1100" i="1">
                            <a:latin typeface="Cambria Math" panose="02040503050406030204" pitchFamily="18" charset="0"/>
                          </a:rPr>
                          <m:t>⊤</m:t>
                        </m:r>
                      </m:sup>
                    </m:sSup>
                    <m:r>
                      <a:rPr lang="en-CA" sz="1100" i="1">
                        <a:latin typeface="Cambria Math" panose="02040503050406030204" pitchFamily="18" charset="0"/>
                      </a:rPr>
                      <m:t>𝑀</m:t>
                    </m:r>
                  </m:oMath>
                </a14:m>
                <a:r>
                  <a:rPr lang="en-CA" sz="1100"/>
                  <a:t>. These values were then stacked into </a:t>
                </a:r>
                <a:r>
                  <a:rPr lang="en-CA" sz="1100">
                    <a:solidFill>
                      <a:srgbClr val="FF0000"/>
                    </a:solidFill>
                  </a:rPr>
                  <a:t>a single row vector in </a:t>
                </a:r>
                <a14:m>
                  <m:oMath xmlns:m="http://schemas.openxmlformats.org/officeDocument/2006/math">
                    <m:sSup>
                      <m:sSupPr>
                        <m:ctrlPr>
                          <a:rPr lang="en-US" sz="1100" b="0" i="1">
                            <a:solidFill>
                              <a:srgbClr val="FF0000"/>
                            </a:solidFill>
                            <a:latin typeface="Cambria Math" panose="02040503050406030204" pitchFamily="18" charset="0"/>
                          </a:rPr>
                        </m:ctrlPr>
                      </m:sSupPr>
                      <m:e>
                        <m:r>
                          <a:rPr lang="en-CA" sz="1100" i="1">
                            <a:solidFill>
                              <a:srgbClr val="FF0000"/>
                            </a:solidFill>
                            <a:latin typeface="Cambria Math" panose="02040503050406030204" pitchFamily="18" charset="0"/>
                          </a:rPr>
                          <m:t>𝑅</m:t>
                        </m:r>
                      </m:e>
                      <m:sup>
                        <m:r>
                          <a:rPr lang="en-CA" sz="1100" i="1">
                            <a:solidFill>
                              <a:srgbClr val="FF0000"/>
                            </a:solidFill>
                            <a:latin typeface="Cambria Math" panose="02040503050406030204" pitchFamily="18" charset="0"/>
                          </a:rPr>
                          <m:t>28</m:t>
                        </m:r>
                      </m:sup>
                    </m:sSup>
                  </m:oMath>
                </a14:m>
                <a:r>
                  <a:rPr lang="en-CA" sz="1100"/>
                  <a:t>.</a:t>
                </a:r>
              </a:p>
              <a:p>
                <a:pPr marL="628650" lvl="1" indent="-171450">
                  <a:buFont typeface="Arial" panose="020B0604020202020204" pitchFamily="34" charset="0"/>
                  <a:buChar char="•"/>
                </a:pPr>
                <a:r>
                  <a:rPr lang="en-CA" sz="1100"/>
                  <a:t>This had the result of compressing the original training and testing datasets in </a:t>
                </a:r>
                <a14:m>
                  <m:oMath xmlns:m="http://schemas.openxmlformats.org/officeDocument/2006/math">
                    <m:sSup>
                      <m:sSupPr>
                        <m:ctrlPr>
                          <a:rPr lang="en-US" sz="1100" b="0" i="1">
                            <a:latin typeface="Cambria Math" panose="02040503050406030204" pitchFamily="18" charset="0"/>
                          </a:rPr>
                        </m:ctrlPr>
                      </m:sSupPr>
                      <m:e>
                        <m:r>
                          <a:rPr lang="en-CA" sz="1100" i="1">
                            <a:latin typeface="Cambria Math" panose="02040503050406030204" pitchFamily="18" charset="0"/>
                          </a:rPr>
                          <m:t>𝑅</m:t>
                        </m:r>
                      </m:e>
                      <m:sup>
                        <m:r>
                          <a:rPr lang="en-CA" sz="1100" i="1">
                            <a:latin typeface="Cambria Math" panose="02040503050406030204" pitchFamily="18" charset="0"/>
                          </a:rPr>
                          <m:t>3</m:t>
                        </m:r>
                      </m:sup>
                    </m:sSup>
                    <m:r>
                      <a:rPr lang="en-CA" sz="1100" i="1">
                        <a:latin typeface="Cambria Math" panose="02040503050406030204" pitchFamily="18" charset="0"/>
                      </a:rPr>
                      <m:t> </m:t>
                    </m:r>
                  </m:oMath>
                </a14:m>
                <a:r>
                  <a:rPr lang="en-CA" sz="1100"/>
                  <a:t>into datasets in </a:t>
                </a:r>
                <a14:m>
                  <m:oMath xmlns:m="http://schemas.openxmlformats.org/officeDocument/2006/math">
                    <m:sSup>
                      <m:sSupPr>
                        <m:ctrlPr>
                          <a:rPr lang="en-US" sz="1100" b="0" i="1">
                            <a:latin typeface="Cambria Math" panose="02040503050406030204" pitchFamily="18" charset="0"/>
                          </a:rPr>
                        </m:ctrlPr>
                      </m:sSupPr>
                      <m:e>
                        <m:r>
                          <a:rPr lang="en-CA" sz="1100" i="1">
                            <a:latin typeface="Cambria Math" panose="02040503050406030204" pitchFamily="18" charset="0"/>
                          </a:rPr>
                          <m:t>𝑅</m:t>
                        </m:r>
                      </m:e>
                      <m:sup>
                        <m:r>
                          <a:rPr lang="en-US" sz="1100" b="0" i="1">
                            <a:latin typeface="Cambria Math" panose="02040503050406030204" pitchFamily="18" charset="0"/>
                          </a:rPr>
                          <m:t>2</m:t>
                        </m:r>
                      </m:sup>
                    </m:sSup>
                  </m:oMath>
                </a14:m>
                <a:r>
                  <a:rPr lang="en-CA" sz="1100"/>
                  <a:t>. For example, on the 60-start-1 training dataset, this technique maps </a:t>
                </a:r>
                <a14:m>
                  <m:oMath xmlns:m="http://schemas.openxmlformats.org/officeDocument/2006/math">
                    <m:sSup>
                      <m:sSupPr>
                        <m:ctrlPr>
                          <a:rPr lang="en-US" sz="1100" b="0" i="1">
                            <a:latin typeface="Cambria Math" panose="02040503050406030204" pitchFamily="18" charset="0"/>
                          </a:rPr>
                        </m:ctrlPr>
                      </m:sSupPr>
                      <m:e>
                        <m:r>
                          <a:rPr lang="en-CA" sz="1100" i="1">
                            <a:latin typeface="Cambria Math" panose="02040503050406030204" pitchFamily="18" charset="0"/>
                          </a:rPr>
                          <m:t>𝑅</m:t>
                        </m:r>
                      </m:e>
                      <m:sup>
                        <m:r>
                          <a:rPr lang="en-CA" sz="1100" i="1">
                            <a:latin typeface="Cambria Math" panose="02040503050406030204" pitchFamily="18" charset="0"/>
                          </a:rPr>
                          <m:t>14590</m:t>
                        </m:r>
                        <m:r>
                          <a:rPr lang="en-US" sz="1100" b="0" i="1">
                            <a:latin typeface="Cambria Math" panose="02040503050406030204" pitchFamily="18" charset="0"/>
                          </a:rPr>
                          <m:t>∗540∗7</m:t>
                        </m:r>
                      </m:sup>
                    </m:sSup>
                    <m:r>
                      <a:rPr lang="en-CA" sz="1100" i="1">
                        <a:latin typeface="Cambria Math" panose="02040503050406030204" pitchFamily="18" charset="0"/>
                      </a:rPr>
                      <m:t>→ </m:t>
                    </m:r>
                    <m:sSup>
                      <m:sSupPr>
                        <m:ctrlPr>
                          <a:rPr lang="en-US" sz="1100" b="0" i="1">
                            <a:latin typeface="Cambria Math" panose="02040503050406030204" pitchFamily="18" charset="0"/>
                          </a:rPr>
                        </m:ctrlPr>
                      </m:sSupPr>
                      <m:e>
                        <m:r>
                          <a:rPr lang="en-CA" sz="1100" i="1">
                            <a:latin typeface="Cambria Math" panose="02040503050406030204" pitchFamily="18" charset="0"/>
                          </a:rPr>
                          <m:t>𝑅</m:t>
                        </m:r>
                      </m:e>
                      <m:sup>
                        <m:r>
                          <a:rPr lang="en-CA" sz="1100" i="1">
                            <a:latin typeface="Cambria Math" panose="02040503050406030204" pitchFamily="18" charset="0"/>
                          </a:rPr>
                          <m:t>14590</m:t>
                        </m:r>
                        <m:r>
                          <a:rPr lang="en-US" sz="1100" b="0" i="1">
                            <a:latin typeface="Cambria Math" panose="02040503050406030204" pitchFamily="18" charset="0"/>
                          </a:rPr>
                          <m:t>∗28</m:t>
                        </m:r>
                      </m:sup>
                    </m:sSup>
                  </m:oMath>
                </a14:m>
                <a:endParaRPr lang="en-CA" sz="1100"/>
              </a:p>
              <a:p>
                <a:pPr marL="628650" lvl="1" indent="-171450">
                  <a:buFont typeface="Arial" panose="020B0604020202020204" pitchFamily="34" charset="0"/>
                  <a:buChar char="•"/>
                </a:pPr>
                <a:r>
                  <a:rPr lang="en-CA" sz="1100"/>
                  <a:t>Both SVM and RF were implemented using Scikit-learn’s [27] SVC and RandomForestClassifier classes respectively.</a:t>
                </a:r>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p:txBody>
          </p:sp>
        </mc:Choice>
        <mc:Fallback xmlns="">
          <p:sp>
            <p:nvSpPr>
              <p:cNvPr id="9" name="TextBox 8">
                <a:extLst>
                  <a:ext uri="{FF2B5EF4-FFF2-40B4-BE49-F238E27FC236}">
                    <a16:creationId xmlns:a16="http://schemas.microsoft.com/office/drawing/2014/main" id="{D9A10B56-D55A-747E-4D5D-EEECD6EA3ABB}"/>
                  </a:ext>
                </a:extLst>
              </p:cNvPr>
              <p:cNvSpPr txBox="1">
                <a:spLocks noRot="1" noChangeAspect="1" noMove="1" noResize="1" noEditPoints="1" noAdjustHandles="1" noChangeArrowheads="1" noChangeShapeType="1" noTextEdit="1"/>
              </p:cNvSpPr>
              <p:nvPr/>
            </p:nvSpPr>
            <p:spPr>
              <a:xfrm>
                <a:off x="620487" y="1371599"/>
                <a:ext cx="5475514" cy="4112664"/>
              </a:xfrm>
              <a:prstGeom prst="rect">
                <a:avLst/>
              </a:prstGeom>
              <a:blipFill>
                <a:blip r:embed="rId2"/>
                <a:stretch>
                  <a:fillRect l="-924" t="-61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CACB77D-D613-7A0B-3EDB-6D3E068D1C0B}"/>
              </a:ext>
            </a:extLst>
          </p:cNvPr>
          <p:cNvSpPr txBox="1"/>
          <p:nvPr/>
        </p:nvSpPr>
        <p:spPr>
          <a:xfrm>
            <a:off x="6294362" y="1371599"/>
            <a:ext cx="5475514" cy="1015663"/>
          </a:xfrm>
          <a:prstGeom prst="rect">
            <a:avLst/>
          </a:prstGeom>
          <a:noFill/>
        </p:spPr>
        <p:txBody>
          <a:bodyPr wrap="square" rtlCol="0">
            <a:spAutoFit/>
          </a:bodyPr>
          <a:lstStyle/>
          <a:p>
            <a:pPr marL="171450" indent="-171450">
              <a:buFont typeface="Arial" panose="020B0604020202020204" pitchFamily="34" charset="0"/>
              <a:buChar char="•"/>
            </a:pPr>
            <a:r>
              <a:rPr lang="en-CA" sz="1600"/>
              <a:t>B. Regularizing Gradient-Boosting Classifier:</a:t>
            </a:r>
          </a:p>
          <a:p>
            <a:pPr marL="628650" lvl="1" indent="-171450">
              <a:buFont typeface="Arial" panose="020B0604020202020204" pitchFamily="34" charset="0"/>
              <a:buChar char="•"/>
            </a:pPr>
            <a:r>
              <a:rPr lang="en-CA" sz="1100"/>
              <a:t>We evaluated its performance on the 60- random-1 dataset, applying </a:t>
            </a:r>
            <a:r>
              <a:rPr lang="en-CA" sz="1100">
                <a:solidFill>
                  <a:srgbClr val="FF0000"/>
                </a:solidFill>
              </a:rPr>
              <a:t>standardization</a:t>
            </a:r>
            <a:r>
              <a:rPr lang="en-CA" sz="1100"/>
              <a:t> and </a:t>
            </a:r>
            <a:r>
              <a:rPr lang="en-CA" sz="1100">
                <a:solidFill>
                  <a:srgbClr val="FF0000"/>
                </a:solidFill>
              </a:rPr>
              <a:t>covariance dimensionality reduction </a:t>
            </a:r>
            <a:r>
              <a:rPr lang="en-CA" sz="1100"/>
              <a:t>as in Section IV-A.</a:t>
            </a:r>
          </a:p>
          <a:p>
            <a:pPr marL="628650" lvl="1" indent="-171450">
              <a:buFont typeface="Arial" panose="020B0604020202020204" pitchFamily="34" charset="0"/>
              <a:buChar char="•"/>
            </a:pPr>
            <a:r>
              <a:rPr lang="en-CA" sz="1100"/>
              <a:t>Our XGBoost model achieved a test set accuracy of </a:t>
            </a:r>
            <a:r>
              <a:rPr lang="en-CA" sz="1100">
                <a:solidFill>
                  <a:srgbClr val="FF0000"/>
                </a:solidFill>
              </a:rPr>
              <a:t>88.47%</a:t>
            </a:r>
            <a:r>
              <a:rPr lang="en-CA" sz="1100"/>
              <a:t> after 40 boosting rounds.</a:t>
            </a:r>
          </a:p>
        </p:txBody>
      </p:sp>
      <p:pic>
        <p:nvPicPr>
          <p:cNvPr id="3" name="Picture 2" descr="A picture containing text, font, screenshot, number&#10;&#10;Description automatically generated">
            <a:extLst>
              <a:ext uri="{FF2B5EF4-FFF2-40B4-BE49-F238E27FC236}">
                <a16:creationId xmlns:a16="http://schemas.microsoft.com/office/drawing/2014/main" id="{36830306-9E40-9EAE-FD5C-DF0C6CCE0742}"/>
              </a:ext>
            </a:extLst>
          </p:cNvPr>
          <p:cNvPicPr>
            <a:picLocks noChangeAspect="1"/>
          </p:cNvPicPr>
          <p:nvPr/>
        </p:nvPicPr>
        <p:blipFill>
          <a:blip r:embed="rId3"/>
          <a:stretch>
            <a:fillRect/>
          </a:stretch>
        </p:blipFill>
        <p:spPr>
          <a:xfrm>
            <a:off x="1543740" y="5193229"/>
            <a:ext cx="3645657" cy="1288485"/>
          </a:xfrm>
          <a:prstGeom prst="rect">
            <a:avLst/>
          </a:prstGeom>
        </p:spPr>
      </p:pic>
      <p:sp>
        <p:nvSpPr>
          <p:cNvPr id="6" name="TextBox 5">
            <a:extLst>
              <a:ext uri="{FF2B5EF4-FFF2-40B4-BE49-F238E27FC236}">
                <a16:creationId xmlns:a16="http://schemas.microsoft.com/office/drawing/2014/main" id="{4A6CD830-F8BA-74E5-F04F-D102A0EBA65F}"/>
              </a:ext>
            </a:extLst>
          </p:cNvPr>
          <p:cNvSpPr txBox="1"/>
          <p:nvPr/>
        </p:nvSpPr>
        <p:spPr>
          <a:xfrm>
            <a:off x="6294362" y="2424497"/>
            <a:ext cx="5277151" cy="3216265"/>
          </a:xfrm>
          <a:prstGeom prst="rect">
            <a:avLst/>
          </a:prstGeom>
          <a:noFill/>
        </p:spPr>
        <p:txBody>
          <a:bodyPr wrap="square" rtlCol="0">
            <a:spAutoFit/>
          </a:bodyPr>
          <a:lstStyle/>
          <a:p>
            <a:pPr marL="171450" indent="-171450">
              <a:buFont typeface="Arial" panose="020B0604020202020204" pitchFamily="34" charset="0"/>
              <a:buChar char="•"/>
            </a:pPr>
            <a:r>
              <a:rPr lang="en-CA" sz="1600"/>
              <a:t>C. LSTM:</a:t>
            </a:r>
          </a:p>
          <a:p>
            <a:pPr marL="628650" lvl="1" indent="-171450">
              <a:buFont typeface="Arial" panose="020B0604020202020204" pitchFamily="34" charset="0"/>
              <a:buChar char="•"/>
            </a:pPr>
            <a:r>
              <a:rPr lang="en-CA" sz="1100"/>
              <a:t>Prior to training, each dataset was standardized using Scikit Learn’s StandardScaler class as in Section IV. No other feature engineering or preprocessing was applied to the datasets.</a:t>
            </a:r>
          </a:p>
          <a:p>
            <a:pPr marL="628650" lvl="1" indent="-171450">
              <a:buFont typeface="Arial" panose="020B0604020202020204" pitchFamily="34" charset="0"/>
              <a:buChar char="•"/>
            </a:pPr>
            <a:r>
              <a:rPr lang="en-CA" sz="1100"/>
              <a:t>We picked a fairly straightforward standard bidirectional LSTM architecture. A bidirectional LSTM trains two LSTMs on the input sequence, one from start-to-end, and the other in reverse.</a:t>
            </a:r>
          </a:p>
          <a:p>
            <a:pPr marL="628650" lvl="1" indent="-171450">
              <a:buFont typeface="Arial" panose="020B0604020202020204" pitchFamily="34" charset="0"/>
              <a:buChar char="•"/>
            </a:pPr>
            <a:r>
              <a:rPr lang="en-CA" sz="1100"/>
              <a:t>The input sequence is fed into a </a:t>
            </a:r>
            <a:r>
              <a:rPr lang="en-CA" sz="1100">
                <a:solidFill>
                  <a:srgbClr val="FF0000"/>
                </a:solidFill>
              </a:rPr>
              <a:t>bidirectional LSTM with a hidden layer size of 128 with all 7 sensors as the feature vector</a:t>
            </a:r>
            <a:r>
              <a:rPr lang="en-CA" sz="1100"/>
              <a:t>.</a:t>
            </a:r>
          </a:p>
          <a:p>
            <a:pPr marL="628650" lvl="1" indent="-171450">
              <a:buFont typeface="Arial" panose="020B0604020202020204" pitchFamily="34" charset="0"/>
              <a:buChar char="•"/>
            </a:pPr>
            <a:r>
              <a:rPr lang="en-CA" sz="1100"/>
              <a:t>Then, the </a:t>
            </a:r>
            <a:r>
              <a:rPr lang="en-CA" sz="1100">
                <a:solidFill>
                  <a:srgbClr val="FF0000"/>
                </a:solidFill>
              </a:rPr>
              <a:t>output of both LSTMs were concatenated and passed through a fully-connected layer </a:t>
            </a:r>
            <a:r>
              <a:rPr lang="en-CA" sz="1100"/>
              <a:t>projecting down to a feature size equal to the length of the sequence.</a:t>
            </a:r>
          </a:p>
          <a:p>
            <a:pPr marL="628650" lvl="1" indent="-171450">
              <a:buFont typeface="Arial" panose="020B0604020202020204" pitchFamily="34" charset="0"/>
              <a:buChar char="•"/>
            </a:pPr>
            <a:r>
              <a:rPr lang="en-CA" sz="1100"/>
              <a:t>This was then passed through a </a:t>
            </a:r>
            <a:r>
              <a:rPr lang="en-CA" sz="1100">
                <a:solidFill>
                  <a:srgbClr val="FF0000"/>
                </a:solidFill>
              </a:rPr>
              <a:t>dropout layer with p=0.5 to reduce overfitting</a:t>
            </a:r>
            <a:r>
              <a:rPr lang="en-CA" sz="1100"/>
              <a:t>, a </a:t>
            </a:r>
            <a:r>
              <a:rPr lang="en-CA" sz="1100">
                <a:solidFill>
                  <a:srgbClr val="FF0000"/>
                </a:solidFill>
              </a:rPr>
              <a:t>leaky rectified linear unit (leaky ReLU)</a:t>
            </a:r>
            <a:r>
              <a:rPr lang="en-CA" sz="1100"/>
              <a:t> activation function as a non-linearity, and finally fed into another </a:t>
            </a:r>
            <a:r>
              <a:rPr lang="en-CA" sz="1100">
                <a:solidFill>
                  <a:srgbClr val="FF0000"/>
                </a:solidFill>
              </a:rPr>
              <a:t>fully-connected layer that outputs a vector of size equal to the number of classes</a:t>
            </a:r>
            <a:r>
              <a:rPr lang="en-CA" sz="1100"/>
              <a:t> we are predicting.</a:t>
            </a:r>
          </a:p>
          <a:p>
            <a:pPr marL="628650" lvl="1" indent="-171450">
              <a:buFont typeface="Arial" panose="020B0604020202020204" pitchFamily="34" charset="0"/>
              <a:buChar char="•"/>
            </a:pPr>
            <a:r>
              <a:rPr lang="en-CA" sz="1100"/>
              <a:t>Lastly, we apply a </a:t>
            </a:r>
            <a:r>
              <a:rPr lang="en-CA" sz="1100">
                <a:solidFill>
                  <a:srgbClr val="FF0000"/>
                </a:solidFill>
              </a:rPr>
              <a:t>log-softmax transform on the output vector to get the log-probabilities</a:t>
            </a:r>
            <a:r>
              <a:rPr lang="en-CA" sz="1100"/>
              <a:t> of our classes. </a:t>
            </a:r>
            <a:endParaRPr lang="en-CA" sz="1100">
              <a:solidFill>
                <a:srgbClr val="FF0000"/>
              </a:solidFill>
            </a:endParaRPr>
          </a:p>
        </p:txBody>
      </p:sp>
    </p:spTree>
    <p:extLst>
      <p:ext uri="{BB962C8B-B14F-4D97-AF65-F5344CB8AC3E}">
        <p14:creationId xmlns:p14="http://schemas.microsoft.com/office/powerpoint/2010/main" val="27100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3366569" y="457200"/>
            <a:ext cx="5274393" cy="369332"/>
          </a:xfrm>
          <a:prstGeom prst="rect">
            <a:avLst/>
          </a:prstGeom>
          <a:noFill/>
        </p:spPr>
        <p:txBody>
          <a:bodyPr wrap="none" rtlCol="0">
            <a:spAutoFit/>
          </a:bodyPr>
          <a:lstStyle/>
          <a:p>
            <a:pPr algn="ctr"/>
            <a:r>
              <a:rPr lang="en-CA"/>
              <a:t>The MIT Supercloud Workload Classification Challenge</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3031599"/>
          </a:xfrm>
          <a:prstGeom prst="rect">
            <a:avLst/>
          </a:prstGeom>
          <a:noFill/>
        </p:spPr>
        <p:txBody>
          <a:bodyPr wrap="square" rtlCol="0">
            <a:spAutoFit/>
          </a:bodyPr>
          <a:lstStyle/>
          <a:p>
            <a:r>
              <a:rPr lang="en-CA"/>
              <a:t>BASELINE MODELS AND RESULTS</a:t>
            </a:r>
            <a:r>
              <a:rPr lang="en-CA" dirty="0"/>
              <a:t>:</a:t>
            </a:r>
          </a:p>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CA" sz="1600"/>
              <a:t>D. Applying Convolutions to LSTMs:</a:t>
            </a:r>
          </a:p>
          <a:p>
            <a:pPr marL="628650" lvl="1" indent="-171450">
              <a:buFont typeface="Arial" panose="020B0604020202020204" pitchFamily="34" charset="0"/>
              <a:buChar char="•"/>
            </a:pPr>
            <a:r>
              <a:rPr lang="en-CA" sz="1100"/>
              <a:t>Prior to training, each dataset was standardized using Scikit Learn’s StandardScaler class as in Section IV. No other feature engineering or preprocessing was applied to the datasets.</a:t>
            </a:r>
          </a:p>
          <a:p>
            <a:pPr marL="628650" lvl="1" indent="-171450">
              <a:buFont typeface="Arial" panose="020B0604020202020204" pitchFamily="34" charset="0"/>
              <a:buChar char="•"/>
            </a:pPr>
            <a:r>
              <a:rPr lang="en-CA" sz="1100"/>
              <a:t>We feed the input sequence into </a:t>
            </a:r>
            <a:r>
              <a:rPr lang="en-CA" sz="1100">
                <a:solidFill>
                  <a:srgbClr val="FF0000"/>
                </a:solidFill>
              </a:rPr>
              <a:t>two 1-dimensional convolutional layers </a:t>
            </a:r>
            <a:r>
              <a:rPr lang="en-CA" sz="1100"/>
              <a:t>sandwiching a </a:t>
            </a:r>
            <a:r>
              <a:rPr lang="en-CA" sz="1100">
                <a:solidFill>
                  <a:srgbClr val="FF0000"/>
                </a:solidFill>
              </a:rPr>
              <a:t>max pooling layer </a:t>
            </a:r>
            <a:r>
              <a:rPr lang="en-CA" sz="1100"/>
              <a:t>to reduce the dimensionality of the feature maps.</a:t>
            </a:r>
          </a:p>
          <a:p>
            <a:pPr marL="628650" lvl="1" indent="-171450">
              <a:buFont typeface="Arial" panose="020B0604020202020204" pitchFamily="34" charset="0"/>
              <a:buChar char="•"/>
            </a:pPr>
            <a:r>
              <a:rPr lang="en-CA" sz="1100"/>
              <a:t>This output is then fed into the same bidirectional LSTM architecture from Section V-A and trained in the same manner.</a:t>
            </a:r>
          </a:p>
          <a:p>
            <a:pPr marL="628650" lvl="1" indent="-171450">
              <a:buFont typeface="Arial" panose="020B0604020202020204" pitchFamily="34" charset="0"/>
              <a:buChar char="•"/>
            </a:pPr>
            <a:r>
              <a:rPr lang="en-CA" sz="1100"/>
              <a:t>Because the training time of RNNs increases with the length of the input sequence, this had the side benefit of </a:t>
            </a:r>
            <a:r>
              <a:rPr lang="en-CA" sz="1100">
                <a:solidFill>
                  <a:srgbClr val="FF0000"/>
                </a:solidFill>
              </a:rPr>
              <a:t>speeding up training time by almost 8 times</a:t>
            </a:r>
          </a:p>
          <a:p>
            <a:endParaRPr lang="en-CA"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CA" sz="1100"/>
          </a:p>
        </p:txBody>
      </p:sp>
      <p:pic>
        <p:nvPicPr>
          <p:cNvPr id="4" name="Picture 3" descr="A picture containing text, receipt, screenshot, font&#10;&#10;Description automatically generated">
            <a:extLst>
              <a:ext uri="{FF2B5EF4-FFF2-40B4-BE49-F238E27FC236}">
                <a16:creationId xmlns:a16="http://schemas.microsoft.com/office/drawing/2014/main" id="{FA0133CF-2138-8BAA-864F-36E724F24FE7}"/>
              </a:ext>
            </a:extLst>
          </p:cNvPr>
          <p:cNvPicPr>
            <a:picLocks noChangeAspect="1"/>
          </p:cNvPicPr>
          <p:nvPr/>
        </p:nvPicPr>
        <p:blipFill>
          <a:blip r:embed="rId2"/>
          <a:stretch>
            <a:fillRect/>
          </a:stretch>
        </p:blipFill>
        <p:spPr>
          <a:xfrm>
            <a:off x="620487" y="4119975"/>
            <a:ext cx="5266827" cy="1795301"/>
          </a:xfrm>
          <a:prstGeom prst="rect">
            <a:avLst/>
          </a:prstGeom>
        </p:spPr>
      </p:pic>
      <p:sp>
        <p:nvSpPr>
          <p:cNvPr id="11" name="TextBox 10">
            <a:extLst>
              <a:ext uri="{FF2B5EF4-FFF2-40B4-BE49-F238E27FC236}">
                <a16:creationId xmlns:a16="http://schemas.microsoft.com/office/drawing/2014/main" id="{CE3DB54B-0590-A2F3-316F-B1081C02E6EC}"/>
              </a:ext>
            </a:extLst>
          </p:cNvPr>
          <p:cNvSpPr txBox="1"/>
          <p:nvPr/>
        </p:nvSpPr>
        <p:spPr>
          <a:xfrm>
            <a:off x="6386036" y="1371598"/>
            <a:ext cx="5475514" cy="5216813"/>
          </a:xfrm>
          <a:prstGeom prst="rect">
            <a:avLst/>
          </a:prstGeom>
          <a:noFill/>
        </p:spPr>
        <p:txBody>
          <a:bodyPr wrap="square" rtlCol="0">
            <a:spAutoFit/>
          </a:bodyPr>
          <a:lstStyle/>
          <a:p>
            <a:r>
              <a:rPr lang="en-CA"/>
              <a:t>Code for models:</a:t>
            </a:r>
          </a:p>
          <a:p>
            <a:endParaRPr lang="en-CA" dirty="0"/>
          </a:p>
          <a:p>
            <a:r>
              <a:rPr lang="en-CA" sz="1100" b="0">
                <a:effectLst/>
                <a:latin typeface="Calibri" panose="020F0502020204030204" pitchFamily="34" charset="0"/>
                <a:cs typeface="Calibri" panose="020F0502020204030204" pitchFamily="34" charset="0"/>
              </a:rPr>
              <a:t>The known workloads above used open source implementations and publicly available datasets as listed below:</a:t>
            </a:r>
          </a:p>
          <a:p>
            <a:br>
              <a:rPr lang="en-CA" sz="1100" b="0">
                <a:effectLst/>
                <a:latin typeface="Calibri" panose="020F0502020204030204" pitchFamily="34" charset="0"/>
                <a:cs typeface="Calibri" panose="020F0502020204030204" pitchFamily="34" charset="0"/>
              </a:rPr>
            </a:br>
            <a:r>
              <a:rPr lang="en-CA" sz="1100" b="0">
                <a:effectLst/>
                <a:latin typeface="Calibri" panose="020F0502020204030204" pitchFamily="34" charset="0"/>
                <a:cs typeface="Calibri" panose="020F0502020204030204" pitchFamily="34" charset="0"/>
              </a:rPr>
              <a:t>- TensorFlow implementations of VGG, ResNet and Inception are available from https://github.com/tensorflow/benchmarks/tree/master/scripts/tf_cnn_benchmarks</a:t>
            </a:r>
          </a:p>
          <a:p>
            <a:r>
              <a:rPr lang="en-CA" sz="1100" b="0">
                <a:effectLst/>
                <a:latin typeface="Calibri" panose="020F0502020204030204" pitchFamily="34" charset="0"/>
                <a:cs typeface="Calibri" panose="020F0502020204030204" pitchFamily="34" charset="0"/>
              </a:rPr>
              <a:t>These models were trained on the ImageNet dataset.</a:t>
            </a:r>
          </a:p>
          <a:p>
            <a:br>
              <a:rPr lang="en-CA" sz="1100" b="0">
                <a:effectLst/>
                <a:latin typeface="Calibri" panose="020F0502020204030204" pitchFamily="34" charset="0"/>
                <a:cs typeface="Calibri" panose="020F0502020204030204" pitchFamily="34" charset="0"/>
              </a:rPr>
            </a:br>
            <a:r>
              <a:rPr lang="en-CA" sz="1100" b="0">
                <a:effectLst/>
                <a:latin typeface="Calibri" panose="020F0502020204030204" pitchFamily="34" charset="0"/>
                <a:cs typeface="Calibri" panose="020F0502020204030204" pitchFamily="34" charset="0"/>
              </a:rPr>
              <a:t>- U-Net models used here are described in the paper [</a:t>
            </a:r>
            <a:r>
              <a:rPr lang="en-CA" sz="1100" b="0" i="1">
                <a:effectLst/>
                <a:latin typeface="Calibri" panose="020F0502020204030204" pitchFamily="34" charset="0"/>
                <a:cs typeface="Calibri" panose="020F0502020204030204" pitchFamily="34" charset="0"/>
              </a:rPr>
              <a:t>_SEVIR : A Storm Event Imagery Dataset for Deep Learning Applications in Radar and Satellite Meteorology_</a:t>
            </a:r>
            <a:r>
              <a:rPr lang="en-CA" sz="1100" b="0">
                <a:effectLst/>
                <a:latin typeface="Calibri" panose="020F0502020204030204" pitchFamily="34" charset="0"/>
                <a:cs typeface="Calibri" panose="020F0502020204030204" pitchFamily="34" charset="0"/>
              </a:rPr>
              <a:t>](</a:t>
            </a:r>
            <a:r>
              <a:rPr lang="en-CA" sz="1100" b="0" u="sng">
                <a:effectLst/>
                <a:latin typeface="Calibri" panose="020F0502020204030204" pitchFamily="34" charset="0"/>
                <a:cs typeface="Calibri" panose="020F0502020204030204" pitchFamily="34" charset="0"/>
              </a:rPr>
              <a:t>https://proceedings.neurips.cc/paper/2020/hash/fa78a16157fed00d7a80515818432169-Abstract.html</a:t>
            </a:r>
            <a:r>
              <a:rPr lang="en-CA" sz="1100" b="0">
                <a:effectLst/>
                <a:latin typeface="Calibri" panose="020F0502020204030204" pitchFamily="34" charset="0"/>
                <a:cs typeface="Calibri" panose="020F0502020204030204" pitchFamily="34" charset="0"/>
              </a:rPr>
              <a:t>), NeurIPS 2020. Implementations and dataset used for training are available from https://github.com/MIT-AI-Accelerator/neurips-2020-sevir.</a:t>
            </a:r>
          </a:p>
          <a:p>
            <a:br>
              <a:rPr lang="en-CA" sz="1100" b="0">
                <a:effectLst/>
                <a:latin typeface="Calibri" panose="020F0502020204030204" pitchFamily="34" charset="0"/>
                <a:cs typeface="Calibri" panose="020F0502020204030204" pitchFamily="34" charset="0"/>
              </a:rPr>
            </a:br>
            <a:r>
              <a:rPr lang="en-CA" sz="1100" b="0">
                <a:effectLst/>
                <a:latin typeface="Calibri" panose="020F0502020204030204" pitchFamily="34" charset="0"/>
                <a:cs typeface="Calibri" panose="020F0502020204030204" pitchFamily="34" charset="0"/>
              </a:rPr>
              <a:t>- Pytorch implementations of Bert and DistillBert from the HuggingFace library were trained on fine tuning tasks. Available at https://huggingface.co.</a:t>
            </a:r>
          </a:p>
          <a:p>
            <a:br>
              <a:rPr lang="en-CA" sz="1100" b="0">
                <a:effectLst/>
                <a:latin typeface="Calibri" panose="020F0502020204030204" pitchFamily="34" charset="0"/>
                <a:cs typeface="Calibri" panose="020F0502020204030204" pitchFamily="34" charset="0"/>
              </a:rPr>
            </a:br>
            <a:r>
              <a:rPr lang="en-CA" sz="1100" b="0">
                <a:effectLst/>
                <a:latin typeface="Calibri" panose="020F0502020204030204" pitchFamily="34" charset="0"/>
                <a:cs typeface="Calibri" panose="020F0502020204030204" pitchFamily="34" charset="0"/>
              </a:rPr>
              <a:t>- Pytorch implementations of DimeNet, SchNet, NNConv, and PNA are available in the `pytorch-geometric` package. For documentation see the following pages: </a:t>
            </a:r>
          </a:p>
          <a:p>
            <a:r>
              <a:rPr lang="en-CA" sz="1100" b="0">
                <a:effectLst/>
                <a:latin typeface="Calibri" panose="020F0502020204030204" pitchFamily="34" charset="0"/>
                <a:cs typeface="Calibri" panose="020F0502020204030204" pitchFamily="34" charset="0"/>
              </a:rPr>
              <a:t>- https://pytorch-geometric.readthedocs.io/en/latest/_modules/torch_geometric/nn/models/dimenet.html</a:t>
            </a:r>
          </a:p>
          <a:p>
            <a:r>
              <a:rPr lang="en-CA" sz="1100" b="0">
                <a:effectLst/>
                <a:latin typeface="Calibri" panose="020F0502020204030204" pitchFamily="34" charset="0"/>
                <a:cs typeface="Calibri" panose="020F0502020204030204" pitchFamily="34" charset="0"/>
              </a:rPr>
              <a:t>- https://pytorch-geometric.readthedocs.io/en/latest/_modules/torch_geometric/nn/models/schnet.html</a:t>
            </a:r>
          </a:p>
          <a:p>
            <a:r>
              <a:rPr lang="en-CA" sz="1100" b="0">
                <a:effectLst/>
                <a:latin typeface="Calibri" panose="020F0502020204030204" pitchFamily="34" charset="0"/>
                <a:cs typeface="Calibri" panose="020F0502020204030204" pitchFamily="34" charset="0"/>
              </a:rPr>
              <a:t>- https://pytorch-geometric.readthedocs.io/en/latest/modules/nn.html#torch_geometric.nn.conv.NNConv </a:t>
            </a:r>
          </a:p>
          <a:p>
            <a:r>
              <a:rPr lang="en-CA" sz="1100" b="0">
                <a:effectLst/>
                <a:latin typeface="Calibri" panose="020F0502020204030204" pitchFamily="34" charset="0"/>
                <a:cs typeface="Calibri" panose="020F0502020204030204" pitchFamily="34" charset="0"/>
              </a:rPr>
              <a:t>- https://pytorch-geometric.readthedocs.io/en/latest/_modules/torch_geometric/nn/conv/pna_conv.html </a:t>
            </a:r>
          </a:p>
          <a:p>
            <a:pPr marL="171450" indent="-171450">
              <a:buFont typeface="Arial" panose="020B0604020202020204" pitchFamily="34" charset="0"/>
              <a:buChar char="•"/>
            </a:pPr>
            <a:endParaRPr lang="en-CA" sz="1100"/>
          </a:p>
        </p:txBody>
      </p:sp>
    </p:spTree>
    <p:extLst>
      <p:ext uri="{BB962C8B-B14F-4D97-AF65-F5344CB8AC3E}">
        <p14:creationId xmlns:p14="http://schemas.microsoft.com/office/powerpoint/2010/main" val="46282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423717" y="457200"/>
            <a:ext cx="7160102" cy="369332"/>
          </a:xfrm>
          <a:prstGeom prst="rect">
            <a:avLst/>
          </a:prstGeom>
          <a:noFill/>
        </p:spPr>
        <p:txBody>
          <a:bodyPr wrap="none" rtlCol="0">
            <a:spAutoFit/>
          </a:bodyPr>
          <a:lstStyle/>
          <a:p>
            <a:pPr algn="ctr"/>
            <a:r>
              <a:rPr lang="en-CA">
                <a:latin typeface="Söhne"/>
              </a:rPr>
              <a:t>H</a:t>
            </a:r>
            <a:r>
              <a:rPr lang="en-CA" b="0" i="0">
                <a:effectLst/>
                <a:latin typeface="Söhne"/>
              </a:rPr>
              <a:t>igh dimensional data + dimensional reduction vs lower dimensional data</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7" name="TextBox 6">
            <a:extLst>
              <a:ext uri="{FF2B5EF4-FFF2-40B4-BE49-F238E27FC236}">
                <a16:creationId xmlns:a16="http://schemas.microsoft.com/office/drawing/2014/main" id="{AA8907A2-E6B7-201F-9DED-87E5183B042B}"/>
              </a:ext>
            </a:extLst>
          </p:cNvPr>
          <p:cNvSpPr txBox="1"/>
          <p:nvPr/>
        </p:nvSpPr>
        <p:spPr>
          <a:xfrm>
            <a:off x="589660" y="914400"/>
            <a:ext cx="11177899" cy="2769989"/>
          </a:xfrm>
          <a:prstGeom prst="rect">
            <a:avLst/>
          </a:prstGeom>
          <a:noFill/>
        </p:spPr>
        <p:txBody>
          <a:bodyPr wrap="square" rtlCol="0">
            <a:spAutoFit/>
          </a:bodyPr>
          <a:lstStyle/>
          <a:p>
            <a:endParaRPr lang="en-US" sz="1200"/>
          </a:p>
          <a:p>
            <a:r>
              <a:rPr lang="en-US" sz="1500">
                <a:latin typeface="Calibri" panose="020F0502020204030204" pitchFamily="34" charset="0"/>
                <a:cs typeface="Calibri" panose="020F0502020204030204" pitchFamily="34" charset="0"/>
              </a:rPr>
              <a:t>Thoughts:</a:t>
            </a:r>
          </a:p>
          <a:p>
            <a:endParaRPr lang="en-US" sz="1200">
              <a:latin typeface="Calibri" panose="020F0502020204030204" pitchFamily="34" charset="0"/>
              <a:cs typeface="Calibri" panose="020F0502020204030204" pitchFamily="34" charset="0"/>
            </a:endParaRPr>
          </a:p>
          <a:p>
            <a:r>
              <a:rPr lang="en-US" sz="1500">
                <a:latin typeface="Calibri" panose="020F0502020204030204" pitchFamily="34" charset="0"/>
                <a:cs typeface="Calibri" panose="020F0502020204030204" pitchFamily="34" charset="0"/>
              </a:rPr>
              <a:t>High dimensional data &gt;= Low dimensional data.</a:t>
            </a:r>
          </a:p>
          <a:p>
            <a:endParaRPr lang="en-US" sz="1200">
              <a:latin typeface="Calibri" panose="020F0502020204030204" pitchFamily="34" charset="0"/>
              <a:cs typeface="Calibri" panose="020F0502020204030204" pitchFamily="34" charset="0"/>
            </a:endParaRPr>
          </a:p>
          <a:p>
            <a:r>
              <a:rPr lang="en-US" sz="1200">
                <a:latin typeface="Calibri" panose="020F0502020204030204" pitchFamily="34" charset="0"/>
                <a:cs typeface="Calibri" panose="020F0502020204030204" pitchFamily="34" charset="0"/>
              </a:rPr>
              <a:t>1. We can always do feature selection to search for the subset of features that are relevant. There is a comparative study of 6 different feature selection thecniques:</a:t>
            </a:r>
          </a:p>
          <a:p>
            <a:pPr marL="171450" indent="-171450">
              <a:buFont typeface="Arial" panose="020B0604020202020204" pitchFamily="34" charset="0"/>
              <a:buChar char="•"/>
            </a:pPr>
            <a:r>
              <a:rPr lang="en-US" sz="120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https://www.researchgate.net/publication/306304009_Comparative_Study_of_Feature_Subset_Selection_Methods_for_Dimensionality_Reduction_on_Scientific_Data</a:t>
            </a:r>
            <a:endParaRPr lang="en-US" sz="12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https://www.researchgate.net/publication/360811068_Feature_Selection_A_Review_and_Comparative_Study</a:t>
            </a:r>
            <a:endParaRPr lang="en-US" sz="1200">
              <a:latin typeface="Calibri" panose="020F0502020204030204" pitchFamily="34" charset="0"/>
              <a:cs typeface="Calibri" panose="020F0502020204030204" pitchFamily="34" charset="0"/>
            </a:endParaRPr>
          </a:p>
          <a:p>
            <a:endParaRPr lang="en-US" sz="1200">
              <a:latin typeface="Calibri" panose="020F0502020204030204" pitchFamily="34" charset="0"/>
              <a:cs typeface="Calibri" panose="020F0502020204030204" pitchFamily="34" charset="0"/>
            </a:endParaRPr>
          </a:p>
          <a:p>
            <a:r>
              <a:rPr lang="en-US" sz="1200">
                <a:latin typeface="Calibri" panose="020F0502020204030204" pitchFamily="34" charset="0"/>
                <a:cs typeface="Calibri" panose="020F0502020204030204" pitchFamily="34" charset="0"/>
              </a:rPr>
              <a:t>2. </a:t>
            </a:r>
            <a:r>
              <a:rPr lang="en-CA" sz="1200" i="0">
                <a:effectLst/>
                <a:latin typeface="Calibri" panose="020F0502020204030204" pitchFamily="34" charset="0"/>
                <a:cs typeface="Calibri" panose="020F0502020204030204" pitchFamily="34" charset="0"/>
              </a:rPr>
              <a:t>Dimensionality reduction methods can effectively address multicollinearity, which occurs when features in a dataset are highly correlated with each other. High multicollinearity can lead to unstable and unreliable models. By transforming the features into a lower-dimensional space, dimensional reduction techniques can help mitigate the issue of multicollinearity and improve the stability and interpretability of models.</a:t>
            </a:r>
          </a:p>
          <a:p>
            <a:endParaRPr lang="en-CA" sz="1200">
              <a:latin typeface="Calibri" panose="020F0502020204030204" pitchFamily="34" charset="0"/>
              <a:cs typeface="Calibri" panose="020F0502020204030204" pitchFamily="34" charset="0"/>
            </a:endParaRPr>
          </a:p>
          <a:p>
            <a:r>
              <a:rPr lang="en-CA" sz="1200">
                <a:latin typeface="Calibri" panose="020F0502020204030204" pitchFamily="34" charset="0"/>
                <a:cs typeface="Calibri" panose="020F0502020204030204" pitchFamily="34" charset="0"/>
              </a:rPr>
              <a:t>e.g. Suppose the model is fitted with two variables: Square footage (X1)  and Number of rooms (X2)</a:t>
            </a:r>
            <a:endParaRPr lang="en-US" sz="12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43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936644" y="457200"/>
            <a:ext cx="6134243" cy="646331"/>
          </a:xfrm>
          <a:prstGeom prst="rect">
            <a:avLst/>
          </a:prstGeom>
          <a:noFill/>
        </p:spPr>
        <p:txBody>
          <a:bodyPr wrap="none" rtlCol="0">
            <a:spAutoFit/>
          </a:bodyPr>
          <a:lstStyle/>
          <a:p>
            <a:pPr algn="ctr"/>
            <a:r>
              <a:rPr lang="en-CA"/>
              <a:t>AI-Enabling Workloads on Large-Scale GPU-Accelerated System:</a:t>
            </a:r>
          </a:p>
          <a:p>
            <a:pPr algn="ctr"/>
            <a:r>
              <a:rPr lang="en-CA"/>
              <a:t>Characterization, Opportunities, and Implications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17" name="TextBox 16">
            <a:extLst>
              <a:ext uri="{FF2B5EF4-FFF2-40B4-BE49-F238E27FC236}">
                <a16:creationId xmlns:a16="http://schemas.microsoft.com/office/drawing/2014/main" id="{ACACB77D-D613-7A0B-3EDB-6D3E068D1C0B}"/>
              </a:ext>
            </a:extLst>
          </p:cNvPr>
          <p:cNvSpPr txBox="1"/>
          <p:nvPr/>
        </p:nvSpPr>
        <p:spPr>
          <a:xfrm>
            <a:off x="509389" y="1322471"/>
            <a:ext cx="5475514" cy="538609"/>
          </a:xfrm>
          <a:prstGeom prst="rect">
            <a:avLst/>
          </a:prstGeom>
          <a:noFill/>
        </p:spPr>
        <p:txBody>
          <a:bodyPr wrap="square" rtlCol="0">
            <a:spAutoFit/>
          </a:bodyPr>
          <a:lstStyle/>
          <a:p>
            <a:r>
              <a:rPr lang="en-CA" sz="1800">
                <a:solidFill>
                  <a:srgbClr val="050707"/>
                </a:solidFill>
                <a:effectLst/>
                <a:latin typeface="NimbusRomNo9L"/>
              </a:rPr>
              <a:t>SYSTEM SPECIFICATIONS AND OPERATIONAL LESSONS:</a:t>
            </a:r>
            <a:endParaRPr lang="en-CA" sz="1400" dirty="0">
              <a:latin typeface="Calibri" panose="020F0502020204030204" pitchFamily="34" charset="0"/>
              <a:cs typeface="Calibri" panose="020F0502020204030204" pitchFamily="34" charset="0"/>
            </a:endParaRPr>
          </a:p>
          <a:p>
            <a:endParaRPr lang="en-CA" sz="1100" dirty="0"/>
          </a:p>
        </p:txBody>
      </p:sp>
      <p:sp>
        <p:nvSpPr>
          <p:cNvPr id="12" name="TextBox 11">
            <a:extLst>
              <a:ext uri="{FF2B5EF4-FFF2-40B4-BE49-F238E27FC236}">
                <a16:creationId xmlns:a16="http://schemas.microsoft.com/office/drawing/2014/main" id="{AD7E7C03-E45E-4E1F-6B9B-553ECF3CB524}"/>
              </a:ext>
            </a:extLst>
          </p:cNvPr>
          <p:cNvSpPr txBox="1"/>
          <p:nvPr/>
        </p:nvSpPr>
        <p:spPr>
          <a:xfrm>
            <a:off x="509389" y="2017929"/>
            <a:ext cx="5475514" cy="3477875"/>
          </a:xfrm>
          <a:prstGeom prst="rect">
            <a:avLst/>
          </a:prstGeom>
          <a:noFill/>
        </p:spPr>
        <p:txBody>
          <a:bodyPr wrap="square" rtlCol="0">
            <a:spAutoFit/>
          </a:bodyPr>
          <a:lstStyle/>
          <a:p>
            <a:r>
              <a:rPr lang="en-CA" sz="1100" b="1">
                <a:solidFill>
                  <a:srgbClr val="050707"/>
                </a:solidFill>
                <a:effectLst/>
                <a:latin typeface="Calibri" panose="020F0502020204030204" pitchFamily="34" charset="0"/>
                <a:cs typeface="Calibri" panose="020F0502020204030204" pitchFamily="34" charset="0"/>
              </a:rPr>
              <a:t>System Description: </a:t>
            </a:r>
            <a:r>
              <a:rPr lang="en-CA" sz="1100">
                <a:solidFill>
                  <a:srgbClr val="050707"/>
                </a:solidFill>
                <a:effectLst/>
                <a:latin typeface="Calibri" panose="020F0502020204030204" pitchFamily="34" charset="0"/>
                <a:cs typeface="Calibri" panose="020F0502020204030204" pitchFamily="34" charset="0"/>
              </a:rPr>
              <a:t>The Supercloud system is an HPC cluster designed for GPU-accelerated AI workloads, including the needs of the Air Force and government labs. It consists of 224 Intel Xeon Gold 6248 based nodes (two CPUs per node, each with 20 cores; 2-way hyperthreading per-core), each with two Nvidia Volta V100 GPUs. There are 448 GPUs in total, each with a RAM of 32GB. The node configuration is shown in Fig. 1. Each node has a RAM of 384 GB, with a local storage capacity of 1TB SSD + 3.8 TB HDD and a total distributed solid-state storage capacity of 843 TB.</a:t>
            </a:r>
            <a:endParaRPr lang="en-CA" sz="1100">
              <a:latin typeface="Calibri" panose="020F0502020204030204" pitchFamily="34" charset="0"/>
              <a:cs typeface="Calibri" panose="020F0502020204030204" pitchFamily="34" charset="0"/>
            </a:endParaRPr>
          </a:p>
          <a:p>
            <a:endParaRPr lang="en-CA" sz="110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a:p>
            <a:r>
              <a:rPr lang="en-CA" sz="1100" b="1"/>
              <a:t>Types of Workloads and Users: </a:t>
            </a:r>
            <a:r>
              <a:rPr lang="en-CA" sz="1100"/>
              <a:t>Several different types of workloads run on the Supercloud system: </a:t>
            </a:r>
            <a:r>
              <a:rPr lang="en-CA" sz="1100" b="1"/>
              <a:t>deep learning, batch jobs, interactive jobs, map-reduce, data visualization and analysis</a:t>
            </a:r>
            <a:r>
              <a:rPr lang="en-CA" sz="1100"/>
              <a:t>, and general machine learning and artificial intelligence workloads. </a:t>
            </a:r>
          </a:p>
          <a:p>
            <a:endParaRPr lang="en-CA" sz="1100" b="1">
              <a:latin typeface="Calibri" panose="020F0502020204030204" pitchFamily="34" charset="0"/>
              <a:cs typeface="Calibri" panose="020F0502020204030204" pitchFamily="34" charset="0"/>
            </a:endParaRPr>
          </a:p>
          <a:p>
            <a:r>
              <a:rPr lang="en-CA" sz="1100" b="1"/>
              <a:t>System Monitoring: </a:t>
            </a:r>
            <a:r>
              <a:rPr lang="en-CA" sz="1100"/>
              <a:t>The Supercloud system uses </a:t>
            </a:r>
            <a:r>
              <a:rPr lang="en-CA" sz="1100" b="1"/>
              <a:t>Slurm</a:t>
            </a:r>
            <a:r>
              <a:rPr lang="en-CA" sz="1100"/>
              <a:t> workload manager for job scheduling. Data collection for this study leveraged Slurm’s built-in capabilities to enable transparent, lightweight, and automated system monitoring. The </a:t>
            </a:r>
            <a:r>
              <a:rPr lang="en-CA" sz="1100" b="1"/>
              <a:t>Nvidia System Management Interface</a:t>
            </a:r>
            <a:r>
              <a:rPr lang="en-CA" sz="1100"/>
              <a:t> (nvidia-smi) is a command-line utility that enables the management and monitoring of Nvidia GPU devices</a:t>
            </a:r>
          </a:p>
          <a:p>
            <a:endParaRPr lang="en-CA" sz="1100" b="1">
              <a:latin typeface="Calibri" panose="020F0502020204030204" pitchFamily="34" charset="0"/>
              <a:cs typeface="Calibri" panose="020F0502020204030204" pitchFamily="34" charset="0"/>
            </a:endParaRPr>
          </a:p>
          <a:p>
            <a:endParaRPr lang="en-CA" sz="1100" b="1"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BDD3AD62-FBB4-61F4-C923-E2B67DBB16D5}"/>
              </a:ext>
            </a:extLst>
          </p:cNvPr>
          <p:cNvSpPr txBox="1"/>
          <p:nvPr/>
        </p:nvSpPr>
        <p:spPr>
          <a:xfrm>
            <a:off x="6096000" y="1322470"/>
            <a:ext cx="5475514" cy="646331"/>
          </a:xfrm>
          <a:prstGeom prst="rect">
            <a:avLst/>
          </a:prstGeom>
          <a:noFill/>
        </p:spPr>
        <p:txBody>
          <a:bodyPr wrap="square" rtlCol="0">
            <a:spAutoFit/>
          </a:bodyPr>
          <a:lstStyle/>
          <a:p>
            <a:r>
              <a:rPr lang="en-CA"/>
              <a:t>CHARACTERIZATION OF GENERAL JOB BEHAVIOR AND RESOURCE UTILIZATION:</a:t>
            </a:r>
            <a:endParaRPr lang="en-CA" sz="1100" dirty="0"/>
          </a:p>
        </p:txBody>
      </p:sp>
      <p:sp>
        <p:nvSpPr>
          <p:cNvPr id="16" name="TextBox 15">
            <a:extLst>
              <a:ext uri="{FF2B5EF4-FFF2-40B4-BE49-F238E27FC236}">
                <a16:creationId xmlns:a16="http://schemas.microsoft.com/office/drawing/2014/main" id="{1FA50BCE-3146-B5C8-C065-0DB791C75B40}"/>
              </a:ext>
            </a:extLst>
          </p:cNvPr>
          <p:cNvSpPr txBox="1"/>
          <p:nvPr/>
        </p:nvSpPr>
        <p:spPr>
          <a:xfrm>
            <a:off x="6096000" y="2017928"/>
            <a:ext cx="5475514" cy="769441"/>
          </a:xfrm>
          <a:prstGeom prst="rect">
            <a:avLst/>
          </a:prstGeom>
          <a:noFill/>
        </p:spPr>
        <p:txBody>
          <a:bodyPr wrap="square" rtlCol="0">
            <a:spAutoFit/>
          </a:bodyPr>
          <a:lstStyle/>
          <a:p>
            <a:r>
              <a:rPr lang="en-CA" sz="1100"/>
              <a:t>The most basics of these characteristics are the service time characteristics such as the run times and the queue wait times of the GPU-accelerated jobs (GPU jobs).</a:t>
            </a:r>
          </a:p>
          <a:p>
            <a:endParaRPr lang="en-CA" sz="110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ED9BE817-899D-BFC0-FA20-276F4730CD39}"/>
              </a:ext>
            </a:extLst>
          </p:cNvPr>
          <p:cNvPicPr>
            <a:picLocks noChangeAspect="1"/>
          </p:cNvPicPr>
          <p:nvPr/>
        </p:nvPicPr>
        <p:blipFill>
          <a:blip r:embed="rId2"/>
          <a:stretch>
            <a:fillRect/>
          </a:stretch>
        </p:blipFill>
        <p:spPr>
          <a:xfrm>
            <a:off x="7057136" y="2421876"/>
            <a:ext cx="4027502" cy="2040318"/>
          </a:xfrm>
          <a:prstGeom prst="rect">
            <a:avLst/>
          </a:prstGeom>
        </p:spPr>
      </p:pic>
      <p:sp>
        <p:nvSpPr>
          <p:cNvPr id="20" name="TextBox 19">
            <a:extLst>
              <a:ext uri="{FF2B5EF4-FFF2-40B4-BE49-F238E27FC236}">
                <a16:creationId xmlns:a16="http://schemas.microsoft.com/office/drawing/2014/main" id="{3A7E6C62-7835-1735-3DB4-2628F7BB655A}"/>
              </a:ext>
            </a:extLst>
          </p:cNvPr>
          <p:cNvSpPr txBox="1"/>
          <p:nvPr/>
        </p:nvSpPr>
        <p:spPr>
          <a:xfrm>
            <a:off x="6207097" y="4504479"/>
            <a:ext cx="5475514" cy="2123658"/>
          </a:xfrm>
          <a:prstGeom prst="rect">
            <a:avLst/>
          </a:prstGeom>
          <a:noFill/>
        </p:spPr>
        <p:txBody>
          <a:bodyPr wrap="square" rtlCol="0">
            <a:spAutoFit/>
          </a:bodyPr>
          <a:lstStyle/>
          <a:p>
            <a:r>
              <a:rPr lang="en-CA" sz="1100"/>
              <a:t>Fig. 3(a) shows the empirical cumulative distribution function (CDF) of the queue wait times and run times of all GPU jobs. First, we look at the characteristics of the GPU jobs. While the median run time of GPU jobs is 30 minutes, </a:t>
            </a:r>
            <a:r>
              <a:rPr lang="en-CA" sz="1100" b="1"/>
              <a:t>GPU jobs have a diverse set of run times</a:t>
            </a:r>
            <a:r>
              <a:rPr lang="en-CA" sz="1100"/>
              <a:t>: the 25th percentile run time is 4 minutes and the 75th percentile is 300 minutes (note that the x-axis of run times has a logarithmic scale). In fact, the run time for some jobs can be as low as less than 1 minute, and for others, it can be as high as more than 20 hours.</a:t>
            </a:r>
          </a:p>
          <a:p>
            <a:endParaRPr lang="en-CA" sz="1100">
              <a:latin typeface="Calibri" panose="020F0502020204030204" pitchFamily="34" charset="0"/>
              <a:cs typeface="Calibri" panose="020F0502020204030204" pitchFamily="34" charset="0"/>
            </a:endParaRPr>
          </a:p>
          <a:p>
            <a:r>
              <a:rPr lang="en-CA" sz="1100"/>
              <a:t>Next, we look at the runtimes of CPU jobs (jobs without GPU request) for comparison. The figure shows that CPU jobs run for </a:t>
            </a:r>
            <a:r>
              <a:rPr lang="en-CA" sz="1100" b="1"/>
              <a:t>a much shorter duration </a:t>
            </a:r>
            <a:r>
              <a:rPr lang="en-CA" sz="1100"/>
              <a:t>than GPU jobs. While CPU jobs tend to have shorter run times, they tend to have </a:t>
            </a:r>
            <a:r>
              <a:rPr lang="en-CA" sz="1100" b="1"/>
              <a:t>relatively longer queue wait times </a:t>
            </a:r>
            <a:r>
              <a:rPr lang="en-CA" sz="1100"/>
              <a:t>than GPU jobs.</a:t>
            </a:r>
            <a:endParaRPr lang="en-CA" sz="1100">
              <a:latin typeface="Calibri" panose="020F0502020204030204" pitchFamily="34" charset="0"/>
              <a:cs typeface="Calibri" panose="020F0502020204030204" pitchFamily="34" charset="0"/>
            </a:endParaRPr>
          </a:p>
          <a:p>
            <a:endParaRPr lang="en-CA"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3855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13319</TotalTime>
  <Words>4837</Words>
  <Application>Microsoft Macintosh PowerPoint</Application>
  <PresentationFormat>Widescreen</PresentationFormat>
  <Paragraphs>344</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NimbusRomNo9L</vt:lpstr>
      <vt:lpstr>Söhne</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Ziyue Xu</dc:creator>
  <cp:lastModifiedBy>Ziyue Xu</cp:lastModifiedBy>
  <cp:revision>142</cp:revision>
  <dcterms:created xsi:type="dcterms:W3CDTF">2023-05-15T15:48:53Z</dcterms:created>
  <dcterms:modified xsi:type="dcterms:W3CDTF">2023-07-04T15:37:03Z</dcterms:modified>
</cp:coreProperties>
</file>