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5"/>
    <p:restoredTop sz="94700"/>
  </p:normalViewPr>
  <p:slideViewPr>
    <p:cSldViewPr snapToGrid="0">
      <p:cViewPr varScale="1">
        <p:scale>
          <a:sx n="141" d="100"/>
          <a:sy n="141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650F4-D05C-4F41-AC0D-008E155283BE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BB358-7620-714A-A9E2-7168D191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在计算出矩阵X后，Gavel使用一个基于轮询的调度机制为每个模型分配资源，在每一个round结束后，会根据X</a:t>
            </a:r>
            <a:r>
              <a:rPr lang="en-US" dirty="0"/>
              <a:t>(m, j)/</a:t>
            </a:r>
            <a:r>
              <a:rPr lang="en-US" dirty="0" err="1"/>
              <a:t>模型m在加速器j上已经分配的时间片计算优先级，根据优先级高低决定下一轮的资源分配</a:t>
            </a:r>
            <a:r>
              <a:rPr lang="en-US" dirty="0"/>
              <a:t>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BB358-7620-714A-A9E2-7168D19151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在计算出矩阵X后，Gavel使用一个基于轮询的调度机制为每个模型分配资源，在每一个round结束后，会根据X</a:t>
            </a:r>
            <a:r>
              <a:rPr lang="en-US" dirty="0"/>
              <a:t>(m, j)/</a:t>
            </a:r>
            <a:r>
              <a:rPr lang="en-US" dirty="0" err="1"/>
              <a:t>模型m在加速器j上已经分配的时间片计算优先级，根据优先级高低决定下一轮的资源分配</a:t>
            </a:r>
            <a:r>
              <a:rPr lang="en-US" dirty="0"/>
              <a:t>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BB358-7620-714A-A9E2-7168D1915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在计算出矩阵X后，Gavel使用一个基于轮询的调度机制为每个模型分配资源，在每一个round结束后，会根据X</a:t>
            </a:r>
            <a:r>
              <a:rPr lang="en-US" dirty="0"/>
              <a:t>(m, j)/</a:t>
            </a:r>
            <a:r>
              <a:rPr lang="en-US" dirty="0" err="1"/>
              <a:t>模型m在加速器j上已经分配的时间片计算优先级，根据优先级高低决定下一轮的资源分配</a:t>
            </a:r>
            <a:r>
              <a:rPr lang="en-US" dirty="0"/>
              <a:t>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BB358-7620-714A-A9E2-7168D19151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4820-096B-2576-A550-59C531A1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5EBF4-17E0-74B3-7502-DCFB13FB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F3AD-7323-8F0C-70F3-322FFFD1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A9B0-91F7-7064-2E4D-F2D644E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A0A9-50C8-AFA1-0C5A-3BF2CFFC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7E4-80AE-FE8D-83EA-68E9A76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E75AC-9CEE-7FA0-2174-A871A367A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A595-6CB7-79D2-04E3-99D0B01A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6933-1493-D34C-5B67-4B28E515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1AB8-172D-6BCD-722F-221D777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8C83F-6BBF-3FB7-1582-83A096CF1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B7348-6D35-AB33-DFAA-0C86343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D6EC-2AEB-786B-A78A-2D6033CA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BC9E-DEB9-820C-2C7F-0BEB4EF1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6254-FAA7-01E3-3D7F-4324F4E5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878C-53F9-E7DC-1A6D-21D2FE42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4AB6-653C-C8A9-82DC-7A3C38BC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DD37-0D94-60BE-099A-D05EBB6B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02DB-14DB-90F7-A68D-4C62E89D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265B-CB14-E83C-65AC-3247B2FA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BA77-1E9E-9A4D-C54B-18050CDB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64D34-5B91-852B-7BDC-568D1DEE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FC9A-94C7-5DEB-645B-12924C22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CE12-13AB-3F8D-2A5D-AEA4011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A53B-2D7A-B12B-A876-C9A6B0C0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3912-51D7-F780-9D32-5FD3FBED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529B-1303-0488-101B-7CA6F197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59062-0127-3617-B713-284A25D6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4EC03-247C-EA26-63A9-2550C13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24CF4-C4F6-92CA-28FC-99426F51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526C-2BE3-F0EB-1957-F703D928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706-4289-3F87-C643-A477CE92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7CD5-70CA-B168-ED4D-0FA8BFA2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0327-2C2B-3626-BEAE-8DE4758C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B56F6-40AF-F34E-8D40-A0522EE35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8E559-5BED-4CF0-3AB4-5EF6ED902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1A45-D39F-F420-8392-C9AEE75B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287C0-6F75-452C-E79E-85F2AF06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49F84-36E4-2166-AA49-F0F0A02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1086-22CD-6E93-A72E-387E8746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B526A-CE47-D33B-A1C3-663CF00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5B01B-6252-BDC8-A2AE-29DB30F7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32AC-85C1-459D-96F6-B52AE0A0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879A2-F7A3-C864-4118-1C0BAF99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F865-A3C1-3519-3236-09982726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57A1-14CE-076B-D0C1-E5B9B35E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01A7-FD18-BC7A-E119-2272B312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FC5F-6928-5C9E-29F9-EEA54E7F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A5FFC-BA88-F974-F3CE-196B30B3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9AB59-0844-31EF-D1B9-DE403150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8D1D-57DA-4662-532D-7DD02E5F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B58A-F32B-DF7B-B316-8EAD9C6F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61DF-A75D-9484-9403-CA14FD46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AC7E2-5F74-6A22-301B-B83B39E73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993B7-D1B2-2669-D422-1798DB92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F956-5538-CD74-CEDB-F19DFEA1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72AE-F88D-4D90-D025-FC48062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B4FF-0C0F-6A22-E546-76586A23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478A3-3F5A-E6A6-C219-0EF0129D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F851-D3FA-B71A-7655-5E05B967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840A-62E3-0AD0-8DC1-4E3C7FD9B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2C2F-9801-954C-9A72-4B23B2A041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4B49-BF5C-7787-2B02-22532B6E4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33EA-05AA-ADA0-3206-40438A6D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47EF-40F5-A341-A349-6C007D7B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0B56-D55A-747E-4D5D-EEECD6EA3ABB}"/>
              </a:ext>
            </a:extLst>
          </p:cNvPr>
          <p:cNvSpPr txBox="1"/>
          <p:nvPr/>
        </p:nvSpPr>
        <p:spPr>
          <a:xfrm>
            <a:off x="608241" y="2027054"/>
            <a:ext cx="43983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Background: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CA" sz="1100" i="1">
                <a:latin typeface="Calibri" panose="020F0502020204030204" pitchFamily="34" charset="0"/>
                <a:cs typeface="Calibri" panose="020F0502020204030204" pitchFamily="34" charset="0"/>
              </a:rPr>
              <a:t>J. Bang, C. Kim, K. Wu et al., HPC Workload Characterization Using Feature Selection and Clustering. New York, NY, USA: Association for Computing Machinery, 2020, p. 33–40.</a:t>
            </a: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/>
          </a:p>
          <a:p>
            <a:endParaRPr lang="en-CA" sz="1100"/>
          </a:p>
          <a:p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endParaRPr lang="en-CA" sz="1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No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CB77D-D613-7A0B-3EDB-6D3E068D1C0B}"/>
              </a:ext>
            </a:extLst>
          </p:cNvPr>
          <p:cNvSpPr txBox="1"/>
          <p:nvPr/>
        </p:nvSpPr>
        <p:spPr>
          <a:xfrm>
            <a:off x="5155182" y="1787437"/>
            <a:ext cx="687687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2. Other Data:</a:t>
            </a:r>
          </a:p>
          <a:p>
            <a:endParaRPr lang="en-CA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900">
                <a:latin typeface="Calibri" panose="020F0502020204030204" pitchFamily="34" charset="0"/>
                <a:cs typeface="Calibri" panose="020F0502020204030204" pitchFamily="34" charset="0"/>
              </a:rPr>
              <a:t>J. Wilkes, “More Google cluster data.” [Online]. Available: https: //ai.googleblog.com/2011/11/more-google-cluster-data.html </a:t>
            </a:r>
          </a:p>
          <a:p>
            <a:endParaRPr lang="en-CA" sz="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900">
                <a:latin typeface="Calibri" panose="020F0502020204030204" pitchFamily="34" charset="0"/>
                <a:cs typeface="Calibri" panose="020F0502020204030204" pitchFamily="34" charset="0"/>
              </a:rPr>
              <a:t>J. Wilkes and C. Reiss, “Clusterdata 2011 traces.” [Online]. Available: https://github.com/google/cluster-data/blob/master/ ClusterData2011 2.md</a:t>
            </a:r>
          </a:p>
          <a:p>
            <a:endParaRPr lang="en-CA" sz="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900">
                <a:latin typeface="Calibri" panose="020F0502020204030204" pitchFamily="34" charset="0"/>
                <a:cs typeface="Calibri" panose="020F0502020204030204" pitchFamily="34" charset="0"/>
              </a:rPr>
              <a:t> J. Wilkes, “Clusterdata 2019 traces.” [Online]. Available: https: //github.com/google/cluster-data/blob/master/ClusterData2019.md</a:t>
            </a:r>
          </a:p>
          <a:p>
            <a:endParaRPr lang="en-CA" sz="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900">
                <a:latin typeface="Calibri" panose="020F0502020204030204" pitchFamily="34" charset="0"/>
                <a:cs typeface="Calibri" panose="020F0502020204030204" pitchFamily="34" charset="0"/>
              </a:rPr>
              <a:t>G. Amvrosiadis, M. Kuchnik, J. W. Park et al., “The atlas cluster trace repository,” Usenix Mag., vol. 43, no. 4, 2018. </a:t>
            </a:r>
          </a:p>
          <a:p>
            <a:endParaRPr lang="en-CA" sz="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900">
                <a:latin typeface="Calibri" panose="020F0502020204030204" pitchFamily="34" charset="0"/>
                <a:cs typeface="Calibri" panose="020F0502020204030204" pitchFamily="34" charset="0"/>
              </a:rPr>
              <a:t>M. Jeon, S. Venkataraman, A. Phanishayee et al., “Analysis of large-scale multi-tenant GPU clusters for DNN training workloads,” CoRR, vol. abs/1901.05758, 2019. [Online]. Available: http://arxiv.org/ abs/1901.05758 </a:t>
            </a:r>
          </a:p>
          <a:p>
            <a:endParaRPr lang="en-CA" sz="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900">
                <a:latin typeface="Calibri" panose="020F0502020204030204" pitchFamily="34" charset="0"/>
                <a:cs typeface="Calibri" panose="020F0502020204030204" pitchFamily="34" charset="0"/>
              </a:rPr>
              <a:t>NCSA, “Blue waters data sets.” [Online]. Available: {https://bluewaters. ncsa.illinois.edu/data-sets}</a:t>
            </a:r>
            <a:endParaRPr lang="en-CA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34E40-78DF-FBEE-C1AD-8686D95E6F8D}"/>
              </a:ext>
            </a:extLst>
          </p:cNvPr>
          <p:cNvSpPr txBox="1"/>
          <p:nvPr/>
        </p:nvSpPr>
        <p:spPr>
          <a:xfrm>
            <a:off x="634564" y="1337682"/>
            <a:ext cx="10922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/>
              <a:t>Workload classification helps to identify compute characteristics of unknown workloads and either present optimization pathways or alternatives to resource scheduling to minimize waste.</a:t>
            </a:r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D5943-67E6-7944-0C00-11572F3BAB92}"/>
              </a:ext>
            </a:extLst>
          </p:cNvPr>
          <p:cNvSpPr txBox="1"/>
          <p:nvPr/>
        </p:nvSpPr>
        <p:spPr>
          <a:xfrm>
            <a:off x="845511" y="3204484"/>
            <a:ext cx="4072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rgbClr val="FF0000"/>
                </a:solidFill>
              </a:rPr>
              <a:t>Unsupervised learning</a:t>
            </a:r>
          </a:p>
          <a:p>
            <a:r>
              <a:rPr lang="en-CA" sz="1100"/>
              <a:t>1). Feature selection Methods: Mutual Information Regression, F Regression, Decision Tree, Extra tree</a:t>
            </a:r>
          </a:p>
          <a:p>
            <a:r>
              <a:rPr lang="en-CA" sz="1100"/>
              <a:t>2). Clustering algorithms: KMeans Clustering, Gaussian Mixture Model, Ward Linkage Clustering</a:t>
            </a:r>
          </a:p>
          <a:p>
            <a:endParaRPr lang="en-US" sz="1100"/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B2B09886-B036-F6B7-259C-181851AF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11" y="4312480"/>
            <a:ext cx="2427610" cy="1646119"/>
          </a:xfrm>
          <a:prstGeom prst="rect">
            <a:avLst/>
          </a:prstGeom>
        </p:spPr>
      </p:pic>
      <p:pic>
        <p:nvPicPr>
          <p:cNvPr id="10" name="Picture 9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480E7530-7D3E-2A66-AD6A-0C1C5EE15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836" y="4001632"/>
            <a:ext cx="6400242" cy="27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0B56-D55A-747E-4D5D-EEECD6EA3ABB}"/>
              </a:ext>
            </a:extLst>
          </p:cNvPr>
          <p:cNvSpPr txBox="1"/>
          <p:nvPr/>
        </p:nvSpPr>
        <p:spPr>
          <a:xfrm>
            <a:off x="608241" y="1673969"/>
            <a:ext cx="1094919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MIT Supercloud Dataset consists of anonymized scheduler logs, </a:t>
            </a:r>
            <a:r>
              <a:rPr lang="en-CA" sz="1100" b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series data from CPUs and GPUs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monitoring data from each compute node. The uncompressed dataset is of the order of a Terabyte and is made available in compressed files. The dataset includes traces from 460,497 jobs, out of which 98,177 are jobs that requested GPUs for a variety of compute workloads which include AI/ML training and inference.</a:t>
            </a: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CPU: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`cpu` folder contains time-series profiling data collected using the Slurm profiler plugin on each node assigned to a job included in this dataset. The data is organized in 100 subfolders. Each CSV file in the archive contains </a:t>
            </a:r>
            <a:r>
              <a:rPr lang="en-CA" sz="1100" b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CPU usage, memory usage and file read/write data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collected at </a:t>
            </a:r>
            <a:r>
              <a:rPr lang="en-CA" sz="1100" b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 second intervals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Also included is a summary of the usage data for each job in the corresponding folder.</a:t>
            </a:r>
          </a:p>
          <a:p>
            <a:r>
              <a:rPr lang="en-CA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use the CPU data: https://nbviewer.org/github/MIT-AI-Accelerator/MIT-Supercloud-Dataset/blob/main/notebooks/Intro-to-MIT-Supercloud-Dataset.ipynb</a:t>
            </a:r>
            <a:endParaRPr lang="en-CA" sz="110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b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34E40-78DF-FBEE-C1AD-8686D95E6F8D}"/>
              </a:ext>
            </a:extLst>
          </p:cNvPr>
          <p:cNvSpPr txBox="1"/>
          <p:nvPr/>
        </p:nvSpPr>
        <p:spPr>
          <a:xfrm>
            <a:off x="634564" y="1337682"/>
            <a:ext cx="10922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/>
              <a:t>Workload classification helps to identify compute characteristics of unknown workloads and either present optimization pathways or alternatives to resource scheduling to minimize waste.</a:t>
            </a:r>
            <a:endParaRPr lang="en-US" sz="1100"/>
          </a:p>
        </p:txBody>
      </p:sp>
      <p:pic>
        <p:nvPicPr>
          <p:cNvPr id="4" name="Picture 3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0DAABB9F-2590-4F8D-B250-2A9AABC1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62" y="2773829"/>
            <a:ext cx="5404076" cy="1370047"/>
          </a:xfrm>
          <a:prstGeom prst="rect">
            <a:avLst/>
          </a:prstGeom>
        </p:spPr>
      </p:pic>
      <p:pic>
        <p:nvPicPr>
          <p:cNvPr id="6" name="Picture 5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796EF67E-C617-9A07-A0B7-8BD983EB9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31" y="5139419"/>
            <a:ext cx="3858641" cy="1176415"/>
          </a:xfrm>
          <a:prstGeom prst="rect">
            <a:avLst/>
          </a:prstGeom>
        </p:spPr>
      </p:pic>
      <p:pic>
        <p:nvPicPr>
          <p:cNvPr id="10" name="Picture 9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3538B74F-5C0A-BFA4-7AA1-4B9682C5F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272" y="5121313"/>
            <a:ext cx="3818081" cy="1203864"/>
          </a:xfrm>
          <a:prstGeom prst="rect">
            <a:avLst/>
          </a:prstGeom>
        </p:spPr>
      </p:pic>
      <p:pic>
        <p:nvPicPr>
          <p:cNvPr id="12" name="Picture 11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68B469C2-2D4F-4DB8-1082-812E8D591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406" y="5189652"/>
            <a:ext cx="2572693" cy="12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0B56-D55A-747E-4D5D-EEECD6EA3ABB}"/>
              </a:ext>
            </a:extLst>
          </p:cNvPr>
          <p:cNvSpPr txBox="1"/>
          <p:nvPr/>
        </p:nvSpPr>
        <p:spPr>
          <a:xfrm>
            <a:off x="608241" y="1673969"/>
            <a:ext cx="10949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MIT Supercloud Dataset consists of anonymized scheduler logs, </a:t>
            </a:r>
            <a:r>
              <a:rPr lang="en-CA" sz="1100" b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series data from CPUs and GPUs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monitoring data from each compute node. The uncompressed dataset is of the order of a Terabyte and is made available in compressed files. The dataset includes traces from 460,497 jobs, out of which 98,177 are jobs that requested GPUs for a variety of compute workloads which include AI/ML training and inference.</a:t>
            </a: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GPU: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GPU utilization data is organized in 100 directories in the `gpu` folder. Each CSV file in these folders contains GPU usage data collected on all GPUs across all nodes assigned to a job. GPU data is collected using the `nvidia-smi` utility at </a:t>
            </a:r>
            <a:r>
              <a:rPr lang="en-CA" sz="1100" b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 ms 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intervals.</a:t>
            </a:r>
          </a:p>
          <a:p>
            <a:r>
              <a:rPr lang="en-CA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use the GPU data: https://nbviewer.org/github/MIT-AI-Accelerator/MIT-Supercloud-Dataset/blob/main/notebooks/Intro-to-MIT-Supercloud-Dataset.ipynb</a:t>
            </a:r>
            <a:endParaRPr lang="en-CA" sz="110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b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b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 b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 b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34E40-78DF-FBEE-C1AD-8686D95E6F8D}"/>
              </a:ext>
            </a:extLst>
          </p:cNvPr>
          <p:cNvSpPr txBox="1"/>
          <p:nvPr/>
        </p:nvSpPr>
        <p:spPr>
          <a:xfrm>
            <a:off x="634564" y="1337682"/>
            <a:ext cx="10922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/>
              <a:t>Workload classification helps to identify compute characteristics of unknown workloads and either present optimization pathways or alternatives to resource scheduling to minimize waste.</a:t>
            </a:r>
            <a:endParaRPr lang="en-US" sz="1100"/>
          </a:p>
        </p:txBody>
      </p:sp>
      <p:pic>
        <p:nvPicPr>
          <p:cNvPr id="4" name="Picture 3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0DAABB9F-2590-4F8D-B250-2A9AABC1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62" y="2773829"/>
            <a:ext cx="5404076" cy="1370047"/>
          </a:xfrm>
          <a:prstGeom prst="rect">
            <a:avLst/>
          </a:prstGeom>
        </p:spPr>
      </p:pic>
      <p:pic>
        <p:nvPicPr>
          <p:cNvPr id="11" name="Picture 10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156FE1F2-9CBA-3F5E-F349-63DB1094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1" y="5095088"/>
            <a:ext cx="4416432" cy="1393710"/>
          </a:xfrm>
          <a:prstGeom prst="rect">
            <a:avLst/>
          </a:prstGeom>
        </p:spPr>
      </p:pic>
      <p:pic>
        <p:nvPicPr>
          <p:cNvPr id="13" name="Picture 12" descr="A picture containing line, plot, receipt&#10;&#10;Description automatically generated">
            <a:extLst>
              <a:ext uri="{FF2B5EF4-FFF2-40B4-BE49-F238E27FC236}">
                <a16:creationId xmlns:a16="http://schemas.microsoft.com/office/drawing/2014/main" id="{42E32F90-DB8E-8D4D-6A1E-EA25E0185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73" y="5118424"/>
            <a:ext cx="4416432" cy="1361321"/>
          </a:xfrm>
          <a:prstGeom prst="rect">
            <a:avLst/>
          </a:prstGeom>
        </p:spPr>
      </p:pic>
      <p:pic>
        <p:nvPicPr>
          <p:cNvPr id="15" name="Picture 14" descr="A graph with pink lines&#10;&#10;Description automatically generated with low confidence">
            <a:extLst>
              <a:ext uri="{FF2B5EF4-FFF2-40B4-BE49-F238E27FC236}">
                <a16:creationId xmlns:a16="http://schemas.microsoft.com/office/drawing/2014/main" id="{34424CAA-5D25-0E9C-4375-0F07B49D5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1109" y="5069614"/>
            <a:ext cx="1597498" cy="14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4144F-FD18-6685-E300-68C15850E280}"/>
              </a:ext>
            </a:extLst>
          </p:cNvPr>
          <p:cNvSpPr txBox="1"/>
          <p:nvPr/>
        </p:nvSpPr>
        <p:spPr>
          <a:xfrm>
            <a:off x="113729" y="6939643"/>
            <a:ext cx="53476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Performance Heterogeneity:</a:t>
            </a:r>
            <a:r>
              <a:rPr lang="en-CA" sz="500" dirty="0"/>
              <a:t> Commonly used models show heterogeneous performance behavior across accelerator types due to various architectural differences. Existing schedulers like </a:t>
            </a:r>
            <a:r>
              <a:rPr lang="en-CA" sz="500" dirty="0" err="1"/>
              <a:t>Gandiva</a:t>
            </a:r>
            <a:r>
              <a:rPr lang="en-CA" sz="500" dirty="0"/>
              <a:t>, Tiresias, and Themis do not consider this heterogeneous performance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Generality across Policies: </a:t>
            </a:r>
            <a:r>
              <a:rPr lang="en-CA" sz="500" dirty="0"/>
              <a:t>Cluster operators might want to implement different scheduling policies based on their business goals, such as optimizing for time to complete a set of batch jobs (</a:t>
            </a:r>
            <a:r>
              <a:rPr lang="en-CA" sz="500" dirty="0" err="1"/>
              <a:t>makespan</a:t>
            </a:r>
            <a:r>
              <a:rPr lang="en-CA" sz="500" dirty="0"/>
              <a:t>), fairness for ad-hoc jobs, or more sophisticated hierarchical policies that divide resources among high-level entities (e.g., departments) using one policy, and then individual jobs within the entity using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Colocation and Placement Optimizations:</a:t>
            </a:r>
            <a:endParaRPr lang="en-US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0B56-D55A-747E-4D5D-EEECD6EA3ABB}"/>
              </a:ext>
            </a:extLst>
          </p:cNvPr>
          <p:cNvSpPr txBox="1"/>
          <p:nvPr/>
        </p:nvSpPr>
        <p:spPr>
          <a:xfrm>
            <a:off x="620487" y="1371599"/>
            <a:ext cx="547551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Detailed presentation of the MIT Supercloud Dataset’s labelled dataset</a:t>
            </a:r>
            <a:r>
              <a:rPr lang="en-CA" dirty="0"/>
              <a:t>: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The MIT Supercloud Dataset was collected on the TXGaia system, which is a heterogeneous cluster consisting of a set of GPU-accelerated nodes and another set of CPU-only nodes. The first partition has 224 nodes with two 20-core Intel Xeon Gold 6248 processors with a total 384GB of RAM and two NVIDIA Volta V100 GPUs with 32GB of RAM each.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The dataset consists of time series of </a:t>
            </a:r>
            <a:r>
              <a:rPr lang="en-CA" sz="1100">
                <a:solidFill>
                  <a:srgbClr val="FF0000"/>
                </a:solidFill>
              </a:rPr>
              <a:t>CPU and GPU utilization</a:t>
            </a:r>
            <a:r>
              <a:rPr lang="en-CA" sz="1100"/>
              <a:t>, </a:t>
            </a:r>
            <a:r>
              <a:rPr lang="en-CA" sz="1100">
                <a:solidFill>
                  <a:srgbClr val="FF0000"/>
                </a:solidFill>
              </a:rPr>
              <a:t>memory utilization</a:t>
            </a:r>
            <a:r>
              <a:rPr lang="en-CA" sz="1100"/>
              <a:t>, </a:t>
            </a:r>
            <a:r>
              <a:rPr lang="en-CA" sz="1100">
                <a:solidFill>
                  <a:srgbClr val="FF0000"/>
                </a:solidFill>
              </a:rPr>
              <a:t>GPU temperature</a:t>
            </a:r>
            <a:r>
              <a:rPr lang="en-CA" sz="1100"/>
              <a:t>, </a:t>
            </a:r>
            <a:r>
              <a:rPr lang="en-CA" sz="1100">
                <a:solidFill>
                  <a:srgbClr val="FF0000"/>
                </a:solidFill>
              </a:rPr>
              <a:t>snapshots of compute node state</a:t>
            </a:r>
            <a:r>
              <a:rPr lang="en-CA" sz="1100"/>
              <a:t>, </a:t>
            </a:r>
            <a:r>
              <a:rPr lang="en-CA" sz="1100">
                <a:solidFill>
                  <a:srgbClr val="FF0000"/>
                </a:solidFill>
              </a:rPr>
              <a:t>file I/O</a:t>
            </a:r>
            <a:r>
              <a:rPr lang="en-CA" sz="1100"/>
              <a:t>, as well as the </a:t>
            </a:r>
            <a:r>
              <a:rPr lang="en-CA" sz="1100">
                <a:solidFill>
                  <a:srgbClr val="FF0000"/>
                </a:solidFill>
              </a:rPr>
              <a:t>scheduler log</a:t>
            </a:r>
            <a:r>
              <a:rPr lang="en-CA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At present, among the over 2 TB of data in the MIT Superclould Dataset, approximately </a:t>
            </a:r>
            <a:r>
              <a:rPr lang="en-CA" sz="1100">
                <a:solidFill>
                  <a:srgbClr val="FF0000"/>
                </a:solidFill>
              </a:rPr>
              <a:t>2 GB consist of labelled workloads, with 3,430 unique jobs</a:t>
            </a:r>
            <a:r>
              <a:rPr lang="en-CA" sz="1100"/>
              <a:t>. Found in </a:t>
            </a:r>
            <a:r>
              <a:rPr lang="en-CA" sz="1100">
                <a:solidFill>
                  <a:srgbClr val="FF0000"/>
                </a:solidFill>
              </a:rPr>
              <a:t>labelled_jobids.csv</a:t>
            </a:r>
            <a:r>
              <a:rPr lang="en-CA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The labelled data was created by running and manually labelling commonly used deep neural networks in vision, Natural Language Processing (NLP) and Graph Neural Networks (GNN). At present, there are </a:t>
            </a:r>
            <a:r>
              <a:rPr lang="en-CA" sz="1100">
                <a:solidFill>
                  <a:srgbClr val="FF0000"/>
                </a:solidFill>
              </a:rPr>
              <a:t>ten deep neural network models in the labelled dataset as shown in Table I</a:t>
            </a:r>
            <a:r>
              <a:rPr lang="en-CA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All data in the labelled dataset includes both </a:t>
            </a:r>
            <a:r>
              <a:rPr lang="en-CA" sz="1100">
                <a:solidFill>
                  <a:srgbClr val="FF0000"/>
                </a:solidFill>
              </a:rPr>
              <a:t>CPU and GPU time series</a:t>
            </a:r>
            <a:r>
              <a:rPr lang="en-CA" sz="1100"/>
              <a:t>. Due to the fact a single job may request multiple GPUs across multiple nodes, the number of distinct GPU time series is larger than 3,430.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CB77D-D613-7A0B-3EDB-6D3E068D1C0B}"/>
              </a:ext>
            </a:extLst>
          </p:cNvPr>
          <p:cNvSpPr txBox="1"/>
          <p:nvPr/>
        </p:nvSpPr>
        <p:spPr>
          <a:xfrm>
            <a:off x="6294362" y="1371599"/>
            <a:ext cx="547551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  <a:r>
              <a:rPr lang="en-CA"/>
              <a:t>he features in the CPU and GPU datasets relevant to classification</a:t>
            </a:r>
            <a:r>
              <a:rPr lang="en-CA" dirty="0"/>
              <a:t>:</a:t>
            </a:r>
          </a:p>
          <a:p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100" dirty="0"/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3C72F9EB-168E-A91B-3371-2B9D039E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20" y="4495531"/>
            <a:ext cx="4323847" cy="904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E7C03-E45E-4E1F-6B9B-553ECF3CB524}"/>
              </a:ext>
            </a:extLst>
          </p:cNvPr>
          <p:cNvSpPr txBox="1"/>
          <p:nvPr/>
        </p:nvSpPr>
        <p:spPr>
          <a:xfrm>
            <a:off x="6294362" y="4076443"/>
            <a:ext cx="54755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/>
              <a:t>https://github.com/MIT-AI-Accelerator/MIT-Supercloud-Dataset/tree/main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The datasets were generated by sampling in three different ways: the first 60 seconds of each time series, the middle 60 </a:t>
            </a:r>
            <a:r>
              <a:rPr lang="en-CA" sz="1100">
                <a:latin typeface="Calibri" panose="020F0502020204030204" pitchFamily="34" charset="0"/>
                <a:cs typeface="Calibri" panose="020F0502020204030204" pitchFamily="34" charset="0"/>
              </a:rPr>
              <a:t>seconds of each time series, and a 60 second sample drawn at random from the time series.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Each dataset is saved in the Numpy npz format and contains following the files: </a:t>
            </a:r>
            <a:r>
              <a:rPr lang="en-CA" sz="1100">
                <a:solidFill>
                  <a:srgbClr val="FF0000"/>
                </a:solidFill>
              </a:rPr>
              <a:t>X_train, y_train, model_train, X_test, y_test, model_test</a:t>
            </a:r>
            <a:r>
              <a:rPr lang="en-CA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/>
              <a:t>Using the training sets as an example, X_train is a </a:t>
            </a:r>
            <a:r>
              <a:rPr lang="en-CA" sz="1100">
                <a:solidFill>
                  <a:srgbClr val="FF0000"/>
                </a:solidFill>
              </a:rPr>
              <a:t>three dimensional vector containing the time series data</a:t>
            </a:r>
            <a:r>
              <a:rPr lang="en-CA" sz="1100"/>
              <a:t>. For example, in the 60-start-1 dataset, the dimensions are (14590, 540, 7) which correspond to </a:t>
            </a:r>
            <a:r>
              <a:rPr lang="en-CA" sz="1100">
                <a:solidFill>
                  <a:srgbClr val="FF0000"/>
                </a:solidFill>
              </a:rPr>
              <a:t>trials</a:t>
            </a:r>
            <a:r>
              <a:rPr lang="en-CA" sz="1100"/>
              <a:t>, </a:t>
            </a:r>
            <a:r>
              <a:rPr lang="en-CA" sz="1100">
                <a:solidFill>
                  <a:srgbClr val="FF0000"/>
                </a:solidFill>
              </a:rPr>
              <a:t>time series samples</a:t>
            </a:r>
            <a:r>
              <a:rPr lang="en-CA" sz="1100"/>
              <a:t>, and </a:t>
            </a:r>
            <a:r>
              <a:rPr lang="en-CA" sz="1100">
                <a:solidFill>
                  <a:srgbClr val="FF0000"/>
                </a:solidFill>
              </a:rPr>
              <a:t>sensors</a:t>
            </a:r>
            <a:r>
              <a:rPr lang="en-CA" sz="1100"/>
              <a:t> respectively. Y_train is a vector of </a:t>
            </a:r>
            <a:r>
              <a:rPr lang="en-CA" sz="1100">
                <a:solidFill>
                  <a:srgbClr val="FF0000"/>
                </a:solidFill>
              </a:rPr>
              <a:t>integer class labels</a:t>
            </a:r>
            <a:r>
              <a:rPr lang="en-CA" sz="1100"/>
              <a:t>. model_train contains the </a:t>
            </a:r>
            <a:r>
              <a:rPr lang="en-CA" sz="1100">
                <a:solidFill>
                  <a:srgbClr val="FF0000"/>
                </a:solidFill>
              </a:rPr>
              <a:t>text names of the models corresponding to each numerical label </a:t>
            </a:r>
            <a:r>
              <a:rPr lang="en-CA" sz="1100"/>
              <a:t>in y_train.</a:t>
            </a: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1269EF3-B9FD-EEFE-41A5-2C0C5CD2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779" y="2084410"/>
            <a:ext cx="3928673" cy="17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4144F-FD18-6685-E300-68C15850E280}"/>
              </a:ext>
            </a:extLst>
          </p:cNvPr>
          <p:cNvSpPr txBox="1"/>
          <p:nvPr/>
        </p:nvSpPr>
        <p:spPr>
          <a:xfrm>
            <a:off x="113729" y="6939643"/>
            <a:ext cx="53476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Performance Heterogeneity:</a:t>
            </a:r>
            <a:r>
              <a:rPr lang="en-CA" sz="500" dirty="0"/>
              <a:t> Commonly used models show heterogeneous performance behavior across accelerator types due to various architectural differences. Existing schedulers like </a:t>
            </a:r>
            <a:r>
              <a:rPr lang="en-CA" sz="500" dirty="0" err="1"/>
              <a:t>Gandiva</a:t>
            </a:r>
            <a:r>
              <a:rPr lang="en-CA" sz="500" dirty="0"/>
              <a:t>, Tiresias, and Themis do not consider this heterogeneous performance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Generality across Policies: </a:t>
            </a:r>
            <a:r>
              <a:rPr lang="en-CA" sz="500" dirty="0"/>
              <a:t>Cluster operators might want to implement different scheduling policies based on their business goals, such as optimizing for time to complete a set of batch jobs (</a:t>
            </a:r>
            <a:r>
              <a:rPr lang="en-CA" sz="500" dirty="0" err="1"/>
              <a:t>makespan</a:t>
            </a:r>
            <a:r>
              <a:rPr lang="en-CA" sz="500" dirty="0"/>
              <a:t>), fairness for ad-hoc jobs, or more sophisticated hierarchical policies that divide resources among high-level entities (e.g., departments) using one policy, and then individual jobs within the entity using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Colocation and Placement Optimizations:</a:t>
            </a:r>
            <a:endParaRPr lang="en-US" sz="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10B56-D55A-747E-4D5D-EEECD6EA3ABB}"/>
                  </a:ext>
                </a:extLst>
              </p:cNvPr>
              <p:cNvSpPr txBox="1"/>
              <p:nvPr/>
            </p:nvSpPr>
            <p:spPr>
              <a:xfrm>
                <a:off x="620487" y="1371599"/>
                <a:ext cx="5475514" cy="411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BASELINE MODELS AND RESULTS</a:t>
                </a:r>
                <a:r>
                  <a:rPr lang="en-CA" dirty="0"/>
                  <a:t>:</a:t>
                </a:r>
              </a:p>
              <a:p>
                <a:endParaRPr lang="en-CA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A" sz="1600"/>
                  <a:t>A. Support Vector Machines and Random Forests:</a:t>
                </a:r>
                <a:endParaRPr lang="en-CA" sz="110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CA" sz="1100"/>
                  <a:t>The first dimensionality reduction technique was principal component analysis. (As </a:t>
                </a:r>
                <a:r>
                  <a:rPr lang="en-CA" sz="1100">
                    <a:solidFill>
                      <a:srgbClr val="FF0000"/>
                    </a:solidFill>
                  </a:rPr>
                  <a:t>each trial</a:t>
                </a:r>
                <a:r>
                  <a:rPr lang="en-CA" sz="1100"/>
                  <a:t> in the datasets from Table IV have </a:t>
                </a:r>
                <a:r>
                  <a:rPr lang="en-CA" sz="1100">
                    <a:solidFill>
                      <a:srgbClr val="FF0000"/>
                    </a:solidFill>
                  </a:rPr>
                  <a:t>540 samples across 7 sensors</a:t>
                </a:r>
                <a:r>
                  <a:rPr lang="en-CA" sz="1100"/>
                  <a:t>, before performing PCA each trial was </a:t>
                </a:r>
                <a:r>
                  <a:rPr lang="en-CA" sz="1100">
                    <a:solidFill>
                      <a:srgbClr val="FF0000"/>
                    </a:solidFill>
                  </a:rPr>
                  <a:t>reshaped to have the dimensions 3,780</a:t>
                </a:r>
                <a:r>
                  <a:rPr lang="en-CA" sz="1100"/>
                  <a:t>.)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CA" sz="1100"/>
                  <a:t>For time series data, each column does not necessarily represent a stand alone feature, as any given point is </a:t>
                </a:r>
                <a:r>
                  <a:rPr lang="en-CA" sz="1100">
                    <a:solidFill>
                      <a:srgbClr val="FF0000"/>
                    </a:solidFill>
                  </a:rPr>
                  <a:t>extremely correlated with other samples temporally closer to it </a:t>
                </a:r>
                <a:r>
                  <a:rPr lang="en-CA" sz="1100"/>
                  <a:t>as well as </a:t>
                </a:r>
                <a:r>
                  <a:rPr lang="en-CA" sz="1100">
                    <a:solidFill>
                      <a:srgbClr val="FF0000"/>
                    </a:solidFill>
                  </a:rPr>
                  <a:t>points inside other periods</a:t>
                </a:r>
                <a:r>
                  <a:rPr lang="en-CA" sz="1100"/>
                  <a:t>. To address both of these challenges, the second dimensionality reduction technique was to compute the covariance matrix for each trial. That is, given </a:t>
                </a:r>
                <a:r>
                  <a:rPr lang="en-CA" sz="1100">
                    <a:solidFill>
                      <a:srgbClr val="FF0000"/>
                    </a:solidFill>
                  </a:rPr>
                  <a:t>a single trial M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540</m:t>
                        </m:r>
                        <m:r>
                          <a:rPr lang="en-US" sz="11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∗7</m:t>
                        </m:r>
                      </m:sup>
                    </m:sSup>
                    <m:r>
                      <a:rPr lang="en-CA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100"/>
                  <a:t>, from either the training or testing sets, we computed the covariance matrix with respect to the seven sensors,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sz="11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sz="11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∗7</m:t>
                        </m:r>
                      </m:sup>
                    </m:sSup>
                    <m:r>
                      <a:rPr lang="en-CA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100"/>
                  <a:t>.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sz="11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sz="1100"/>
                  <a:t> is symmetric, we further </a:t>
                </a:r>
                <a:r>
                  <a:rPr lang="en-CA" sz="1100">
                    <a:solidFill>
                      <a:srgbClr val="FF0000"/>
                    </a:solidFill>
                  </a:rPr>
                  <a:t>reduced the dimensions of each trial by taking the upper triangular </a:t>
                </a:r>
                <a:r>
                  <a:rPr lang="en-CA" sz="1100"/>
                  <a:t>portion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sz="11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sz="1100"/>
                  <a:t>. These values were then stacked into </a:t>
                </a:r>
                <a:r>
                  <a:rPr lang="en-CA" sz="1100">
                    <a:solidFill>
                      <a:srgbClr val="FF0000"/>
                    </a:solidFill>
                  </a:rPr>
                  <a:t>a single row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en-CA" sz="1100"/>
                  <a:t>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CA" sz="1100"/>
                  <a:t>This had the result of compressing the original training and testing datasets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CA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100"/>
                  <a:t>into datasets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1100"/>
                  <a:t>. For example, on the 60-start-1 training dataset, this technique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14590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∗540∗7</m:t>
                        </m:r>
                      </m:sup>
                    </m:sSup>
                    <m:r>
                      <a:rPr lang="en-CA" sz="11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1100" i="1">
                            <a:latin typeface="Cambria Math" panose="02040503050406030204" pitchFamily="18" charset="0"/>
                          </a:rPr>
                          <m:t>14590</m:t>
                        </m:r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∗28</m:t>
                        </m:r>
                      </m:sup>
                    </m:sSup>
                  </m:oMath>
                </a14:m>
                <a:endParaRPr lang="en-CA" sz="110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CA" sz="1100"/>
                  <a:t>Both SVM and RF were implemented using Scikit-learn’s [27] SVC and RandomForestClassifier classes respectively.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A" sz="110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A" sz="11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10B56-D55A-747E-4D5D-EEECD6EA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7" y="1371599"/>
                <a:ext cx="5475514" cy="4112664"/>
              </a:xfrm>
              <a:prstGeom prst="rect">
                <a:avLst/>
              </a:prstGeom>
              <a:blipFill>
                <a:blip r:embed="rId2"/>
                <a:stretch>
                  <a:fillRect l="-924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CACB77D-D613-7A0B-3EDB-6D3E068D1C0B}"/>
              </a:ext>
            </a:extLst>
          </p:cNvPr>
          <p:cNvSpPr txBox="1"/>
          <p:nvPr/>
        </p:nvSpPr>
        <p:spPr>
          <a:xfrm>
            <a:off x="6294362" y="1371599"/>
            <a:ext cx="5475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/>
              <a:t>B. Regularizing Gradient-Boosting Classifier: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We evaluated its performance on the 60- random-1 dataset, applying </a:t>
            </a:r>
            <a:r>
              <a:rPr lang="en-CA" sz="1100">
                <a:solidFill>
                  <a:srgbClr val="FF0000"/>
                </a:solidFill>
              </a:rPr>
              <a:t>standardization</a:t>
            </a:r>
            <a:r>
              <a:rPr lang="en-CA" sz="1100"/>
              <a:t> and </a:t>
            </a:r>
            <a:r>
              <a:rPr lang="en-CA" sz="1100">
                <a:solidFill>
                  <a:srgbClr val="FF0000"/>
                </a:solidFill>
              </a:rPr>
              <a:t>covariance dimensionality reduction </a:t>
            </a:r>
            <a:r>
              <a:rPr lang="en-CA" sz="1100"/>
              <a:t>as in Section IV-A.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Our XGBoost model achieved a test set accuracy of </a:t>
            </a:r>
            <a:r>
              <a:rPr lang="en-CA" sz="1100">
                <a:solidFill>
                  <a:srgbClr val="FF0000"/>
                </a:solidFill>
              </a:rPr>
              <a:t>88.47%</a:t>
            </a:r>
            <a:r>
              <a:rPr lang="en-CA" sz="1100"/>
              <a:t> after 40 boosting rounds.</a:t>
            </a:r>
          </a:p>
        </p:txBody>
      </p:sp>
      <p:pic>
        <p:nvPicPr>
          <p:cNvPr id="3" name="Picture 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36830306-9E40-9EAE-FD5C-DF0C6CCE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40" y="5193229"/>
            <a:ext cx="3645657" cy="1288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CD830-F8BA-74E5-F04F-D102A0EBA65F}"/>
              </a:ext>
            </a:extLst>
          </p:cNvPr>
          <p:cNvSpPr txBox="1"/>
          <p:nvPr/>
        </p:nvSpPr>
        <p:spPr>
          <a:xfrm>
            <a:off x="6294362" y="2424497"/>
            <a:ext cx="527715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/>
              <a:t>C. LSTM: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Prior to training, each dataset was standardized using Scikit Learn’s StandardScaler class as in Section IV. No other feature engineering or preprocessing was applied to the datasets.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We picked a fairly straightforward standard bidirectional LSTM architecture. A bidirectional LSTM trains two LSTMs on the input sequence, one from start-to-end, and the other in reverse.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The input sequence is fed into a </a:t>
            </a:r>
            <a:r>
              <a:rPr lang="en-CA" sz="1100">
                <a:solidFill>
                  <a:srgbClr val="FF0000"/>
                </a:solidFill>
              </a:rPr>
              <a:t>bidirectional LSTM with a hidden layer size of 128 with all 7 sensors as the feature vector</a:t>
            </a:r>
            <a:r>
              <a:rPr lang="en-CA" sz="11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Then, the </a:t>
            </a:r>
            <a:r>
              <a:rPr lang="en-CA" sz="1100">
                <a:solidFill>
                  <a:srgbClr val="FF0000"/>
                </a:solidFill>
              </a:rPr>
              <a:t>output of both LSTMs were concatenated and passed through a fully-connected layer </a:t>
            </a:r>
            <a:r>
              <a:rPr lang="en-CA" sz="1100"/>
              <a:t>projecting down to a feature size equal to the length of the sequence.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This was then passed through a </a:t>
            </a:r>
            <a:r>
              <a:rPr lang="en-CA" sz="1100">
                <a:solidFill>
                  <a:srgbClr val="FF0000"/>
                </a:solidFill>
              </a:rPr>
              <a:t>dropout layer with p=0.5 to reduce overfitting</a:t>
            </a:r>
            <a:r>
              <a:rPr lang="en-CA" sz="1100"/>
              <a:t>, a </a:t>
            </a:r>
            <a:r>
              <a:rPr lang="en-CA" sz="1100">
                <a:solidFill>
                  <a:srgbClr val="FF0000"/>
                </a:solidFill>
              </a:rPr>
              <a:t>leaky rectified linear unit (leaky ReLU)</a:t>
            </a:r>
            <a:r>
              <a:rPr lang="en-CA" sz="1100"/>
              <a:t> activation function as a non-linearity, and finally fed into another </a:t>
            </a:r>
            <a:r>
              <a:rPr lang="en-CA" sz="1100">
                <a:solidFill>
                  <a:srgbClr val="FF0000"/>
                </a:solidFill>
              </a:rPr>
              <a:t>fully-connected layer that outputs a vector of size equal to the number of classes</a:t>
            </a:r>
            <a:r>
              <a:rPr lang="en-CA" sz="1100"/>
              <a:t> we are predicting.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Lastly, we apply a </a:t>
            </a:r>
            <a:r>
              <a:rPr lang="en-CA" sz="1100">
                <a:solidFill>
                  <a:srgbClr val="FF0000"/>
                </a:solidFill>
              </a:rPr>
              <a:t>log-softmax transform on the output vector to get the log-probabilities</a:t>
            </a:r>
            <a:r>
              <a:rPr lang="en-CA" sz="1100"/>
              <a:t> of our classes. </a:t>
            </a:r>
            <a:endParaRPr lang="en-CA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4144F-FD18-6685-E300-68C15850E280}"/>
              </a:ext>
            </a:extLst>
          </p:cNvPr>
          <p:cNvSpPr txBox="1"/>
          <p:nvPr/>
        </p:nvSpPr>
        <p:spPr>
          <a:xfrm>
            <a:off x="113729" y="6939643"/>
            <a:ext cx="53476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Performance Heterogeneity:</a:t>
            </a:r>
            <a:r>
              <a:rPr lang="en-CA" sz="500" dirty="0"/>
              <a:t> Commonly used models show heterogeneous performance behavior across accelerator types due to various architectural differences. Existing schedulers like </a:t>
            </a:r>
            <a:r>
              <a:rPr lang="en-CA" sz="500" dirty="0" err="1"/>
              <a:t>Gandiva</a:t>
            </a:r>
            <a:r>
              <a:rPr lang="en-CA" sz="500" dirty="0"/>
              <a:t>, Tiresias, and Themis do not consider this heterogeneous performance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Generality across Policies: </a:t>
            </a:r>
            <a:r>
              <a:rPr lang="en-CA" sz="500" dirty="0"/>
              <a:t>Cluster operators might want to implement different scheduling policies based on their business goals, such as optimizing for time to complete a set of batch jobs (</a:t>
            </a:r>
            <a:r>
              <a:rPr lang="en-CA" sz="500" dirty="0" err="1"/>
              <a:t>makespan</a:t>
            </a:r>
            <a:r>
              <a:rPr lang="en-CA" sz="500" dirty="0"/>
              <a:t>), fairness for ad-hoc jobs, or more sophisticated hierarchical policies that divide resources among high-level entities (e.g., departments) using one policy, and then individual jobs within the entity using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Colocation and Placement Optimizations:</a:t>
            </a:r>
            <a:endParaRPr lang="en-US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0B56-D55A-747E-4D5D-EEECD6EA3ABB}"/>
              </a:ext>
            </a:extLst>
          </p:cNvPr>
          <p:cNvSpPr txBox="1"/>
          <p:nvPr/>
        </p:nvSpPr>
        <p:spPr>
          <a:xfrm>
            <a:off x="620487" y="1371599"/>
            <a:ext cx="547551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BASELINE MODELS AND RESULTS</a:t>
            </a:r>
            <a:r>
              <a:rPr lang="en-CA" dirty="0"/>
              <a:t>: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600"/>
              <a:t>D. Applying Convolutions to LSTMs: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Prior to training, each dataset was standardized using Scikit Learn’s StandardScaler class as in Section IV. No other feature engineering or preprocessing was applied to the datasets.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We feed the input sequence into </a:t>
            </a:r>
            <a:r>
              <a:rPr lang="en-CA" sz="1100">
                <a:solidFill>
                  <a:srgbClr val="FF0000"/>
                </a:solidFill>
              </a:rPr>
              <a:t>two 1-dimensional convolutional layers </a:t>
            </a:r>
            <a:r>
              <a:rPr lang="en-CA" sz="1100"/>
              <a:t>sandwiching a </a:t>
            </a:r>
            <a:r>
              <a:rPr lang="en-CA" sz="1100">
                <a:solidFill>
                  <a:srgbClr val="FF0000"/>
                </a:solidFill>
              </a:rPr>
              <a:t>max pooling layer </a:t>
            </a:r>
            <a:r>
              <a:rPr lang="en-CA" sz="1100"/>
              <a:t>to reduce the dimensionality of the feature maps.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This output is then fed into the same bidirectional LSTM architecture from Section V-A and trained in the same manner.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/>
              <a:t>Because the training time of RNNs increases with the length of the input sequence, this had the side benefit of </a:t>
            </a:r>
            <a:r>
              <a:rPr lang="en-CA" sz="1100">
                <a:solidFill>
                  <a:srgbClr val="FF0000"/>
                </a:solidFill>
              </a:rPr>
              <a:t>speeding up training time by almost 8 times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FA0133CF-2138-8BAA-864F-36E724F2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7" y="4119975"/>
            <a:ext cx="5266827" cy="17953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3DB54B-0590-A2F3-316F-B1081C02E6EC}"/>
              </a:ext>
            </a:extLst>
          </p:cNvPr>
          <p:cNvSpPr txBox="1"/>
          <p:nvPr/>
        </p:nvSpPr>
        <p:spPr>
          <a:xfrm>
            <a:off x="6386036" y="1371598"/>
            <a:ext cx="547551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Code for models:</a:t>
            </a:r>
          </a:p>
          <a:p>
            <a:endParaRPr lang="en-CA" dirty="0"/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known workloads above used open source implementations and publicly available datasets as listed below:</a:t>
            </a:r>
          </a:p>
          <a:p>
            <a:b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TensorFlow implementations of VGG, ResNet and Inception are available from https://github.com/tensorflow/benchmarks/tree/master/scripts/tf_cnn_benchmarks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models were trained on the ImageNet dataset.</a:t>
            </a:r>
          </a:p>
          <a:p>
            <a:b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U-Net models used here are described in the paper [</a:t>
            </a:r>
            <a:r>
              <a:rPr lang="en-CA" sz="1100" b="0" i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_SEVIR : A Storm Event Imagery Dataset for Deep Learning Applications in Radar and Satellite Meteorology_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](</a:t>
            </a:r>
            <a:r>
              <a:rPr lang="en-CA" sz="1100" b="0" u="sng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https://proceedings.neurips.cc/paper/2020/hash/fa78a16157fed00d7a80515818432169-Abstract.html</a:t>
            </a: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NeurIPS 2020. Implementations and dataset used for training are available from https://github.com/MIT-AI-Accelerator/neurips-2020-sevir.</a:t>
            </a:r>
          </a:p>
          <a:p>
            <a:b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Pytorch implementations of Bert and DistillBert from the HuggingFace library were trained on fine tuning tasks. Available at https://huggingface.co.</a:t>
            </a:r>
          </a:p>
          <a:p>
            <a:b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Pytorch implementations of DimeNet, SchNet, NNConv, and PNA are available in the `pytorch-geometric` package. For documentation see the following pages: 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https://pytorch-geometric.readthedocs.io/en/latest/_modules/torch_geometric/nn/models/dimenet.html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https://pytorch-geometric.readthedocs.io/en/latest/_modules/torch_geometric/nn/models/schnet.html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https://pytorch-geometric.readthedocs.io/en/latest/modules/nn.html#torch_geometric.nn.conv.NNConv </a:t>
            </a:r>
          </a:p>
          <a:p>
            <a:r>
              <a:rPr lang="en-CA" sz="11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https://pytorch-geometric.readthedocs.io/en/latest/_modules/torch_geometric/nn/conv/pna_conv.html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100"/>
          </a:p>
        </p:txBody>
      </p:sp>
    </p:spTree>
    <p:extLst>
      <p:ext uri="{BB962C8B-B14F-4D97-AF65-F5344CB8AC3E}">
        <p14:creationId xmlns:p14="http://schemas.microsoft.com/office/powerpoint/2010/main" val="4628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478A7-9DAC-CFB7-4D6F-B09DDBC6E270}"/>
              </a:ext>
            </a:extLst>
          </p:cNvPr>
          <p:cNvSpPr txBox="1"/>
          <p:nvPr/>
        </p:nvSpPr>
        <p:spPr>
          <a:xfrm>
            <a:off x="3366569" y="457200"/>
            <a:ext cx="527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The MIT Supercloud Workload Classification Challenge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4144F-FD18-6685-E300-68C15850E280}"/>
              </a:ext>
            </a:extLst>
          </p:cNvPr>
          <p:cNvSpPr txBox="1"/>
          <p:nvPr/>
        </p:nvSpPr>
        <p:spPr>
          <a:xfrm>
            <a:off x="113729" y="6939643"/>
            <a:ext cx="53476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Performance Heterogeneity:</a:t>
            </a:r>
            <a:r>
              <a:rPr lang="en-CA" sz="500" dirty="0"/>
              <a:t> Commonly used models show heterogeneous performance behavior across accelerator types due to various architectural differences. Existing schedulers like </a:t>
            </a:r>
            <a:r>
              <a:rPr lang="en-CA" sz="500" dirty="0" err="1"/>
              <a:t>Gandiva</a:t>
            </a:r>
            <a:r>
              <a:rPr lang="en-CA" sz="500" dirty="0"/>
              <a:t>, Tiresias, and Themis do not consider this heterogeneous performance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Generality across Policies: </a:t>
            </a:r>
            <a:r>
              <a:rPr lang="en-CA" sz="500" dirty="0"/>
              <a:t>Cluster operators might want to implement different scheduling policies based on their business goals, such as optimizing for time to complete a set of batch jobs (</a:t>
            </a:r>
            <a:r>
              <a:rPr lang="en-CA" sz="500" dirty="0" err="1"/>
              <a:t>makespan</a:t>
            </a:r>
            <a:r>
              <a:rPr lang="en-CA" sz="500" dirty="0"/>
              <a:t>), fairness for ad-hoc jobs, or more sophisticated hierarchical policies that divide resources among high-level entities (e.g., departments) using one policy, and then individual jobs within the entity using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500" b="1" dirty="0"/>
              <a:t>Colocation and Placement Optimizations:</a:t>
            </a:r>
            <a:endParaRPr lang="en-US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0B56-D55A-747E-4D5D-EEECD6EA3ABB}"/>
              </a:ext>
            </a:extLst>
          </p:cNvPr>
          <p:cNvSpPr txBox="1"/>
          <p:nvPr/>
        </p:nvSpPr>
        <p:spPr>
          <a:xfrm>
            <a:off x="620487" y="1371599"/>
            <a:ext cx="91844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Plan of VM workload Classification:</a:t>
            </a:r>
            <a:endParaRPr lang="en-CA" dirty="0"/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/>
              <a:t>Lessons learnt from other: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/>
              <a:t>Classification Methods are not supervising. SVM, RF, XGBoost, LSTM, CNN+LSTM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/>
              <a:t>RF Cov. Best performance, but hyperparamter tuning is very important.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F8108-EE34-E59B-46D6-99936D3B92FC}"/>
              </a:ext>
            </a:extLst>
          </p:cNvPr>
          <p:cNvSpPr txBox="1"/>
          <p:nvPr/>
        </p:nvSpPr>
        <p:spPr>
          <a:xfrm>
            <a:off x="620487" y="3008767"/>
            <a:ext cx="918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/>
              <a:t>Next Step: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/>
              <a:t>If we have labelled data, we can do RF Cov. and other methods for classification. Tune the hyperparamters to achieve the best result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200"/>
              <a:t>If we have unlabelled data, we can still try to do unsupervised learning methods to cluster them: KMeans Clustering, Gaussian Mixture Model, Ward Linkage Clustering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4142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2698</Words>
  <Application>Microsoft Macintosh PowerPoint</Application>
  <PresentationFormat>Widescreen</PresentationFormat>
  <Paragraphs>180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Ziyue Xu</dc:creator>
  <cp:lastModifiedBy>Ziyue Xu</cp:lastModifiedBy>
  <cp:revision>89</cp:revision>
  <dcterms:created xsi:type="dcterms:W3CDTF">2023-05-15T15:48:53Z</dcterms:created>
  <dcterms:modified xsi:type="dcterms:W3CDTF">2023-06-19T18:21:19Z</dcterms:modified>
</cp:coreProperties>
</file>