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679"/>
  </p:normalViewPr>
  <p:slideViewPr>
    <p:cSldViewPr snapToGrid="0">
      <p:cViewPr varScale="1">
        <p:scale>
          <a:sx n="156" d="100"/>
          <a:sy n="156" d="100"/>
        </p:scale>
        <p:origin x="1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650F4-D05C-4F41-AC0D-008E155283BE}" type="datetimeFigureOut">
              <a:rPr lang="en-US" smtClean="0"/>
              <a:t>5/17/23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BB358-7620-714A-A9E2-7168D1915144}" type="slidenum">
              <a:rPr lang="en-US" smtClean="0"/>
              <a:t>‹#›</a:t>
            </a:fld>
            <a:endParaRPr lang="en-US"/>
          </a:p>
        </p:txBody>
      </p:sp>
    </p:spTree>
    <p:extLst>
      <p:ext uri="{BB962C8B-B14F-4D97-AF65-F5344CB8AC3E}">
        <p14:creationId xmlns:p14="http://schemas.microsoft.com/office/powerpoint/2010/main" val="18631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1</a:t>
            </a:fld>
            <a:endParaRPr lang="en-US"/>
          </a:p>
        </p:txBody>
      </p:sp>
    </p:spTree>
    <p:extLst>
      <p:ext uri="{BB962C8B-B14F-4D97-AF65-F5344CB8AC3E}">
        <p14:creationId xmlns:p14="http://schemas.microsoft.com/office/powerpoint/2010/main" val="48093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4</a:t>
            </a:fld>
            <a:endParaRPr lang="en-US"/>
          </a:p>
        </p:txBody>
      </p:sp>
    </p:spTree>
    <p:extLst>
      <p:ext uri="{BB962C8B-B14F-4D97-AF65-F5344CB8AC3E}">
        <p14:creationId xmlns:p14="http://schemas.microsoft.com/office/powerpoint/2010/main" val="78171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5</a:t>
            </a:fld>
            <a:endParaRPr lang="en-US"/>
          </a:p>
        </p:txBody>
      </p:sp>
    </p:spTree>
    <p:extLst>
      <p:ext uri="{BB962C8B-B14F-4D97-AF65-F5344CB8AC3E}">
        <p14:creationId xmlns:p14="http://schemas.microsoft.com/office/powerpoint/2010/main" val="197266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6</a:t>
            </a:fld>
            <a:endParaRPr lang="en-US"/>
          </a:p>
        </p:txBody>
      </p:sp>
    </p:spTree>
    <p:extLst>
      <p:ext uri="{BB962C8B-B14F-4D97-AF65-F5344CB8AC3E}">
        <p14:creationId xmlns:p14="http://schemas.microsoft.com/office/powerpoint/2010/main" val="380341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4820-096B-2576-A550-59C531A13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5EBF4-17E0-74B3-7502-DCFB13FB3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60F3AD-7323-8F0C-70F3-322FFFD1E0D5}"/>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5" name="Footer Placeholder 4">
            <a:extLst>
              <a:ext uri="{FF2B5EF4-FFF2-40B4-BE49-F238E27FC236}">
                <a16:creationId xmlns:a16="http://schemas.microsoft.com/office/drawing/2014/main" id="{DFE0A9B0-91F7-7064-2E4D-F2D644ED7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4A0A9-50C8-AFA1-0C5A-3BF2CFFC94FC}"/>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16837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57E4-80AE-FE8D-83EA-68E9A7657A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1E75AC-9CEE-7FA0-2174-A871A367A4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8A595-6CB7-79D2-04E3-99D0B01AB626}"/>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5" name="Footer Placeholder 4">
            <a:extLst>
              <a:ext uri="{FF2B5EF4-FFF2-40B4-BE49-F238E27FC236}">
                <a16:creationId xmlns:a16="http://schemas.microsoft.com/office/drawing/2014/main" id="{629F6933-1493-D34C-5B67-4B28E5152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31AB8-172D-6BCD-722F-221D777CBDFA}"/>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5483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8C83F-6BBF-3FB7-1582-83A096CF17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1B7348-6D35-AB33-DFAA-0C86343A44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DD6EC-2AEB-786B-A78A-2D6033CA3DFC}"/>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5" name="Footer Placeholder 4">
            <a:extLst>
              <a:ext uri="{FF2B5EF4-FFF2-40B4-BE49-F238E27FC236}">
                <a16:creationId xmlns:a16="http://schemas.microsoft.com/office/drawing/2014/main" id="{DDABBC9E-DEB9-820C-2C7F-0BEB4EF17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36254-FAA7-01E3-3D7F-4324F4E57BF3}"/>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54382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878C-53F9-E7DC-1A6D-21D2FE424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64AB6-653C-C8A9-82DC-7A3C38BC5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ADD37-0D94-60BE-099A-D05EBB6B99AD}"/>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5" name="Footer Placeholder 4">
            <a:extLst>
              <a:ext uri="{FF2B5EF4-FFF2-40B4-BE49-F238E27FC236}">
                <a16:creationId xmlns:a16="http://schemas.microsoft.com/office/drawing/2014/main" id="{FF0102DB-14DB-90F7-A68D-4C62E89D5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265B-CB14-E83C-65AC-3247B2FA8726}"/>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4487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BA77-1E9E-9A4D-C54B-18050CDB4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64D34-5B91-852B-7BDC-568D1DEEA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4FC9A-94C7-5DEB-645B-12924C22FEDC}"/>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5" name="Footer Placeholder 4">
            <a:extLst>
              <a:ext uri="{FF2B5EF4-FFF2-40B4-BE49-F238E27FC236}">
                <a16:creationId xmlns:a16="http://schemas.microsoft.com/office/drawing/2014/main" id="{21C9CE12-13AB-3F8D-2A5D-AEA40119C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EA53B-2D7A-B12B-A876-C9A6B0C0472F}"/>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331726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912-51D7-F780-9D32-5FD3FBED3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7529B-1303-0488-101B-7CA6F1975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F59062-0127-3617-B713-284A25D65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4EC03-247C-EA26-63A9-2550C1377596}"/>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6" name="Footer Placeholder 5">
            <a:extLst>
              <a:ext uri="{FF2B5EF4-FFF2-40B4-BE49-F238E27FC236}">
                <a16:creationId xmlns:a16="http://schemas.microsoft.com/office/drawing/2014/main" id="{52124CF4-C4F6-92CA-28FC-99426F516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8526C-2BE3-F0EB-1957-F703D9287754}"/>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41677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706-4289-3F87-C643-A477CE922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B7CD5-70CA-B168-ED4D-0FA8BFA20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20327-2C2B-3626-BEAE-8DE4758C4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7B56F6-40AF-F34E-8D40-A0522EE35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B8E559-5BED-4CF0-3AB4-5EF6ED902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C61A45-D39F-F420-8392-C9AEE75B8AD7}"/>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8" name="Footer Placeholder 7">
            <a:extLst>
              <a:ext uri="{FF2B5EF4-FFF2-40B4-BE49-F238E27FC236}">
                <a16:creationId xmlns:a16="http://schemas.microsoft.com/office/drawing/2014/main" id="{8E2287C0-6F75-452C-E79E-85F2AF06E9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49F84-36E4-2166-AA49-F0F0A028A69F}"/>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5634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1086-22CD-6E93-A72E-387E874601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6B526A-CE47-D33B-A1C3-663CF006954B}"/>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4" name="Footer Placeholder 3">
            <a:extLst>
              <a:ext uri="{FF2B5EF4-FFF2-40B4-BE49-F238E27FC236}">
                <a16:creationId xmlns:a16="http://schemas.microsoft.com/office/drawing/2014/main" id="{4A05B01B-6252-BDC8-A2AE-29DB30F7FC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8D32AC-85C1-459D-96F6-B52AE0A0F914}"/>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301172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879A2-F7A3-C864-4118-1C0BAF99A6C6}"/>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3" name="Footer Placeholder 2">
            <a:extLst>
              <a:ext uri="{FF2B5EF4-FFF2-40B4-BE49-F238E27FC236}">
                <a16:creationId xmlns:a16="http://schemas.microsoft.com/office/drawing/2014/main" id="{56CDF865-A3C1-3519-3236-099827265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F457A1-14CE-076B-D0C1-E5B9B35ECF2E}"/>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51093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01A7-FD18-BC7A-E119-2272B312A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DFC5F-6928-5C9E-29F9-EEA54E7FF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A5FFC-BA88-F974-F3CE-196B30B31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9AB59-0844-31EF-D1B9-DE403150AB54}"/>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6" name="Footer Placeholder 5">
            <a:extLst>
              <a:ext uri="{FF2B5EF4-FFF2-40B4-BE49-F238E27FC236}">
                <a16:creationId xmlns:a16="http://schemas.microsoft.com/office/drawing/2014/main" id="{C5268D1D-57DA-4662-532D-7DD02E5F6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CB58A-F32B-DF7B-B316-8EAD9C6FC1C8}"/>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597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61DF-A75D-9484-9403-CA14FD469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4AC7E2-5F74-6A22-301B-B83B39E73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993B7-D1B2-2669-D422-1798DB927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7F956-5538-CD74-CEDB-F19DFEA16672}"/>
              </a:ext>
            </a:extLst>
          </p:cNvPr>
          <p:cNvSpPr>
            <a:spLocks noGrp="1"/>
          </p:cNvSpPr>
          <p:nvPr>
            <p:ph type="dt" sz="half" idx="10"/>
          </p:nvPr>
        </p:nvSpPr>
        <p:spPr/>
        <p:txBody>
          <a:bodyPr/>
          <a:lstStyle/>
          <a:p>
            <a:fld id="{D0002C2F-9801-954C-9A72-4B23B2A041F0}" type="datetimeFigureOut">
              <a:rPr lang="en-US" smtClean="0"/>
              <a:t>5/15/23</a:t>
            </a:fld>
            <a:endParaRPr lang="en-US"/>
          </a:p>
        </p:txBody>
      </p:sp>
      <p:sp>
        <p:nvSpPr>
          <p:cNvPr id="6" name="Footer Placeholder 5">
            <a:extLst>
              <a:ext uri="{FF2B5EF4-FFF2-40B4-BE49-F238E27FC236}">
                <a16:creationId xmlns:a16="http://schemas.microsoft.com/office/drawing/2014/main" id="{FDD272AE-F88D-4D90-D025-FC4806226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6B4FF-0C0F-6A22-E546-76586A23D378}"/>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6515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478A3-3F5A-E6A6-C219-0EF0129D1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A6F851-D3FA-B71A-7655-5E05B9670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D840A-62E3-0AD0-8DC1-4E3C7FD9B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02C2F-9801-954C-9A72-4B23B2A041F0}" type="datetimeFigureOut">
              <a:rPr lang="en-US" smtClean="0"/>
              <a:t>5/15/23</a:t>
            </a:fld>
            <a:endParaRPr lang="en-US"/>
          </a:p>
        </p:txBody>
      </p:sp>
      <p:sp>
        <p:nvSpPr>
          <p:cNvPr id="5" name="Footer Placeholder 4">
            <a:extLst>
              <a:ext uri="{FF2B5EF4-FFF2-40B4-BE49-F238E27FC236}">
                <a16:creationId xmlns:a16="http://schemas.microsoft.com/office/drawing/2014/main" id="{C2AC4B49-BF5C-7787-2B02-22532B6E4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833EA-05AA-ADA0-3206-40438A6DF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747EF-40F5-A341-A349-6C007D7B4CE9}" type="slidenum">
              <a:rPr lang="en-US" smtClean="0"/>
              <a:t>‹#›</a:t>
            </a:fld>
            <a:endParaRPr lang="en-US"/>
          </a:p>
        </p:txBody>
      </p:sp>
    </p:spTree>
    <p:extLst>
      <p:ext uri="{BB962C8B-B14F-4D97-AF65-F5344CB8AC3E}">
        <p14:creationId xmlns:p14="http://schemas.microsoft.com/office/powerpoint/2010/main" val="83060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1869621" y="457200"/>
            <a:ext cx="8268289" cy="369332"/>
          </a:xfrm>
          <a:prstGeom prst="rect">
            <a:avLst/>
          </a:prstGeom>
          <a:noFill/>
        </p:spPr>
        <p:txBody>
          <a:bodyPr wrap="none" rtlCol="0">
            <a:spAutoFit/>
          </a:bodyPr>
          <a:lstStyle/>
          <a:p>
            <a:pPr algn="ctr"/>
            <a:r>
              <a:rPr lang="en-CA" sz="1800" dirty="0">
                <a:latin typeface="Arial" panose="020B0604020202020204" pitchFamily="34" charset="0"/>
                <a:cs typeface="Arial" panose="020B0604020202020204" pitchFamily="34" charset="0"/>
              </a:rPr>
              <a:t>Heterogeneity-Aware Cluster Scheduling Policies for Deep Learning Workloads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46386" y="-936287"/>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1585049"/>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System Overview:</a:t>
            </a:r>
          </a:p>
          <a:p>
            <a:endParaRPr lang="en-CA"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3.1 Heterogeneity-Aware Policies:</a:t>
            </a:r>
          </a:p>
          <a:p>
            <a:endParaRPr lang="en-CA" sz="1400" dirty="0">
              <a:latin typeface="Calibri" panose="020F0502020204030204" pitchFamily="34" charset="0"/>
              <a:cs typeface="Calibri" panose="020F0502020204030204" pitchFamily="34" charset="0"/>
            </a:endParaRPr>
          </a:p>
          <a:p>
            <a:r>
              <a:rPr lang="en-CA" sz="1100" dirty="0">
                <a:latin typeface="Calibri" panose="020F0502020204030204" pitchFamily="34" charset="0"/>
                <a:cs typeface="Calibri" panose="020F0502020204030204" pitchFamily="34" charset="0"/>
              </a:rPr>
              <a:t>A matrix X can represent allocations on a single accelerator type (homogeneous setting), on multiple accelerator types (heterogeneous setting), as well as with other optimizations.</a:t>
            </a:r>
          </a:p>
          <a:p>
            <a:endParaRPr lang="en-US" sz="1100" dirty="0">
              <a:latin typeface="Arial" panose="020B0604020202020204" pitchFamily="34" charset="0"/>
              <a:cs typeface="Arial" panose="020B0604020202020204" pitchFamily="34" charset="0"/>
            </a:endParaRPr>
          </a:p>
        </p:txBody>
      </p:sp>
      <p:pic>
        <p:nvPicPr>
          <p:cNvPr id="11" name="Picture 10" descr="A picture containing text, font, white&#10;&#10;Description automatically generated">
            <a:extLst>
              <a:ext uri="{FF2B5EF4-FFF2-40B4-BE49-F238E27FC236}">
                <a16:creationId xmlns:a16="http://schemas.microsoft.com/office/drawing/2014/main" id="{0A33A9A1-34CA-B1A7-0207-735A85DD55AC}"/>
              </a:ext>
            </a:extLst>
          </p:cNvPr>
          <p:cNvPicPr>
            <a:picLocks noChangeAspect="1"/>
          </p:cNvPicPr>
          <p:nvPr/>
        </p:nvPicPr>
        <p:blipFill>
          <a:blip r:embed="rId3"/>
          <a:stretch>
            <a:fillRect/>
          </a:stretch>
        </p:blipFill>
        <p:spPr>
          <a:xfrm>
            <a:off x="632732" y="2835046"/>
            <a:ext cx="2473778" cy="794498"/>
          </a:xfrm>
          <a:prstGeom prst="rect">
            <a:avLst/>
          </a:prstGeom>
        </p:spPr>
      </p:pic>
      <p:sp>
        <p:nvSpPr>
          <p:cNvPr id="12" name="TextBox 11">
            <a:extLst>
              <a:ext uri="{FF2B5EF4-FFF2-40B4-BE49-F238E27FC236}">
                <a16:creationId xmlns:a16="http://schemas.microsoft.com/office/drawing/2014/main" id="{F70C26C6-B4BB-66EC-AB2F-FB7B3FB5A6B5}"/>
              </a:ext>
            </a:extLst>
          </p:cNvPr>
          <p:cNvSpPr txBox="1"/>
          <p:nvPr/>
        </p:nvSpPr>
        <p:spPr>
          <a:xfrm>
            <a:off x="632733" y="3629544"/>
            <a:ext cx="5463268" cy="769441"/>
          </a:xfrm>
          <a:prstGeom prst="rect">
            <a:avLst/>
          </a:prstGeom>
          <a:noFill/>
        </p:spPr>
        <p:txBody>
          <a:bodyPr wrap="square" rtlCol="0">
            <a:spAutoFit/>
          </a:bodyPr>
          <a:lstStyle/>
          <a:p>
            <a:r>
              <a:rPr lang="en-CA" sz="1100" dirty="0"/>
              <a:t>Gavel finds an optimal value for the matrix X given a policy expressed as an optimization problem. To construct the optimization problem for a given policy, Gavel requires a throughput matrix T with each job’s throughput (in training iterations per second) on different accelerators.</a:t>
            </a:r>
            <a:endParaRPr lang="en-US" sz="1100" dirty="0"/>
          </a:p>
        </p:txBody>
      </p:sp>
      <p:pic>
        <p:nvPicPr>
          <p:cNvPr id="14" name="Picture 13" descr="A picture containing text, font, white, line&#10;&#10;Description automatically generated">
            <a:extLst>
              <a:ext uri="{FF2B5EF4-FFF2-40B4-BE49-F238E27FC236}">
                <a16:creationId xmlns:a16="http://schemas.microsoft.com/office/drawing/2014/main" id="{6FC2402B-BFD3-91E7-6EE8-FAF6B119DB18}"/>
              </a:ext>
            </a:extLst>
          </p:cNvPr>
          <p:cNvPicPr>
            <a:picLocks noChangeAspect="1"/>
          </p:cNvPicPr>
          <p:nvPr/>
        </p:nvPicPr>
        <p:blipFill>
          <a:blip r:embed="rId4"/>
          <a:stretch>
            <a:fillRect/>
          </a:stretch>
        </p:blipFill>
        <p:spPr>
          <a:xfrm>
            <a:off x="282248" y="4578986"/>
            <a:ext cx="2856918" cy="507002"/>
          </a:xfrm>
          <a:prstGeom prst="rect">
            <a:avLst/>
          </a:prstGeom>
        </p:spPr>
      </p:pic>
      <p:pic>
        <p:nvPicPr>
          <p:cNvPr id="16" name="Picture 15" descr="A picture containing font, white, text, typography&#10;&#10;Description automatically generated">
            <a:extLst>
              <a:ext uri="{FF2B5EF4-FFF2-40B4-BE49-F238E27FC236}">
                <a16:creationId xmlns:a16="http://schemas.microsoft.com/office/drawing/2014/main" id="{A3DA2ED8-63B0-4B38-37A2-733DFB7B7ECD}"/>
              </a:ext>
            </a:extLst>
          </p:cNvPr>
          <p:cNvPicPr>
            <a:picLocks noChangeAspect="1"/>
          </p:cNvPicPr>
          <p:nvPr/>
        </p:nvPicPr>
        <p:blipFill>
          <a:blip r:embed="rId5"/>
          <a:stretch>
            <a:fillRect/>
          </a:stretch>
        </p:blipFill>
        <p:spPr>
          <a:xfrm>
            <a:off x="146386" y="5121255"/>
            <a:ext cx="2699544" cy="361950"/>
          </a:xfrm>
          <a:prstGeom prst="rect">
            <a:avLst/>
          </a:prstGeom>
        </p:spPr>
      </p:pic>
      <p:sp>
        <p:nvSpPr>
          <p:cNvPr id="17" name="TextBox 16">
            <a:extLst>
              <a:ext uri="{FF2B5EF4-FFF2-40B4-BE49-F238E27FC236}">
                <a16:creationId xmlns:a16="http://schemas.microsoft.com/office/drawing/2014/main" id="{ACACB77D-D613-7A0B-3EDB-6D3E068D1C0B}"/>
              </a:ext>
            </a:extLst>
          </p:cNvPr>
          <p:cNvSpPr txBox="1"/>
          <p:nvPr/>
        </p:nvSpPr>
        <p:spPr>
          <a:xfrm>
            <a:off x="6108246" y="1377042"/>
            <a:ext cx="5475514" cy="1523494"/>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endParaRPr lang="en-CA" sz="1400" dirty="0"/>
          </a:p>
          <a:p>
            <a:r>
              <a:rPr lang="en-CA" sz="1400" dirty="0"/>
              <a:t>3.2 Round-based Scheduling Mechanism:</a:t>
            </a:r>
          </a:p>
          <a:p>
            <a:endParaRPr lang="en-CA" sz="1400" dirty="0">
              <a:latin typeface="Calibri" panose="020F0502020204030204" pitchFamily="34" charset="0"/>
              <a:cs typeface="Calibri" panose="020F0502020204030204" pitchFamily="34" charset="0"/>
            </a:endParaRPr>
          </a:p>
          <a:p>
            <a:r>
              <a:rPr lang="en-CA" sz="1100" dirty="0">
                <a:latin typeface="Calibri" panose="020F0502020204030204" pitchFamily="34" charset="0"/>
                <a:cs typeface="Calibri" panose="020F0502020204030204" pitchFamily="34" charset="0"/>
              </a:rPr>
              <a:t>A matrix X can represent allocations on a single accelerator type (homogeneous setting), on multiple accelerator types (heterogeneous setting), as well as with other optimizations.</a:t>
            </a:r>
          </a:p>
          <a:p>
            <a:endParaRPr lang="en-US" sz="1100" dirty="0">
              <a:latin typeface="Arial" panose="020B0604020202020204" pitchFamily="34" charset="0"/>
              <a:cs typeface="Arial" panose="020B0604020202020204" pitchFamily="34" charset="0"/>
            </a:endParaRPr>
          </a:p>
        </p:txBody>
      </p:sp>
      <p:pic>
        <p:nvPicPr>
          <p:cNvPr id="19" name="Picture 18" descr="A picture containing text, screenshot, font, number&#10;&#10;Description automatically generated">
            <a:extLst>
              <a:ext uri="{FF2B5EF4-FFF2-40B4-BE49-F238E27FC236}">
                <a16:creationId xmlns:a16="http://schemas.microsoft.com/office/drawing/2014/main" id="{C6CE35F1-5A28-6D04-84E4-4111AA8A514D}"/>
              </a:ext>
            </a:extLst>
          </p:cNvPr>
          <p:cNvPicPr>
            <a:picLocks noChangeAspect="1"/>
          </p:cNvPicPr>
          <p:nvPr/>
        </p:nvPicPr>
        <p:blipFill>
          <a:blip r:embed="rId6"/>
          <a:stretch>
            <a:fillRect/>
          </a:stretch>
        </p:blipFill>
        <p:spPr>
          <a:xfrm>
            <a:off x="6060330" y="2816154"/>
            <a:ext cx="3016998" cy="1582831"/>
          </a:xfrm>
          <a:prstGeom prst="rect">
            <a:avLst/>
          </a:prstGeom>
        </p:spPr>
      </p:pic>
      <p:sp>
        <p:nvSpPr>
          <p:cNvPr id="20" name="TextBox 19">
            <a:extLst>
              <a:ext uri="{FF2B5EF4-FFF2-40B4-BE49-F238E27FC236}">
                <a16:creationId xmlns:a16="http://schemas.microsoft.com/office/drawing/2014/main" id="{99586012-D295-876E-F6F7-1F89AF14B0A7}"/>
              </a:ext>
            </a:extLst>
          </p:cNvPr>
          <p:cNvSpPr txBox="1"/>
          <p:nvPr/>
        </p:nvSpPr>
        <p:spPr>
          <a:xfrm>
            <a:off x="6108246" y="4185448"/>
            <a:ext cx="5475514" cy="1815882"/>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endParaRPr lang="en-CA" sz="1400" dirty="0"/>
          </a:p>
          <a:p>
            <a:r>
              <a:rPr lang="en-CA" sz="1400" dirty="0"/>
              <a:t>3.3 Throughput Estimator:</a:t>
            </a:r>
          </a:p>
          <a:p>
            <a:endParaRPr lang="en-US" sz="1100" dirty="0">
              <a:latin typeface="Arial" panose="020B0604020202020204" pitchFamily="34" charset="0"/>
              <a:cs typeface="Arial" panose="020B0604020202020204" pitchFamily="34" charset="0"/>
            </a:endParaRPr>
          </a:p>
          <a:p>
            <a:r>
              <a:rPr lang="en-CA" sz="1100" dirty="0"/>
              <a:t>Gavel’s throughput estimator maps a new job to a set of </a:t>
            </a:r>
            <a:r>
              <a:rPr lang="en-CA" sz="1100" dirty="0" err="1"/>
              <a:t>preprofiled</a:t>
            </a:r>
            <a:r>
              <a:rPr lang="en-CA" sz="1100" dirty="0"/>
              <a:t> reference jobs. The throughputs of the closest reference job can then be used as the initial performance estimate for the new job’s combinations. For individual jobs, the throughput estimator is not needed, since throughputs can be estimated on the fly as jobs run on different resource types.</a:t>
            </a:r>
            <a:endParaRPr lang="en-US" sz="1100" dirty="0">
              <a:latin typeface="Arial" panose="020B0604020202020204" pitchFamily="34" charset="0"/>
              <a:cs typeface="Arial" panose="020B0604020202020204" pitchFamily="34" charset="0"/>
            </a:endParaRPr>
          </a:p>
        </p:txBody>
      </p:sp>
      <p:pic>
        <p:nvPicPr>
          <p:cNvPr id="25" name="Picture 24" descr="A picture containing text, font, receipt, white&#10;&#10;Description automatically generated">
            <a:extLst>
              <a:ext uri="{FF2B5EF4-FFF2-40B4-BE49-F238E27FC236}">
                <a16:creationId xmlns:a16="http://schemas.microsoft.com/office/drawing/2014/main" id="{8EF8755F-4A19-E2CC-CA6E-04F30EB7D212}"/>
              </a:ext>
            </a:extLst>
          </p:cNvPr>
          <p:cNvPicPr>
            <a:picLocks noChangeAspect="1"/>
          </p:cNvPicPr>
          <p:nvPr/>
        </p:nvPicPr>
        <p:blipFill>
          <a:blip r:embed="rId7"/>
          <a:stretch>
            <a:fillRect/>
          </a:stretch>
        </p:blipFill>
        <p:spPr>
          <a:xfrm>
            <a:off x="648641" y="5518472"/>
            <a:ext cx="2981902" cy="867579"/>
          </a:xfrm>
          <a:prstGeom prst="rect">
            <a:avLst/>
          </a:prstGeom>
        </p:spPr>
      </p:pic>
    </p:spTree>
    <p:extLst>
      <p:ext uri="{BB962C8B-B14F-4D97-AF65-F5344CB8AC3E}">
        <p14:creationId xmlns:p14="http://schemas.microsoft.com/office/powerpoint/2010/main" val="221151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1869621" y="457200"/>
            <a:ext cx="8268289" cy="369332"/>
          </a:xfrm>
          <a:prstGeom prst="rect">
            <a:avLst/>
          </a:prstGeom>
          <a:noFill/>
        </p:spPr>
        <p:txBody>
          <a:bodyPr wrap="none" rtlCol="0">
            <a:spAutoFit/>
          </a:bodyPr>
          <a:lstStyle/>
          <a:p>
            <a:pPr algn="ctr"/>
            <a:r>
              <a:rPr lang="en-CA" sz="1800" dirty="0">
                <a:latin typeface="Arial" panose="020B0604020202020204" pitchFamily="34" charset="0"/>
                <a:cs typeface="Arial" panose="020B0604020202020204" pitchFamily="34" charset="0"/>
              </a:rPr>
              <a:t>Heterogeneity-Aware Cluster Scheduling Policies for Deep Learning Workloads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3529236"/>
              </a:xfrm>
              <a:prstGeom prst="rect">
                <a:avLst/>
              </a:prstGeom>
              <a:noFill/>
            </p:spPr>
            <p:txBody>
              <a:bodyPr wrap="square" rtlCol="0">
                <a:spAutoFit/>
              </a:bodyPr>
              <a:lstStyle/>
              <a:p>
                <a:r>
                  <a:rPr lang="en-CA" dirty="0"/>
                  <a:t>Scheduling Policies:</a:t>
                </a:r>
              </a:p>
              <a:p>
                <a:endParaRPr lang="en-CA" dirty="0">
                  <a:latin typeface="Calibri" panose="020F0502020204030204" pitchFamily="34" charset="0"/>
                  <a:cs typeface="Calibri" panose="020F0502020204030204" pitchFamily="34" charset="0"/>
                </a:endParaRPr>
              </a:p>
              <a:p>
                <a:r>
                  <a:rPr lang="en-CA" sz="1400" dirty="0"/>
                  <a:t>Max-Min Fairness as an Optimization Problem</a:t>
                </a:r>
                <a:r>
                  <a:rPr lang="en-CA" sz="1400" dirty="0">
                    <a:latin typeface="Calibri" panose="020F0502020204030204" pitchFamily="34" charset="0"/>
                    <a:cs typeface="Calibri" panose="020F0502020204030204" pitchFamily="34" charset="0"/>
                  </a:rPr>
                  <a:t>:</a:t>
                </a:r>
              </a:p>
              <a:p>
                <a:endParaRPr lang="en-CA" sz="1400" dirty="0">
                  <a:latin typeface="Calibri" panose="020F0502020204030204" pitchFamily="34" charset="0"/>
                  <a:cs typeface="Calibri" panose="020F0502020204030204" pitchFamily="34" charset="0"/>
                </a:endParaRPr>
              </a:p>
              <a:p>
                <a:r>
                  <a:rPr lang="en-CA" sz="1100" dirty="0"/>
                  <a:t>On a homogeneous cluster, if a job m with weight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𝑤</m:t>
                        </m:r>
                      </m:e>
                      <m:sub>
                        <m:r>
                          <a:rPr lang="en-CA" sz="1100" i="1" dirty="0" smtClean="0">
                            <a:latin typeface="Cambria Math" panose="02040503050406030204" pitchFamily="18" charset="0"/>
                          </a:rPr>
                          <m:t>𝑚</m:t>
                        </m:r>
                      </m:sub>
                    </m:sSub>
                  </m:oMath>
                </a14:m>
                <a:r>
                  <a:rPr lang="en-CA" sz="1100" dirty="0"/>
                  <a:t> receives a fraction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𝑋</m:t>
                        </m:r>
                      </m:e>
                      <m:sub>
                        <m:r>
                          <a:rPr lang="en-CA" sz="1100" i="1" dirty="0" smtClean="0">
                            <a:latin typeface="Cambria Math" panose="02040503050406030204" pitchFamily="18" charset="0"/>
                          </a:rPr>
                          <m:t>𝑚</m:t>
                        </m:r>
                      </m:sub>
                    </m:sSub>
                  </m:oMath>
                </a14:m>
                <a:r>
                  <a:rPr lang="en-CA" sz="1100" dirty="0"/>
                  <a:t> (which is a scalar since there is only one resource type), LAS can be expressed as the following optimization problem:</a:t>
                </a:r>
              </a:p>
              <a:p>
                <a:endParaRPr lang="en-CA" sz="1100" dirty="0"/>
              </a:p>
              <a:p>
                <a:endParaRPr lang="en-CA" sz="1100" dirty="0"/>
              </a:p>
              <a:p>
                <a:endParaRPr lang="en-CA" sz="1100" dirty="0"/>
              </a:p>
              <a:p>
                <a:r>
                  <a:rPr lang="en-CA" sz="1100" dirty="0"/>
                  <a:t>The vanilla LAS policy is not fair in a heterogeneous setting; jobs might see unequal reductions in throughput due to variations in performance across accelerator types. For example, giving one job a K80 and another job a V100 would equalize their number of resources, but could result in very low performance for the job with the K80.</a:t>
                </a:r>
              </a:p>
              <a:p>
                <a:endParaRPr lang="en-CA" sz="1100" dirty="0">
                  <a:latin typeface="Arial" panose="020B0604020202020204" pitchFamily="34" charset="0"/>
                  <a:cs typeface="Arial" panose="020B0604020202020204" pitchFamily="34" charset="0"/>
                </a:endParaRPr>
              </a:p>
              <a:p>
                <a:r>
                  <a:rPr lang="en-CA" sz="1100" dirty="0"/>
                  <a:t>Let </a:t>
                </a:r>
                <a14:m>
                  <m:oMath xmlns:m="http://schemas.openxmlformats.org/officeDocument/2006/math">
                    <m:sSubSup>
                      <m:sSubSupPr>
                        <m:ctrlPr>
                          <a:rPr lang="en-US" sz="1100" b="0" i="1" dirty="0" smtClean="0">
                            <a:latin typeface="Cambria Math" panose="02040503050406030204" pitchFamily="18" charset="0"/>
                          </a:rPr>
                        </m:ctrlPr>
                      </m:sSubSupPr>
                      <m:e>
                        <m:r>
                          <a:rPr lang="en-CA" sz="1100" i="1" dirty="0" smtClean="0">
                            <a:latin typeface="Cambria Math" panose="02040503050406030204" pitchFamily="18" charset="0"/>
                          </a:rPr>
                          <m:t>𝑋</m:t>
                        </m:r>
                      </m:e>
                      <m:sub>
                        <m:r>
                          <a:rPr lang="en-CA" sz="1100" i="1" dirty="0" smtClean="0">
                            <a:latin typeface="Cambria Math" panose="02040503050406030204" pitchFamily="18" charset="0"/>
                          </a:rPr>
                          <m:t>𝑚</m:t>
                        </m:r>
                      </m:sub>
                      <m:sup>
                        <m:r>
                          <a:rPr lang="en-CA" sz="1100" i="1" dirty="0" smtClean="0">
                            <a:latin typeface="Cambria Math" panose="02040503050406030204" pitchFamily="18" charset="0"/>
                          </a:rPr>
                          <m:t>𝑒𝑞𝑢𝑎𝑙</m:t>
                        </m:r>
                      </m:sup>
                    </m:sSubSup>
                    <m:r>
                      <a:rPr lang="en-CA" sz="1100" i="1" dirty="0" smtClean="0">
                        <a:latin typeface="Cambria Math" panose="02040503050406030204" pitchFamily="18" charset="0"/>
                      </a:rPr>
                      <m:t> </m:t>
                    </m:r>
                  </m:oMath>
                </a14:m>
                <a:r>
                  <a:rPr lang="en-CA" sz="1100" dirty="0"/>
                  <a:t>be the allocation given to job </a:t>
                </a:r>
                <a14:m>
                  <m:oMath xmlns:m="http://schemas.openxmlformats.org/officeDocument/2006/math">
                    <m:r>
                      <a:rPr lang="en-CA" sz="1100" i="1" dirty="0" smtClean="0">
                        <a:latin typeface="Cambria Math" panose="02040503050406030204" pitchFamily="18" charset="0"/>
                      </a:rPr>
                      <m:t>𝑚</m:t>
                    </m:r>
                  </m:oMath>
                </a14:m>
                <a:r>
                  <a:rPr lang="en-CA" sz="1100" dirty="0"/>
                  <a:t> assuming it receives equal time share on each worker in the cluster. For example, if the cluster had 1 V100 and 1 K80, </a:t>
                </a:r>
                <a14:m>
                  <m:oMath xmlns:m="http://schemas.openxmlformats.org/officeDocument/2006/math">
                    <m:sSubSup>
                      <m:sSubSupPr>
                        <m:ctrlPr>
                          <a:rPr lang="en-US" sz="1100" b="0" i="1" dirty="0" smtClean="0">
                            <a:latin typeface="Cambria Math" panose="02040503050406030204" pitchFamily="18" charset="0"/>
                          </a:rPr>
                        </m:ctrlPr>
                      </m:sSubSupPr>
                      <m:e>
                        <m:r>
                          <a:rPr lang="en-CA" sz="1100" i="1" dirty="0" smtClean="0">
                            <a:latin typeface="Cambria Math" panose="02040503050406030204" pitchFamily="18" charset="0"/>
                          </a:rPr>
                          <m:t>𝑋</m:t>
                        </m:r>
                      </m:e>
                      <m:sub>
                        <m:r>
                          <a:rPr lang="en-CA" sz="1100" i="1" dirty="0" smtClean="0">
                            <a:latin typeface="Cambria Math" panose="02040503050406030204" pitchFamily="18" charset="0"/>
                          </a:rPr>
                          <m:t>𝑚</m:t>
                        </m:r>
                      </m:sub>
                      <m:sup>
                        <m:r>
                          <a:rPr lang="en-CA" sz="1100" i="1" dirty="0" smtClean="0">
                            <a:latin typeface="Cambria Math" panose="02040503050406030204" pitchFamily="18" charset="0"/>
                          </a:rPr>
                          <m:t>𝑒𝑞𝑢𝑎𝑙</m:t>
                        </m:r>
                      </m:sup>
                    </m:sSubSup>
                    <m:r>
                      <a:rPr lang="en-CA" sz="1100" i="1" dirty="0" smtClean="0">
                        <a:latin typeface="Cambria Math" panose="02040503050406030204" pitchFamily="18" charset="0"/>
                      </a:rPr>
                      <m:t> </m:t>
                    </m:r>
                  </m:oMath>
                </a14:m>
                <a:r>
                  <a:rPr lang="en-CA" sz="1100" dirty="0"/>
                  <a:t>= [0.5,0.5]. </a:t>
                </a:r>
                <a14:m>
                  <m:oMath xmlns:m="http://schemas.openxmlformats.org/officeDocument/2006/math">
                    <m:sSubSup>
                      <m:sSubSupPr>
                        <m:ctrlPr>
                          <a:rPr lang="en-US" sz="1100" b="0" i="1" dirty="0" smtClean="0">
                            <a:latin typeface="Cambria Math" panose="02040503050406030204" pitchFamily="18" charset="0"/>
                          </a:rPr>
                        </m:ctrlPr>
                      </m:sSubSupPr>
                      <m:e>
                        <m:r>
                          <a:rPr lang="en-CA" sz="1100" i="1" dirty="0" smtClean="0">
                            <a:latin typeface="Cambria Math" panose="02040503050406030204" pitchFamily="18" charset="0"/>
                          </a:rPr>
                          <m:t>𝑋</m:t>
                        </m:r>
                      </m:e>
                      <m:sub>
                        <m:r>
                          <a:rPr lang="en-CA" sz="1100" i="1" dirty="0" smtClean="0">
                            <a:latin typeface="Cambria Math" panose="02040503050406030204" pitchFamily="18" charset="0"/>
                          </a:rPr>
                          <m:t>𝑚</m:t>
                        </m:r>
                      </m:sub>
                      <m:sup>
                        <m:r>
                          <a:rPr lang="en-CA" sz="1100" i="1" dirty="0" smtClean="0">
                            <a:latin typeface="Cambria Math" panose="02040503050406030204" pitchFamily="18" charset="0"/>
                          </a:rPr>
                          <m:t>𝑒𝑞𝑢𝑎𝑙</m:t>
                        </m:r>
                      </m:sup>
                    </m:sSubSup>
                  </m:oMath>
                </a14:m>
                <a:r>
                  <a:rPr lang="en-CA" sz="1100" dirty="0"/>
                  <a:t> scales the effective throughputs to make them comparable across jobs.</a:t>
                </a:r>
                <a:endParaRPr lang="en-US" sz="1100" dirty="0">
                  <a:latin typeface="Arial" panose="020B060402020202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D9A10B56-D55A-747E-4D5D-EEECD6EA3ABB}"/>
                  </a:ext>
                </a:extLst>
              </p:cNvPr>
              <p:cNvSpPr txBox="1">
                <a:spLocks noRot="1" noChangeAspect="1" noMove="1" noResize="1" noEditPoints="1" noAdjustHandles="1" noChangeArrowheads="1" noChangeShapeType="1" noTextEdit="1"/>
              </p:cNvSpPr>
              <p:nvPr/>
            </p:nvSpPr>
            <p:spPr>
              <a:xfrm>
                <a:off x="620487" y="1371599"/>
                <a:ext cx="5475514" cy="3529236"/>
              </a:xfrm>
              <a:prstGeom prst="rect">
                <a:avLst/>
              </a:prstGeom>
              <a:blipFill>
                <a:blip r:embed="rId2"/>
                <a:stretch>
                  <a:fillRect l="-924" t="-719" b="-36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CACB77D-D613-7A0B-3EDB-6D3E068D1C0B}"/>
              </a:ext>
            </a:extLst>
          </p:cNvPr>
          <p:cNvSpPr txBox="1"/>
          <p:nvPr/>
        </p:nvSpPr>
        <p:spPr>
          <a:xfrm>
            <a:off x="6108246" y="1412419"/>
            <a:ext cx="5475514" cy="1862048"/>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endParaRPr lang="en-CA" sz="1400" dirty="0"/>
          </a:p>
          <a:p>
            <a:r>
              <a:rPr lang="en-CA" sz="1400" dirty="0"/>
              <a:t>Minimize </a:t>
            </a:r>
            <a:r>
              <a:rPr lang="en-CA" sz="1400" dirty="0" err="1"/>
              <a:t>Makespan</a:t>
            </a:r>
            <a:r>
              <a:rPr lang="en-CA" sz="1400" dirty="0"/>
              <a:t>:</a:t>
            </a:r>
          </a:p>
          <a:p>
            <a:endParaRPr lang="en-CA" sz="1400" dirty="0">
              <a:latin typeface="Calibri" panose="020F0502020204030204" pitchFamily="34" charset="0"/>
              <a:cs typeface="Calibri" panose="020F0502020204030204" pitchFamily="34" charset="0"/>
            </a:endParaRPr>
          </a:p>
          <a:p>
            <a:r>
              <a:rPr lang="en-CA" sz="1100" dirty="0"/>
              <a:t>If </a:t>
            </a:r>
            <a:r>
              <a:rPr lang="en-CA" sz="1100" dirty="0" err="1"/>
              <a:t>num_stepsm</a:t>
            </a:r>
            <a:r>
              <a:rPr lang="en-CA" sz="1100" dirty="0"/>
              <a:t> is the number of iterations remaining to train model m, then the </a:t>
            </a:r>
            <a:r>
              <a:rPr lang="en-CA" sz="1100" dirty="0" err="1"/>
              <a:t>makespan</a:t>
            </a:r>
            <a:r>
              <a:rPr lang="en-CA" sz="1100" dirty="0"/>
              <a:t> is the maximum of the durations of all active jobs, where the duration of job m is the ratio of the number of iterations to throughput(</a:t>
            </a:r>
            <a:r>
              <a:rPr lang="en-CA" sz="1100" dirty="0" err="1"/>
              <a:t>m,X</a:t>
            </a:r>
            <a:r>
              <a:rPr lang="en-CA" sz="1100" dirty="0"/>
              <a:t>) (expressed in iterations / second). Overall, this can be framed as</a:t>
            </a:r>
            <a:r>
              <a:rPr lang="en-US" sz="1100" dirty="0">
                <a:latin typeface="Arial" panose="020B0604020202020204" pitchFamily="34" charset="0"/>
                <a:cs typeface="Arial" panose="020B0604020202020204" pitchFamily="34" charset="0"/>
              </a:rPr>
              <a:t>:</a:t>
            </a:r>
          </a:p>
          <a:p>
            <a:endParaRPr lang="en-CA" sz="1100"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9586012-D295-876E-F6F7-1F89AF14B0A7}"/>
                  </a:ext>
                </a:extLst>
              </p:cNvPr>
              <p:cNvSpPr txBox="1"/>
              <p:nvPr/>
            </p:nvSpPr>
            <p:spPr>
              <a:xfrm>
                <a:off x="6095999" y="3264364"/>
                <a:ext cx="5475514" cy="1944507"/>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r>
                  <a:rPr lang="en-CA" sz="1400" dirty="0"/>
                  <a:t>Minimize Finish-Time Fairness (Themis):</a:t>
                </a:r>
              </a:p>
              <a:p>
                <a:r>
                  <a:rPr lang="en-CA" sz="1100" dirty="0"/>
                  <a:t>a new metric called finish-time fairness (represented as </a:t>
                </a:r>
                <a:r>
                  <a:rPr lang="el-GR" sz="1100" dirty="0"/>
                  <a:t>ρ), </a:t>
                </a:r>
                <a:r>
                  <a:rPr lang="en-CA" sz="1100" dirty="0"/>
                  <a:t>which is the ratio of the time taken to finish a job using a given allocation and the time taken to finish the job using 1/n of the cluster (</a:t>
                </a:r>
                <a14:m>
                  <m:oMath xmlns:m="http://schemas.openxmlformats.org/officeDocument/2006/math">
                    <m:sSup>
                      <m:sSupPr>
                        <m:ctrlPr>
                          <a:rPr lang="en-US" sz="1100" b="0" i="1" dirty="0" smtClean="0">
                            <a:latin typeface="Cambria Math" panose="02040503050406030204" pitchFamily="18" charset="0"/>
                          </a:rPr>
                        </m:ctrlPr>
                      </m:sSupPr>
                      <m:e>
                        <m:r>
                          <a:rPr lang="en-CA" sz="1100" i="1" dirty="0" smtClean="0">
                            <a:latin typeface="Cambria Math" panose="02040503050406030204" pitchFamily="18" charset="0"/>
                          </a:rPr>
                          <m:t>𝑋</m:t>
                        </m:r>
                      </m:e>
                      <m:sup>
                        <m:r>
                          <a:rPr lang="en-CA" sz="1100" i="1" dirty="0" smtClean="0">
                            <a:latin typeface="Cambria Math" panose="02040503050406030204" pitchFamily="18" charset="0"/>
                          </a:rPr>
                          <m:t>𝑖𝑠𝑜𝑙𝑎𝑡𝑒𝑑</m:t>
                        </m:r>
                      </m:sup>
                    </m:sSup>
                  </m:oMath>
                </a14:m>
                <a:r>
                  <a:rPr lang="en-CA" sz="1100" dirty="0"/>
                  <a:t>), assuming n users using the cluster. This can be expressed in terms of throughput(</a:t>
                </a:r>
                <a:r>
                  <a:rPr lang="en-CA" sz="1100" dirty="0" err="1"/>
                  <a:t>m,X</a:t>
                </a:r>
                <a:r>
                  <a:rPr lang="en-CA" sz="1100" dirty="0"/>
                  <a:t>) as follows (</a:t>
                </a:r>
                <a14:m>
                  <m:oMath xmlns:m="http://schemas.openxmlformats.org/officeDocument/2006/math">
                    <m:r>
                      <a:rPr lang="en-CA" sz="1100" i="1" dirty="0" smtClean="0">
                        <a:latin typeface="Cambria Math" panose="02040503050406030204" pitchFamily="18" charset="0"/>
                      </a:rPr>
                      <m:t>𝑛𝑢𝑚</m:t>
                    </m:r>
                    <m:r>
                      <a:rPr lang="en-CA" sz="1100" i="1" dirty="0" smtClean="0">
                        <a:latin typeface="Cambria Math" panose="02040503050406030204" pitchFamily="18" charset="0"/>
                      </a:rPr>
                      <m:t>_</m:t>
                    </m:r>
                    <m:r>
                      <a:rPr lang="en-CA" sz="1100" i="1" dirty="0" smtClean="0">
                        <a:latin typeface="Cambria Math" panose="02040503050406030204" pitchFamily="18" charset="0"/>
                      </a:rPr>
                      <m:t>𝑠𝑡𝑒𝑝</m:t>
                    </m:r>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𝑠</m:t>
                        </m:r>
                      </m:e>
                      <m:sub>
                        <m:r>
                          <a:rPr lang="en-CA" sz="1100" i="1" dirty="0" smtClean="0">
                            <a:latin typeface="Cambria Math" panose="02040503050406030204" pitchFamily="18" charset="0"/>
                          </a:rPr>
                          <m:t>𝑚</m:t>
                        </m:r>
                      </m:sub>
                    </m:sSub>
                    <m:r>
                      <a:rPr lang="en-CA" sz="1100" i="1" dirty="0" smtClean="0">
                        <a:latin typeface="Cambria Math" panose="02040503050406030204" pitchFamily="18" charset="0"/>
                      </a:rPr>
                      <m:t> </m:t>
                    </m:r>
                  </m:oMath>
                </a14:m>
                <a:r>
                  <a:rPr lang="en-CA" sz="1100" dirty="0"/>
                  <a:t>is the number of iterations remaining to train model m, tm is the time elapsed since the start of training for model m, and t isolated m is the hypothetical time elapsed since the start of training if model m had 1/n of the cluster to itself):</a:t>
                </a:r>
              </a:p>
              <a:p>
                <a:endParaRPr lang="en-CA" sz="1100" dirty="0"/>
              </a:p>
            </p:txBody>
          </p:sp>
        </mc:Choice>
        <mc:Fallback>
          <p:sp>
            <p:nvSpPr>
              <p:cNvPr id="20" name="TextBox 19">
                <a:extLst>
                  <a:ext uri="{FF2B5EF4-FFF2-40B4-BE49-F238E27FC236}">
                    <a16:creationId xmlns:a16="http://schemas.microsoft.com/office/drawing/2014/main" id="{99586012-D295-876E-F6F7-1F89AF14B0A7}"/>
                  </a:ext>
                </a:extLst>
              </p:cNvPr>
              <p:cNvSpPr txBox="1">
                <a:spLocks noRot="1" noChangeAspect="1" noMove="1" noResize="1" noEditPoints="1" noAdjustHandles="1" noChangeArrowheads="1" noChangeShapeType="1" noTextEdit="1"/>
              </p:cNvSpPr>
              <p:nvPr/>
            </p:nvSpPr>
            <p:spPr>
              <a:xfrm>
                <a:off x="6095999" y="3264364"/>
                <a:ext cx="5475514" cy="1944507"/>
              </a:xfrm>
              <a:prstGeom prst="rect">
                <a:avLst/>
              </a:prstGeom>
              <a:blipFill>
                <a:blip r:embed="rId3"/>
                <a:stretch>
                  <a:fillRect l="-463"/>
                </a:stretch>
              </a:blipFill>
            </p:spPr>
            <p:txBody>
              <a:bodyPr/>
              <a:lstStyle/>
              <a:p>
                <a:r>
                  <a:rPr lang="en-US">
                    <a:noFill/>
                  </a:rPr>
                  <a:t> </a:t>
                </a:r>
              </a:p>
            </p:txBody>
          </p:sp>
        </mc:Fallback>
      </mc:AlternateContent>
      <p:pic>
        <p:nvPicPr>
          <p:cNvPr id="3" name="Picture 2" descr="A picture containing text, font, white, line&#10;&#10;Description automatically generated">
            <a:extLst>
              <a:ext uri="{FF2B5EF4-FFF2-40B4-BE49-F238E27FC236}">
                <a16:creationId xmlns:a16="http://schemas.microsoft.com/office/drawing/2014/main" id="{4170CF9B-8348-117A-7B51-9D026E2770A1}"/>
              </a:ext>
            </a:extLst>
          </p:cNvPr>
          <p:cNvPicPr>
            <a:picLocks noChangeAspect="1"/>
          </p:cNvPicPr>
          <p:nvPr/>
        </p:nvPicPr>
        <p:blipFill>
          <a:blip r:embed="rId4"/>
          <a:stretch>
            <a:fillRect/>
          </a:stretch>
        </p:blipFill>
        <p:spPr>
          <a:xfrm>
            <a:off x="1497091" y="4925589"/>
            <a:ext cx="3494641" cy="520313"/>
          </a:xfrm>
          <a:prstGeom prst="rect">
            <a:avLst/>
          </a:prstGeom>
        </p:spPr>
      </p:pic>
      <p:pic>
        <p:nvPicPr>
          <p:cNvPr id="6" name="Picture 5" descr="A black text on a white background&#10;&#10;Description automatically generated with medium confidence">
            <a:extLst>
              <a:ext uri="{FF2B5EF4-FFF2-40B4-BE49-F238E27FC236}">
                <a16:creationId xmlns:a16="http://schemas.microsoft.com/office/drawing/2014/main" id="{D15B20EF-D55F-E98E-DB35-0571998A77F9}"/>
              </a:ext>
            </a:extLst>
          </p:cNvPr>
          <p:cNvPicPr>
            <a:picLocks noChangeAspect="1"/>
          </p:cNvPicPr>
          <p:nvPr/>
        </p:nvPicPr>
        <p:blipFill>
          <a:blip r:embed="rId5"/>
          <a:stretch>
            <a:fillRect/>
          </a:stretch>
        </p:blipFill>
        <p:spPr>
          <a:xfrm>
            <a:off x="1262338" y="2892372"/>
            <a:ext cx="3633329" cy="463150"/>
          </a:xfrm>
          <a:prstGeom prst="rect">
            <a:avLst/>
          </a:prstGeom>
        </p:spPr>
      </p:pic>
      <p:pic>
        <p:nvPicPr>
          <p:cNvPr id="10" name="Picture 9">
            <a:extLst>
              <a:ext uri="{FF2B5EF4-FFF2-40B4-BE49-F238E27FC236}">
                <a16:creationId xmlns:a16="http://schemas.microsoft.com/office/drawing/2014/main" id="{44FAAA70-8162-C5F3-6D79-104D6F6F0A21}"/>
              </a:ext>
            </a:extLst>
          </p:cNvPr>
          <p:cNvPicPr>
            <a:picLocks noChangeAspect="1"/>
          </p:cNvPicPr>
          <p:nvPr/>
        </p:nvPicPr>
        <p:blipFill>
          <a:blip r:embed="rId6"/>
          <a:stretch>
            <a:fillRect/>
          </a:stretch>
        </p:blipFill>
        <p:spPr>
          <a:xfrm>
            <a:off x="7047286" y="3068322"/>
            <a:ext cx="3329522" cy="381585"/>
          </a:xfrm>
          <a:prstGeom prst="rect">
            <a:avLst/>
          </a:prstGeom>
        </p:spPr>
      </p:pic>
      <p:pic>
        <p:nvPicPr>
          <p:cNvPr id="15" name="Picture 14" descr="A picture containing text, font, white, receipt&#10;&#10;Description automatically generated">
            <a:extLst>
              <a:ext uri="{FF2B5EF4-FFF2-40B4-BE49-F238E27FC236}">
                <a16:creationId xmlns:a16="http://schemas.microsoft.com/office/drawing/2014/main" id="{CF971427-67CA-5D0B-816C-8A159B5FDBFA}"/>
              </a:ext>
            </a:extLst>
          </p:cNvPr>
          <p:cNvPicPr>
            <a:picLocks noChangeAspect="1"/>
          </p:cNvPicPr>
          <p:nvPr/>
        </p:nvPicPr>
        <p:blipFill>
          <a:blip r:embed="rId7"/>
          <a:stretch>
            <a:fillRect/>
          </a:stretch>
        </p:blipFill>
        <p:spPr>
          <a:xfrm>
            <a:off x="6606002" y="5015393"/>
            <a:ext cx="3861242" cy="677862"/>
          </a:xfrm>
          <a:prstGeom prst="rect">
            <a:avLst/>
          </a:prstGeom>
        </p:spPr>
      </p:pic>
      <p:pic>
        <p:nvPicPr>
          <p:cNvPr id="21" name="Picture 20">
            <a:extLst>
              <a:ext uri="{FF2B5EF4-FFF2-40B4-BE49-F238E27FC236}">
                <a16:creationId xmlns:a16="http://schemas.microsoft.com/office/drawing/2014/main" id="{272258D5-C791-46CB-BF2F-B8A9CC787B44}"/>
              </a:ext>
            </a:extLst>
          </p:cNvPr>
          <p:cNvPicPr>
            <a:picLocks noChangeAspect="1"/>
          </p:cNvPicPr>
          <p:nvPr/>
        </p:nvPicPr>
        <p:blipFill>
          <a:blip r:embed="rId8"/>
          <a:stretch>
            <a:fillRect/>
          </a:stretch>
        </p:blipFill>
        <p:spPr>
          <a:xfrm>
            <a:off x="7192842" y="5833307"/>
            <a:ext cx="3306321" cy="288471"/>
          </a:xfrm>
          <a:prstGeom prst="rect">
            <a:avLst/>
          </a:prstGeom>
        </p:spPr>
      </p:pic>
    </p:spTree>
    <p:extLst>
      <p:ext uri="{BB962C8B-B14F-4D97-AF65-F5344CB8AC3E}">
        <p14:creationId xmlns:p14="http://schemas.microsoft.com/office/powerpoint/2010/main" val="425500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1869621" y="457200"/>
            <a:ext cx="8268289" cy="369332"/>
          </a:xfrm>
          <a:prstGeom prst="rect">
            <a:avLst/>
          </a:prstGeom>
          <a:noFill/>
        </p:spPr>
        <p:txBody>
          <a:bodyPr wrap="none" rtlCol="0">
            <a:spAutoFit/>
          </a:bodyPr>
          <a:lstStyle/>
          <a:p>
            <a:pPr algn="ctr"/>
            <a:r>
              <a:rPr lang="en-CA" sz="1800" dirty="0">
                <a:latin typeface="Arial" panose="020B0604020202020204" pitchFamily="34" charset="0"/>
                <a:cs typeface="Arial" panose="020B0604020202020204" pitchFamily="34" charset="0"/>
              </a:rPr>
              <a:t>Heterogeneity-Aware Cluster Scheduling Policies for Deep Learning Workloads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4695709"/>
              </a:xfrm>
              <a:prstGeom prst="rect">
                <a:avLst/>
              </a:prstGeom>
              <a:noFill/>
            </p:spPr>
            <p:txBody>
              <a:bodyPr wrap="square" rtlCol="0">
                <a:spAutoFit/>
              </a:bodyPr>
              <a:lstStyle/>
              <a:p>
                <a:r>
                  <a:rPr lang="en-CA" dirty="0"/>
                  <a:t>Scheduling Mechanism:</a:t>
                </a:r>
              </a:p>
              <a:p>
                <a:endParaRPr lang="en-CA" sz="1400" dirty="0">
                  <a:latin typeface="Calibri" panose="020F0502020204030204" pitchFamily="34" charset="0"/>
                  <a:cs typeface="Calibri" panose="020F0502020204030204" pitchFamily="34" charset="0"/>
                </a:endParaRPr>
              </a:p>
              <a:p>
                <a:r>
                  <a:rPr lang="en-CA" sz="1100" dirty="0"/>
                  <a:t>Gavel’s scheduling mechanism schedules training iterations of runnable jobs on the available workers (with possibly different accelerators), such that for each schedulable job (or combination), the fraction of wall-clock time it spends on each accelerator type is approximately equal to the computed optimal allocation </a:t>
                </a:r>
                <a14:m>
                  <m:oMath xmlns:m="http://schemas.openxmlformats.org/officeDocument/2006/math">
                    <m:sSup>
                      <m:sSupPr>
                        <m:ctrlPr>
                          <a:rPr lang="en-US" sz="1100" b="0" i="1" dirty="0" smtClean="0">
                            <a:latin typeface="Cambria Math" panose="02040503050406030204" pitchFamily="18" charset="0"/>
                          </a:rPr>
                        </m:ctrlPr>
                      </m:sSupPr>
                      <m:e>
                        <m:r>
                          <a:rPr lang="en-CA" sz="1100" i="1" dirty="0" smtClean="0">
                            <a:latin typeface="Cambria Math" panose="02040503050406030204" pitchFamily="18" charset="0"/>
                          </a:rPr>
                          <m:t>𝑋</m:t>
                        </m:r>
                      </m:e>
                      <m:sup>
                        <m:r>
                          <a:rPr lang="en-CA" sz="1100" i="1" dirty="0" smtClean="0">
                            <a:latin typeface="Cambria Math" panose="02040503050406030204" pitchFamily="18" charset="0"/>
                          </a:rPr>
                          <m:t>𝑜𝑝𝑡</m:t>
                        </m:r>
                      </m:sup>
                    </m:sSup>
                  </m:oMath>
                </a14:m>
                <a:r>
                  <a:rPr lang="en-CA" sz="1100" dirty="0"/>
                  <a:t> between allocation </a:t>
                </a:r>
                <a:r>
                  <a:rPr lang="en-CA" sz="1100" dirty="0" err="1"/>
                  <a:t>recomputation</a:t>
                </a:r>
                <a:r>
                  <a:rPr lang="en-CA" sz="1100" dirty="0"/>
                  <a:t> events. Two challenges:</a:t>
                </a:r>
              </a:p>
              <a:p>
                <a:endParaRPr lang="en-CA" sz="1100" dirty="0"/>
              </a:p>
              <a:p>
                <a:pPr marL="228600" indent="-228600">
                  <a:buAutoNum type="arabicParenR"/>
                </a:pPr>
                <a:r>
                  <a:rPr lang="en-CA" sz="1100" dirty="0"/>
                  <a:t>Jobs can run on multiple accelerators. Moreover, since distributed training can be communication intensive, jobs should be placed on accelerators “close” to each other.</a:t>
                </a:r>
              </a:p>
              <a:p>
                <a:pPr marL="228600" indent="-228600">
                  <a:buAutoNum type="arabicParenR"/>
                </a:pPr>
                <a:r>
                  <a:rPr lang="en-CA" sz="1100" dirty="0"/>
                  <a:t>Combinations of up to two jobs can run on a set of accelerators in order to improve resource utilization (space sharing).</a:t>
                </a:r>
              </a:p>
              <a:p>
                <a:pPr marL="228600" indent="-228600">
                  <a:buAutoNum type="arabicParenR"/>
                </a:pPr>
                <a:endParaRPr lang="en-CA" sz="1100" dirty="0"/>
              </a:p>
              <a:p>
                <a:r>
                  <a:rPr lang="en-CA" sz="1100" dirty="0"/>
                  <a:t>Gavel’s scheduler tries to place work on all available workers for a specific duration (this time period is configurable; we use 6 minutes in our experiments). We call the work handed to each worker in a given round a micro-task. Without rounds, jobs that request many accelerators can suffer from starvation. Since the number of active, schedulable jobs might far exceed the total number of workers, Gavel first determines the job combinations that should run in the upcoming round. To do this, Gavel maintains the time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𝑡</m:t>
                        </m:r>
                      </m:e>
                      <m:sub>
                        <m:r>
                          <a:rPr lang="en-CA" sz="1100" i="1" dirty="0" smtClean="0">
                            <a:latin typeface="Cambria Math" panose="02040503050406030204" pitchFamily="18" charset="0"/>
                          </a:rPr>
                          <m:t>𝑚𝑗</m:t>
                        </m:r>
                      </m:sub>
                    </m:sSub>
                  </m:oMath>
                </a14:m>
                <a:r>
                  <a:rPr lang="en-CA" sz="1100" dirty="0"/>
                  <a:t> spent by a job (or combination) m on accelerator type j, which is updated as jobs run on different accelerator types every round. Given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𝑡</m:t>
                        </m:r>
                      </m:e>
                      <m:sub>
                        <m:r>
                          <a:rPr lang="en-CA" sz="1100" i="1" dirty="0" smtClean="0">
                            <a:latin typeface="Cambria Math" panose="02040503050406030204" pitchFamily="18" charset="0"/>
                          </a:rPr>
                          <m:t>𝑚𝑗</m:t>
                        </m:r>
                      </m:sub>
                    </m:sSub>
                  </m:oMath>
                </a14:m>
                <a:r>
                  <a:rPr lang="en-CA" sz="1100" dirty="0"/>
                  <a:t>, Gavel’s scheduler can then compute the fraction of total wall-clock time spent by each job (or combination) m on each accelerator type j as </a:t>
                </a:r>
                <a14:m>
                  <m:oMath xmlns:m="http://schemas.openxmlformats.org/officeDocument/2006/math">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𝑓</m:t>
                        </m:r>
                      </m:e>
                      <m:sub>
                        <m:r>
                          <a:rPr lang="en-CA" sz="1100" i="1" dirty="0" smtClean="0">
                            <a:latin typeface="Cambria Math" panose="02040503050406030204" pitchFamily="18" charset="0"/>
                          </a:rPr>
                          <m:t>𝑚𝑗</m:t>
                        </m:r>
                      </m:sub>
                    </m:sSub>
                  </m:oMath>
                </a14:m>
                <a:r>
                  <a:rPr lang="en-CA" sz="1100" dirty="0"/>
                  <a:t> =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𝑡</m:t>
                        </m:r>
                      </m:e>
                      <m:sub>
                        <m:r>
                          <a:rPr lang="en-CA" sz="1100" i="1" dirty="0" smtClean="0">
                            <a:latin typeface="Cambria Math" panose="02040503050406030204" pitchFamily="18" charset="0"/>
                          </a:rPr>
                          <m:t>𝑚𝑗</m:t>
                        </m:r>
                      </m:sub>
                    </m:sSub>
                    <m:r>
                      <a:rPr lang="en-CA" sz="1100" i="1" dirty="0" smtClean="0">
                        <a:latin typeface="Cambria Math" panose="02040503050406030204" pitchFamily="18" charset="0"/>
                      </a:rPr>
                      <m:t> </m:t>
                    </m:r>
                  </m:oMath>
                </a14:m>
                <a:r>
                  <a:rPr lang="en-CA" sz="1100" dirty="0"/>
                  <a:t>/(∑</a:t>
                </a:r>
                <a14:m>
                  <m:oMath xmlns:m="http://schemas.openxmlformats.org/officeDocument/2006/math">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𝑚</m:t>
                        </m:r>
                      </m:e>
                      <m:sup>
                        <m:r>
                          <a:rPr lang="en-US" sz="1100" b="0" i="1" smtClean="0">
                            <a:latin typeface="Cambria Math" panose="02040503050406030204" pitchFamily="18" charset="0"/>
                          </a:rPr>
                          <m:t>′</m:t>
                        </m:r>
                      </m:sup>
                    </m:sSup>
                  </m:oMath>
                </a14:m>
                <a:r>
                  <a:rPr lang="en-CA" sz="1100" dirty="0"/>
                  <a:t>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𝑡</m:t>
                        </m:r>
                      </m:e>
                      <m:sub>
                        <m:sSup>
                          <m:sSupPr>
                            <m:ctrlPr>
                              <a:rPr lang="en-US" sz="1100" b="0" i="1" dirty="0" smtClean="0">
                                <a:latin typeface="Cambria Math" panose="02040503050406030204" pitchFamily="18" charset="0"/>
                              </a:rPr>
                            </m:ctrlPr>
                          </m:sSupPr>
                          <m:e>
                            <m:r>
                              <a:rPr lang="en-CA" sz="1100" i="1" dirty="0" smtClean="0">
                                <a:latin typeface="Cambria Math" panose="02040503050406030204" pitchFamily="18" charset="0"/>
                              </a:rPr>
                              <m:t>𝑚</m:t>
                            </m:r>
                          </m:e>
                          <m:sup>
                            <m:r>
                              <a:rPr lang="en-US" sz="1100" b="0" i="1" dirty="0" smtClean="0">
                                <a:latin typeface="Cambria Math" panose="02040503050406030204" pitchFamily="18" charset="0"/>
                              </a:rPr>
                              <m:t>′</m:t>
                            </m:r>
                          </m:sup>
                        </m:sSup>
                        <m:r>
                          <a:rPr lang="en-CA" sz="1100" i="1" dirty="0" smtClean="0">
                            <a:latin typeface="Cambria Math" panose="02040503050406030204" pitchFamily="18" charset="0"/>
                          </a:rPr>
                          <m:t>𝑗</m:t>
                        </m:r>
                      </m:sub>
                    </m:sSub>
                  </m:oMath>
                </a14:m>
                <a:r>
                  <a:rPr lang="en-CA" sz="1100" dirty="0"/>
                  <a:t>). The matrix of priorities is then just the element-wise division of </a:t>
                </a:r>
                <a14:m>
                  <m:oMath xmlns:m="http://schemas.openxmlformats.org/officeDocument/2006/math">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𝑋</m:t>
                        </m:r>
                      </m:e>
                      <m:sup>
                        <m:r>
                          <a:rPr lang="en-US" sz="1100" b="0" i="1" smtClean="0">
                            <a:latin typeface="Cambria Math" panose="02040503050406030204" pitchFamily="18" charset="0"/>
                          </a:rPr>
                          <m:t>𝑜𝑝𝑡</m:t>
                        </m:r>
                      </m:sup>
                    </m:sSup>
                  </m:oMath>
                </a14:m>
                <a:r>
                  <a:rPr lang="en-CA" sz="1100" dirty="0"/>
                  <a:t> by f.</a:t>
                </a:r>
              </a:p>
              <a:p>
                <a:endParaRPr lang="en-CA" sz="1100" dirty="0">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D9A10B56-D55A-747E-4D5D-EEECD6EA3ABB}"/>
                  </a:ext>
                </a:extLst>
              </p:cNvPr>
              <p:cNvSpPr txBox="1">
                <a:spLocks noRot="1" noChangeAspect="1" noMove="1" noResize="1" noEditPoints="1" noAdjustHandles="1" noChangeArrowheads="1" noChangeShapeType="1" noTextEdit="1"/>
              </p:cNvSpPr>
              <p:nvPr/>
            </p:nvSpPr>
            <p:spPr>
              <a:xfrm>
                <a:off x="620487" y="1371599"/>
                <a:ext cx="5475514" cy="4695709"/>
              </a:xfrm>
              <a:prstGeom prst="rect">
                <a:avLst/>
              </a:prstGeom>
              <a:blipFill>
                <a:blip r:embed="rId2"/>
                <a:stretch>
                  <a:fillRect l="-924" t="-5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0CD516B-4778-91F3-69FF-EB5385D8E300}"/>
              </a:ext>
            </a:extLst>
          </p:cNvPr>
          <p:cNvPicPr>
            <a:picLocks noChangeAspect="1"/>
          </p:cNvPicPr>
          <p:nvPr/>
        </p:nvPicPr>
        <p:blipFill>
          <a:blip r:embed="rId3"/>
          <a:stretch>
            <a:fillRect/>
          </a:stretch>
        </p:blipFill>
        <p:spPr>
          <a:xfrm>
            <a:off x="6460353" y="1989331"/>
            <a:ext cx="4865781" cy="2879338"/>
          </a:xfrm>
          <a:prstGeom prst="rect">
            <a:avLst/>
          </a:prstGeom>
        </p:spPr>
      </p:pic>
    </p:spTree>
    <p:extLst>
      <p:ext uri="{BB962C8B-B14F-4D97-AF65-F5344CB8AC3E}">
        <p14:creationId xmlns:p14="http://schemas.microsoft.com/office/powerpoint/2010/main" val="275284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688210" y="457200"/>
            <a:ext cx="6631111" cy="369332"/>
          </a:xfrm>
          <a:prstGeom prst="rect">
            <a:avLst/>
          </a:prstGeom>
          <a:noFill/>
        </p:spPr>
        <p:txBody>
          <a:bodyPr wrap="none" rtlCol="0">
            <a:spAutoFit/>
          </a:bodyPr>
          <a:lstStyle/>
          <a:p>
            <a:pPr algn="ctr"/>
            <a:r>
              <a:rPr lang="en-CA" dirty="0"/>
              <a:t>Synergy: Resource Sensitive DNN Scheduling in Multi-Tenant Clusters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46386" y="-936287"/>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3216265"/>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System Overview:</a:t>
            </a:r>
          </a:p>
          <a:p>
            <a:endParaRPr lang="en-CA" dirty="0">
              <a:latin typeface="Calibri" panose="020F0502020204030204" pitchFamily="34" charset="0"/>
              <a:cs typeface="Calibri" panose="020F0502020204030204" pitchFamily="34" charset="0"/>
            </a:endParaRPr>
          </a:p>
          <a:p>
            <a:r>
              <a:rPr lang="en-CA" sz="1100" dirty="0"/>
              <a:t>Synergy is a round-based scheduler that arbitrates multi-dimensional resources (GPU, CPU, and memory) in a homogeneous cluster.</a:t>
            </a:r>
            <a:endParaRPr lang="en-CA" sz="1100"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3.1 </a:t>
            </a:r>
            <a:r>
              <a:rPr lang="en-CA" sz="1400" dirty="0"/>
              <a:t>Optimistic Profiling:</a:t>
            </a:r>
          </a:p>
          <a:p>
            <a:endParaRPr lang="en-CA" sz="1400" dirty="0">
              <a:latin typeface="Calibri" panose="020F0502020204030204" pitchFamily="34" charset="0"/>
              <a:cs typeface="Calibri" panose="020F0502020204030204" pitchFamily="34" charset="0"/>
            </a:endParaRPr>
          </a:p>
          <a:p>
            <a:r>
              <a:rPr lang="en-CA" sz="1100" dirty="0"/>
              <a:t>On job arrival. Each incoming job is profiled by varying the CPU and memory allocated to the job. A resource sensitivity matrix is then constructed for discrete combinations of CPU and memory allocations.</a:t>
            </a:r>
          </a:p>
          <a:p>
            <a:endParaRPr lang="en-CA" sz="1100" dirty="0">
              <a:latin typeface="Arial" panose="020B0604020202020204" pitchFamily="34" charset="0"/>
              <a:cs typeface="Arial" panose="020B0604020202020204" pitchFamily="34" charset="0"/>
            </a:endParaRPr>
          </a:p>
          <a:p>
            <a:r>
              <a:rPr lang="en-CA" sz="1100" dirty="0"/>
              <a:t>For a given CPU allocation that determines the preprocessing speed, and a known storage bandwidth, it is easy to analytically model the job throughput for varying memory allocation. Therefore, we only need to empirically profile the job for varying CPU values at full memory allocation as shown in Figure 4. All the other entries can be estimated using the above technique.</a:t>
            </a:r>
            <a:endParaRPr lang="en-US" sz="11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CACB77D-D613-7A0B-3EDB-6D3E068D1C0B}"/>
              </a:ext>
            </a:extLst>
          </p:cNvPr>
          <p:cNvSpPr txBox="1"/>
          <p:nvPr/>
        </p:nvSpPr>
        <p:spPr>
          <a:xfrm>
            <a:off x="6108246" y="1377042"/>
            <a:ext cx="5475514" cy="2539157"/>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endParaRPr lang="en-CA" sz="1400" dirty="0"/>
          </a:p>
          <a:p>
            <a:r>
              <a:rPr lang="en-CA" sz="1400" dirty="0"/>
              <a:t>3.2 Scheduling mechanism:</a:t>
            </a:r>
          </a:p>
          <a:p>
            <a:endParaRPr lang="en-CA" sz="1400" dirty="0">
              <a:latin typeface="Calibri" panose="020F0502020204030204" pitchFamily="34" charset="0"/>
              <a:cs typeface="Calibri" panose="020F0502020204030204" pitchFamily="34" charset="0"/>
            </a:endParaRPr>
          </a:p>
          <a:p>
            <a:r>
              <a:rPr lang="en-CA" sz="1100" dirty="0"/>
              <a:t>Synergy performs round-based scheduling. At the beginning of each scheduling round, Synergy identifies a set of runnable jobs from the scheduling queue that can be packed on the cluster in the current round duration.</a:t>
            </a:r>
          </a:p>
          <a:p>
            <a:endParaRPr lang="en-CA" sz="1100" dirty="0"/>
          </a:p>
          <a:p>
            <a:r>
              <a:rPr lang="en-CA" sz="1100" dirty="0"/>
              <a:t>To pack the jobs onto servers, we first construct a job demand vector that indicates the GPU demand, and best-case CPU and memory requirements for the job. Packing a job with multi-dimensional resource demands is analogous to multi-dimensional bin packing problem which is NP hard [53]. Therefore, we first evaluate the efficacy of a naive greedy scheduling mechanism as an approximation to tackle the multi-dimensional resource allocation problem.</a:t>
            </a:r>
          </a:p>
        </p:txBody>
      </p:sp>
      <p:sp>
        <p:nvSpPr>
          <p:cNvPr id="20" name="TextBox 19">
            <a:extLst>
              <a:ext uri="{FF2B5EF4-FFF2-40B4-BE49-F238E27FC236}">
                <a16:creationId xmlns:a16="http://schemas.microsoft.com/office/drawing/2014/main" id="{99586012-D295-876E-F6F7-1F89AF14B0A7}"/>
              </a:ext>
            </a:extLst>
          </p:cNvPr>
          <p:cNvSpPr txBox="1"/>
          <p:nvPr/>
        </p:nvSpPr>
        <p:spPr>
          <a:xfrm>
            <a:off x="6096000" y="3524802"/>
            <a:ext cx="5475514" cy="3000821"/>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endParaRPr lang="en-CA" sz="1400" dirty="0"/>
          </a:p>
          <a:p>
            <a:r>
              <a:rPr lang="en-CA" sz="1400" dirty="0"/>
              <a:t>3.3 Synergy-GREEDY: Greedy Scheduling</a:t>
            </a:r>
          </a:p>
          <a:p>
            <a:endParaRPr lang="en-US" sz="1100" dirty="0">
              <a:latin typeface="Arial" panose="020B0604020202020204" pitchFamily="34" charset="0"/>
              <a:cs typeface="Arial" panose="020B0604020202020204" pitchFamily="34" charset="0"/>
            </a:endParaRPr>
          </a:p>
          <a:p>
            <a:r>
              <a:rPr lang="en-CA" sz="1100" dirty="0"/>
              <a:t>Given a job demand vector, the greedy algorithm picks the next runnable job decided by the scheduling policy, and places it on the server that can satisfy the job’s demands in all dimensions. If no such server exists, the job is skipped over for this round and the next runnable job is checked for </a:t>
            </a:r>
            <a:r>
              <a:rPr lang="en-CA" sz="1100" dirty="0" err="1"/>
              <a:t>schedulability</a:t>
            </a:r>
            <a:r>
              <a:rPr lang="en-CA" sz="1100" dirty="0"/>
              <a:t>. Synergy-GREEDY thus introduces two major problems in the cluster:</a:t>
            </a:r>
          </a:p>
          <a:p>
            <a:pPr marL="228600" indent="-228600">
              <a:buAutoNum type="arabicPeriod"/>
            </a:pPr>
            <a:r>
              <a:rPr lang="en-CA" sz="1100" dirty="0"/>
              <a:t>It can result in auxiliary resources being exhausted by jobs, while leaving GPUs underutilized, and fragmented.</a:t>
            </a:r>
          </a:p>
          <a:p>
            <a:pPr marL="228600" indent="-228600">
              <a:buAutoNum type="arabicPeriod"/>
            </a:pPr>
            <a:r>
              <a:rPr lang="en-CA" sz="1100" dirty="0"/>
              <a:t>It also hurts the fairness of the scheduling policy as some jobs can be skipped over for a long time if their resource demands cannot be satisfied in the cluster.</a:t>
            </a:r>
          </a:p>
          <a:p>
            <a:r>
              <a:rPr lang="en-CA" sz="1100" dirty="0"/>
              <a:t>The challenge ahead of us is to design a scheduling mechanism that eliminates GPU under-utilization due to fragmentation, and upholds the fairness properties of the given scheduling policy, while performing multi-dimensional resource allocation.</a:t>
            </a:r>
            <a:endParaRPr lang="en-US" sz="1100" dirty="0">
              <a:latin typeface="Arial" panose="020B0604020202020204" pitchFamily="34" charset="0"/>
              <a:cs typeface="Arial" panose="020B0604020202020204" pitchFamily="34" charset="0"/>
            </a:endParaRPr>
          </a:p>
        </p:txBody>
      </p:sp>
      <p:pic>
        <p:nvPicPr>
          <p:cNvPr id="3" name="Picture 2" descr="A picture containing text, screenshot, font, line&#10;&#10;Description automatically generated">
            <a:extLst>
              <a:ext uri="{FF2B5EF4-FFF2-40B4-BE49-F238E27FC236}">
                <a16:creationId xmlns:a16="http://schemas.microsoft.com/office/drawing/2014/main" id="{A8C32E3B-57ED-052B-5ABD-B6FD2C208353}"/>
              </a:ext>
            </a:extLst>
          </p:cNvPr>
          <p:cNvPicPr>
            <a:picLocks noChangeAspect="1"/>
          </p:cNvPicPr>
          <p:nvPr/>
        </p:nvPicPr>
        <p:blipFill>
          <a:blip r:embed="rId3"/>
          <a:stretch>
            <a:fillRect/>
          </a:stretch>
        </p:blipFill>
        <p:spPr>
          <a:xfrm>
            <a:off x="1520334" y="4432743"/>
            <a:ext cx="3544326" cy="1968058"/>
          </a:xfrm>
          <a:prstGeom prst="rect">
            <a:avLst/>
          </a:prstGeom>
        </p:spPr>
      </p:pic>
    </p:spTree>
    <p:extLst>
      <p:ext uri="{BB962C8B-B14F-4D97-AF65-F5344CB8AC3E}">
        <p14:creationId xmlns:p14="http://schemas.microsoft.com/office/powerpoint/2010/main" val="49743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688210" y="457200"/>
            <a:ext cx="6631111" cy="369332"/>
          </a:xfrm>
          <a:prstGeom prst="rect">
            <a:avLst/>
          </a:prstGeom>
          <a:noFill/>
        </p:spPr>
        <p:txBody>
          <a:bodyPr wrap="none" rtlCol="0">
            <a:spAutoFit/>
          </a:bodyPr>
          <a:lstStyle/>
          <a:p>
            <a:pPr algn="ctr"/>
            <a:r>
              <a:rPr lang="en-CA" dirty="0"/>
              <a:t>Synergy: Resource Sensitive DNN Scheduling in Multi-Tenant Clusters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46386" y="-936287"/>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4514634"/>
              </a:xfrm>
              <a:prstGeom prst="rect">
                <a:avLst/>
              </a:prstGeom>
              <a:noFill/>
            </p:spPr>
            <p:txBody>
              <a:bodyPr wrap="square" rtlCol="0">
                <a:spAutoFit/>
              </a:bodyPr>
              <a:lstStyle/>
              <a:p>
                <a:r>
                  <a:rPr lang="en-CA" dirty="0"/>
                  <a:t>Scheduling Algorithms:</a:t>
                </a:r>
              </a:p>
              <a:p>
                <a:endParaRPr lang="en-US" sz="1400" dirty="0">
                  <a:latin typeface="Arial" panose="020B0604020202020204" pitchFamily="34" charset="0"/>
                  <a:cs typeface="Arial" panose="020B0604020202020204" pitchFamily="34" charset="0"/>
                </a:endParaRPr>
              </a:p>
              <a:p>
                <a:r>
                  <a:rPr lang="en-CA" sz="1400" dirty="0"/>
                  <a:t>4.1 Synergy-OPT:</a:t>
                </a:r>
              </a:p>
              <a:p>
                <a:endParaRPr lang="en-CA" sz="1100" dirty="0"/>
              </a:p>
              <a:p>
                <a:r>
                  <a:rPr lang="en-CA" sz="1100" dirty="0"/>
                  <a:t>Our goal is to allocate CPU and memory to each job so as to maximize overall throughput, while guaranteeing that each job makes at least as much progress as it would do if we allocate its GPU-proportional share.</a:t>
                </a:r>
              </a:p>
              <a:p>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𝐺</m:t>
                        </m:r>
                      </m:e>
                      <m:sub>
                        <m:r>
                          <a:rPr lang="en-CA" sz="1100" i="1" dirty="0" smtClean="0">
                            <a:latin typeface="Cambria Math" panose="02040503050406030204" pitchFamily="18" charset="0"/>
                          </a:rPr>
                          <m:t>𝑖</m:t>
                        </m:r>
                      </m:sub>
                    </m:sSub>
                  </m:oMath>
                </a14:m>
                <a:r>
                  <a:rPr lang="en-CA" sz="1100" dirty="0"/>
                  <a:t> , </a:t>
                </a:r>
                <a14:m>
                  <m:oMath xmlns:m="http://schemas.openxmlformats.org/officeDocument/2006/math">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𝐶</m:t>
                        </m:r>
                      </m:e>
                      <m:sub>
                        <m:r>
                          <a:rPr lang="en-CA" sz="1100" i="1" dirty="0" smtClean="0">
                            <a:latin typeface="Cambria Math" panose="02040503050406030204" pitchFamily="18" charset="0"/>
                          </a:rPr>
                          <m:t>𝑖</m:t>
                        </m:r>
                      </m:sub>
                    </m:sSub>
                  </m:oMath>
                </a14:m>
                <a:r>
                  <a:rPr lang="en-CA" sz="1100" dirty="0"/>
                  <a:t> , and </a:t>
                </a:r>
                <a14:m>
                  <m:oMath xmlns:m="http://schemas.openxmlformats.org/officeDocument/2006/math">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𝑀</m:t>
                        </m:r>
                      </m:e>
                      <m:sub>
                        <m:r>
                          <a:rPr lang="en-CA" sz="1100" i="1" dirty="0" smtClean="0">
                            <a:latin typeface="Cambria Math" panose="02040503050406030204" pitchFamily="18" charset="0"/>
                          </a:rPr>
                          <m:t>𝑖</m:t>
                        </m:r>
                      </m:sub>
                    </m:sSub>
                  </m:oMath>
                </a14:m>
                <a:r>
                  <a:rPr lang="en-CA" sz="1100" dirty="0"/>
                  <a:t> denote the total GPU, CPU, and memory in each machine </a:t>
                </a:r>
                <a14:m>
                  <m:oMath xmlns:m="http://schemas.openxmlformats.org/officeDocument/2006/math">
                    <m:r>
                      <a:rPr lang="en-US" sz="1100" b="0" i="1" smtClean="0">
                        <a:latin typeface="Cambria Math" panose="02040503050406030204" pitchFamily="18" charset="0"/>
                      </a:rPr>
                      <m:t>𝑖</m:t>
                    </m:r>
                  </m:oMath>
                </a14:m>
                <a:r>
                  <a:rPr lang="en-US" sz="1100" b="0" i="1" dirty="0">
                    <a:latin typeface="Cambria Math" panose="02040503050406030204" pitchFamily="18" charset="0"/>
                  </a:rPr>
                  <a:t>,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𝐺</m:t>
                        </m:r>
                      </m:e>
                      <m:sub>
                        <m:r>
                          <a:rPr lang="en-CA" sz="1100" i="1" dirty="0" smtClean="0">
                            <a:latin typeface="Cambria Math" panose="02040503050406030204" pitchFamily="18" charset="0"/>
                          </a:rPr>
                          <m:t>𝑖</m:t>
                        </m:r>
                      </m:sub>
                    </m:sSub>
                    <m:r>
                      <a:rPr lang="en-US" sz="1100" b="0" i="1" dirty="0" smtClean="0">
                        <a:latin typeface="Cambria Math" panose="02040503050406030204" pitchFamily="18" charset="0"/>
                      </a:rPr>
                      <m:t>=</m:t>
                    </m:r>
                    <m:f>
                      <m:fPr>
                        <m:ctrlPr>
                          <a:rPr lang="en-US" sz="1100" b="0" i="1" dirty="0" smtClean="0">
                            <a:latin typeface="Cambria Math" panose="02040503050406030204" pitchFamily="18" charset="0"/>
                          </a:rPr>
                        </m:ctrlPr>
                      </m:fPr>
                      <m:num>
                        <m:r>
                          <a:rPr lang="en-US" sz="1100" b="0" i="1" dirty="0" smtClean="0">
                            <a:latin typeface="Cambria Math" panose="02040503050406030204" pitchFamily="18" charset="0"/>
                          </a:rPr>
                          <m:t>𝐺</m:t>
                        </m:r>
                      </m:num>
                      <m:den>
                        <m:r>
                          <a:rPr lang="en-US" sz="1100" b="0" i="1" dirty="0" smtClean="0">
                            <a:latin typeface="Cambria Math" panose="02040503050406030204" pitchFamily="18" charset="0"/>
                          </a:rPr>
                          <m:t>𝑠</m:t>
                        </m:r>
                      </m:den>
                    </m:f>
                  </m:oMath>
                </a14:m>
                <a:r>
                  <a:rPr lang="en-CA" sz="1100" dirty="0"/>
                  <a:t> </a:t>
                </a:r>
              </a:p>
              <a:p>
                <a:pPr marL="171450" indent="-171450">
                  <a:buFont typeface="Arial" panose="020B0604020202020204" pitchFamily="34" charset="0"/>
                  <a:buChar char="•"/>
                </a:pPr>
                <a:r>
                  <a:rPr lang="en-CA" sz="1100" dirty="0"/>
                  <a:t>The ideal CPU (</a:t>
                </a:r>
                <a14:m>
                  <m:oMath xmlns:m="http://schemas.openxmlformats.org/officeDocument/2006/math">
                    <m:sSubSup>
                      <m:sSubSupPr>
                        <m:ctrlPr>
                          <a:rPr lang="en-US" sz="1100" b="0" i="1" dirty="0" smtClean="0">
                            <a:latin typeface="Cambria Math" panose="02040503050406030204" pitchFamily="18" charset="0"/>
                          </a:rPr>
                        </m:ctrlPr>
                      </m:sSubSupPr>
                      <m:e>
                        <m:r>
                          <a:rPr lang="en-CA" sz="1100" i="1" dirty="0" smtClean="0">
                            <a:latin typeface="Cambria Math" panose="02040503050406030204" pitchFamily="18" charset="0"/>
                          </a:rPr>
                          <m:t>𝑐</m:t>
                        </m:r>
                      </m:e>
                      <m:sub>
                        <m:r>
                          <a:rPr lang="en-CA" sz="1100" i="1" dirty="0" smtClean="0">
                            <a:latin typeface="Cambria Math" panose="02040503050406030204" pitchFamily="18" charset="0"/>
                          </a:rPr>
                          <m:t>𝑗</m:t>
                        </m:r>
                      </m:sub>
                      <m:sup>
                        <m:r>
                          <a:rPr lang="en-US" sz="1100" b="0" i="1" dirty="0" smtClean="0">
                            <a:latin typeface="Cambria Math" panose="02040503050406030204" pitchFamily="18" charset="0"/>
                          </a:rPr>
                          <m:t>∗</m:t>
                        </m:r>
                      </m:sup>
                    </m:sSubSup>
                    <m:r>
                      <a:rPr lang="en-CA" sz="1100" i="1" dirty="0" smtClean="0">
                        <a:latin typeface="Cambria Math" panose="02040503050406030204" pitchFamily="18" charset="0"/>
                      </a:rPr>
                      <m:t> </m:t>
                    </m:r>
                  </m:oMath>
                </a14:m>
                <a:r>
                  <a:rPr lang="en-CA" sz="1100" dirty="0"/>
                  <a:t>) and memory (</a:t>
                </a:r>
                <a14:m>
                  <m:oMath xmlns:m="http://schemas.openxmlformats.org/officeDocument/2006/math">
                    <m:sSubSup>
                      <m:sSubSupPr>
                        <m:ctrlPr>
                          <a:rPr lang="en-US" sz="1100" b="0" i="1" dirty="0" smtClean="0">
                            <a:latin typeface="Cambria Math" panose="02040503050406030204" pitchFamily="18" charset="0"/>
                          </a:rPr>
                        </m:ctrlPr>
                      </m:sSubSupPr>
                      <m:e>
                        <m:r>
                          <a:rPr lang="en-US" sz="1100" b="0" i="1" dirty="0" smtClean="0">
                            <a:latin typeface="Cambria Math" panose="02040503050406030204" pitchFamily="18" charset="0"/>
                          </a:rPr>
                          <m:t>𝑚</m:t>
                        </m:r>
                      </m:e>
                      <m:sub>
                        <m:r>
                          <a:rPr lang="en-CA" sz="1100" i="1" dirty="0" smtClean="0">
                            <a:latin typeface="Cambria Math" panose="02040503050406030204" pitchFamily="18" charset="0"/>
                          </a:rPr>
                          <m:t>𝑗</m:t>
                        </m:r>
                      </m:sub>
                      <m:sup>
                        <m:r>
                          <a:rPr lang="en-US" sz="1100" b="0" i="1" dirty="0" smtClean="0">
                            <a:latin typeface="Cambria Math" panose="02040503050406030204" pitchFamily="18" charset="0"/>
                          </a:rPr>
                          <m:t>∗</m:t>
                        </m:r>
                      </m:sup>
                    </m:sSubSup>
                  </m:oMath>
                </a14:m>
                <a:r>
                  <a:rPr lang="en-CA" sz="1100" dirty="0"/>
                  <a:t>) allocation for every job </a:t>
                </a:r>
                <a14:m>
                  <m:oMath xmlns:m="http://schemas.openxmlformats.org/officeDocument/2006/math">
                    <m:r>
                      <a:rPr lang="en-US" sz="1100" b="0" i="1" smtClean="0">
                        <a:latin typeface="Cambria Math" panose="02040503050406030204" pitchFamily="18" charset="0"/>
                      </a:rPr>
                      <m:t>𝑗</m:t>
                    </m:r>
                  </m:oMath>
                </a14:m>
                <a:r>
                  <a:rPr lang="en-CA" sz="1100" dirty="0"/>
                  <a:t> (whose GPU demand is denoted by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𝑔</m:t>
                        </m:r>
                      </m:e>
                      <m:sub>
                        <m:r>
                          <a:rPr lang="en-US" sz="1100" b="0" i="1" smtClean="0">
                            <a:latin typeface="Cambria Math" panose="02040503050406030204" pitchFamily="18" charset="0"/>
                          </a:rPr>
                          <m:t>𝑗</m:t>
                        </m:r>
                      </m:sub>
                    </m:sSub>
                  </m:oMath>
                </a14:m>
                <a:r>
                  <a:rPr lang="en-CA" sz="1100" dirty="0"/>
                  <a:t>) in the set of runnable jobs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𝐽</m:t>
                        </m:r>
                      </m:e>
                      <m:sub>
                        <m:r>
                          <a:rPr lang="en-US" sz="1100" b="0" i="1" smtClean="0">
                            <a:latin typeface="Cambria Math" panose="02040503050406030204" pitchFamily="18" charset="0"/>
                          </a:rPr>
                          <m:t>𝑡</m:t>
                        </m:r>
                      </m:sub>
                    </m:sSub>
                  </m:oMath>
                </a14:m>
                <a:r>
                  <a:rPr lang="en-CA" sz="1100" dirty="0"/>
                  <a:t>) for a round.</a:t>
                </a:r>
                <a:endParaRPr lang="en-US" sz="1100" b="0" i="1" dirty="0">
                  <a:latin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𝑊</m:t>
                        </m:r>
                      </m:e>
                      <m:sub>
                        <m:r>
                          <a:rPr lang="en-CA" sz="1100" i="1" dirty="0" smtClean="0">
                            <a:latin typeface="Cambria Math" panose="02040503050406030204" pitchFamily="18" charset="0"/>
                          </a:rPr>
                          <m:t>𝑗</m:t>
                        </m:r>
                      </m:sub>
                    </m:sSub>
                    <m:r>
                      <a:rPr lang="en-CA" sz="1100" i="1" dirty="0" smtClean="0">
                        <a:latin typeface="Cambria Math" panose="02040503050406030204" pitchFamily="18" charset="0"/>
                      </a:rPr>
                      <m:t> [</m:t>
                    </m:r>
                    <m:r>
                      <a:rPr lang="en-CA" sz="1100" i="1" dirty="0" err="1" smtClean="0">
                        <a:latin typeface="Cambria Math" panose="02040503050406030204" pitchFamily="18" charset="0"/>
                      </a:rPr>
                      <m:t>𝑐</m:t>
                    </m:r>
                    <m:r>
                      <a:rPr lang="en-CA" sz="1100" i="1" dirty="0" err="1" smtClean="0">
                        <a:latin typeface="Cambria Math" panose="02040503050406030204" pitchFamily="18" charset="0"/>
                      </a:rPr>
                      <m:t>,</m:t>
                    </m:r>
                    <m:r>
                      <a:rPr lang="en-CA" sz="1100" i="1" dirty="0" err="1" smtClean="0">
                        <a:latin typeface="Cambria Math" panose="02040503050406030204" pitchFamily="18" charset="0"/>
                      </a:rPr>
                      <m:t>𝑚</m:t>
                    </m:r>
                    <m:r>
                      <a:rPr lang="en-CA" sz="1100" i="1" dirty="0" smtClean="0">
                        <a:latin typeface="Cambria Math" panose="02040503050406030204" pitchFamily="18" charset="0"/>
                      </a:rPr>
                      <m:t>]</m:t>
                    </m:r>
                  </m:oMath>
                </a14:m>
                <a:r>
                  <a:rPr lang="en-CA" sz="1100" dirty="0"/>
                  <a:t> denotes the amount of progress made by job j per round if c units of CPU and m units of (RAM) memory are allocated to job j.</a:t>
                </a:r>
              </a:p>
              <a:p>
                <a:pPr marL="171450" indent="-171450">
                  <a:buFont typeface="Arial" panose="020B0604020202020204" pitchFamily="34" charset="0"/>
                  <a:buChar char="•"/>
                </a:pPr>
                <a:r>
                  <a:rPr lang="en-CA" sz="1100" dirty="0"/>
                  <a:t>For each machine </a:t>
                </a:r>
                <a:r>
                  <a:rPr lang="en-CA" sz="1100" dirty="0" err="1"/>
                  <a:t>i</a:t>
                </a:r>
                <a:r>
                  <a:rPr lang="en-CA" sz="1100" dirty="0"/>
                  <a:t> ∈ [s], we denote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𝐶</m:t>
                        </m:r>
                      </m:e>
                      <m:sub>
                        <m:r>
                          <a:rPr lang="en-CA" sz="1100" i="1" dirty="0" smtClean="0">
                            <a:latin typeface="Cambria Math" panose="02040503050406030204" pitchFamily="18" charset="0"/>
                          </a:rPr>
                          <m:t>𝑔</m:t>
                        </m:r>
                      </m:sub>
                    </m:sSub>
                    <m:r>
                      <a:rPr lang="en-CA"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 </m:t>
                        </m:r>
                        <m:r>
                          <a:rPr lang="en-CA" sz="1100" i="1" dirty="0" smtClean="0">
                            <a:latin typeface="Cambria Math" panose="02040503050406030204" pitchFamily="18" charset="0"/>
                          </a:rPr>
                          <m:t>𝑀</m:t>
                        </m:r>
                      </m:e>
                      <m:sub>
                        <m:r>
                          <a:rPr lang="en-CA" sz="1100" i="1" dirty="0" smtClean="0">
                            <a:latin typeface="Cambria Math" panose="02040503050406030204" pitchFamily="18" charset="0"/>
                          </a:rPr>
                          <m:t>𝑔</m:t>
                        </m:r>
                      </m:sub>
                    </m:sSub>
                    <m:r>
                      <a:rPr lang="en-CA" sz="1100" i="1" dirty="0" smtClean="0">
                        <a:latin typeface="Cambria Math" panose="02040503050406030204" pitchFamily="18" charset="0"/>
                      </a:rPr>
                      <m:t> </m:t>
                    </m:r>
                  </m:oMath>
                </a14:m>
                <a:r>
                  <a:rPr lang="en-CA" sz="1100" dirty="0"/>
                  <a:t>as the GPU-proportional allocation of CPU and memory. That is,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𝐶</m:t>
                        </m:r>
                      </m:e>
                      <m:sub>
                        <m:r>
                          <a:rPr lang="en-CA" sz="1100" i="1" dirty="0" smtClean="0">
                            <a:latin typeface="Cambria Math" panose="02040503050406030204" pitchFamily="18" charset="0"/>
                          </a:rPr>
                          <m:t>𝑔</m:t>
                        </m:r>
                      </m:sub>
                    </m:sSub>
                    <m:r>
                      <a:rPr lang="en-CA"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𝐶</m:t>
                        </m:r>
                      </m:e>
                      <m:sub>
                        <m:r>
                          <a:rPr lang="en-CA" sz="1100" i="1" dirty="0" smtClean="0">
                            <a:latin typeface="Cambria Math" panose="02040503050406030204" pitchFamily="18" charset="0"/>
                          </a:rPr>
                          <m:t>𝑖</m:t>
                        </m:r>
                      </m:sub>
                    </m:sSub>
                    <m:r>
                      <a:rPr lang="en-CA"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𝐺</m:t>
                        </m:r>
                      </m:e>
                      <m:sub>
                        <m:r>
                          <a:rPr lang="en-CA" sz="1100" i="1" dirty="0" smtClean="0">
                            <a:latin typeface="Cambria Math" panose="02040503050406030204" pitchFamily="18" charset="0"/>
                          </a:rPr>
                          <m:t>𝑖</m:t>
                        </m:r>
                      </m:sub>
                    </m:sSub>
                    <m:r>
                      <a:rPr lang="en-CA" sz="1100" i="1" dirty="0" smtClean="0">
                        <a:latin typeface="Cambria Math" panose="02040503050406030204" pitchFamily="18" charset="0"/>
                      </a:rPr>
                      <m:t> ∗ </m:t>
                    </m:r>
                    <m:sSub>
                      <m:sSubPr>
                        <m:ctrlPr>
                          <a:rPr lang="en-US" sz="1100" b="0" i="1" dirty="0" smtClean="0">
                            <a:latin typeface="Cambria Math" panose="02040503050406030204" pitchFamily="18" charset="0"/>
                          </a:rPr>
                        </m:ctrlPr>
                      </m:sSubPr>
                      <m:e>
                        <m:r>
                          <a:rPr lang="en-CA" sz="1100" i="1" dirty="0" err="1" smtClean="0">
                            <a:latin typeface="Cambria Math" panose="02040503050406030204" pitchFamily="18" charset="0"/>
                          </a:rPr>
                          <m:t>𝑔</m:t>
                        </m:r>
                      </m:e>
                      <m:sub>
                        <m:r>
                          <a:rPr lang="en-CA" sz="1100" i="1" dirty="0" err="1" smtClean="0">
                            <a:latin typeface="Cambria Math" panose="02040503050406030204" pitchFamily="18" charset="0"/>
                          </a:rPr>
                          <m:t>𝑗</m:t>
                        </m:r>
                      </m:sub>
                    </m:sSub>
                  </m:oMath>
                </a14:m>
                <a:r>
                  <a:rPr lang="en-CA" sz="1100" dirty="0"/>
                  <a:t> and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𝑀</m:t>
                        </m:r>
                      </m:e>
                      <m:sub>
                        <m:r>
                          <a:rPr lang="en-CA" sz="1100" i="1" dirty="0" smtClean="0">
                            <a:latin typeface="Cambria Math" panose="02040503050406030204" pitchFamily="18" charset="0"/>
                          </a:rPr>
                          <m:t>𝑔</m:t>
                        </m:r>
                      </m:sub>
                    </m:sSub>
                    <m:r>
                      <a:rPr lang="en-US" sz="1100" b="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𝑀</m:t>
                        </m:r>
                      </m:e>
                      <m:sub>
                        <m:r>
                          <a:rPr lang="en-CA" sz="1100" i="1" dirty="0" smtClean="0">
                            <a:latin typeface="Cambria Math" panose="02040503050406030204" pitchFamily="18" charset="0"/>
                          </a:rPr>
                          <m:t>𝑖</m:t>
                        </m:r>
                      </m:sub>
                    </m:sSub>
                    <m:r>
                      <a:rPr lang="en-CA"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𝐺</m:t>
                        </m:r>
                      </m:e>
                      <m:sub>
                        <m:r>
                          <a:rPr lang="en-CA" sz="1100" i="1" dirty="0" smtClean="0">
                            <a:latin typeface="Cambria Math" panose="02040503050406030204" pitchFamily="18" charset="0"/>
                          </a:rPr>
                          <m:t>𝑖</m:t>
                        </m:r>
                      </m:sub>
                    </m:sSub>
                    <m:r>
                      <a:rPr lang="en-CA" sz="1100" i="1" dirty="0" smtClean="0">
                        <a:latin typeface="Cambria Math" panose="02040503050406030204" pitchFamily="18" charset="0"/>
                      </a:rPr>
                      <m:t> ∗ </m:t>
                    </m:r>
                    <m:sSub>
                      <m:sSubPr>
                        <m:ctrlPr>
                          <a:rPr lang="en-US" sz="1100" b="0" i="1" dirty="0" smtClean="0">
                            <a:latin typeface="Cambria Math" panose="02040503050406030204" pitchFamily="18" charset="0"/>
                          </a:rPr>
                        </m:ctrlPr>
                      </m:sSubPr>
                      <m:e>
                        <m:r>
                          <a:rPr lang="en-CA" sz="1100" i="1" dirty="0" err="1" smtClean="0">
                            <a:latin typeface="Cambria Math" panose="02040503050406030204" pitchFamily="18" charset="0"/>
                          </a:rPr>
                          <m:t>𝑔</m:t>
                        </m:r>
                      </m:e>
                      <m:sub>
                        <m:r>
                          <a:rPr lang="en-CA" sz="1100" i="1" dirty="0" err="1" smtClean="0">
                            <a:latin typeface="Cambria Math" panose="02040503050406030204" pitchFamily="18" charset="0"/>
                          </a:rPr>
                          <m:t>𝑗</m:t>
                        </m:r>
                      </m:sub>
                    </m:sSub>
                  </m:oMath>
                </a14:m>
                <a:endParaRPr lang="en-CA" sz="1100" dirty="0"/>
              </a:p>
              <a:p>
                <a:pPr marL="171450" indent="-171450">
                  <a:buFont typeface="Arial" panose="020B0604020202020204" pitchFamily="34" charset="0"/>
                  <a:buChar char="•"/>
                </a:pPr>
                <a:r>
                  <a:rPr lang="en-CA" sz="1100"/>
                  <a:t>With a baseline GPU-proportional allocation strategy the progress a job makes in each round is equal to </a:t>
                </a:r>
                <a14:m>
                  <m:oMath xmlns:m="http://schemas.openxmlformats.org/officeDocument/2006/math">
                    <m:r>
                      <a:rPr lang="en-CA" sz="1100" i="1">
                        <a:latin typeface="Cambria Math" panose="02040503050406030204" pitchFamily="18" charset="0"/>
                      </a:rPr>
                      <m:t>𝑊</m:t>
                    </m:r>
                    <m:r>
                      <a:rPr lang="en-CA" sz="1100" i="1">
                        <a:latin typeface="Cambria Math" panose="02040503050406030204" pitchFamily="18" charset="0"/>
                      </a:rPr>
                      <m:t>[</m:t>
                    </m:r>
                    <m:sSub>
                      <m:sSubPr>
                        <m:ctrlPr>
                          <a:rPr lang="en-US" sz="1100" b="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𝑔</m:t>
                        </m:r>
                      </m:sub>
                    </m:sSub>
                    <m:r>
                      <a:rPr lang="en-CA" sz="1100" i="1">
                        <a:latin typeface="Cambria Math" panose="02040503050406030204" pitchFamily="18" charset="0"/>
                      </a:rPr>
                      <m:t>,</m:t>
                    </m:r>
                    <m:sSub>
                      <m:sSubPr>
                        <m:ctrlPr>
                          <a:rPr lang="en-US" sz="1100" b="0" i="1">
                            <a:latin typeface="Cambria Math" panose="02040503050406030204" pitchFamily="18" charset="0"/>
                          </a:rPr>
                        </m:ctrlPr>
                      </m:sSubPr>
                      <m:e>
                        <m:r>
                          <a:rPr lang="en-CA" sz="1100" i="1">
                            <a:latin typeface="Cambria Math" panose="02040503050406030204" pitchFamily="18" charset="0"/>
                          </a:rPr>
                          <m:t>𝑀</m:t>
                        </m:r>
                      </m:e>
                      <m:sub>
                        <m:r>
                          <a:rPr lang="en-CA" sz="1100" i="1">
                            <a:latin typeface="Cambria Math" panose="02040503050406030204" pitchFamily="18" charset="0"/>
                          </a:rPr>
                          <m:t>𝑔</m:t>
                        </m:r>
                      </m:sub>
                    </m:sSub>
                    <m:r>
                      <a:rPr lang="en-CA" sz="1100" i="1">
                        <a:latin typeface="Cambria Math" panose="02040503050406030204" pitchFamily="18" charset="0"/>
                      </a:rPr>
                      <m:t>]</m:t>
                    </m:r>
                  </m:oMath>
                </a14:m>
                <a:endParaRPr lang="en-CA" sz="1100" dirty="0"/>
              </a:p>
              <a:p>
                <a:pPr marL="171450" indent="-171450">
                  <a:buFont typeface="Arial" panose="020B0604020202020204" pitchFamily="34" charset="0"/>
                  <a:buChar char="•"/>
                </a:pPr>
                <a:r>
                  <a:rPr lang="en-CA" sz="1100"/>
                  <a:t>The variables of our LP are denoted by </a:t>
                </a:r>
                <a14:m>
                  <m:oMath xmlns:m="http://schemas.openxmlformats.org/officeDocument/2006/math">
                    <m:r>
                      <a:rPr lang="en-CA" sz="1100" i="1">
                        <a:latin typeface="Cambria Math" panose="02040503050406030204" pitchFamily="18" charset="0"/>
                      </a:rPr>
                      <m:t>𝑦</m:t>
                    </m:r>
                    <m:r>
                      <a:rPr lang="en-CA" sz="1100" i="1">
                        <a:latin typeface="Cambria Math" panose="02040503050406030204" pitchFamily="18" charset="0"/>
                      </a:rPr>
                      <m:t>{</m:t>
                    </m:r>
                    <m:r>
                      <a:rPr lang="en-CA" sz="1100" i="1">
                        <a:latin typeface="Cambria Math" panose="02040503050406030204" pitchFamily="18" charset="0"/>
                      </a:rPr>
                      <m:t>𝑐</m:t>
                    </m:r>
                    <m:r>
                      <a:rPr lang="en-CA" sz="1100" i="1">
                        <a:latin typeface="Cambria Math" panose="02040503050406030204" pitchFamily="18" charset="0"/>
                      </a:rPr>
                      <m:t>,</m:t>
                    </m:r>
                    <m:r>
                      <a:rPr lang="en-CA" sz="1100" i="1">
                        <a:latin typeface="Cambria Math" panose="02040503050406030204" pitchFamily="18" charset="0"/>
                      </a:rPr>
                      <m:t>𝑚</m:t>
                    </m:r>
                    <m:r>
                      <a:rPr lang="en-CA" sz="1100" i="1">
                        <a:latin typeface="Cambria Math" panose="02040503050406030204" pitchFamily="18" charset="0"/>
                      </a:rPr>
                      <m:t>, </m:t>
                    </m:r>
                    <m:r>
                      <a:rPr lang="en-CA" sz="1100" i="1">
                        <a:latin typeface="Cambria Math" panose="02040503050406030204" pitchFamily="18" charset="0"/>
                      </a:rPr>
                      <m:t>𝑗</m:t>
                    </m:r>
                    <m:r>
                      <a:rPr lang="en-CA" sz="1100" i="1">
                        <a:latin typeface="Cambria Math" panose="02040503050406030204" pitchFamily="18" charset="0"/>
                      </a:rPr>
                      <m:t>} </m:t>
                    </m:r>
                  </m:oMath>
                </a14:m>
                <a:r>
                  <a:rPr lang="en-CA" sz="1100"/>
                  <a:t>, which should be interpreted as follows. If for a job </a:t>
                </a:r>
                <a14:m>
                  <m:oMath xmlns:m="http://schemas.openxmlformats.org/officeDocument/2006/math">
                    <m:r>
                      <a:rPr lang="en-CA" sz="1100" i="1">
                        <a:latin typeface="Cambria Math" panose="02040503050406030204" pitchFamily="18" charset="0"/>
                      </a:rPr>
                      <m:t>𝑗</m:t>
                    </m:r>
                    <m:r>
                      <a:rPr lang="en-CA" sz="1100" i="1">
                        <a:latin typeface="Cambria Math" panose="02040503050406030204" pitchFamily="18" charset="0"/>
                      </a:rPr>
                      <m:t> ∈ </m:t>
                    </m:r>
                    <m:sSub>
                      <m:sSubPr>
                        <m:ctrlPr>
                          <a:rPr lang="en-US" sz="1100" b="0" i="1">
                            <a:latin typeface="Cambria Math" panose="02040503050406030204" pitchFamily="18" charset="0"/>
                          </a:rPr>
                        </m:ctrlPr>
                      </m:sSubPr>
                      <m:e>
                        <m:r>
                          <a:rPr lang="en-CA" sz="1100" i="1">
                            <a:latin typeface="Cambria Math" panose="02040503050406030204" pitchFamily="18" charset="0"/>
                          </a:rPr>
                          <m:t>𝐽</m:t>
                        </m:r>
                      </m:e>
                      <m:sub>
                        <m:r>
                          <a:rPr lang="en-CA" sz="1100" i="1">
                            <a:latin typeface="Cambria Math" panose="02040503050406030204" pitchFamily="18" charset="0"/>
                          </a:rPr>
                          <m:t>𝑡</m:t>
                        </m:r>
                      </m:sub>
                    </m:sSub>
                  </m:oMath>
                </a14:m>
                <a:r>
                  <a:rPr lang="en-CA" sz="1100"/>
                  <a:t> , </a:t>
                </a:r>
                <a14:m>
                  <m:oMath xmlns:m="http://schemas.openxmlformats.org/officeDocument/2006/math">
                    <m:r>
                      <a:rPr lang="en-CA" sz="1100" i="1">
                        <a:latin typeface="Cambria Math" panose="02040503050406030204" pitchFamily="18" charset="0"/>
                      </a:rPr>
                      <m:t>𝑦</m:t>
                    </m:r>
                    <m:r>
                      <a:rPr lang="en-CA" sz="1100" i="1">
                        <a:latin typeface="Cambria Math" panose="02040503050406030204" pitchFamily="18" charset="0"/>
                      </a:rPr>
                      <m:t>{</m:t>
                    </m:r>
                    <m:r>
                      <a:rPr lang="en-CA" sz="1100" i="1">
                        <a:latin typeface="Cambria Math" panose="02040503050406030204" pitchFamily="18" charset="0"/>
                      </a:rPr>
                      <m:t>𝑐</m:t>
                    </m:r>
                    <m:r>
                      <a:rPr lang="en-CA" sz="1100" i="1">
                        <a:latin typeface="Cambria Math" panose="02040503050406030204" pitchFamily="18" charset="0"/>
                      </a:rPr>
                      <m:t>,</m:t>
                    </m:r>
                    <m:r>
                      <a:rPr lang="en-CA" sz="1100" i="1">
                        <a:latin typeface="Cambria Math" panose="02040503050406030204" pitchFamily="18" charset="0"/>
                      </a:rPr>
                      <m:t>𝑚</m:t>
                    </m:r>
                    <m:r>
                      <a:rPr lang="en-CA" sz="1100" i="1">
                        <a:latin typeface="Cambria Math" panose="02040503050406030204" pitchFamily="18" charset="0"/>
                      </a:rPr>
                      <m:t>, </m:t>
                    </m:r>
                    <m:r>
                      <a:rPr lang="en-CA" sz="1100" i="1">
                        <a:latin typeface="Cambria Math" panose="02040503050406030204" pitchFamily="18" charset="0"/>
                      </a:rPr>
                      <m:t>𝑗</m:t>
                    </m:r>
                    <m:r>
                      <a:rPr lang="en-CA" sz="1100" i="1">
                        <a:latin typeface="Cambria Math" panose="02040503050406030204" pitchFamily="18" charset="0"/>
                      </a:rPr>
                      <m:t>} = 1</m:t>
                    </m:r>
                  </m:oMath>
                </a14:m>
                <a:r>
                  <a:rPr lang="en-CA" sz="1100"/>
                  <a:t>, then it means that in the LP solution </a:t>
                </a:r>
                <a14:m>
                  <m:oMath xmlns:m="http://schemas.openxmlformats.org/officeDocument/2006/math">
                    <m:r>
                      <a:rPr lang="en-CA" sz="1100" i="1">
                        <a:latin typeface="Cambria Math" panose="02040503050406030204" pitchFamily="18" charset="0"/>
                      </a:rPr>
                      <m:t>𝑐</m:t>
                    </m:r>
                  </m:oMath>
                </a14:m>
                <a:r>
                  <a:rPr lang="en-CA" sz="1100"/>
                  <a:t> units of CPU and </a:t>
                </a:r>
                <a14:m>
                  <m:oMath xmlns:m="http://schemas.openxmlformats.org/officeDocument/2006/math">
                    <m:r>
                      <a:rPr lang="en-CA" sz="1100" i="1">
                        <a:latin typeface="Cambria Math" panose="02040503050406030204" pitchFamily="18" charset="0"/>
                      </a:rPr>
                      <m:t>𝑚</m:t>
                    </m:r>
                  </m:oMath>
                </a14:m>
                <a:r>
                  <a:rPr lang="en-CA" sz="1100"/>
                  <a:t> units of memory are allocated.</a:t>
                </a:r>
                <a:endParaRPr lang="en-CA" sz="1100" dirty="0"/>
              </a:p>
              <a:p>
                <a:endParaRPr lang="en-CA" sz="1100"/>
              </a:p>
              <a:p>
                <a:r>
                  <a:rPr lang="en-CA" sz="1100"/>
                  <a:t>Our objective function is to maximize the throughput. We formulate it as follows using our LP variables</a:t>
                </a:r>
                <a:endParaRPr lang="en-CA" sz="1100" dirty="0"/>
              </a:p>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D9A10B56-D55A-747E-4D5D-EEECD6EA3ABB}"/>
                  </a:ext>
                </a:extLst>
              </p:cNvPr>
              <p:cNvSpPr txBox="1">
                <a:spLocks noRot="1" noChangeAspect="1" noMove="1" noResize="1" noEditPoints="1" noAdjustHandles="1" noChangeArrowheads="1" noChangeShapeType="1" noTextEdit="1"/>
              </p:cNvSpPr>
              <p:nvPr/>
            </p:nvSpPr>
            <p:spPr>
              <a:xfrm>
                <a:off x="620487" y="1371599"/>
                <a:ext cx="5475514" cy="4514634"/>
              </a:xfrm>
              <a:prstGeom prst="rect">
                <a:avLst/>
              </a:prstGeom>
              <a:blipFill>
                <a:blip r:embed="rId3"/>
                <a:stretch>
                  <a:fillRect l="-924" t="-56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151DD27-6CF4-85EE-EEA5-00E8290C217D}"/>
              </a:ext>
            </a:extLst>
          </p:cNvPr>
          <p:cNvPicPr>
            <a:picLocks noChangeAspect="1"/>
          </p:cNvPicPr>
          <p:nvPr/>
        </p:nvPicPr>
        <p:blipFill>
          <a:blip r:embed="rId4"/>
          <a:stretch>
            <a:fillRect/>
          </a:stretch>
        </p:blipFill>
        <p:spPr>
          <a:xfrm>
            <a:off x="1525589" y="5805875"/>
            <a:ext cx="3665310" cy="450284"/>
          </a:xfrm>
          <a:prstGeom prst="rect">
            <a:avLst/>
          </a:prstGeom>
        </p:spPr>
      </p:pic>
      <p:pic>
        <p:nvPicPr>
          <p:cNvPr id="11" name="Picture 10" descr="A picture containing text, screenshot, font, number&#10;&#10;Description automatically generated">
            <a:extLst>
              <a:ext uri="{FF2B5EF4-FFF2-40B4-BE49-F238E27FC236}">
                <a16:creationId xmlns:a16="http://schemas.microsoft.com/office/drawing/2014/main" id="{D7C99BFE-9441-2EC3-2642-9920D6A9CE51}"/>
              </a:ext>
            </a:extLst>
          </p:cNvPr>
          <p:cNvPicPr>
            <a:picLocks noChangeAspect="1"/>
          </p:cNvPicPr>
          <p:nvPr/>
        </p:nvPicPr>
        <p:blipFill>
          <a:blip r:embed="rId5"/>
          <a:stretch>
            <a:fillRect/>
          </a:stretch>
        </p:blipFill>
        <p:spPr>
          <a:xfrm>
            <a:off x="6251123" y="1226209"/>
            <a:ext cx="2967030" cy="2624400"/>
          </a:xfrm>
          <a:prstGeom prst="rect">
            <a:avLst/>
          </a:prstGeom>
        </p:spPr>
      </p:pic>
      <p:sp>
        <p:nvSpPr>
          <p:cNvPr id="12" name="TextBox 11">
            <a:extLst>
              <a:ext uri="{FF2B5EF4-FFF2-40B4-BE49-F238E27FC236}">
                <a16:creationId xmlns:a16="http://schemas.microsoft.com/office/drawing/2014/main" id="{ACF6B77F-0768-2C27-3706-BF81A4A790AF}"/>
              </a:ext>
            </a:extLst>
          </p:cNvPr>
          <p:cNvSpPr txBox="1"/>
          <p:nvPr/>
        </p:nvSpPr>
        <p:spPr>
          <a:xfrm>
            <a:off x="6242959" y="921093"/>
            <a:ext cx="5475514" cy="430887"/>
          </a:xfrm>
          <a:prstGeom prst="rect">
            <a:avLst/>
          </a:prstGeom>
          <a:noFill/>
        </p:spPr>
        <p:txBody>
          <a:bodyPr wrap="square" rtlCol="0">
            <a:spAutoFit/>
          </a:bodyPr>
          <a:lstStyle/>
          <a:p>
            <a:r>
              <a:rPr lang="en-CA" sz="1100"/>
              <a:t>Constraints:</a:t>
            </a:r>
            <a:endParaRPr lang="en-CA" sz="1100" dirty="0"/>
          </a:p>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F2C0E3D-0A82-AB2C-B0C0-B3161D0A7C22}"/>
              </a:ext>
            </a:extLst>
          </p:cNvPr>
          <p:cNvSpPr txBox="1"/>
          <p:nvPr/>
        </p:nvSpPr>
        <p:spPr>
          <a:xfrm>
            <a:off x="6242959" y="5439828"/>
            <a:ext cx="5475514" cy="1107996"/>
          </a:xfrm>
          <a:prstGeom prst="rect">
            <a:avLst/>
          </a:prstGeom>
          <a:noFill/>
        </p:spPr>
        <p:txBody>
          <a:bodyPr wrap="square" rtlCol="0">
            <a:spAutoFit/>
          </a:bodyPr>
          <a:lstStyle/>
          <a:p>
            <a:r>
              <a:rPr lang="en-CA" sz="1100"/>
              <a:t>While the allocations identified by Synergy-OPT provides an upper bound on the optimal cluster throughput, it is challenging to materialize these allocations in the real world due to two main reasons:</a:t>
            </a:r>
          </a:p>
          <a:p>
            <a:pPr marL="171450" indent="-171450">
              <a:buFont typeface="Arial" panose="020B0604020202020204" pitchFamily="34" charset="0"/>
              <a:buChar char="•"/>
            </a:pPr>
            <a:r>
              <a:rPr lang="en-CA" sz="1100"/>
              <a:t>Solving two LPs per scheduling round is computationally expensive</a:t>
            </a:r>
          </a:p>
          <a:p>
            <a:pPr marL="171450" indent="-171450">
              <a:buFont typeface="Arial" panose="020B0604020202020204" pitchFamily="34" charset="0"/>
              <a:buChar char="•"/>
            </a:pPr>
            <a:r>
              <a:rPr lang="en-CA" sz="1100"/>
              <a:t>The allocation matrix obtained with the second LP can result in fractional GPU allocations when jobs are split across servers</a:t>
            </a:r>
            <a:endParaRPr lang="en-US" sz="11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9DB337D-C998-8792-4051-5051A4FC0292}"/>
                  </a:ext>
                </a:extLst>
              </p:cNvPr>
              <p:cNvSpPr txBox="1"/>
              <p:nvPr/>
            </p:nvSpPr>
            <p:spPr>
              <a:xfrm>
                <a:off x="6251123" y="3945170"/>
                <a:ext cx="5693227" cy="1485022"/>
              </a:xfrm>
              <a:prstGeom prst="rect">
                <a:avLst/>
              </a:prstGeom>
              <a:noFill/>
            </p:spPr>
            <p:txBody>
              <a:bodyPr wrap="square" rtlCol="0">
                <a:spAutoFit/>
              </a:bodyPr>
              <a:lstStyle/>
              <a:p>
                <a:r>
                  <a:rPr lang="en-CA" sz="1100"/>
                  <a:t>In reality, since these resources are spread across machines, we find a feasible allocation on multiple machines by solving a second LP. The objective here is to minimize the number of jobs that get fragmented to account for the communication overhead when jobs are split across machines. The variables of the second LP are denoted by xi, j . Here index i denotes the machine and j denotes the job. If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𝑥</m:t>
                        </m:r>
                      </m:e>
                      <m:sub>
                        <m:r>
                          <a:rPr lang="en-CA" sz="1100" i="1">
                            <a:latin typeface="Cambria Math" panose="02040503050406030204" pitchFamily="18" charset="0"/>
                          </a:rPr>
                          <m:t>𝑖</m:t>
                        </m:r>
                        <m:r>
                          <a:rPr lang="en-US" sz="1100" b="0" i="1">
                            <a:latin typeface="Cambria Math" panose="02040503050406030204" pitchFamily="18" charset="0"/>
                          </a:rPr>
                          <m:t>,</m:t>
                        </m:r>
                        <m:r>
                          <a:rPr lang="en-US" sz="1100" b="0" i="1">
                            <a:latin typeface="Cambria Math" panose="02040503050406030204" pitchFamily="18" charset="0"/>
                          </a:rPr>
                          <m:t>𝑗</m:t>
                        </m:r>
                      </m:sub>
                    </m:sSub>
                    <m:r>
                      <a:rPr lang="en-CA" sz="1100" i="1">
                        <a:latin typeface="Cambria Math" panose="02040503050406030204" pitchFamily="18" charset="0"/>
                      </a:rPr>
                      <m:t>= 1</m:t>
                    </m:r>
                  </m:oMath>
                </a14:m>
                <a:r>
                  <a:rPr lang="en-CA" sz="1100"/>
                  <a:t>, it means that resources of job j (that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𝑔</m:t>
                        </m:r>
                      </m:e>
                      <m:sub>
                        <m:r>
                          <a:rPr lang="en-US" sz="1100" b="0" i="1" smtClean="0">
                            <a:latin typeface="Cambria Math" panose="02040503050406030204" pitchFamily="18" charset="0"/>
                          </a:rPr>
                          <m:t>𝑗</m:t>
                        </m:r>
                      </m:sub>
                    </m:sSub>
                  </m:oMath>
                </a14:m>
                <a:r>
                  <a:rPr lang="en-CA" sz="1100"/>
                  <a:t> units of GPU, </a:t>
                </a:r>
                <a14:m>
                  <m:oMath xmlns:m="http://schemas.openxmlformats.org/officeDocument/2006/math">
                    <m:sSubSup>
                      <m:sSubSupPr>
                        <m:ctrlPr>
                          <a:rPr lang="en-US" sz="1100" b="0" i="1" dirty="0" smtClean="0">
                            <a:latin typeface="Cambria Math" panose="02040503050406030204" pitchFamily="18" charset="0"/>
                          </a:rPr>
                        </m:ctrlPr>
                      </m:sSubSupPr>
                      <m:e>
                        <m:r>
                          <a:rPr lang="en-CA" sz="1100" i="1" dirty="0" smtClean="0">
                            <a:latin typeface="Cambria Math" panose="02040503050406030204" pitchFamily="18" charset="0"/>
                          </a:rPr>
                          <m:t>𝑐</m:t>
                        </m:r>
                      </m:e>
                      <m:sub>
                        <m:r>
                          <a:rPr lang="en-CA" sz="1100" i="1" dirty="0" smtClean="0">
                            <a:latin typeface="Cambria Math" panose="02040503050406030204" pitchFamily="18" charset="0"/>
                          </a:rPr>
                          <m:t>𝑗</m:t>
                        </m:r>
                      </m:sub>
                      <m:sup>
                        <m:r>
                          <a:rPr lang="en-US" sz="1100" b="0" i="1" dirty="0" smtClean="0">
                            <a:latin typeface="Cambria Math" panose="02040503050406030204" pitchFamily="18" charset="0"/>
                          </a:rPr>
                          <m:t>∗</m:t>
                        </m:r>
                      </m:sup>
                    </m:sSubSup>
                  </m:oMath>
                </a14:m>
                <a:r>
                  <a:rPr lang="en-CA" sz="1100"/>
                  <a:t> units of CPU, and </a:t>
                </a:r>
                <a14:m>
                  <m:oMath xmlns:m="http://schemas.openxmlformats.org/officeDocument/2006/math">
                    <m:sSubSup>
                      <m:sSubSupPr>
                        <m:ctrlPr>
                          <a:rPr lang="en-US" sz="1100" b="0" i="1" dirty="0" smtClean="0">
                            <a:latin typeface="Cambria Math" panose="02040503050406030204" pitchFamily="18" charset="0"/>
                          </a:rPr>
                        </m:ctrlPr>
                      </m:sSubSupPr>
                      <m:e>
                        <m:r>
                          <a:rPr lang="en-US" sz="1100" b="0" i="1" dirty="0" smtClean="0">
                            <a:latin typeface="Cambria Math" panose="02040503050406030204" pitchFamily="18" charset="0"/>
                          </a:rPr>
                          <m:t>𝑚</m:t>
                        </m:r>
                      </m:e>
                      <m:sub>
                        <m:r>
                          <a:rPr lang="en-CA" sz="1100" i="1" dirty="0" smtClean="0">
                            <a:latin typeface="Cambria Math" panose="02040503050406030204" pitchFamily="18" charset="0"/>
                          </a:rPr>
                          <m:t>𝑗</m:t>
                        </m:r>
                      </m:sub>
                      <m:sup>
                        <m:r>
                          <a:rPr lang="en-US" sz="1100" b="0" i="1" dirty="0" smtClean="0">
                            <a:latin typeface="Cambria Math" panose="02040503050406030204" pitchFamily="18" charset="0"/>
                          </a:rPr>
                          <m:t>∗</m:t>
                        </m:r>
                      </m:sup>
                    </m:sSubSup>
                    <m:r>
                      <a:rPr lang="en-US" sz="1100" b="0" i="1" dirty="0" smtClean="0">
                        <a:latin typeface="Cambria Math" panose="02040503050406030204" pitchFamily="18" charset="0"/>
                      </a:rPr>
                      <m:t> </m:t>
                    </m:r>
                  </m:oMath>
                </a14:m>
                <a:r>
                  <a:rPr lang="en-CA" sz="1100"/>
                  <a:t>units of memory) are allocated on machine i. Note that xi, j can be fractional; if so, then job j is split across multiple machines. We can prove that the solution to the second LP ensures that the total number of jobs that get fragmented is at most 3s</a:t>
                </a:r>
                <a:endParaRPr lang="en-US" sz="1100"/>
              </a:p>
            </p:txBody>
          </p:sp>
        </mc:Choice>
        <mc:Fallback>
          <p:sp>
            <p:nvSpPr>
              <p:cNvPr id="14" name="TextBox 13">
                <a:extLst>
                  <a:ext uri="{FF2B5EF4-FFF2-40B4-BE49-F238E27FC236}">
                    <a16:creationId xmlns:a16="http://schemas.microsoft.com/office/drawing/2014/main" id="{D9DB337D-C998-8792-4051-5051A4FC0292}"/>
                  </a:ext>
                </a:extLst>
              </p:cNvPr>
              <p:cNvSpPr txBox="1">
                <a:spLocks noRot="1" noChangeAspect="1" noMove="1" noResize="1" noEditPoints="1" noAdjustHandles="1" noChangeArrowheads="1" noChangeShapeType="1" noTextEdit="1"/>
              </p:cNvSpPr>
              <p:nvPr/>
            </p:nvSpPr>
            <p:spPr>
              <a:xfrm>
                <a:off x="6251123" y="3945170"/>
                <a:ext cx="5693227" cy="1485022"/>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154480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688210" y="457200"/>
            <a:ext cx="6631111" cy="369332"/>
          </a:xfrm>
          <a:prstGeom prst="rect">
            <a:avLst/>
          </a:prstGeom>
          <a:noFill/>
        </p:spPr>
        <p:txBody>
          <a:bodyPr wrap="none" rtlCol="0">
            <a:spAutoFit/>
          </a:bodyPr>
          <a:lstStyle/>
          <a:p>
            <a:pPr algn="ctr"/>
            <a:r>
              <a:rPr lang="en-CA" dirty="0"/>
              <a:t>Synergy: Resource Sensitive DNN Scheduling in Multi-Tenant Clusters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46386" y="-936287"/>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5201424"/>
          </a:xfrm>
          <a:prstGeom prst="rect">
            <a:avLst/>
          </a:prstGeom>
          <a:noFill/>
        </p:spPr>
        <p:txBody>
          <a:bodyPr wrap="square" rtlCol="0">
            <a:spAutoFit/>
          </a:bodyPr>
          <a:lstStyle/>
          <a:p>
            <a:r>
              <a:rPr lang="en-CA" dirty="0"/>
              <a:t>Scheduling Algorithms:</a:t>
            </a:r>
          </a:p>
          <a:p>
            <a:endParaRPr lang="en-US" sz="1400" dirty="0">
              <a:latin typeface="Arial" panose="020B0604020202020204" pitchFamily="34" charset="0"/>
              <a:cs typeface="Arial" panose="020B0604020202020204" pitchFamily="34" charset="0"/>
            </a:endParaRPr>
          </a:p>
          <a:p>
            <a:r>
              <a:rPr lang="en-CA" sz="1400" dirty="0"/>
              <a:t>4.2 </a:t>
            </a:r>
            <a:r>
              <a:rPr lang="en-CA" sz="1400"/>
              <a:t>Synergy-TUNE</a:t>
            </a:r>
            <a:r>
              <a:rPr lang="en-CA" sz="1400" dirty="0"/>
              <a:t>:</a:t>
            </a:r>
          </a:p>
          <a:p>
            <a:endParaRPr lang="en-CA" sz="1100" dirty="0"/>
          </a:p>
          <a:p>
            <a:r>
              <a:rPr lang="en-CA" sz="1100"/>
              <a:t>We now describe Synergy-TUNE, our heuristic scheduling mechanism. Our goal is to design a scheduling mechanism that performs multi-dimensional resource allocation for DNN jobs, where the GPU demand is fixed, but the auxiliary resource allocations are fungible, such that:</a:t>
            </a:r>
          </a:p>
          <a:p>
            <a:endParaRPr lang="en-CA" sz="1100"/>
          </a:p>
          <a:p>
            <a:pPr marL="228600" indent="-228600">
              <a:buAutoNum type="arabicPeriod"/>
            </a:pPr>
            <a:r>
              <a:rPr lang="en-CA" sz="1100"/>
              <a:t>we do not affect the fairness properties of the scheduling policy used</a:t>
            </a:r>
          </a:p>
          <a:p>
            <a:pPr marL="228600" indent="-228600">
              <a:buAutoNum type="arabicPeriod"/>
            </a:pPr>
            <a:r>
              <a:rPr lang="en-CA" sz="1100"/>
              <a:t>the expensive GPU resources are not underutilized</a:t>
            </a:r>
          </a:p>
          <a:p>
            <a:endParaRPr lang="en-US" sz="1100" dirty="0">
              <a:latin typeface="Arial" panose="020B0604020202020204" pitchFamily="34" charset="0"/>
              <a:cs typeface="Arial" panose="020B0604020202020204" pitchFamily="34" charset="0"/>
            </a:endParaRPr>
          </a:p>
          <a:p>
            <a:r>
              <a:rPr lang="en-CA" sz="1100" b="1"/>
              <a:t>Allocation Requirements: </a:t>
            </a:r>
            <a:r>
              <a:rPr lang="en-CA" sz="1100"/>
              <a:t>Synergy-TUNE’s allocation must satisfy the following requirements:</a:t>
            </a:r>
          </a:p>
          <a:p>
            <a:endParaRPr lang="en-CA" sz="1100">
              <a:latin typeface="Arial" panose="020B0604020202020204" pitchFamily="34" charset="0"/>
              <a:cs typeface="Arial" panose="020B0604020202020204" pitchFamily="34" charset="0"/>
            </a:endParaRPr>
          </a:p>
          <a:p>
            <a:pPr marL="228600" indent="-228600">
              <a:buAutoNum type="arabicPeriod"/>
            </a:pPr>
            <a:r>
              <a:rPr lang="en-CA" sz="1100"/>
              <a:t>The GPU, CPU, and memory resources requested by a single-GPU job must all be allocated on the same server</a:t>
            </a:r>
            <a:endParaRPr lang="en-CA" sz="1100">
              <a:latin typeface="Arial" panose="020B0604020202020204" pitchFamily="34" charset="0"/>
              <a:cs typeface="Arial" panose="020B0604020202020204" pitchFamily="34" charset="0"/>
            </a:endParaRPr>
          </a:p>
          <a:p>
            <a:pPr marL="228600" indent="-228600">
              <a:buAutoNum type="arabicPeriod"/>
            </a:pPr>
            <a:r>
              <a:rPr lang="en-CA" sz="1100"/>
              <a:t>A multi-GPU distributed-training job can either be consolidated on one machine, or split across multiple machines.</a:t>
            </a:r>
            <a:endParaRPr lang="en-CA" sz="1100">
              <a:latin typeface="Arial" panose="020B0604020202020204" pitchFamily="34" charset="0"/>
              <a:cs typeface="Arial" panose="020B0604020202020204" pitchFamily="34" charset="0"/>
            </a:endParaRPr>
          </a:p>
          <a:p>
            <a:pPr marL="228600" indent="-228600">
              <a:buAutoNum type="arabicPeriod"/>
            </a:pPr>
            <a:endParaRPr lang="en-CA" sz="1100" dirty="0">
              <a:latin typeface="Arial" panose="020B0604020202020204" pitchFamily="34" charset="0"/>
              <a:cs typeface="Arial" panose="020B0604020202020204" pitchFamily="34" charset="0"/>
            </a:endParaRPr>
          </a:p>
          <a:p>
            <a:r>
              <a:rPr lang="en-CA" sz="1100"/>
              <a:t>Synergy-TUNE greedily packs each of these runnable jobs along multiple resource dimensions on one of the available servers, with the objective of minimizing fragmentation.</a:t>
            </a:r>
            <a:endParaRPr lang="en-CA" sz="1100" dirty="0">
              <a:latin typeface="Arial" panose="020B0604020202020204" pitchFamily="34" charset="0"/>
              <a:cs typeface="Arial" panose="020B0604020202020204" pitchFamily="34" charset="0"/>
            </a:endParaRPr>
          </a:p>
          <a:p>
            <a:r>
              <a:rPr lang="en-CA" sz="1100"/>
              <a:t>To achieve this, Synergy-TUNE sorts the runnable jobs by their GPU demands, followed by CPU, and memory demand.</a:t>
            </a:r>
          </a:p>
          <a:p>
            <a:endParaRPr lang="en-CA" sz="1100"/>
          </a:p>
          <a:p>
            <a:r>
              <a:rPr lang="en-CA" sz="1100"/>
              <a:t>For each job j in order, Synergy-TUNE then picks the server with the least amount of free resources just enough to fit the demand vector of j. If it is a multi-GPU job, then we find a minimum set of servers with sufficient GPU availability that can fit the job’s demands in entirety.</a:t>
            </a: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9DB337D-C998-8792-4051-5051A4FC0292}"/>
              </a:ext>
            </a:extLst>
          </p:cNvPr>
          <p:cNvSpPr txBox="1"/>
          <p:nvPr/>
        </p:nvSpPr>
        <p:spPr>
          <a:xfrm>
            <a:off x="6242959" y="1943978"/>
            <a:ext cx="5693227" cy="2631490"/>
          </a:xfrm>
          <a:prstGeom prst="rect">
            <a:avLst/>
          </a:prstGeom>
          <a:noFill/>
        </p:spPr>
        <p:txBody>
          <a:bodyPr wrap="square" rtlCol="0">
            <a:spAutoFit/>
          </a:bodyPr>
          <a:lstStyle/>
          <a:p>
            <a:r>
              <a:rPr lang="en-CA" sz="1100"/>
              <a:t>However, it is possible that the job cannot fit in the cluster along all dimensions. In such a case,</a:t>
            </a:r>
          </a:p>
          <a:p>
            <a:pPr marL="228600" indent="-228600">
              <a:buAutoNum type="arabicPeriod"/>
            </a:pPr>
            <a:r>
              <a:rPr lang="en-CA" sz="1100"/>
              <a:t>We check if the job’s demand vector is greater than proportional share of resources, In this case, we switch the job’s demand to GPU-proportional share and retry</a:t>
            </a:r>
          </a:p>
          <a:p>
            <a:pPr marL="228600" indent="-228600">
              <a:buAutoNum type="arabicPeriod"/>
            </a:pPr>
            <a:r>
              <a:rPr lang="en-CA" sz="1100"/>
              <a:t>If the job still does not fit the cluster, or if the job’s demand vector was less than or equal to GPU proportional allocation in step (1), then, we do the following:</a:t>
            </a:r>
          </a:p>
          <a:p>
            <a:endParaRPr lang="en-CA" sz="1100"/>
          </a:p>
          <a:p>
            <a:r>
              <a:rPr lang="en-CA" sz="1100"/>
              <a:t>a). We repeat step (1) ignoring the job’s CPU and memory requirements. We find a server that can just satisfy the job’s GPU requirements. We know by construction that there is at least one job on this server, which is allocated more than GPU-proportional share of resources. We identify the job or a set of jobs (Js) on this server by switching whom to GPU-proportional share, we can release just as much resources required by the current job j. We switch the jobs in Js to fair-share and by design, job j will fit this server.</a:t>
            </a:r>
          </a:p>
          <a:p>
            <a:endParaRPr lang="en-CA" sz="1100"/>
          </a:p>
          <a:p>
            <a:r>
              <a:rPr lang="en-CA" sz="1100"/>
              <a:t>(b) We continue this recursively for all runnable jobs.</a:t>
            </a:r>
          </a:p>
          <a:p>
            <a:endParaRPr lang="en-US" sz="1100"/>
          </a:p>
        </p:txBody>
      </p:sp>
    </p:spTree>
    <p:extLst>
      <p:ext uri="{BB962C8B-B14F-4D97-AF65-F5344CB8AC3E}">
        <p14:creationId xmlns:p14="http://schemas.microsoft.com/office/powerpoint/2010/main" val="3804941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2810</TotalTime>
  <Words>3027</Words>
  <Application>Microsoft Macintosh PowerPoint</Application>
  <PresentationFormat>Widescreen</PresentationFormat>
  <Paragraphs>161</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Ziyue Xu</dc:creator>
  <cp:lastModifiedBy>Ziyue Xu</cp:lastModifiedBy>
  <cp:revision>39</cp:revision>
  <dcterms:created xsi:type="dcterms:W3CDTF">2023-05-15T15:48:53Z</dcterms:created>
  <dcterms:modified xsi:type="dcterms:W3CDTF">2023-05-17T14:39:32Z</dcterms:modified>
</cp:coreProperties>
</file>