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85" r:id="rId3"/>
    <p:sldId id="287" r:id="rId4"/>
    <p:sldId id="290" r:id="rId5"/>
    <p:sldId id="291" r:id="rId6"/>
    <p:sldId id="288" r:id="rId7"/>
    <p:sldId id="286" r:id="rId8"/>
    <p:sldId id="289" r:id="rId9"/>
    <p:sldId id="292" r:id="rId10"/>
    <p:sldId id="293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182"/>
    <a:srgbClr val="ED6F65"/>
    <a:srgbClr val="287184"/>
    <a:srgbClr val="89A67A"/>
    <a:srgbClr val="E49B35"/>
    <a:srgbClr val="508799"/>
    <a:srgbClr val="ED7167"/>
    <a:srgbClr val="ED6E64"/>
    <a:srgbClr val="D57053"/>
    <a:srgbClr val="EB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54"/>
      </p:cViewPr>
      <p:guideLst>
        <p:guide orient="horz" pos="3566"/>
        <p:guide pos="5654"/>
        <p:guide pos="756"/>
        <p:guide orient="horz" pos="867"/>
        <p:guide pos="56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044E4-5C28-40F0-84B8-2E89D47C4F20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E8727-7473-402E-8D14-65CB29F9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3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8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1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1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20" y="212316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2" y="420605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89" y="4206055"/>
            <a:ext cx="2243163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1" y="453531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7" y="454350"/>
            <a:ext cx="2494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2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650045" y="2416952"/>
            <a:ext cx="8211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文本验证码的验证和攻击</a:t>
            </a:r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38057" y="4038594"/>
            <a:ext cx="426693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小组成员：许志鹏、李子康、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陈菊芳</a:t>
            </a:r>
            <a:endParaRPr lang="en-US" altLang="zh-CN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老师：孙惠平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7862" y="1649540"/>
            <a:ext cx="831787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先采用普通的验证码生成方式即用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的图形类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drawString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方法直接在图形上随机生成数字或字母，对生成的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pytesser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模块识别，发现识别率达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，意识到验证码需要采用一些策略防止识别，随后对验证码随机添加干扰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和旋转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识别率急剧下降。认识到破解验证码需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对验证码不同的反识别反分割策略做相对应的改进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。最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后使用了开源的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kaptcha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开源验证码组件，发现效果很好，肉眼甚至都难以分辨，大多数网站都会考虑采用这种类似的开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源验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证码组件，省时省力同时效果也比较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9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8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1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1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20" y="212316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2" y="420605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89" y="4206055"/>
            <a:ext cx="2243163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1" y="453531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2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4605238" y="2434372"/>
            <a:ext cx="3186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50"/>
            <a:ext cx="2494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</a:p>
        </p:txBody>
      </p:sp>
    </p:spTree>
    <p:extLst>
      <p:ext uri="{BB962C8B-B14F-4D97-AF65-F5344CB8AC3E}">
        <p14:creationId xmlns:p14="http://schemas.microsoft.com/office/powerpoint/2010/main" val="22088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普通验证码的生成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0024" y="19119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22436" y="2802094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12512" y="4545092"/>
            <a:ext cx="658265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14043" y="3692272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2566" y="1906136"/>
            <a:ext cx="823854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BufferedImage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用于在内存中存储生成的验证码图片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45457" y="2767386"/>
            <a:ext cx="10253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Graphics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来进行验证码图片的绘制，并将绘制在图片上的验证码存放到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中用于后续验证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26288" y="4518045"/>
            <a:ext cx="87560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通过页面提交的验证码和存放在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中的验证码对比来进行校验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62566" y="3678838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最后通过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ImageIO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将生成的图片进行输出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4" grpId="0" animBg="1"/>
      <p:bldP spid="46" grpId="0" animBg="1"/>
      <p:bldP spid="6" grpId="0"/>
      <p:bldP spid="48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普通验证码的生成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60128"/>
            <a:ext cx="4922163" cy="3841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19" y="1264323"/>
            <a:ext cx="7230221" cy="49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普通验证码的生成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20177" y="1460666"/>
            <a:ext cx="1458590" cy="587413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6578478" y="1469823"/>
            <a:ext cx="1349206" cy="578256"/>
          </a:xfrm>
          <a:prstGeom prst="rect">
            <a:avLst/>
          </a:prstGeom>
        </p:spPr>
      </p:pic>
      <p:pic>
        <p:nvPicPr>
          <p:cNvPr id="45" name="图片 44"/>
          <p:cNvPicPr/>
          <p:nvPr/>
        </p:nvPicPr>
        <p:blipFill>
          <a:blip r:embed="rId4"/>
          <a:stretch>
            <a:fillRect/>
          </a:stretch>
        </p:blipFill>
        <p:spPr>
          <a:xfrm>
            <a:off x="4428094" y="1431191"/>
            <a:ext cx="1383108" cy="587413"/>
          </a:xfrm>
          <a:prstGeom prst="rect">
            <a:avLst/>
          </a:prstGeom>
        </p:spPr>
      </p:pic>
      <p:pic>
        <p:nvPicPr>
          <p:cNvPr id="46" name="图片 45"/>
          <p:cNvPicPr/>
          <p:nvPr/>
        </p:nvPicPr>
        <p:blipFill>
          <a:blip r:embed="rId5"/>
          <a:stretch>
            <a:fillRect/>
          </a:stretch>
        </p:blipFill>
        <p:spPr>
          <a:xfrm>
            <a:off x="3046161" y="2464147"/>
            <a:ext cx="4637448" cy="31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572945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 </a:t>
            </a:r>
            <a:r>
              <a:rPr lang="en-US" altLang="zh-CN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 </a:t>
            </a:r>
            <a:r>
              <a:rPr lang="en-US" altLang="zh-CN" sz="2400" b="1" kern="0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pytesser</a:t>
            </a:r>
            <a:r>
              <a:rPr lang="en-US" altLang="zh-CN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识别验证码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9505" y="1345870"/>
            <a:ext cx="19867" cy="485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6288" y="1080968"/>
            <a:ext cx="206895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pytesser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源码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3699" y="1845352"/>
            <a:ext cx="54194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查看</a:t>
            </a:r>
            <a:r>
              <a:rPr lang="en-US" altLang="zh-CN" sz="1600" dirty="0"/>
              <a:t>pytesser.py</a:t>
            </a:r>
            <a:r>
              <a:rPr lang="zh-CN" altLang="en-US" sz="1600" dirty="0"/>
              <a:t>的源码可以看到下面两个方法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(1)  </a:t>
            </a:r>
            <a:r>
              <a:rPr lang="en-US" altLang="zh-CN" sz="1600" b="1" dirty="0" err="1" smtClean="0"/>
              <a:t>call_tesseract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input_filename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output_filename</a:t>
            </a:r>
            <a:r>
              <a:rPr lang="en-US" altLang="zh-CN" sz="1600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该函数调用</a:t>
            </a:r>
            <a:r>
              <a:rPr lang="en-US" altLang="zh-CN" sz="1600" dirty="0"/>
              <a:t>tesseract</a:t>
            </a:r>
            <a:r>
              <a:rPr lang="zh-CN" altLang="en-US" sz="1600" dirty="0"/>
              <a:t>外部执行程序，提取图片 中的文本</a:t>
            </a:r>
            <a:r>
              <a:rPr lang="zh-CN" altLang="en-US" sz="1600" dirty="0" smtClean="0"/>
              <a:t>信息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(2) </a:t>
            </a:r>
            <a:r>
              <a:rPr lang="en-US" altLang="zh-CN" sz="1600" b="1" dirty="0" err="1"/>
              <a:t>image_to_string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im</a:t>
            </a:r>
            <a:r>
              <a:rPr lang="en-US" altLang="zh-CN" sz="1600" b="1" dirty="0"/>
              <a:t>, cleanup = </a:t>
            </a:r>
            <a:r>
              <a:rPr lang="en-US" altLang="zh-CN" sz="1600" b="1" dirty="0" err="1"/>
              <a:t>cleanup_scratch_flag</a:t>
            </a:r>
            <a:r>
              <a:rPr lang="en-US" altLang="zh-CN" sz="1600" b="1" dirty="0"/>
              <a:t>)</a:t>
            </a:r>
            <a:endParaRPr lang="zh-CN" altLang="en-US" sz="1600" b="1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该</a:t>
            </a:r>
            <a:r>
              <a:rPr lang="zh-CN" altLang="en-US" sz="1600" dirty="0"/>
              <a:t>函数处理的是</a:t>
            </a:r>
            <a:r>
              <a:rPr lang="en-US" altLang="zh-CN" sz="1600" dirty="0"/>
              <a:t>image</a:t>
            </a:r>
            <a:r>
              <a:rPr lang="zh-CN" altLang="en-US" sz="1600" dirty="0"/>
              <a:t>对象，所以需用使用</a:t>
            </a:r>
            <a:r>
              <a:rPr lang="en-US" altLang="zh-CN" sz="1600" dirty="0" err="1"/>
              <a:t>im</a:t>
            </a:r>
            <a:r>
              <a:rPr lang="en-US" altLang="zh-CN" sz="1600" dirty="0"/>
              <a:t> = open(filename)</a:t>
            </a:r>
            <a:r>
              <a:rPr lang="zh-CN" altLang="en-US" sz="1600" dirty="0"/>
              <a:t>打开文件，返回一个</a:t>
            </a:r>
            <a:r>
              <a:rPr lang="en-US" altLang="zh-CN" sz="1600" dirty="0"/>
              <a:t>image</a:t>
            </a:r>
            <a:r>
              <a:rPr lang="zh-CN" altLang="en-US" sz="1600" dirty="0"/>
              <a:t>对象。其中调用</a:t>
            </a:r>
            <a:r>
              <a:rPr lang="en-US" altLang="zh-CN" sz="1600" dirty="0" err="1"/>
              <a:t>util.image_to_scratch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scratch_image_name</a:t>
            </a:r>
            <a:r>
              <a:rPr lang="en-US" altLang="zh-CN" sz="1600" dirty="0"/>
              <a:t>)</a:t>
            </a:r>
            <a:r>
              <a:rPr lang="zh-CN" altLang="en-US" sz="1600" dirty="0"/>
              <a:t>将内存中的图像文件保存为</a:t>
            </a:r>
            <a:r>
              <a:rPr lang="en-US" altLang="zh-CN" sz="1600" dirty="0"/>
              <a:t>bmp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调用</a:t>
            </a:r>
            <a:r>
              <a:rPr lang="en-US" altLang="zh-CN" sz="1600" dirty="0" smtClean="0"/>
              <a:t>tesseract</a:t>
            </a:r>
            <a:r>
              <a:rPr lang="zh-CN" altLang="en-US" sz="1600" dirty="0" smtClean="0"/>
              <a:t>程序处理，生成结果</a:t>
            </a:r>
            <a:r>
              <a:rPr lang="en-US" altLang="zh-CN" sz="1600" dirty="0" smtClean="0"/>
              <a:t>txt,</a:t>
            </a:r>
            <a:r>
              <a:rPr lang="zh-CN" altLang="en-US" sz="1600" dirty="0" smtClean="0"/>
              <a:t>读取返回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9228" y="1080968"/>
            <a:ext cx="213238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pytesser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70541" y="1947750"/>
            <a:ext cx="524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  在</a:t>
            </a:r>
            <a:r>
              <a:rPr lang="zh-CN" altLang="en-US" sz="1600" dirty="0"/>
              <a:t>代码中加载</a:t>
            </a:r>
            <a:r>
              <a:rPr lang="en-US" altLang="zh-CN" sz="1600" dirty="0" err="1"/>
              <a:t>pytesser</a:t>
            </a:r>
            <a:r>
              <a:rPr lang="zh-CN" altLang="en-US" sz="1600" dirty="0"/>
              <a:t>模块，获取</a:t>
            </a:r>
            <a:r>
              <a:rPr lang="en-US" altLang="zh-CN" sz="1600" dirty="0" err="1"/>
              <a:t>img</a:t>
            </a:r>
            <a:r>
              <a:rPr lang="zh-CN" altLang="en-US" sz="1600" dirty="0"/>
              <a:t>目录下的全部验证码图片，调用</a:t>
            </a:r>
            <a:r>
              <a:rPr lang="en-US" altLang="zh-CN" sz="1600" dirty="0" err="1"/>
              <a:t>pytesser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image_to_string</a:t>
            </a:r>
            <a:r>
              <a:rPr lang="zh-CN" altLang="en-US" sz="1600" dirty="0"/>
              <a:t>方法读取验证码图片中的文本输出。</a:t>
            </a:r>
          </a:p>
        </p:txBody>
      </p:sp>
      <p:pic>
        <p:nvPicPr>
          <p:cNvPr id="45" name="图片 44"/>
          <p:cNvPicPr/>
          <p:nvPr/>
        </p:nvPicPr>
        <p:blipFill>
          <a:blip r:embed="rId2"/>
          <a:stretch>
            <a:fillRect/>
          </a:stretch>
        </p:blipFill>
        <p:spPr>
          <a:xfrm>
            <a:off x="6075775" y="3554426"/>
            <a:ext cx="5798362" cy="17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572945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 </a:t>
            </a:r>
            <a:r>
              <a:rPr lang="en-US" altLang="zh-CN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 </a:t>
            </a:r>
            <a:r>
              <a:rPr lang="en-US" altLang="zh-CN" sz="2400" b="1" kern="0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pytesser</a:t>
            </a:r>
            <a:r>
              <a:rPr lang="en-US" altLang="zh-CN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识别验证码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112753" y="1780953"/>
            <a:ext cx="6269517" cy="37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329128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kern="0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Kaptcha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验证码的生成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0024" y="19119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22436" y="2632275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12839" y="4114286"/>
            <a:ext cx="658265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14003" y="3352634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2566" y="1906136"/>
            <a:ext cx="823854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t-EE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项目，导入</a:t>
            </a:r>
            <a:r>
              <a:rPr lang="et-EE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kaptcha-2.3.2.jar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62566" y="2609131"/>
            <a:ext cx="1025385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et-EE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web.xml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t-EE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servlet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66202" y="4100095"/>
            <a:ext cx="87560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文件进行表单和验证码验证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62566" y="3312126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页面添加表单和验证码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2436" y="4826037"/>
            <a:ext cx="658265" cy="423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95916" y="5594116"/>
            <a:ext cx="658265" cy="4235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862565" y="4797777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点击图片更换验证码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20519" y="5592012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web.xml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更改图片样式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4" grpId="0" animBg="1"/>
      <p:bldP spid="46" grpId="0" animBg="1"/>
      <p:bldP spid="6" grpId="0"/>
      <p:bldP spid="48" grpId="0"/>
      <p:bldP spid="52" grpId="0"/>
      <p:bldP spid="53" grpId="0"/>
      <p:bldP spid="47" grpId="0" animBg="1"/>
      <p:bldP spid="54" grpId="0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329128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kern="0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Kaptcha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验证码的生成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17" y="1530821"/>
            <a:ext cx="5831953" cy="966100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17" y="2579578"/>
            <a:ext cx="5823173" cy="11441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" y="4017451"/>
            <a:ext cx="7104375" cy="1369518"/>
          </a:xfrm>
          <a:prstGeom prst="rect">
            <a:avLst/>
          </a:prstGeom>
        </p:spPr>
      </p:pic>
      <p:pic>
        <p:nvPicPr>
          <p:cNvPr id="45" name="图片 44"/>
          <p:cNvPicPr/>
          <p:nvPr/>
        </p:nvPicPr>
        <p:blipFill>
          <a:blip r:embed="rId5"/>
          <a:stretch>
            <a:fillRect/>
          </a:stretch>
        </p:blipFill>
        <p:spPr>
          <a:xfrm>
            <a:off x="6142644" y="1636482"/>
            <a:ext cx="6049356" cy="1328229"/>
          </a:xfrm>
          <a:prstGeom prst="rect">
            <a:avLst/>
          </a:prstGeom>
        </p:spPr>
      </p:pic>
      <p:pic>
        <p:nvPicPr>
          <p:cNvPr id="46" name="图片 45"/>
          <p:cNvPicPr/>
          <p:nvPr/>
        </p:nvPicPr>
        <p:blipFill>
          <a:blip r:embed="rId6"/>
          <a:stretch>
            <a:fillRect/>
          </a:stretch>
        </p:blipFill>
        <p:spPr>
          <a:xfrm>
            <a:off x="7152304" y="3119974"/>
            <a:ext cx="4750618" cy="6944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729" y="3315176"/>
            <a:ext cx="6400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329128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kern="0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Kaptcha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验证码的生成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7617" y="1506035"/>
            <a:ext cx="1771046" cy="789207"/>
          </a:xfrm>
          <a:prstGeom prst="rect">
            <a:avLst/>
          </a:prstGeom>
        </p:spPr>
      </p:pic>
      <p:pic>
        <p:nvPicPr>
          <p:cNvPr id="47" name="图片 46"/>
          <p:cNvPicPr/>
          <p:nvPr/>
        </p:nvPicPr>
        <p:blipFill>
          <a:blip r:embed="rId3"/>
          <a:stretch>
            <a:fillRect/>
          </a:stretch>
        </p:blipFill>
        <p:spPr>
          <a:xfrm>
            <a:off x="4374239" y="1502800"/>
            <a:ext cx="1718370" cy="815858"/>
          </a:xfrm>
          <a:prstGeom prst="rect">
            <a:avLst/>
          </a:prstGeom>
        </p:spPr>
      </p:pic>
      <p:pic>
        <p:nvPicPr>
          <p:cNvPr id="48" name="图片 47"/>
          <p:cNvPicPr/>
          <p:nvPr/>
        </p:nvPicPr>
        <p:blipFill>
          <a:blip r:embed="rId4"/>
          <a:stretch>
            <a:fillRect/>
          </a:stretch>
        </p:blipFill>
        <p:spPr>
          <a:xfrm>
            <a:off x="7321701" y="1516126"/>
            <a:ext cx="1709754" cy="802532"/>
          </a:xfrm>
          <a:prstGeom prst="rect">
            <a:avLst/>
          </a:prstGeom>
        </p:spPr>
      </p:pic>
      <p:pic>
        <p:nvPicPr>
          <p:cNvPr id="52" name="图片 51"/>
          <p:cNvPicPr/>
          <p:nvPr/>
        </p:nvPicPr>
        <p:blipFill>
          <a:blip r:embed="rId5"/>
          <a:stretch>
            <a:fillRect/>
          </a:stretch>
        </p:blipFill>
        <p:spPr>
          <a:xfrm>
            <a:off x="2792900" y="2869221"/>
            <a:ext cx="5274310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691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Calibri</vt:lpstr>
      <vt:lpstr>Calibri Light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547327365@qq.com</cp:lastModifiedBy>
  <cp:revision>99</cp:revision>
  <dcterms:created xsi:type="dcterms:W3CDTF">2014-12-17T13:36:09Z</dcterms:created>
  <dcterms:modified xsi:type="dcterms:W3CDTF">2018-01-02T15:52:00Z</dcterms:modified>
</cp:coreProperties>
</file>