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379" r:id="rId2"/>
    <p:sldId id="374" r:id="rId3"/>
    <p:sldId id="361" r:id="rId4"/>
    <p:sldId id="357" r:id="rId5"/>
    <p:sldId id="353" r:id="rId6"/>
    <p:sldId id="383" r:id="rId7"/>
    <p:sldId id="385" r:id="rId8"/>
    <p:sldId id="388" r:id="rId9"/>
    <p:sldId id="358" r:id="rId10"/>
    <p:sldId id="384" r:id="rId11"/>
    <p:sldId id="389" r:id="rId12"/>
    <p:sldId id="390" r:id="rId13"/>
    <p:sldId id="342" r:id="rId14"/>
    <p:sldId id="387" r:id="rId15"/>
    <p:sldId id="380" r:id="rId16"/>
  </p:sldIdLst>
  <p:sldSz cx="9144000" cy="5143500" type="screen16x9"/>
  <p:notesSz cx="6858000" cy="9144000"/>
  <p:embeddedFontLst>
    <p:embeddedFont>
      <p:font typeface="华文细黑" panose="02010600040101010101" pitchFamily="2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楷体" panose="02010609060101010101" pitchFamily="49" charset="-122"/>
      <p:regular r:id="rId26"/>
    </p:embeddedFont>
  </p:embeddedFontLst>
  <p:custDataLst>
    <p:tags r:id="rId27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A7"/>
    <a:srgbClr val="FFFFD5"/>
    <a:srgbClr val="FFFFCC"/>
    <a:srgbClr val="FFFFFF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8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F265CDC-5F6E-4D41-A2B1-75D9665FAC33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2E993F6-149B-40AC-B292-0B936C97E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61BFCB-630F-4270-923E-71B0595F302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70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30EC41-9BFD-4D75-9BAB-7CDDE97EC82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77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dirty="0" smtClean="0"/>
              <a:t>通过一定的算法预先建立验证码范围内的字符特征库，再将获取到的验证码图片进行一定的预处理和分割，然后将得到的字符通过同样的算法生成特征，与之前保存的特征库进行比较，进而得到验证码的值。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30EC41-9BFD-4D75-9BAB-7CDDE97EC82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409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A422E9-A9BF-425C-B04D-4FEF9BD7DB0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15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A422E9-A9BF-425C-B04D-4FEF9BD7DB0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9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145115-A29C-44D8-A835-BB5AEB9FE67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2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验证码写在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中可通过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请求获得，形同虚设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验证码与图片存在对应关系可通过暴力破解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3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5470C7-A09F-42D5-A91B-6D2629F9E6B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73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5470C7-A09F-42D5-A91B-6D2629F9E6B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4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宣布他们绝大部分的“验证码（通常是一些无序的文字，用来测试排除一些自动垃圾程序）”都将被一个简单的复选框所代替，用户只需勾选“我不是机器人（</a:t>
            </a:r>
            <a:r>
              <a:rPr lang="en-US" altLang="zh-CN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not a robt</a:t>
            </a:r>
            <a:r>
              <a:rPr lang="zh-CN" alt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）”即可。也就是说，用户不必再输入一些失真的单词或数字了，</a:t>
            </a:r>
            <a:r>
              <a:rPr lang="en-US" altLang="zh-CN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表示，在大多数条件下，他们可以判断出一个真人和一个自动程序之间的不同，据说</a:t>
            </a:r>
            <a:r>
              <a:rPr lang="zh-CN" alt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区分人类和机器之间的微妙差异，在于他</a:t>
            </a:r>
            <a:r>
              <a:rPr lang="en-US" altLang="zh-CN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她</a:t>
            </a:r>
            <a:r>
              <a:rPr lang="en-US" altLang="zh-CN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9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它在单击之前移动鼠标的那一瞬间</a:t>
            </a:r>
            <a:r>
              <a:rPr lang="zh-CN" alt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5470C7-A09F-42D5-A91B-6D2629F9E6B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06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AFC301-9D3E-4710-9795-83071347648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89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D53F02-4244-447B-8DF9-BB5B6FA1DD4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67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D53F02-4244-447B-8DF9-BB5B6FA1DD4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6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7" Type="http://schemas.openxmlformats.org/officeDocument/2006/relationships/image" Target="../media/image1.png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5" Type="http://schemas.openxmlformats.org/officeDocument/2006/relationships/slide" Target="../slides/slide5.xml"/><Relationship Id="rId4" Type="http://schemas.openxmlformats.org/officeDocument/2006/relationships/slide" Target="../slides/slide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11.xml"/><Relationship Id="rId4" Type="http://schemas.openxmlformats.org/officeDocument/2006/relationships/slide" Target="../slides/sl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11.xml"/><Relationship Id="rId4" Type="http://schemas.openxmlformats.org/officeDocument/2006/relationships/slide" Target="../slides/sl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11.xml"/><Relationship Id="rId4" Type="http://schemas.openxmlformats.org/officeDocument/2006/relationships/slide" Target="../slides/slide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slide" Target="../slides/slide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11.xml"/><Relationship Id="rId4" Type="http://schemas.openxmlformats.org/officeDocument/2006/relationships/slide" Target="../slides/slide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7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5" Type="http://schemas.openxmlformats.org/officeDocument/2006/relationships/slide" Target="../slides/slide5.xml"/><Relationship Id="rId4" Type="http://schemas.openxmlformats.org/officeDocument/2006/relationships/slide" Target="../slides/slide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7" Type="http://schemas.openxmlformats.org/officeDocument/2006/relationships/slide" Target="../slides/slide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5" Type="http://schemas.openxmlformats.org/officeDocument/2006/relationships/slide" Target="../slides/slide5.xml"/><Relationship Id="rId4" Type="http://schemas.openxmlformats.org/officeDocument/2006/relationships/slide" Target="../slides/slide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5.xml"/><Relationship Id="rId4" Type="http://schemas.openxmlformats.org/officeDocument/2006/relationships/slide" Target="../slides/slide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3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" name="图片 6" descr="5标志与中文校名组合规范 [转换]">
            <a:extLst>
              <a:ext uri="{FF2B5EF4-FFF2-40B4-BE49-F238E27FC236}">
                <a16:creationId xmlns:a16="http://schemas.microsoft.com/office/drawing/2014/main" id="{3292747E-A99E-4770-B11A-167A7AB2615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" y="65776"/>
            <a:ext cx="1711643" cy="46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7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hlinkClick r:id="" action="ppaction://noaction" highlightClick="1"/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A4F3D579-8A00-4680-8F64-F30A4AD8E1EA}"/>
              </a:ext>
            </a:extLst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120247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矩形 2"/>
          <p:cNvSpPr/>
          <p:nvPr userDrawn="1"/>
        </p:nvSpPr>
        <p:spPr>
          <a:xfrm>
            <a:off x="1920875" y="-1588"/>
            <a:ext cx="14128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5" name="圆角矩形 4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Box 16">
            <a:hlinkClick r:id="" action="ppaction://noaction" highlightClick="1"/>
            <a:hlinkHover r:id="rId2" action="ppaction://hlinksldjump" highlightClick="1"/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选题背景</a:t>
            </a:r>
          </a:p>
        </p:txBody>
      </p:sp>
      <p:sp>
        <p:nvSpPr>
          <p:cNvPr id="8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 userDrawn="1"/>
        </p:nvSpPr>
        <p:spPr>
          <a:xfrm>
            <a:off x="3333750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9" name="TextBox 18">
            <a:hlinkClick r:id="" action="ppaction://noaction" highlightClick="1"/>
            <a:hlinkHover r:id="rId4" action="ppaction://hlinksldjump" highlightClick="1"/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10" name="TextBox 19">
            <a:hlinkClick r:id="" action="ppaction://noaction" highlightClick="1"/>
            <a:hlinkHover r:id="rId5" action="ppaction://hlinksldjump" highlightClick="1"/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11" name="TextBox 20">
            <a:hlinkClick r:id="" action="ppaction://noaction" highlightClick="1"/>
            <a:hlinkHover r:id="rId6" action="ppaction://hlinksldjump" highlightClick="1"/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项目分工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5标志与中文校名组合规范 [转换]">
            <a:extLst>
              <a:ext uri="{FF2B5EF4-FFF2-40B4-BE49-F238E27FC236}">
                <a16:creationId xmlns:a16="http://schemas.microsoft.com/office/drawing/2014/main" id="{BFB881EC-F0BD-4F6B-B8B1-A0D4EC5C756C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" y="46726"/>
            <a:ext cx="1711643" cy="46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81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33750" y="-1588"/>
            <a:ext cx="1263650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3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6" name="图片 15" descr="5标志与中文校名组合规范 [转换]">
            <a:extLst>
              <a:ext uri="{FF2B5EF4-FFF2-40B4-BE49-F238E27FC236}">
                <a16:creationId xmlns:a16="http://schemas.microsoft.com/office/drawing/2014/main" id="{624F844B-626D-46EE-82DC-7755E8CD9E3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" y="46726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hlinkClick r:id="" action="ppaction://noaction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D2F47331-4657-4BDD-A1AF-132957CC6888}"/>
              </a:ext>
            </a:extLst>
          </p:cNvPr>
          <p:cNvSpPr txBox="1"/>
          <p:nvPr userDrawn="1"/>
        </p:nvSpPr>
        <p:spPr>
          <a:xfrm>
            <a:off x="2020095" y="123826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</a:t>
            </a:r>
          </a:p>
        </p:txBody>
      </p:sp>
      <p:sp>
        <p:nvSpPr>
          <p:cNvPr id="18" name="TextBox 17">
            <a:hlinkClick r:id="" action="ppaction://hlinkshowjump?jump=nextslide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A2AD1609-6FF4-4E5A-AD7B-164DF31803C5}"/>
              </a:ext>
            </a:extLst>
          </p:cNvPr>
          <p:cNvSpPr txBox="1"/>
          <p:nvPr userDrawn="1"/>
        </p:nvSpPr>
        <p:spPr>
          <a:xfrm>
            <a:off x="3374232" y="123826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19" name="TextBox 18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DFA5B1D9-0505-421E-8B73-6204E48F5EAA}"/>
              </a:ext>
            </a:extLst>
          </p:cNvPr>
          <p:cNvSpPr txBox="1"/>
          <p:nvPr userDrawn="1"/>
        </p:nvSpPr>
        <p:spPr>
          <a:xfrm>
            <a:off x="4653757" y="123826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20" name="TextBox 19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E8F4C3D9-E57B-41BD-8976-BF84B12A073E}"/>
              </a:ext>
            </a:extLst>
          </p:cNvPr>
          <p:cNvSpPr txBox="1"/>
          <p:nvPr userDrawn="1"/>
        </p:nvSpPr>
        <p:spPr>
          <a:xfrm>
            <a:off x="6253957" y="123826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21" name="TextBox 20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F8F7A11F-8FE6-47DD-83B0-97A2BE591FBD}"/>
              </a:ext>
            </a:extLst>
          </p:cNvPr>
          <p:cNvSpPr txBox="1"/>
          <p:nvPr userDrawn="1"/>
        </p:nvSpPr>
        <p:spPr>
          <a:xfrm>
            <a:off x="7782720" y="131763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199366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3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6" name="图片 15" descr="5标志与中文校名组合规范 [转换]">
            <a:extLst>
              <a:ext uri="{FF2B5EF4-FFF2-40B4-BE49-F238E27FC236}">
                <a16:creationId xmlns:a16="http://schemas.microsoft.com/office/drawing/2014/main" id="{E5E0192F-6070-44AA-BAC2-3E577166125F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" y="34026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hlinkClick r:id="" action="ppaction://noaction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F4286065-D928-4F35-BBF4-ABFBCDDCAEDB}"/>
              </a:ext>
            </a:extLst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</a:t>
            </a:r>
          </a:p>
        </p:txBody>
      </p:sp>
      <p:sp>
        <p:nvSpPr>
          <p:cNvPr id="18" name="TextBox 17">
            <a:hlinkClick r:id="" action="ppaction://hlinkshowjump?jump=nextslide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323C3646-B8D4-4BF1-BB9C-F87B08D3C354}"/>
              </a:ext>
            </a:extLst>
          </p:cNvPr>
          <p:cNvSpPr txBox="1"/>
          <p:nvPr userDrawn="1"/>
        </p:nvSpPr>
        <p:spPr>
          <a:xfrm>
            <a:off x="3333750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19" name="TextBox 18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3C3D534C-43C5-4304-B72F-36254A63CCEA}"/>
              </a:ext>
            </a:extLst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20" name="TextBox 19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9CA14C35-2899-4F43-AA65-B0FCCDFCE9AB}"/>
              </a:ext>
            </a:extLst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21" name="TextBox 20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83E2289D-E07A-4BC1-9049-15BBC4359033}"/>
              </a:ext>
            </a:extLst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16927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194425" y="7938"/>
            <a:ext cx="1547813" cy="519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3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6" name="图片 15" descr="5标志与中文校名组合规范 [转换]">
            <a:extLst>
              <a:ext uri="{FF2B5EF4-FFF2-40B4-BE49-F238E27FC236}">
                <a16:creationId xmlns:a16="http://schemas.microsoft.com/office/drawing/2014/main" id="{F2207D4A-255A-453B-A2FE-3759A47B112F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" y="14323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hlinkClick r:id="" action="ppaction://noaction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37DD51BB-376B-499C-89B1-C819653EC911}"/>
              </a:ext>
            </a:extLst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</a:t>
            </a:r>
          </a:p>
        </p:txBody>
      </p:sp>
      <p:sp>
        <p:nvSpPr>
          <p:cNvPr id="18" name="TextBox 17">
            <a:hlinkClick r:id="" action="ppaction://hlinkshowjump?jump=nextslide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5AB59552-6784-49DC-AA36-7AE450A48C7E}"/>
              </a:ext>
            </a:extLst>
          </p:cNvPr>
          <p:cNvSpPr txBox="1"/>
          <p:nvPr userDrawn="1"/>
        </p:nvSpPr>
        <p:spPr>
          <a:xfrm>
            <a:off x="3333750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19" name="TextBox 18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3C2B3C1E-51FB-4EB0-8D7C-D5EE162C903C}"/>
              </a:ext>
            </a:extLst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20" name="TextBox 19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3945F24F-FB32-4F2F-A52E-818B0DDC0156}"/>
              </a:ext>
            </a:extLst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21" name="TextBox 20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B77B17F1-20C9-4D20-BBB0-E96B05F677BF}"/>
              </a:ext>
            </a:extLst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264940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769225" y="-4763"/>
            <a:ext cx="13747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4" name="圆角矩形 3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8" name="图片 17" descr="5标志与中文校名组合规范 [转换]">
            <a:extLst>
              <a:ext uri="{FF2B5EF4-FFF2-40B4-BE49-F238E27FC236}">
                <a16:creationId xmlns:a16="http://schemas.microsoft.com/office/drawing/2014/main" id="{6EAAB4BD-1278-4BAC-9E0C-7BE99824965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" y="46726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6">
            <a:hlinkClick r:id="" action="ppaction://noaction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CE2A1ECD-4C07-4D51-8264-6B3126942DBA}"/>
              </a:ext>
            </a:extLst>
          </p:cNvPr>
          <p:cNvSpPr txBox="1"/>
          <p:nvPr userDrawn="1"/>
        </p:nvSpPr>
        <p:spPr>
          <a:xfrm>
            <a:off x="1979613" y="141288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选题背景</a:t>
            </a:r>
          </a:p>
        </p:txBody>
      </p:sp>
      <p:sp>
        <p:nvSpPr>
          <p:cNvPr id="20" name="TextBox 17">
            <a:hlinkClick r:id="" action="ppaction://hlinkshowjump?jump=nextslide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69AFBAE4-915E-49C7-8122-C26B40D89055}"/>
              </a:ext>
            </a:extLst>
          </p:cNvPr>
          <p:cNvSpPr txBox="1"/>
          <p:nvPr userDrawn="1"/>
        </p:nvSpPr>
        <p:spPr>
          <a:xfrm>
            <a:off x="3333750" y="141288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21" name="TextBox 18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4E66D420-509B-40F1-99E7-883A52A7A571}"/>
              </a:ext>
            </a:extLst>
          </p:cNvPr>
          <p:cNvSpPr txBox="1"/>
          <p:nvPr userDrawn="1"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22" name="TextBox 19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94F4F973-5368-45D4-AE77-7297E09A10FA}"/>
              </a:ext>
            </a:extLst>
          </p:cNvPr>
          <p:cNvSpPr txBox="1"/>
          <p:nvPr userDrawn="1"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23" name="TextBox 20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2021DEE9-E4D8-4A27-9E4B-AF11CE8873B1}"/>
              </a:ext>
            </a:extLst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6956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F16D5C-A4B9-45F2-889B-7BBAA6C6EF30}"/>
              </a:ext>
            </a:extLst>
          </p:cNvPr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3" name="图片 2" descr="5标志与中文校名组合规范 [转换]">
            <a:extLst>
              <a:ext uri="{FF2B5EF4-FFF2-40B4-BE49-F238E27FC236}">
                <a16:creationId xmlns:a16="http://schemas.microsoft.com/office/drawing/2014/main" id="{42D123BB-4117-4F0C-AA28-8086630EFBF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" y="46726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7">
            <a:hlinkClick r:id="" action="ppaction://hlinkshowjump?jump=nextslide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D65BBB46-A156-4385-9D35-8AB9786FE93B}"/>
              </a:ext>
            </a:extLst>
          </p:cNvPr>
          <p:cNvSpPr txBox="1"/>
          <p:nvPr userDrawn="1"/>
        </p:nvSpPr>
        <p:spPr>
          <a:xfrm>
            <a:off x="1862931" y="149225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6" name="TextBox 18">
            <a:hlinkClick r:id="" action="ppaction://noaction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CFCE69A3-F70A-441A-854F-AFBACF55418E}"/>
              </a:ext>
            </a:extLst>
          </p:cNvPr>
          <p:cNvSpPr txBox="1"/>
          <p:nvPr userDrawn="1"/>
        </p:nvSpPr>
        <p:spPr>
          <a:xfrm>
            <a:off x="3142456" y="149225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7" name="TextBox 19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F5F22FD2-4D8B-4DFC-986A-EC12284D3179}"/>
              </a:ext>
            </a:extLst>
          </p:cNvPr>
          <p:cNvSpPr txBox="1"/>
          <p:nvPr userDrawn="1"/>
        </p:nvSpPr>
        <p:spPr>
          <a:xfrm>
            <a:off x="4742656" y="149225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8" name="TextBox 20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A4F3D579-8A00-4680-8F64-F30A4AD8E1EA}"/>
              </a:ext>
            </a:extLst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项目分工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1D91E6-85EB-42C1-958B-BA3C219DBC02}"/>
              </a:ext>
            </a:extLst>
          </p:cNvPr>
          <p:cNvSpPr/>
          <p:nvPr userDrawn="1"/>
        </p:nvSpPr>
        <p:spPr>
          <a:xfrm>
            <a:off x="7769225" y="-4763"/>
            <a:ext cx="13747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209B60-15F0-4E4A-91BE-D7D06D55DB01}"/>
              </a:ext>
            </a:extLst>
          </p:cNvPr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6D695A9-8AAE-44B0-B906-0553A7727B44}"/>
              </a:ext>
            </a:extLst>
          </p:cNvPr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D449E1D-E70F-45D0-B85C-4B38E33C1A40}"/>
              </a:ext>
            </a:extLst>
          </p:cNvPr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C143D2-0992-4358-B11F-A896D90734D4}"/>
              </a:ext>
            </a:extLst>
          </p:cNvPr>
          <p:cNvCxnSpPr/>
          <p:nvPr userDrawn="1"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A5708821-A873-4369-B986-CA348BE0FA9D}"/>
              </a:ext>
            </a:extLst>
          </p:cNvPr>
          <p:cNvSpPr txBox="1"/>
          <p:nvPr userDrawn="1"/>
        </p:nvSpPr>
        <p:spPr>
          <a:xfrm>
            <a:off x="6358734" y="157773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项目分工</a:t>
            </a:r>
          </a:p>
        </p:txBody>
      </p:sp>
      <p:sp>
        <p:nvSpPr>
          <p:cNvPr id="15" name="TextBox 16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53FFEFE5-9258-41E3-B712-3871F07CF109}"/>
              </a:ext>
            </a:extLst>
          </p:cNvPr>
          <p:cNvSpPr txBox="1"/>
          <p:nvPr userDrawn="1"/>
        </p:nvSpPr>
        <p:spPr>
          <a:xfrm>
            <a:off x="7829553" y="141286"/>
            <a:ext cx="125253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122815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F16D5C-A4B9-45F2-889B-7BBAA6C6EF30}"/>
              </a:ext>
            </a:extLst>
          </p:cNvPr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3" name="图片 2" descr="5标志与中文校名组合规范 [转换]">
            <a:extLst>
              <a:ext uri="{FF2B5EF4-FFF2-40B4-BE49-F238E27FC236}">
                <a16:creationId xmlns:a16="http://schemas.microsoft.com/office/drawing/2014/main" id="{42D123BB-4117-4F0C-AA28-8086630EFBF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" y="46726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7">
            <a:hlinkClick r:id="" action="ppaction://hlinkshowjump?jump=nextslide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D65BBB46-A156-4385-9D35-8AB9786FE93B}"/>
              </a:ext>
            </a:extLst>
          </p:cNvPr>
          <p:cNvSpPr txBox="1"/>
          <p:nvPr userDrawn="1"/>
        </p:nvSpPr>
        <p:spPr>
          <a:xfrm>
            <a:off x="1862931" y="149225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6" name="TextBox 18">
            <a:hlinkClick r:id="" action="ppaction://noaction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CFCE69A3-F70A-441A-854F-AFBACF55418E}"/>
              </a:ext>
            </a:extLst>
          </p:cNvPr>
          <p:cNvSpPr txBox="1"/>
          <p:nvPr userDrawn="1"/>
        </p:nvSpPr>
        <p:spPr>
          <a:xfrm>
            <a:off x="3142456" y="149225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7" name="TextBox 19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F5F22FD2-4D8B-4DFC-986A-EC12284D3179}"/>
              </a:ext>
            </a:extLst>
          </p:cNvPr>
          <p:cNvSpPr txBox="1"/>
          <p:nvPr userDrawn="1"/>
        </p:nvSpPr>
        <p:spPr>
          <a:xfrm>
            <a:off x="4742656" y="149225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8" name="TextBox 20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A4F3D579-8A00-4680-8F64-F30A4AD8E1EA}"/>
              </a:ext>
            </a:extLst>
          </p:cNvPr>
          <p:cNvSpPr txBox="1"/>
          <p:nvPr userDrawn="1"/>
        </p:nvSpPr>
        <p:spPr>
          <a:xfrm>
            <a:off x="7742238" y="149225"/>
            <a:ext cx="1401762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项目分工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1D91E6-85EB-42C1-958B-BA3C219DBC02}"/>
              </a:ext>
            </a:extLst>
          </p:cNvPr>
          <p:cNvSpPr/>
          <p:nvPr userDrawn="1"/>
        </p:nvSpPr>
        <p:spPr>
          <a:xfrm>
            <a:off x="7769225" y="-4763"/>
            <a:ext cx="13747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209B60-15F0-4E4A-91BE-D7D06D55DB01}"/>
              </a:ext>
            </a:extLst>
          </p:cNvPr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6D695A9-8AAE-44B0-B906-0553A7727B44}"/>
              </a:ext>
            </a:extLst>
          </p:cNvPr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D449E1D-E70F-45D0-B85C-4B38E33C1A40}"/>
              </a:ext>
            </a:extLst>
          </p:cNvPr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C143D2-0992-4358-B11F-A896D90734D4}"/>
              </a:ext>
            </a:extLst>
          </p:cNvPr>
          <p:cNvCxnSpPr/>
          <p:nvPr userDrawn="1"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A5708821-A873-4369-B986-CA348BE0FA9D}"/>
              </a:ext>
            </a:extLst>
          </p:cNvPr>
          <p:cNvSpPr txBox="1"/>
          <p:nvPr userDrawn="1"/>
        </p:nvSpPr>
        <p:spPr>
          <a:xfrm>
            <a:off x="6358734" y="157773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项目分工</a:t>
            </a:r>
          </a:p>
        </p:txBody>
      </p:sp>
      <p:sp>
        <p:nvSpPr>
          <p:cNvPr id="15" name="TextBox 16">
            <a:hlinkClick r:id="" action="ppaction://noaction" highlightClick="1"/>
            <a:hlinkHover r:id="rId7" action="ppaction://hlinksldjump" highlightClick="1"/>
            <a:extLst>
              <a:ext uri="{FF2B5EF4-FFF2-40B4-BE49-F238E27FC236}">
                <a16:creationId xmlns:a16="http://schemas.microsoft.com/office/drawing/2014/main" id="{53FFEFE5-9258-41E3-B712-3871F07CF109}"/>
              </a:ext>
            </a:extLst>
          </p:cNvPr>
          <p:cNvSpPr txBox="1"/>
          <p:nvPr userDrawn="1"/>
        </p:nvSpPr>
        <p:spPr>
          <a:xfrm>
            <a:off x="7829553" y="141286"/>
            <a:ext cx="125253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270667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EF6D70-4B34-4EED-9D12-DFD2F5E5A57F}"/>
              </a:ext>
            </a:extLst>
          </p:cNvPr>
          <p:cNvSpPr/>
          <p:nvPr userDrawn="1"/>
        </p:nvSpPr>
        <p:spPr>
          <a:xfrm>
            <a:off x="17463" y="0"/>
            <a:ext cx="9109075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7" name="图片 6" descr="5标志与中文校名组合规范 [转换]">
            <a:extLst>
              <a:ext uri="{FF2B5EF4-FFF2-40B4-BE49-F238E27FC236}">
                <a16:creationId xmlns:a16="http://schemas.microsoft.com/office/drawing/2014/main" id="{1C070CEA-E384-41FF-AEF7-F7811F45358F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" y="46726"/>
            <a:ext cx="1711643" cy="4653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17">
            <a:hlinkClick r:id="" action="ppaction://hlinkshowjump?jump=nextslide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id="{FD948C1E-6F56-421A-B201-2328879A2E5A}"/>
              </a:ext>
            </a:extLst>
          </p:cNvPr>
          <p:cNvSpPr txBox="1"/>
          <p:nvPr userDrawn="1"/>
        </p:nvSpPr>
        <p:spPr>
          <a:xfrm>
            <a:off x="1862931" y="149225"/>
            <a:ext cx="127952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产品现状</a:t>
            </a:r>
          </a:p>
        </p:txBody>
      </p:sp>
      <p:sp>
        <p:nvSpPr>
          <p:cNvPr id="9" name="TextBox 18">
            <a:hlinkClick r:id="" action="ppaction://noaction" highlightClick="1"/>
            <a:hlinkHover r:id="rId4" action="ppaction://hlinksldjump" highlightClick="1"/>
            <a:extLst>
              <a:ext uri="{FF2B5EF4-FFF2-40B4-BE49-F238E27FC236}">
                <a16:creationId xmlns:a16="http://schemas.microsoft.com/office/drawing/2014/main" id="{7496B830-EBAD-48DF-AD49-C9882F7BC52B}"/>
              </a:ext>
            </a:extLst>
          </p:cNvPr>
          <p:cNvSpPr txBox="1"/>
          <p:nvPr userDrawn="1"/>
        </p:nvSpPr>
        <p:spPr>
          <a:xfrm>
            <a:off x="3142456" y="149225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研究现状</a:t>
            </a:r>
          </a:p>
        </p:txBody>
      </p:sp>
      <p:sp>
        <p:nvSpPr>
          <p:cNvPr id="10" name="TextBox 19">
            <a:hlinkClick r:id="" action="ppaction://noaction" highlightClick="1"/>
            <a:hlinkHover r:id="rId5" action="ppaction://hlinksldjump" highlightClick="1"/>
            <a:extLst>
              <a:ext uri="{FF2B5EF4-FFF2-40B4-BE49-F238E27FC236}">
                <a16:creationId xmlns:a16="http://schemas.microsoft.com/office/drawing/2014/main" id="{1A2AA56C-8DF2-4313-BB61-50D246337AAE}"/>
              </a:ext>
            </a:extLst>
          </p:cNvPr>
          <p:cNvSpPr txBox="1"/>
          <p:nvPr userDrawn="1"/>
        </p:nvSpPr>
        <p:spPr>
          <a:xfrm>
            <a:off x="4742656" y="149225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</a:rPr>
              <a:t>主要思路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94023-363B-418D-B2D2-31FAB60F8ED7}"/>
              </a:ext>
            </a:extLst>
          </p:cNvPr>
          <p:cNvSpPr/>
          <p:nvPr userDrawn="1"/>
        </p:nvSpPr>
        <p:spPr>
          <a:xfrm>
            <a:off x="7769225" y="-4763"/>
            <a:ext cx="1374775" cy="520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ECD29BA-733C-4FA4-84E7-0C0D7A58A309}"/>
              </a:ext>
            </a:extLst>
          </p:cNvPr>
          <p:cNvCxnSpPr/>
          <p:nvPr userDrawn="1"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E052D3-7073-4B74-BA41-4BC7C1515A1A}"/>
              </a:ext>
            </a:extLst>
          </p:cNvPr>
          <p:cNvCxnSpPr/>
          <p:nvPr userDrawn="1"/>
        </p:nvCxnSpPr>
        <p:spPr>
          <a:xfrm>
            <a:off x="1849438" y="-1588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A29D6F-73D4-4EFB-AD43-BB918F08E4E9}"/>
              </a:ext>
            </a:extLst>
          </p:cNvPr>
          <p:cNvCxnSpPr/>
          <p:nvPr userDrawn="1"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74DADD-7CE7-45EF-90AC-7225B7224BB6}"/>
              </a:ext>
            </a:extLst>
          </p:cNvPr>
          <p:cNvCxnSpPr/>
          <p:nvPr userDrawn="1"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6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81641C3D-B742-495E-94D3-F2688FB41C7E}"/>
              </a:ext>
            </a:extLst>
          </p:cNvPr>
          <p:cNvSpPr txBox="1"/>
          <p:nvPr userDrawn="1"/>
        </p:nvSpPr>
        <p:spPr>
          <a:xfrm>
            <a:off x="6358734" y="157773"/>
            <a:ext cx="1252537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项目分工</a:t>
            </a:r>
          </a:p>
        </p:txBody>
      </p:sp>
      <p:sp>
        <p:nvSpPr>
          <p:cNvPr id="17" name="TextBox 16">
            <a:hlinkClick r:id="" action="ppaction://noaction" highlightClick="1"/>
            <a:hlinkHover r:id="rId6" action="ppaction://hlinksldjump" highlightClick="1"/>
            <a:extLst>
              <a:ext uri="{FF2B5EF4-FFF2-40B4-BE49-F238E27FC236}">
                <a16:creationId xmlns:a16="http://schemas.microsoft.com/office/drawing/2014/main" id="{A3DB0AEE-EA19-45EF-B1DC-9E37C6AB56BD}"/>
              </a:ext>
            </a:extLst>
          </p:cNvPr>
          <p:cNvSpPr txBox="1"/>
          <p:nvPr userDrawn="1"/>
        </p:nvSpPr>
        <p:spPr>
          <a:xfrm>
            <a:off x="7829553" y="141286"/>
            <a:ext cx="125253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2407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D5654E-C564-447C-9217-5E9101A41B69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EE9E1E-3A3B-43C9-B3E4-21FE9F307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9" r:id="rId7"/>
    <p:sldLayoutId id="2147483700" r:id="rId8"/>
    <p:sldLayoutId id="2147483701" r:id="rId9"/>
    <p:sldLayoutId id="2147483698" r:id="rId10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620838" y="1924050"/>
            <a:ext cx="65384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文本验证码的验证和攻击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743450"/>
            <a:ext cx="9144000" cy="404813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" fmla="*/ 0 w 9144000"/>
              <a:gd name="connsiteY0" fmla="*/ 113792 h 329792"/>
              <a:gd name="connsiteX1" fmla="*/ 9144000 w 9144000"/>
              <a:gd name="connsiteY1" fmla="*/ 113792 h 329792"/>
              <a:gd name="connsiteX2" fmla="*/ 9144000 w 9144000"/>
              <a:gd name="connsiteY2" fmla="*/ 329792 h 329792"/>
              <a:gd name="connsiteX3" fmla="*/ 0 w 9144000"/>
              <a:gd name="connsiteY3" fmla="*/ 329792 h 329792"/>
              <a:gd name="connsiteX4" fmla="*/ 0 w 9144000"/>
              <a:gd name="connsiteY4" fmla="*/ 113792 h 329792"/>
              <a:gd name="connsiteX0" fmla="*/ 0 w 9144000"/>
              <a:gd name="connsiteY0" fmla="*/ 165719 h 381719"/>
              <a:gd name="connsiteX1" fmla="*/ 9144000 w 9144000"/>
              <a:gd name="connsiteY1" fmla="*/ 165719 h 381719"/>
              <a:gd name="connsiteX2" fmla="*/ 9144000 w 9144000"/>
              <a:gd name="connsiteY2" fmla="*/ 381719 h 381719"/>
              <a:gd name="connsiteX3" fmla="*/ 0 w 9144000"/>
              <a:gd name="connsiteY3" fmla="*/ 381719 h 381719"/>
              <a:gd name="connsiteX4" fmla="*/ 0 w 9144000"/>
              <a:gd name="connsiteY4" fmla="*/ 165719 h 381719"/>
              <a:gd name="connsiteX0" fmla="*/ 0 w 9144000"/>
              <a:gd name="connsiteY0" fmla="*/ 132628 h 348628"/>
              <a:gd name="connsiteX1" fmla="*/ 9144000 w 9144000"/>
              <a:gd name="connsiteY1" fmla="*/ 132628 h 348628"/>
              <a:gd name="connsiteX2" fmla="*/ 9144000 w 9144000"/>
              <a:gd name="connsiteY2" fmla="*/ 348628 h 348628"/>
              <a:gd name="connsiteX3" fmla="*/ 0 w 9144000"/>
              <a:gd name="connsiteY3" fmla="*/ 348628 h 348628"/>
              <a:gd name="connsiteX4" fmla="*/ 0 w 9144000"/>
              <a:gd name="connsiteY4" fmla="*/ 132628 h 348628"/>
              <a:gd name="connsiteX0" fmla="*/ 0 w 9144000"/>
              <a:gd name="connsiteY0" fmla="*/ 119048 h 335048"/>
              <a:gd name="connsiteX1" fmla="*/ 9144000 w 9144000"/>
              <a:gd name="connsiteY1" fmla="*/ 119048 h 335048"/>
              <a:gd name="connsiteX2" fmla="*/ 9144000 w 9144000"/>
              <a:gd name="connsiteY2" fmla="*/ 335048 h 335048"/>
              <a:gd name="connsiteX3" fmla="*/ 0 w 9144000"/>
              <a:gd name="connsiteY3" fmla="*/ 335048 h 335048"/>
              <a:gd name="connsiteX4" fmla="*/ 0 w 9144000"/>
              <a:gd name="connsiteY4" fmla="*/ 119048 h 335048"/>
              <a:gd name="connsiteX0" fmla="*/ 0 w 9144000"/>
              <a:gd name="connsiteY0" fmla="*/ 158633 h 374633"/>
              <a:gd name="connsiteX1" fmla="*/ 9144000 w 9144000"/>
              <a:gd name="connsiteY1" fmla="*/ 158633 h 374633"/>
              <a:gd name="connsiteX2" fmla="*/ 9144000 w 9144000"/>
              <a:gd name="connsiteY2" fmla="*/ 374633 h 374633"/>
              <a:gd name="connsiteX3" fmla="*/ 0 w 9144000"/>
              <a:gd name="connsiteY3" fmla="*/ 374633 h 374633"/>
              <a:gd name="connsiteX4" fmla="*/ 0 w 9144000"/>
              <a:gd name="connsiteY4" fmla="*/ 158633 h 3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文本框 1"/>
          <p:cNvSpPr txBox="1"/>
          <p:nvPr/>
        </p:nvSpPr>
        <p:spPr>
          <a:xfrm>
            <a:off x="3776661" y="2990852"/>
            <a:ext cx="29769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latin typeface="+mn-lt"/>
                <a:ea typeface="+mn-ea"/>
              </a:rPr>
              <a:t>小组成员：</a:t>
            </a:r>
            <a:r>
              <a:rPr lang="zh-CN" altLang="zh-CN" sz="1350" dirty="0">
                <a:latin typeface="+mn-lt"/>
                <a:ea typeface="+mn-ea"/>
              </a:rPr>
              <a:t>许志鹏、李子康、陈菊芳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3776661" y="3447572"/>
            <a:ext cx="159067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latin typeface="+mn-lt"/>
                <a:ea typeface="+mn-ea"/>
              </a:rPr>
              <a:t>指导老师：孙惠平</a:t>
            </a:r>
          </a:p>
        </p:txBody>
      </p:sp>
      <p:pic>
        <p:nvPicPr>
          <p:cNvPr id="17" name="图片 16" descr="5标志与中文校名组合规范 [转换]">
            <a:extLst>
              <a:ext uri="{FF2B5EF4-FFF2-40B4-BE49-F238E27FC236}">
                <a16:creationId xmlns:a16="http://schemas.microsoft.com/office/drawing/2014/main" id="{04C3CD15-E3C1-4F63-8CEE-E5CDD8941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45" y="778191"/>
            <a:ext cx="3028950" cy="84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157288" y="1187450"/>
            <a:ext cx="1917700" cy="3019425"/>
            <a:chOff x="1385455" y="1588470"/>
            <a:chExt cx="1918854" cy="3019694"/>
          </a:xfrm>
        </p:grpSpPr>
        <p:sp>
          <p:nvSpPr>
            <p:cNvPr id="15" name="矩形 14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85455" y="3782096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背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景混淆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651250" y="1187450"/>
            <a:ext cx="1917700" cy="3019425"/>
            <a:chOff x="1385455" y="1588470"/>
            <a:chExt cx="1918854" cy="3019694"/>
          </a:xfrm>
        </p:grpSpPr>
        <p:sp>
          <p:nvSpPr>
            <p:cNvPr id="18" name="矩形 17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85455" y="3752148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旋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转扭曲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143625" y="1187450"/>
            <a:ext cx="1919288" cy="3019425"/>
            <a:chOff x="1385455" y="1588470"/>
            <a:chExt cx="1918854" cy="3019694"/>
          </a:xfrm>
        </p:grpSpPr>
        <p:sp>
          <p:nvSpPr>
            <p:cNvPr id="21" name="矩形 20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85455" y="3741634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不定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长、大小随机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99" y="1274762"/>
            <a:ext cx="1476594" cy="6948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245" y="1272418"/>
            <a:ext cx="1095210" cy="5177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31" y="1331683"/>
            <a:ext cx="1819275" cy="581025"/>
          </a:xfrm>
          <a:prstGeom prst="rect">
            <a:avLst/>
          </a:prstGeom>
        </p:spPr>
      </p:pic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503663" y="4432327"/>
            <a:ext cx="221287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反识</a:t>
            </a:r>
            <a:r>
              <a:rPr lang="zh-CN" altLang="en-US" sz="2000" b="1" baseline="-3000" dirty="0" smtClean="0">
                <a:latin typeface="Nexa Light"/>
              </a:rPr>
              <a:t>别、反分割策略（二）</a:t>
            </a:r>
            <a:endParaRPr lang="zh-CN" altLang="en-US" sz="2000" b="1" baseline="-3000" dirty="0"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683758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0000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0000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03898" y="1437684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279216" y="722597"/>
            <a:ext cx="124972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 smtClean="0">
                <a:latin typeface="Nexa Light"/>
              </a:rPr>
              <a:t>验证码的设计</a:t>
            </a:r>
            <a:endParaRPr lang="zh-CN" altLang="en-US" sz="2000" b="1" baseline="-3000" dirty="0">
              <a:latin typeface="Nexa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6" y="1832677"/>
            <a:ext cx="2840982" cy="2859272"/>
          </a:xfrm>
          <a:prstGeom prst="rect">
            <a:avLst/>
          </a:prstGeom>
        </p:spPr>
      </p:pic>
      <p:sp>
        <p:nvSpPr>
          <p:cNvPr id="19" name="Freeform 11"/>
          <p:cNvSpPr>
            <a:spLocks/>
          </p:cNvSpPr>
          <p:nvPr/>
        </p:nvSpPr>
        <p:spPr bwMode="auto">
          <a:xfrm>
            <a:off x="3458957" y="690908"/>
            <a:ext cx="809625" cy="446088"/>
          </a:xfrm>
          <a:custGeom>
            <a:avLst/>
            <a:gdLst>
              <a:gd name="T0" fmla="*/ 7 w 683"/>
              <a:gd name="T1" fmla="*/ 118 h 376"/>
              <a:gd name="T2" fmla="*/ 334 w 683"/>
              <a:gd name="T3" fmla="*/ 1 h 376"/>
              <a:gd name="T4" fmla="*/ 341 w 683"/>
              <a:gd name="T5" fmla="*/ 1 h 376"/>
              <a:gd name="T6" fmla="*/ 675 w 683"/>
              <a:gd name="T7" fmla="*/ 118 h 376"/>
              <a:gd name="T8" fmla="*/ 683 w 683"/>
              <a:gd name="T9" fmla="*/ 129 h 376"/>
              <a:gd name="T10" fmla="*/ 675 w 683"/>
              <a:gd name="T11" fmla="*/ 139 h 376"/>
              <a:gd name="T12" fmla="*/ 561 w 683"/>
              <a:gd name="T13" fmla="*/ 172 h 376"/>
              <a:gd name="T14" fmla="*/ 338 w 683"/>
              <a:gd name="T15" fmla="*/ 119 h 376"/>
              <a:gd name="T16" fmla="*/ 328 w 683"/>
              <a:gd name="T17" fmla="*/ 130 h 376"/>
              <a:gd name="T18" fmla="*/ 338 w 683"/>
              <a:gd name="T19" fmla="*/ 140 h 376"/>
              <a:gd name="T20" fmla="*/ 545 w 683"/>
              <a:gd name="T21" fmla="*/ 185 h 376"/>
              <a:gd name="T22" fmla="*/ 545 w 683"/>
              <a:gd name="T23" fmla="*/ 255 h 376"/>
              <a:gd name="T24" fmla="*/ 545 w 683"/>
              <a:gd name="T25" fmla="*/ 256 h 376"/>
              <a:gd name="T26" fmla="*/ 337 w 683"/>
              <a:gd name="T27" fmla="*/ 305 h 376"/>
              <a:gd name="T28" fmla="*/ 130 w 683"/>
              <a:gd name="T29" fmla="*/ 256 h 376"/>
              <a:gd name="T30" fmla="*/ 130 w 683"/>
              <a:gd name="T31" fmla="*/ 255 h 376"/>
              <a:gd name="T32" fmla="*/ 130 w 683"/>
              <a:gd name="T33" fmla="*/ 174 h 376"/>
              <a:gd name="T34" fmla="*/ 71 w 683"/>
              <a:gd name="T35" fmla="*/ 157 h 376"/>
              <a:gd name="T36" fmla="*/ 71 w 683"/>
              <a:gd name="T37" fmla="*/ 249 h 376"/>
              <a:gd name="T38" fmla="*/ 92 w 683"/>
              <a:gd name="T39" fmla="*/ 277 h 376"/>
              <a:gd name="T40" fmla="*/ 75 w 683"/>
              <a:gd name="T41" fmla="*/ 303 h 376"/>
              <a:gd name="T42" fmla="*/ 82 w 683"/>
              <a:gd name="T43" fmla="*/ 338 h 376"/>
              <a:gd name="T44" fmla="*/ 28 w 683"/>
              <a:gd name="T45" fmla="*/ 361 h 376"/>
              <a:gd name="T46" fmla="*/ 39 w 683"/>
              <a:gd name="T47" fmla="*/ 301 h 376"/>
              <a:gd name="T48" fmla="*/ 26 w 683"/>
              <a:gd name="T49" fmla="*/ 277 h 376"/>
              <a:gd name="T50" fmla="*/ 46 w 683"/>
              <a:gd name="T51" fmla="*/ 249 h 376"/>
              <a:gd name="T52" fmla="*/ 46 w 683"/>
              <a:gd name="T53" fmla="*/ 150 h 376"/>
              <a:gd name="T54" fmla="*/ 8 w 683"/>
              <a:gd name="T55" fmla="*/ 139 h 376"/>
              <a:gd name="T56" fmla="*/ 0 w 683"/>
              <a:gd name="T57" fmla="*/ 129 h 376"/>
              <a:gd name="T58" fmla="*/ 7 w 683"/>
              <a:gd name="T59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3" h="376">
                <a:moveTo>
                  <a:pt x="7" y="118"/>
                </a:moveTo>
                <a:cubicBezTo>
                  <a:pt x="334" y="1"/>
                  <a:pt x="334" y="1"/>
                  <a:pt x="334" y="1"/>
                </a:cubicBezTo>
                <a:cubicBezTo>
                  <a:pt x="336" y="0"/>
                  <a:pt x="339" y="0"/>
                  <a:pt x="341" y="1"/>
                </a:cubicBezTo>
                <a:cubicBezTo>
                  <a:pt x="675" y="118"/>
                  <a:pt x="675" y="118"/>
                  <a:pt x="675" y="118"/>
                </a:cubicBezTo>
                <a:cubicBezTo>
                  <a:pt x="680" y="120"/>
                  <a:pt x="683" y="124"/>
                  <a:pt x="683" y="129"/>
                </a:cubicBezTo>
                <a:cubicBezTo>
                  <a:pt x="682" y="134"/>
                  <a:pt x="679" y="138"/>
                  <a:pt x="675" y="139"/>
                </a:cubicBezTo>
                <a:cubicBezTo>
                  <a:pt x="561" y="172"/>
                  <a:pt x="561" y="172"/>
                  <a:pt x="561" y="172"/>
                </a:cubicBezTo>
                <a:cubicBezTo>
                  <a:pt x="537" y="136"/>
                  <a:pt x="430" y="119"/>
                  <a:pt x="338" y="119"/>
                </a:cubicBezTo>
                <a:cubicBezTo>
                  <a:pt x="333" y="119"/>
                  <a:pt x="328" y="124"/>
                  <a:pt x="328" y="130"/>
                </a:cubicBezTo>
                <a:cubicBezTo>
                  <a:pt x="328" y="136"/>
                  <a:pt x="333" y="140"/>
                  <a:pt x="338" y="140"/>
                </a:cubicBezTo>
                <a:cubicBezTo>
                  <a:pt x="452" y="140"/>
                  <a:pt x="534" y="164"/>
                  <a:pt x="545" y="185"/>
                </a:cubicBezTo>
                <a:cubicBezTo>
                  <a:pt x="545" y="255"/>
                  <a:pt x="545" y="255"/>
                  <a:pt x="545" y="255"/>
                </a:cubicBezTo>
                <a:cubicBezTo>
                  <a:pt x="545" y="255"/>
                  <a:pt x="545" y="255"/>
                  <a:pt x="545" y="256"/>
                </a:cubicBezTo>
                <a:cubicBezTo>
                  <a:pt x="545" y="283"/>
                  <a:pt x="452" y="305"/>
                  <a:pt x="337" y="305"/>
                </a:cubicBezTo>
                <a:cubicBezTo>
                  <a:pt x="223" y="305"/>
                  <a:pt x="130" y="283"/>
                  <a:pt x="130" y="256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71" y="249"/>
                  <a:pt x="71" y="249"/>
                  <a:pt x="71" y="249"/>
                </a:cubicBezTo>
                <a:cubicBezTo>
                  <a:pt x="83" y="253"/>
                  <a:pt x="92" y="264"/>
                  <a:pt x="92" y="277"/>
                </a:cubicBezTo>
                <a:cubicBezTo>
                  <a:pt x="92" y="288"/>
                  <a:pt x="85" y="298"/>
                  <a:pt x="75" y="303"/>
                </a:cubicBezTo>
                <a:cubicBezTo>
                  <a:pt x="82" y="338"/>
                  <a:pt x="82" y="338"/>
                  <a:pt x="82" y="338"/>
                </a:cubicBezTo>
                <a:cubicBezTo>
                  <a:pt x="86" y="354"/>
                  <a:pt x="26" y="376"/>
                  <a:pt x="28" y="361"/>
                </a:cubicBezTo>
                <a:cubicBezTo>
                  <a:pt x="39" y="301"/>
                  <a:pt x="39" y="301"/>
                  <a:pt x="39" y="301"/>
                </a:cubicBezTo>
                <a:cubicBezTo>
                  <a:pt x="31" y="296"/>
                  <a:pt x="26" y="287"/>
                  <a:pt x="26" y="277"/>
                </a:cubicBezTo>
                <a:cubicBezTo>
                  <a:pt x="26" y="264"/>
                  <a:pt x="34" y="253"/>
                  <a:pt x="46" y="249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8" y="139"/>
                  <a:pt x="8" y="139"/>
                  <a:pt x="8" y="139"/>
                </a:cubicBezTo>
                <a:cubicBezTo>
                  <a:pt x="3" y="138"/>
                  <a:pt x="0" y="134"/>
                  <a:pt x="0" y="129"/>
                </a:cubicBezTo>
                <a:cubicBezTo>
                  <a:pt x="0" y="124"/>
                  <a:pt x="3" y="120"/>
                  <a:pt x="7" y="11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7987" y="1330948"/>
            <a:ext cx="154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生成与验证流程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68090" y="1330948"/>
            <a:ext cx="132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增大识别难度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5100526" y="2184400"/>
            <a:ext cx="3476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/>
              <a:t>字符种类（字母或数字）随机、数量</a:t>
            </a:r>
            <a:r>
              <a:rPr lang="zh-CN" altLang="zh-CN" sz="1400" dirty="0" smtClean="0"/>
              <a:t>随机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/>
              <a:t>字体种类和大小</a:t>
            </a:r>
            <a:r>
              <a:rPr lang="zh-CN" altLang="zh-CN" sz="1400" dirty="0" smtClean="0"/>
              <a:t>随机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字符</a:t>
            </a:r>
            <a:r>
              <a:rPr lang="zh-CN" altLang="en-US" sz="1400" dirty="0"/>
              <a:t>设置不同颜色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字符</a:t>
            </a:r>
            <a:r>
              <a:rPr lang="zh-CN" altLang="en-US" sz="1400" dirty="0" smtClean="0"/>
              <a:t>伸缩或旋转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字符彼此粘连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添加干扰点、干扰线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背景</a:t>
            </a:r>
            <a:r>
              <a:rPr lang="zh-CN" altLang="en-US" sz="1400" dirty="0" smtClean="0"/>
              <a:t>颜色具有干扰性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图片</a:t>
            </a:r>
            <a:r>
              <a:rPr lang="zh-CN" altLang="en-US" sz="1400" dirty="0" smtClean="0"/>
              <a:t>样式（水纹、鱼眼、阴影等）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39930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添加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文字标题</a:t>
            </a:r>
            <a:endParaRPr lang="zh-CN" sz="135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0000"/>
              </a:solidFill>
              <a:latin typeface="Calibri" pitchFamily="34" charset="0"/>
              <a:ea typeface="+mn-ea"/>
              <a:sym typeface="宋体" pitchFamily="2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279216" y="722597"/>
            <a:ext cx="124972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 smtClean="0">
                <a:latin typeface="Nexa Light"/>
              </a:rPr>
              <a:t>验证码的攻击</a:t>
            </a:r>
            <a:endParaRPr lang="zh-CN" altLang="en-US" sz="2000" b="1" baseline="-3000" dirty="0">
              <a:latin typeface="Nexa Light"/>
            </a:endParaRP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3458957" y="690908"/>
            <a:ext cx="809625" cy="446088"/>
          </a:xfrm>
          <a:custGeom>
            <a:avLst/>
            <a:gdLst>
              <a:gd name="T0" fmla="*/ 7 w 683"/>
              <a:gd name="T1" fmla="*/ 118 h 376"/>
              <a:gd name="T2" fmla="*/ 334 w 683"/>
              <a:gd name="T3" fmla="*/ 1 h 376"/>
              <a:gd name="T4" fmla="*/ 341 w 683"/>
              <a:gd name="T5" fmla="*/ 1 h 376"/>
              <a:gd name="T6" fmla="*/ 675 w 683"/>
              <a:gd name="T7" fmla="*/ 118 h 376"/>
              <a:gd name="T8" fmla="*/ 683 w 683"/>
              <a:gd name="T9" fmla="*/ 129 h 376"/>
              <a:gd name="T10" fmla="*/ 675 w 683"/>
              <a:gd name="T11" fmla="*/ 139 h 376"/>
              <a:gd name="T12" fmla="*/ 561 w 683"/>
              <a:gd name="T13" fmla="*/ 172 h 376"/>
              <a:gd name="T14" fmla="*/ 338 w 683"/>
              <a:gd name="T15" fmla="*/ 119 h 376"/>
              <a:gd name="T16" fmla="*/ 328 w 683"/>
              <a:gd name="T17" fmla="*/ 130 h 376"/>
              <a:gd name="T18" fmla="*/ 338 w 683"/>
              <a:gd name="T19" fmla="*/ 140 h 376"/>
              <a:gd name="T20" fmla="*/ 545 w 683"/>
              <a:gd name="T21" fmla="*/ 185 h 376"/>
              <a:gd name="T22" fmla="*/ 545 w 683"/>
              <a:gd name="T23" fmla="*/ 255 h 376"/>
              <a:gd name="T24" fmla="*/ 545 w 683"/>
              <a:gd name="T25" fmla="*/ 256 h 376"/>
              <a:gd name="T26" fmla="*/ 337 w 683"/>
              <a:gd name="T27" fmla="*/ 305 h 376"/>
              <a:gd name="T28" fmla="*/ 130 w 683"/>
              <a:gd name="T29" fmla="*/ 256 h 376"/>
              <a:gd name="T30" fmla="*/ 130 w 683"/>
              <a:gd name="T31" fmla="*/ 255 h 376"/>
              <a:gd name="T32" fmla="*/ 130 w 683"/>
              <a:gd name="T33" fmla="*/ 174 h 376"/>
              <a:gd name="T34" fmla="*/ 71 w 683"/>
              <a:gd name="T35" fmla="*/ 157 h 376"/>
              <a:gd name="T36" fmla="*/ 71 w 683"/>
              <a:gd name="T37" fmla="*/ 249 h 376"/>
              <a:gd name="T38" fmla="*/ 92 w 683"/>
              <a:gd name="T39" fmla="*/ 277 h 376"/>
              <a:gd name="T40" fmla="*/ 75 w 683"/>
              <a:gd name="T41" fmla="*/ 303 h 376"/>
              <a:gd name="T42" fmla="*/ 82 w 683"/>
              <a:gd name="T43" fmla="*/ 338 h 376"/>
              <a:gd name="T44" fmla="*/ 28 w 683"/>
              <a:gd name="T45" fmla="*/ 361 h 376"/>
              <a:gd name="T46" fmla="*/ 39 w 683"/>
              <a:gd name="T47" fmla="*/ 301 h 376"/>
              <a:gd name="T48" fmla="*/ 26 w 683"/>
              <a:gd name="T49" fmla="*/ 277 h 376"/>
              <a:gd name="T50" fmla="*/ 46 w 683"/>
              <a:gd name="T51" fmla="*/ 249 h 376"/>
              <a:gd name="T52" fmla="*/ 46 w 683"/>
              <a:gd name="T53" fmla="*/ 150 h 376"/>
              <a:gd name="T54" fmla="*/ 8 w 683"/>
              <a:gd name="T55" fmla="*/ 139 h 376"/>
              <a:gd name="T56" fmla="*/ 0 w 683"/>
              <a:gd name="T57" fmla="*/ 129 h 376"/>
              <a:gd name="T58" fmla="*/ 7 w 683"/>
              <a:gd name="T59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3" h="376">
                <a:moveTo>
                  <a:pt x="7" y="118"/>
                </a:moveTo>
                <a:cubicBezTo>
                  <a:pt x="334" y="1"/>
                  <a:pt x="334" y="1"/>
                  <a:pt x="334" y="1"/>
                </a:cubicBezTo>
                <a:cubicBezTo>
                  <a:pt x="336" y="0"/>
                  <a:pt x="339" y="0"/>
                  <a:pt x="341" y="1"/>
                </a:cubicBezTo>
                <a:cubicBezTo>
                  <a:pt x="675" y="118"/>
                  <a:pt x="675" y="118"/>
                  <a:pt x="675" y="118"/>
                </a:cubicBezTo>
                <a:cubicBezTo>
                  <a:pt x="680" y="120"/>
                  <a:pt x="683" y="124"/>
                  <a:pt x="683" y="129"/>
                </a:cubicBezTo>
                <a:cubicBezTo>
                  <a:pt x="682" y="134"/>
                  <a:pt x="679" y="138"/>
                  <a:pt x="675" y="139"/>
                </a:cubicBezTo>
                <a:cubicBezTo>
                  <a:pt x="561" y="172"/>
                  <a:pt x="561" y="172"/>
                  <a:pt x="561" y="172"/>
                </a:cubicBezTo>
                <a:cubicBezTo>
                  <a:pt x="537" y="136"/>
                  <a:pt x="430" y="119"/>
                  <a:pt x="338" y="119"/>
                </a:cubicBezTo>
                <a:cubicBezTo>
                  <a:pt x="333" y="119"/>
                  <a:pt x="328" y="124"/>
                  <a:pt x="328" y="130"/>
                </a:cubicBezTo>
                <a:cubicBezTo>
                  <a:pt x="328" y="136"/>
                  <a:pt x="333" y="140"/>
                  <a:pt x="338" y="140"/>
                </a:cubicBezTo>
                <a:cubicBezTo>
                  <a:pt x="452" y="140"/>
                  <a:pt x="534" y="164"/>
                  <a:pt x="545" y="185"/>
                </a:cubicBezTo>
                <a:cubicBezTo>
                  <a:pt x="545" y="255"/>
                  <a:pt x="545" y="255"/>
                  <a:pt x="545" y="255"/>
                </a:cubicBezTo>
                <a:cubicBezTo>
                  <a:pt x="545" y="255"/>
                  <a:pt x="545" y="255"/>
                  <a:pt x="545" y="256"/>
                </a:cubicBezTo>
                <a:cubicBezTo>
                  <a:pt x="545" y="283"/>
                  <a:pt x="452" y="305"/>
                  <a:pt x="337" y="305"/>
                </a:cubicBezTo>
                <a:cubicBezTo>
                  <a:pt x="223" y="305"/>
                  <a:pt x="130" y="283"/>
                  <a:pt x="130" y="256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71" y="249"/>
                  <a:pt x="71" y="249"/>
                  <a:pt x="71" y="249"/>
                </a:cubicBezTo>
                <a:cubicBezTo>
                  <a:pt x="83" y="253"/>
                  <a:pt x="92" y="264"/>
                  <a:pt x="92" y="277"/>
                </a:cubicBezTo>
                <a:cubicBezTo>
                  <a:pt x="92" y="288"/>
                  <a:pt x="85" y="298"/>
                  <a:pt x="75" y="303"/>
                </a:cubicBezTo>
                <a:cubicBezTo>
                  <a:pt x="82" y="338"/>
                  <a:pt x="82" y="338"/>
                  <a:pt x="82" y="338"/>
                </a:cubicBezTo>
                <a:cubicBezTo>
                  <a:pt x="86" y="354"/>
                  <a:pt x="26" y="376"/>
                  <a:pt x="28" y="361"/>
                </a:cubicBezTo>
                <a:cubicBezTo>
                  <a:pt x="39" y="301"/>
                  <a:pt x="39" y="301"/>
                  <a:pt x="39" y="301"/>
                </a:cubicBezTo>
                <a:cubicBezTo>
                  <a:pt x="31" y="296"/>
                  <a:pt x="26" y="287"/>
                  <a:pt x="26" y="277"/>
                </a:cubicBezTo>
                <a:cubicBezTo>
                  <a:pt x="26" y="264"/>
                  <a:pt x="34" y="253"/>
                  <a:pt x="46" y="249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8" y="139"/>
                  <a:pt x="8" y="139"/>
                  <a:pt x="8" y="139"/>
                </a:cubicBezTo>
                <a:cubicBezTo>
                  <a:pt x="3" y="138"/>
                  <a:pt x="0" y="134"/>
                  <a:pt x="0" y="129"/>
                </a:cubicBezTo>
                <a:cubicBezTo>
                  <a:pt x="0" y="124"/>
                  <a:pt x="3" y="120"/>
                  <a:pt x="7" y="11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79361" y="3234205"/>
            <a:ext cx="1989569" cy="283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90041" y="3806238"/>
            <a:ext cx="1989569" cy="283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179412" y="1589271"/>
            <a:ext cx="1989569" cy="283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190041" y="2138700"/>
            <a:ext cx="1989569" cy="283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90041" y="2680041"/>
            <a:ext cx="1989569" cy="283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9310" y="1587237"/>
            <a:ext cx="1201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图片二值化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01191" y="2138700"/>
            <a:ext cx="1020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去噪处理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711822" y="2680041"/>
            <a:ext cx="9245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字符分割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94868" y="3234205"/>
            <a:ext cx="104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标准化处理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22456" y="3806238"/>
            <a:ext cx="9139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字符匹配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35" y="1587237"/>
            <a:ext cx="4334647" cy="25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59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0" grpId="0" animBg="1"/>
      <p:bldP spid="21" grpId="0" animBg="1"/>
      <p:bldP spid="9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6056" y="1212115"/>
            <a:ext cx="7963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许志鹏：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负责验证码设计与攻击情况的调研；负责验证码的攻击，图片预处理和分割，探索使用机器学习方法进行验证码识别；参与验证码的设计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李子康：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负责验证码设计与攻击情况的调研；负责验证码的生成，设计验证码以增大识别难度；参与验证码的攻击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陈菊芳：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负责验证码背景和产品现状的调研；参与设计验证码；参与验证码图片预处理和分割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603" y="1127051"/>
            <a:ext cx="8697433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第一阶段（2017年10月17日 - 2017年10月24日</a:t>
            </a:r>
            <a:r>
              <a:rPr lang="zh-CN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前期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准备阶段：阅读项目相关的论文，对目前的背景、产品现状、研究现状、实现方案进行调研，并形成自己的思路。目前已完成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第二阶段（2017年10月25日 - 2017年11月10日</a:t>
            </a:r>
            <a:r>
              <a:rPr lang="zh-CN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sz="1600" dirty="0"/>
          </a:p>
          <a:p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初步实现阶段：实现基于javaWeb的验证码登录系统，生成验证码并进行识别，测试使用情况。目前已完成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第三阶段（2017年11月11日 - 2017年12月20日</a:t>
            </a:r>
            <a:r>
              <a:rPr lang="zh-CN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具体实现阶段：设计改进验证码以增大识别难度，实现对验证码的破解和识别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第四阶段（2017年12月21日 - 2018年12月30日）</a:t>
            </a:r>
            <a:endParaRPr lang="zh-CN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后期总结阶段：测试验证码的设计和攻击情况，总结相关的技术问题，撰写论文。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674559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5218" y="1816867"/>
            <a:ext cx="3551237" cy="14097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</a:rPr>
              <a:t>THANKS!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76791"/>
      </p:ext>
    </p:extLst>
  </p:cSld>
  <p:clrMapOvr>
    <a:masterClrMapping/>
  </p:clrMapOvr>
  <p:transition spd="slow" advClick="0" advTm="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219075" y="1976438"/>
            <a:ext cx="2765425" cy="963612"/>
            <a:chOff x="219753" y="1976522"/>
            <a:chExt cx="2765362" cy="964005"/>
          </a:xfrm>
        </p:grpSpPr>
        <p:sp>
          <p:nvSpPr>
            <p:cNvPr id="2" name="文本框 38"/>
            <p:cNvSpPr txBox="1"/>
            <p:nvPr/>
          </p:nvSpPr>
          <p:spPr>
            <a:xfrm>
              <a:off x="219753" y="2418027"/>
              <a:ext cx="2741551" cy="522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CONTENTS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3" name="文本框 11"/>
            <p:cNvSpPr txBox="1"/>
            <p:nvPr/>
          </p:nvSpPr>
          <p:spPr>
            <a:xfrm>
              <a:off x="1980251" y="1976522"/>
              <a:ext cx="1004864" cy="5844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</a:rPr>
                <a:t>目录</a:t>
              </a:r>
            </a:p>
          </p:txBody>
        </p:sp>
      </p:grpSp>
      <p:sp>
        <p:nvSpPr>
          <p:cNvPr id="4" name="文本框 18"/>
          <p:cNvSpPr txBox="1"/>
          <p:nvPr/>
        </p:nvSpPr>
        <p:spPr>
          <a:xfrm>
            <a:off x="3984625" y="2114550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选题背景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30600" y="2047875"/>
            <a:ext cx="452438" cy="523875"/>
            <a:chOff x="3530409" y="2047768"/>
            <a:chExt cx="452678" cy="523220"/>
          </a:xfrm>
        </p:grpSpPr>
        <p:sp>
          <p:nvSpPr>
            <p:cNvPr id="11290" name="文本框 16"/>
            <p:cNvSpPr txBox="1">
              <a:spLocks noChangeArrowheads="1"/>
            </p:cNvSpPr>
            <p:nvPr/>
          </p:nvSpPr>
          <p:spPr bwMode="auto">
            <a:xfrm>
              <a:off x="3530409" y="2047768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414455"/>
                  </a:solidFill>
                </a:rPr>
                <a:t>1</a:t>
              </a:r>
              <a:endParaRPr lang="zh-CN" altLang="en-US" sz="2800">
                <a:solidFill>
                  <a:srgbClr val="414455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736893" y="2226932"/>
              <a:ext cx="24619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21"/>
          <p:cNvSpPr txBox="1"/>
          <p:nvPr/>
        </p:nvSpPr>
        <p:spPr>
          <a:xfrm>
            <a:off x="6570663" y="2139950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主要思路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086475" y="2057400"/>
            <a:ext cx="484188" cy="523875"/>
            <a:chOff x="6086713" y="2057986"/>
            <a:chExt cx="484013" cy="523220"/>
          </a:xfrm>
        </p:grpSpPr>
        <p:sp>
          <p:nvSpPr>
            <p:cNvPr id="11288" name="文本框 20"/>
            <p:cNvSpPr txBox="1">
              <a:spLocks noChangeArrowheads="1"/>
            </p:cNvSpPr>
            <p:nvPr/>
          </p:nvSpPr>
          <p:spPr bwMode="auto">
            <a:xfrm>
              <a:off x="6086713" y="2057986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414455"/>
                  </a:solidFill>
                </a:rPr>
                <a:t>4</a:t>
              </a:r>
              <a:endParaRPr lang="zh-CN" altLang="en-US" sz="2800">
                <a:solidFill>
                  <a:srgbClr val="414455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6324752" y="2227637"/>
              <a:ext cx="245974" cy="245754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24"/>
          <p:cNvSpPr txBox="1"/>
          <p:nvPr/>
        </p:nvSpPr>
        <p:spPr>
          <a:xfrm>
            <a:off x="3984625" y="2693988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产品现状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530600" y="2627313"/>
            <a:ext cx="452438" cy="522287"/>
            <a:chOff x="3530409" y="2627150"/>
            <a:chExt cx="452678" cy="523220"/>
          </a:xfrm>
        </p:grpSpPr>
        <p:sp>
          <p:nvSpPr>
            <p:cNvPr id="11286" name="文本框 23"/>
            <p:cNvSpPr txBox="1">
              <a:spLocks noChangeArrowheads="1"/>
            </p:cNvSpPr>
            <p:nvPr/>
          </p:nvSpPr>
          <p:spPr bwMode="auto">
            <a:xfrm>
              <a:off x="3530409" y="2627150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414455"/>
                  </a:solidFill>
                </a:rPr>
                <a:t>2</a:t>
              </a:r>
              <a:endParaRPr lang="zh-CN" altLang="en-US" sz="2800">
                <a:solidFill>
                  <a:srgbClr val="414455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736893" y="2806857"/>
              <a:ext cx="246194" cy="246503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27"/>
          <p:cNvSpPr txBox="1"/>
          <p:nvPr/>
        </p:nvSpPr>
        <p:spPr>
          <a:xfrm>
            <a:off x="6570663" y="2719388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项目分工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086475" y="2636838"/>
            <a:ext cx="484188" cy="523875"/>
            <a:chOff x="6086713" y="2637368"/>
            <a:chExt cx="484013" cy="523220"/>
          </a:xfrm>
        </p:grpSpPr>
        <p:sp>
          <p:nvSpPr>
            <p:cNvPr id="11284" name="文本框 26"/>
            <p:cNvSpPr txBox="1">
              <a:spLocks noChangeArrowheads="1"/>
            </p:cNvSpPr>
            <p:nvPr/>
          </p:nvSpPr>
          <p:spPr bwMode="auto">
            <a:xfrm>
              <a:off x="6086713" y="2637368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414455"/>
                  </a:solidFill>
                </a:rPr>
                <a:t>5</a:t>
              </a:r>
              <a:endParaRPr lang="zh-CN" altLang="en-US" sz="2800">
                <a:solidFill>
                  <a:srgbClr val="414455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6324752" y="2807018"/>
              <a:ext cx="245974" cy="245755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30"/>
          <p:cNvSpPr txBox="1"/>
          <p:nvPr/>
        </p:nvSpPr>
        <p:spPr>
          <a:xfrm>
            <a:off x="3984625" y="3267075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研究现状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530600" y="3200400"/>
            <a:ext cx="452438" cy="523875"/>
            <a:chOff x="3530409" y="3200893"/>
            <a:chExt cx="452678" cy="523220"/>
          </a:xfrm>
        </p:grpSpPr>
        <p:sp>
          <p:nvSpPr>
            <p:cNvPr id="11282" name="文本框 29"/>
            <p:cNvSpPr txBox="1">
              <a:spLocks noChangeArrowheads="1"/>
            </p:cNvSpPr>
            <p:nvPr/>
          </p:nvSpPr>
          <p:spPr bwMode="auto">
            <a:xfrm>
              <a:off x="3530409" y="3200893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414455"/>
                  </a:solidFill>
                </a:rPr>
                <a:t>3</a:t>
              </a:r>
              <a:endParaRPr lang="zh-CN" altLang="en-US" sz="2800">
                <a:solidFill>
                  <a:srgbClr val="414455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736893" y="3380057"/>
              <a:ext cx="246194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33"/>
          <p:cNvSpPr txBox="1"/>
          <p:nvPr/>
        </p:nvSpPr>
        <p:spPr>
          <a:xfrm>
            <a:off x="6570663" y="3292475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项目计划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6086475" y="3211513"/>
            <a:ext cx="484188" cy="522287"/>
            <a:chOff x="6086713" y="3211111"/>
            <a:chExt cx="484013" cy="523220"/>
          </a:xfrm>
        </p:grpSpPr>
        <p:sp>
          <p:nvSpPr>
            <p:cNvPr id="11280" name="文本框 32"/>
            <p:cNvSpPr txBox="1">
              <a:spLocks noChangeArrowheads="1"/>
            </p:cNvSpPr>
            <p:nvPr/>
          </p:nvSpPr>
          <p:spPr bwMode="auto">
            <a:xfrm>
              <a:off x="6086713" y="3211111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414455"/>
                  </a:solidFill>
                </a:rPr>
                <a:t>6</a:t>
              </a:r>
              <a:endParaRPr lang="zh-CN" altLang="en-US" sz="2800">
                <a:solidFill>
                  <a:srgbClr val="414455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6324752" y="3381276"/>
              <a:ext cx="245974" cy="244912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3278188" y="2139950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827088" y="1009650"/>
            <a:ext cx="7496175" cy="1178621"/>
            <a:chOff x="2954339" y="1349947"/>
            <a:chExt cx="7162269" cy="1110245"/>
          </a:xfrm>
        </p:grpSpPr>
        <p:sp>
          <p:nvSpPr>
            <p:cNvPr id="13325" name="矩形 25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765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       </a:t>
              </a: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326" name="矩形 26"/>
            <p:cNvSpPr>
              <a:spLocks noChangeArrowheads="1"/>
            </p:cNvSpPr>
            <p:nvPr/>
          </p:nvSpPr>
          <p:spPr bwMode="auto">
            <a:xfrm>
              <a:off x="2963100" y="1349947"/>
              <a:ext cx="176502" cy="31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1036638" y="858838"/>
            <a:ext cx="3304882" cy="3178293"/>
            <a:chOff x="839089" y="1016488"/>
            <a:chExt cx="4688114" cy="4876868"/>
          </a:xfrm>
        </p:grpSpPr>
        <p:grpSp>
          <p:nvGrpSpPr>
            <p:cNvPr id="38" name="组合 2"/>
            <p:cNvGrpSpPr>
              <a:grpSpLocks/>
            </p:cNvGrpSpPr>
            <p:nvPr/>
          </p:nvGrpSpPr>
          <p:grpSpPr bwMode="auto"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40" name="直接连接符 39"/>
              <p:cNvCxnSpPr/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latin typeface="Nexa Light" panose="02000000000000000000" pitchFamily="50" charset="0"/>
                  <a:ea typeface="+mn-ea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4822895" y="765313"/>
            <a:ext cx="3439373" cy="3271818"/>
            <a:chOff x="6502470" y="1193868"/>
            <a:chExt cx="3467440" cy="3806628"/>
          </a:xfrm>
        </p:grpSpPr>
        <p:grpSp>
          <p:nvGrpSpPr>
            <p:cNvPr id="44" name="组合 10"/>
            <p:cNvGrpSpPr>
              <a:grpSpLocks/>
            </p:cNvGrpSpPr>
            <p:nvPr/>
          </p:nvGrpSpPr>
          <p:grpSpPr bwMode="auto"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46" name="直接连接符 45"/>
              <p:cNvCxnSpPr/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8" name="椭圆 47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00" dirty="0">
                  <a:latin typeface="Nexa Light" panose="02000000000000000000" pitchFamily="50" charset="0"/>
                  <a:ea typeface="+mn-ea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822895" y="1597298"/>
            <a:ext cx="3366948" cy="218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2002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年，路易斯和他的小伙伴在卡内基梅隆第一次提出了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CAPTCHA(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验证码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这样一个程序概念。这个程序基于这样一个重要假设：提出的问题要容易被人类解答，并且让机器无法解答。在当时的条件下，计算机辨识技术还很落后，识别扭曲的图形，对于机器来说还是一个很艰难的任务，而人类却可以轻松的认出这些文字。</a:t>
            </a: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121883" y="1932034"/>
            <a:ext cx="312212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CAPTCHA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Completely Automated Public Turing test  Computers and Humans Apart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 </a:t>
            </a:r>
          </a:p>
          <a:p>
            <a:pPr eaLnBrk="1" hangingPunct="1">
              <a:lnSpc>
                <a:spcPct val="130000"/>
              </a:lnSpc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全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自动区分计算机和人类的图灵测试：是一种区分用户是计算机和人的公共全自动程序</a:t>
            </a:r>
          </a:p>
          <a:p>
            <a:pPr eaLnBrk="1" hangingPunct="1"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2474739" y="4166771"/>
            <a:ext cx="86118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定</a:t>
            </a:r>
            <a:r>
              <a:rPr lang="zh-CN" altLang="en-US" sz="2000" b="1" baseline="-3000" dirty="0" smtClean="0">
                <a:latin typeface="Nexa Light"/>
              </a:rPr>
              <a:t>义</a:t>
            </a:r>
            <a:endParaRPr lang="zh-CN" altLang="en-US" sz="2000" b="1" baseline="-3000" dirty="0">
              <a:latin typeface="Nexa Light"/>
            </a:endParaRPr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6442124" y="4158846"/>
            <a:ext cx="86118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诞生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5217494" y="1385211"/>
            <a:ext cx="3012106" cy="3051383"/>
            <a:chOff x="6110589" y="1714485"/>
            <a:chExt cx="2310613" cy="2170382"/>
          </a:xfrm>
        </p:grpSpPr>
        <p:grpSp>
          <p:nvGrpSpPr>
            <p:cNvPr id="31" name="组合 766"/>
            <p:cNvGrpSpPr>
              <a:grpSpLocks/>
            </p:cNvGrpSpPr>
            <p:nvPr/>
          </p:nvGrpSpPr>
          <p:grpSpPr bwMode="auto">
            <a:xfrm>
              <a:off x="6502176" y="1714485"/>
              <a:ext cx="1919026" cy="2170382"/>
              <a:chOff x="1482464" y="2386743"/>
              <a:chExt cx="2558701" cy="2893839"/>
            </a:xfrm>
          </p:grpSpPr>
          <p:sp>
            <p:nvSpPr>
              <p:cNvPr id="33" name="文本框 767"/>
              <p:cNvSpPr txBox="1">
                <a:spLocks noChangeArrowheads="1"/>
              </p:cNvSpPr>
              <p:nvPr/>
            </p:nvSpPr>
            <p:spPr bwMode="auto">
              <a:xfrm>
                <a:off x="1482464" y="2386743"/>
                <a:ext cx="192476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/>
                <a:r>
                  <a:rPr lang="zh-CN" altLang="en-US" sz="1500" b="1" dirty="0">
                    <a:latin typeface="微软雅黑" panose="020B0503020204020204" pitchFamily="34" charset="-122"/>
                  </a:rPr>
                  <a:t>发展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83043" y="2763066"/>
                <a:ext cx="2558122" cy="2517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900" dirty="0" smtClean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900" dirty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 smtClean="0">
                    <a:latin typeface="+mn-ea"/>
                  </a:rPr>
                  <a:t>       出现很多加强和识别验证码的方法，验证码的对抗与攻击升级</a:t>
                </a:r>
                <a:endParaRPr lang="en-US" altLang="zh-CN" sz="1200" dirty="0" smtClean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dirty="0" smtClean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dirty="0" smtClean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 smtClean="0">
                    <a:latin typeface="+mn-ea"/>
                  </a:rPr>
                  <a:t>例：</a:t>
                </a:r>
                <a:endParaRPr lang="en-US" altLang="zh-CN" sz="1200" dirty="0" smtClean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+mn-ea"/>
                  </a:rPr>
                  <a:t> </a:t>
                </a:r>
                <a:r>
                  <a:rPr lang="en-US" altLang="zh-CN" sz="1200" dirty="0" smtClean="0">
                    <a:latin typeface="+mn-ea"/>
                  </a:rPr>
                  <a:t>     </a:t>
                </a:r>
                <a:r>
                  <a:rPr lang="zh-CN" altLang="en-US" sz="1200" dirty="0" smtClean="0">
                    <a:latin typeface="+mn-ea"/>
                  </a:rPr>
                  <a:t>识别：预处理，分割，识别</a:t>
                </a:r>
                <a:endParaRPr lang="en-US" altLang="zh-CN" sz="1200" dirty="0" smtClean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+mn-ea"/>
                  </a:rPr>
                  <a:t> </a:t>
                </a:r>
                <a:r>
                  <a:rPr lang="en-US" altLang="zh-CN" sz="1200" dirty="0" smtClean="0">
                    <a:latin typeface="+mn-ea"/>
                  </a:rPr>
                  <a:t>     </a:t>
                </a:r>
                <a:r>
                  <a:rPr lang="zh-CN" altLang="en-US" sz="1200" dirty="0" smtClean="0">
                    <a:latin typeface="+mn-ea"/>
                  </a:rPr>
                  <a:t>反识别：镂空、干扰线、背景混淆、扭曲、粘连、不定长</a:t>
                </a:r>
                <a:endParaRPr lang="en-US" altLang="zh-CN" sz="1200" dirty="0">
                  <a:latin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825" dirty="0" smtClean="0">
                  <a:latin typeface="微软雅黑" panose="020B0503020204020204" pitchFamily="34" charset="-122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825" dirty="0">
                  <a:latin typeface="微软雅黑" panose="020B0503020204020204" pitchFamily="34" charset="-122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825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2" name="Freeform 36"/>
            <p:cNvSpPr>
              <a:spLocks noEditPoints="1" noChangeArrowheads="1"/>
            </p:cNvSpPr>
            <p:nvPr/>
          </p:nvSpPr>
          <p:spPr bwMode="auto">
            <a:xfrm>
              <a:off x="6110589" y="1723599"/>
              <a:ext cx="395195" cy="395399"/>
            </a:xfrm>
            <a:custGeom>
              <a:avLst/>
              <a:gdLst>
                <a:gd name="T0" fmla="*/ 49 w 97"/>
                <a:gd name="T1" fmla="*/ 0 h 97"/>
                <a:gd name="T2" fmla="*/ 83 w 97"/>
                <a:gd name="T3" fmla="*/ 14 h 97"/>
                <a:gd name="T4" fmla="*/ 97 w 97"/>
                <a:gd name="T5" fmla="*/ 49 h 97"/>
                <a:gd name="T6" fmla="*/ 83 w 97"/>
                <a:gd name="T7" fmla="*/ 83 h 97"/>
                <a:gd name="T8" fmla="*/ 49 w 97"/>
                <a:gd name="T9" fmla="*/ 97 h 97"/>
                <a:gd name="T10" fmla="*/ 14 w 97"/>
                <a:gd name="T11" fmla="*/ 83 h 97"/>
                <a:gd name="T12" fmla="*/ 0 w 97"/>
                <a:gd name="T13" fmla="*/ 49 h 97"/>
                <a:gd name="T14" fmla="*/ 14 w 97"/>
                <a:gd name="T15" fmla="*/ 14 h 97"/>
                <a:gd name="T16" fmla="*/ 49 w 97"/>
                <a:gd name="T17" fmla="*/ 0 h 97"/>
                <a:gd name="T18" fmla="*/ 55 w 97"/>
                <a:gd name="T19" fmla="*/ 47 h 97"/>
                <a:gd name="T20" fmla="*/ 54 w 97"/>
                <a:gd name="T21" fmla="*/ 45 h 97"/>
                <a:gd name="T22" fmla="*/ 68 w 97"/>
                <a:gd name="T23" fmla="*/ 24 h 97"/>
                <a:gd name="T24" fmla="*/ 65 w 97"/>
                <a:gd name="T25" fmla="*/ 21 h 97"/>
                <a:gd name="T26" fmla="*/ 50 w 97"/>
                <a:gd name="T27" fmla="*/ 43 h 97"/>
                <a:gd name="T28" fmla="*/ 45 w 97"/>
                <a:gd name="T29" fmla="*/ 43 h 97"/>
                <a:gd name="T30" fmla="*/ 42 w 97"/>
                <a:gd name="T31" fmla="*/ 52 h 97"/>
                <a:gd name="T32" fmla="*/ 51 w 97"/>
                <a:gd name="T33" fmla="*/ 56 h 97"/>
                <a:gd name="T34" fmla="*/ 52 w 97"/>
                <a:gd name="T35" fmla="*/ 55 h 97"/>
                <a:gd name="T36" fmla="*/ 69 w 97"/>
                <a:gd name="T37" fmla="*/ 61 h 97"/>
                <a:gd name="T38" fmla="*/ 71 w 97"/>
                <a:gd name="T39" fmla="*/ 56 h 97"/>
                <a:gd name="T40" fmla="*/ 55 w 97"/>
                <a:gd name="T41" fmla="*/ 50 h 97"/>
                <a:gd name="T42" fmla="*/ 55 w 97"/>
                <a:gd name="T43" fmla="*/ 47 h 97"/>
                <a:gd name="T44" fmla="*/ 74 w 97"/>
                <a:gd name="T45" fmla="*/ 24 h 97"/>
                <a:gd name="T46" fmla="*/ 49 w 97"/>
                <a:gd name="T47" fmla="*/ 13 h 97"/>
                <a:gd name="T48" fmla="*/ 23 w 97"/>
                <a:gd name="T49" fmla="*/ 24 h 97"/>
                <a:gd name="T50" fmla="*/ 13 w 97"/>
                <a:gd name="T51" fmla="*/ 49 h 97"/>
                <a:gd name="T52" fmla="*/ 23 w 97"/>
                <a:gd name="T53" fmla="*/ 74 h 97"/>
                <a:gd name="T54" fmla="*/ 49 w 97"/>
                <a:gd name="T55" fmla="*/ 84 h 97"/>
                <a:gd name="T56" fmla="*/ 74 w 97"/>
                <a:gd name="T57" fmla="*/ 74 h 97"/>
                <a:gd name="T58" fmla="*/ 84 w 97"/>
                <a:gd name="T59" fmla="*/ 49 h 97"/>
                <a:gd name="T60" fmla="*/ 74 w 97"/>
                <a:gd name="T61" fmla="*/ 24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7"/>
                <a:gd name="T94" fmla="*/ 0 h 97"/>
                <a:gd name="T95" fmla="*/ 97 w 97"/>
                <a:gd name="T96" fmla="*/ 97 h 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7" h="97">
                  <a:moveTo>
                    <a:pt x="49" y="0"/>
                  </a:moveTo>
                  <a:cubicBezTo>
                    <a:pt x="62" y="0"/>
                    <a:pt x="74" y="5"/>
                    <a:pt x="83" y="14"/>
                  </a:cubicBezTo>
                  <a:cubicBezTo>
                    <a:pt x="92" y="23"/>
                    <a:pt x="97" y="35"/>
                    <a:pt x="97" y="49"/>
                  </a:cubicBezTo>
                  <a:cubicBezTo>
                    <a:pt x="97" y="62"/>
                    <a:pt x="92" y="74"/>
                    <a:pt x="83" y="83"/>
                  </a:cubicBezTo>
                  <a:cubicBezTo>
                    <a:pt x="74" y="92"/>
                    <a:pt x="62" y="97"/>
                    <a:pt x="49" y="97"/>
                  </a:cubicBezTo>
                  <a:cubicBezTo>
                    <a:pt x="35" y="97"/>
                    <a:pt x="23" y="92"/>
                    <a:pt x="14" y="83"/>
                  </a:cubicBezTo>
                  <a:cubicBezTo>
                    <a:pt x="5" y="74"/>
                    <a:pt x="0" y="62"/>
                    <a:pt x="0" y="49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9" y="0"/>
                  </a:cubicBezTo>
                  <a:close/>
                  <a:moveTo>
                    <a:pt x="55" y="47"/>
                  </a:moveTo>
                  <a:cubicBezTo>
                    <a:pt x="54" y="46"/>
                    <a:pt x="54" y="45"/>
                    <a:pt x="54" y="45"/>
                  </a:cubicBezTo>
                  <a:cubicBezTo>
                    <a:pt x="59" y="38"/>
                    <a:pt x="64" y="31"/>
                    <a:pt x="68" y="24"/>
                  </a:cubicBezTo>
                  <a:cubicBezTo>
                    <a:pt x="67" y="23"/>
                    <a:pt x="66" y="22"/>
                    <a:pt x="65" y="21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8" y="42"/>
                    <a:pt x="47" y="43"/>
                    <a:pt x="45" y="43"/>
                  </a:cubicBezTo>
                  <a:cubicBezTo>
                    <a:pt x="42" y="45"/>
                    <a:pt x="40" y="49"/>
                    <a:pt x="42" y="52"/>
                  </a:cubicBezTo>
                  <a:cubicBezTo>
                    <a:pt x="43" y="56"/>
                    <a:pt x="47" y="58"/>
                    <a:pt x="51" y="56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8" y="58"/>
                    <a:pt x="63" y="60"/>
                    <a:pt x="69" y="61"/>
                  </a:cubicBezTo>
                  <a:cubicBezTo>
                    <a:pt x="70" y="59"/>
                    <a:pt x="71" y="58"/>
                    <a:pt x="71" y="56"/>
                  </a:cubicBezTo>
                  <a:cubicBezTo>
                    <a:pt x="66" y="54"/>
                    <a:pt x="61" y="51"/>
                    <a:pt x="55" y="50"/>
                  </a:cubicBezTo>
                  <a:cubicBezTo>
                    <a:pt x="55" y="49"/>
                    <a:pt x="55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7" y="17"/>
                    <a:pt x="58" y="13"/>
                    <a:pt x="49" y="13"/>
                  </a:cubicBezTo>
                  <a:cubicBezTo>
                    <a:pt x="39" y="13"/>
                    <a:pt x="30" y="17"/>
                    <a:pt x="23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8"/>
                    <a:pt x="17" y="67"/>
                    <a:pt x="23" y="74"/>
                  </a:cubicBezTo>
                  <a:cubicBezTo>
                    <a:pt x="30" y="80"/>
                    <a:pt x="39" y="84"/>
                    <a:pt x="49" y="84"/>
                  </a:cubicBezTo>
                  <a:cubicBezTo>
                    <a:pt x="58" y="84"/>
                    <a:pt x="67" y="80"/>
                    <a:pt x="74" y="74"/>
                  </a:cubicBezTo>
                  <a:cubicBezTo>
                    <a:pt x="80" y="67"/>
                    <a:pt x="84" y="58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>
                <a:latin typeface="Calibri" pitchFamily="34" charset="0"/>
                <a:ea typeface="+mn-ea"/>
                <a:sym typeface="宋体" pitchFamily="2" charset="-122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222859" y="1294232"/>
            <a:ext cx="3021152" cy="3541163"/>
            <a:chOff x="6203032" y="3224624"/>
            <a:chExt cx="2312805" cy="2459608"/>
          </a:xfrm>
        </p:grpSpPr>
        <p:grpSp>
          <p:nvGrpSpPr>
            <p:cNvPr id="36" name="组合 778"/>
            <p:cNvGrpSpPr>
              <a:grpSpLocks/>
            </p:cNvGrpSpPr>
            <p:nvPr/>
          </p:nvGrpSpPr>
          <p:grpSpPr bwMode="auto">
            <a:xfrm>
              <a:off x="6482279" y="3224624"/>
              <a:ext cx="2033558" cy="2459608"/>
              <a:chOff x="1481705" y="2339613"/>
              <a:chExt cx="2711409" cy="3279478"/>
            </a:xfrm>
          </p:grpSpPr>
          <p:sp>
            <p:nvSpPr>
              <p:cNvPr id="38" name="文本框 779"/>
              <p:cNvSpPr txBox="1">
                <a:spLocks noChangeArrowheads="1"/>
              </p:cNvSpPr>
              <p:nvPr/>
            </p:nvSpPr>
            <p:spPr bwMode="auto">
              <a:xfrm>
                <a:off x="1482464" y="2339613"/>
                <a:ext cx="192476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/>
                <a:r>
                  <a:rPr lang="zh-CN" altLang="en-US" sz="1500" b="1" dirty="0">
                    <a:latin typeface="微软雅黑" panose="020B0503020204020204" pitchFamily="34" charset="-122"/>
                  </a:rPr>
                  <a:t>问题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481705" y="2763066"/>
                <a:ext cx="2711409" cy="2856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9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900" dirty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 smtClean="0">
                    <a:latin typeface="+mn-ea"/>
                    <a:ea typeface="+mn-ea"/>
                  </a:rPr>
                  <a:t>      </a:t>
                </a: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 smtClean="0">
                    <a:latin typeface="+mn-ea"/>
                    <a:ea typeface="+mn-ea"/>
                  </a:rPr>
                  <a:t> 验</a:t>
                </a:r>
                <a:r>
                  <a:rPr lang="zh-CN" altLang="en-US" sz="1200" dirty="0">
                    <a:latin typeface="+mn-ea"/>
                    <a:ea typeface="+mn-ea"/>
                  </a:rPr>
                  <a:t>证</a:t>
                </a:r>
                <a:r>
                  <a:rPr lang="zh-CN" altLang="en-US" sz="1200" dirty="0" smtClean="0">
                    <a:latin typeface="+mn-ea"/>
                    <a:ea typeface="+mn-ea"/>
                  </a:rPr>
                  <a:t>码被证明有效后，得到迅速推广，但由于开发者水平良莠不齐，导致验证码本身的实现存在问题</a:t>
                </a: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dirty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ea"/>
                    <a:ea typeface="+mn-ea"/>
                  </a:rPr>
                  <a:t>例</a:t>
                </a:r>
                <a:r>
                  <a:rPr lang="zh-CN" altLang="en-US" sz="1200" dirty="0" smtClean="0">
                    <a:latin typeface="+mn-ea"/>
                    <a:ea typeface="+mn-ea"/>
                  </a:rPr>
                  <a:t>：</a:t>
                </a: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+mn-ea"/>
                    <a:ea typeface="+mn-ea"/>
                  </a:rPr>
                  <a:t> </a:t>
                </a:r>
                <a:r>
                  <a:rPr lang="en-US" altLang="zh-CN" sz="1200" dirty="0" smtClean="0">
                    <a:latin typeface="+mn-ea"/>
                    <a:ea typeface="+mn-ea"/>
                  </a:rPr>
                  <a:t>      </a:t>
                </a:r>
                <a:r>
                  <a:rPr lang="zh-CN" altLang="en-US" sz="1200" dirty="0" smtClean="0">
                    <a:latin typeface="+mn-ea"/>
                    <a:ea typeface="+mn-ea"/>
                  </a:rPr>
                  <a:t>验证码写在</a:t>
                </a:r>
                <a:r>
                  <a:rPr lang="en-US" altLang="zh-CN" sz="1200" dirty="0" smtClean="0">
                    <a:latin typeface="+mn-ea"/>
                    <a:ea typeface="+mn-ea"/>
                  </a:rPr>
                  <a:t>cookie</a:t>
                </a:r>
                <a:r>
                  <a:rPr lang="zh-CN" altLang="en-US" sz="1200" dirty="0" smtClean="0">
                    <a:latin typeface="+mn-ea"/>
                    <a:ea typeface="+mn-ea"/>
                  </a:rPr>
                  <a:t>中</a:t>
                </a: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+mn-ea"/>
                    <a:ea typeface="+mn-ea"/>
                  </a:rPr>
                  <a:t> </a:t>
                </a:r>
                <a:r>
                  <a:rPr lang="en-US" altLang="zh-CN" sz="1200" dirty="0" smtClean="0">
                    <a:latin typeface="+mn-ea"/>
                    <a:ea typeface="+mn-ea"/>
                  </a:rPr>
                  <a:t>      </a:t>
                </a:r>
                <a:r>
                  <a:rPr lang="zh-CN" altLang="en-US" sz="1200" dirty="0" smtClean="0">
                    <a:latin typeface="+mn-ea"/>
                    <a:ea typeface="+mn-ea"/>
                  </a:rPr>
                  <a:t>验证码与图片存在对应关系</a:t>
                </a: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dirty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dirty="0" smtClean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+mn-ea"/>
                    <a:ea typeface="+mn-ea"/>
                  </a:rPr>
                  <a:t> </a:t>
                </a:r>
                <a:r>
                  <a:rPr lang="en-US" altLang="zh-CN" sz="1200" dirty="0" smtClean="0">
                    <a:latin typeface="+mn-ea"/>
                    <a:ea typeface="+mn-ea"/>
                  </a:rPr>
                  <a:t>      </a:t>
                </a:r>
                <a:endParaRPr lang="zh-CN" altLang="en-US" sz="825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7" name="Freeform 39"/>
            <p:cNvSpPr>
              <a:spLocks noEditPoints="1" noChangeArrowheads="1"/>
            </p:cNvSpPr>
            <p:nvPr/>
          </p:nvSpPr>
          <p:spPr bwMode="auto">
            <a:xfrm>
              <a:off x="6203032" y="3265911"/>
              <a:ext cx="314152" cy="431922"/>
            </a:xfrm>
            <a:custGeom>
              <a:avLst/>
              <a:gdLst>
                <a:gd name="T0" fmla="*/ 8 w 77"/>
                <a:gd name="T1" fmla="*/ 0 h 106"/>
                <a:gd name="T2" fmla="*/ 64 w 77"/>
                <a:gd name="T3" fmla="*/ 0 h 106"/>
                <a:gd name="T4" fmla="*/ 73 w 77"/>
                <a:gd name="T5" fmla="*/ 9 h 106"/>
                <a:gd name="T6" fmla="*/ 73 w 77"/>
                <a:gd name="T7" fmla="*/ 62 h 106"/>
                <a:gd name="T8" fmla="*/ 63 w 77"/>
                <a:gd name="T9" fmla="*/ 60 h 106"/>
                <a:gd name="T10" fmla="*/ 63 w 77"/>
                <a:gd name="T11" fmla="*/ 56 h 106"/>
                <a:gd name="T12" fmla="*/ 63 w 77"/>
                <a:gd name="T13" fmla="*/ 11 h 106"/>
                <a:gd name="T14" fmla="*/ 9 w 77"/>
                <a:gd name="T15" fmla="*/ 11 h 106"/>
                <a:gd name="T16" fmla="*/ 9 w 77"/>
                <a:gd name="T17" fmla="*/ 87 h 106"/>
                <a:gd name="T18" fmla="*/ 36 w 77"/>
                <a:gd name="T19" fmla="*/ 87 h 106"/>
                <a:gd name="T20" fmla="*/ 40 w 77"/>
                <a:gd name="T21" fmla="*/ 96 h 106"/>
                <a:gd name="T22" fmla="*/ 8 w 77"/>
                <a:gd name="T23" fmla="*/ 96 h 106"/>
                <a:gd name="T24" fmla="*/ 0 w 77"/>
                <a:gd name="T25" fmla="*/ 88 h 106"/>
                <a:gd name="T26" fmla="*/ 0 w 77"/>
                <a:gd name="T27" fmla="*/ 9 h 106"/>
                <a:gd name="T28" fmla="*/ 8 w 77"/>
                <a:gd name="T29" fmla="*/ 0 h 106"/>
                <a:gd name="T30" fmla="*/ 16 w 77"/>
                <a:gd name="T31" fmla="*/ 47 h 106"/>
                <a:gd name="T32" fmla="*/ 16 w 77"/>
                <a:gd name="T33" fmla="*/ 54 h 106"/>
                <a:gd name="T34" fmla="*/ 36 w 77"/>
                <a:gd name="T35" fmla="*/ 54 h 106"/>
                <a:gd name="T36" fmla="*/ 36 w 77"/>
                <a:gd name="T37" fmla="*/ 47 h 106"/>
                <a:gd name="T38" fmla="*/ 16 w 77"/>
                <a:gd name="T39" fmla="*/ 47 h 106"/>
                <a:gd name="T40" fmla="*/ 16 w 77"/>
                <a:gd name="T41" fmla="*/ 34 h 106"/>
                <a:gd name="T42" fmla="*/ 16 w 77"/>
                <a:gd name="T43" fmla="*/ 41 h 106"/>
                <a:gd name="T44" fmla="*/ 36 w 77"/>
                <a:gd name="T45" fmla="*/ 41 h 106"/>
                <a:gd name="T46" fmla="*/ 36 w 77"/>
                <a:gd name="T47" fmla="*/ 34 h 106"/>
                <a:gd name="T48" fmla="*/ 16 w 77"/>
                <a:gd name="T49" fmla="*/ 34 h 106"/>
                <a:gd name="T50" fmla="*/ 16 w 77"/>
                <a:gd name="T51" fmla="*/ 21 h 106"/>
                <a:gd name="T52" fmla="*/ 16 w 77"/>
                <a:gd name="T53" fmla="*/ 28 h 106"/>
                <a:gd name="T54" fmla="*/ 55 w 77"/>
                <a:gd name="T55" fmla="*/ 28 h 106"/>
                <a:gd name="T56" fmla="*/ 55 w 77"/>
                <a:gd name="T57" fmla="*/ 21 h 106"/>
                <a:gd name="T58" fmla="*/ 16 w 77"/>
                <a:gd name="T59" fmla="*/ 21 h 106"/>
                <a:gd name="T60" fmla="*/ 47 w 77"/>
                <a:gd name="T61" fmla="*/ 42 h 106"/>
                <a:gd name="T62" fmla="*/ 45 w 77"/>
                <a:gd name="T63" fmla="*/ 70 h 106"/>
                <a:gd name="T64" fmla="*/ 43 w 77"/>
                <a:gd name="T65" fmla="*/ 69 h 106"/>
                <a:gd name="T66" fmla="*/ 39 w 77"/>
                <a:gd name="T67" fmla="*/ 71 h 106"/>
                <a:gd name="T68" fmla="*/ 38 w 77"/>
                <a:gd name="T69" fmla="*/ 74 h 106"/>
                <a:gd name="T70" fmla="*/ 48 w 77"/>
                <a:gd name="T71" fmla="*/ 98 h 106"/>
                <a:gd name="T72" fmla="*/ 48 w 77"/>
                <a:gd name="T73" fmla="*/ 106 h 106"/>
                <a:gd name="T74" fmla="*/ 71 w 77"/>
                <a:gd name="T75" fmla="*/ 106 h 106"/>
                <a:gd name="T76" fmla="*/ 71 w 77"/>
                <a:gd name="T77" fmla="*/ 97 h 106"/>
                <a:gd name="T78" fmla="*/ 77 w 77"/>
                <a:gd name="T79" fmla="*/ 73 h 106"/>
                <a:gd name="T80" fmla="*/ 76 w 77"/>
                <a:gd name="T81" fmla="*/ 69 h 106"/>
                <a:gd name="T82" fmla="*/ 71 w 77"/>
                <a:gd name="T83" fmla="*/ 68 h 106"/>
                <a:gd name="T84" fmla="*/ 69 w 77"/>
                <a:gd name="T85" fmla="*/ 70 h 106"/>
                <a:gd name="T86" fmla="*/ 68 w 77"/>
                <a:gd name="T87" fmla="*/ 68 h 106"/>
                <a:gd name="T88" fmla="*/ 64 w 77"/>
                <a:gd name="T89" fmla="*/ 67 h 106"/>
                <a:gd name="T90" fmla="*/ 62 w 77"/>
                <a:gd name="T91" fmla="*/ 68 h 106"/>
                <a:gd name="T92" fmla="*/ 61 w 77"/>
                <a:gd name="T93" fmla="*/ 66 h 106"/>
                <a:gd name="T94" fmla="*/ 57 w 77"/>
                <a:gd name="T95" fmla="*/ 66 h 106"/>
                <a:gd name="T96" fmla="*/ 55 w 77"/>
                <a:gd name="T97" fmla="*/ 41 h 106"/>
                <a:gd name="T98" fmla="*/ 47 w 77"/>
                <a:gd name="T99" fmla="*/ 42 h 106"/>
                <a:gd name="T100" fmla="*/ 25 w 77"/>
                <a:gd name="T101" fmla="*/ 4 h 106"/>
                <a:gd name="T102" fmla="*/ 25 w 77"/>
                <a:gd name="T103" fmla="*/ 7 h 106"/>
                <a:gd name="T104" fmla="*/ 47 w 77"/>
                <a:gd name="T105" fmla="*/ 7 h 106"/>
                <a:gd name="T106" fmla="*/ 47 w 77"/>
                <a:gd name="T107" fmla="*/ 4 h 106"/>
                <a:gd name="T108" fmla="*/ 25 w 77"/>
                <a:gd name="T109" fmla="*/ 4 h 1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7"/>
                <a:gd name="T166" fmla="*/ 0 h 106"/>
                <a:gd name="T167" fmla="*/ 77 w 77"/>
                <a:gd name="T168" fmla="*/ 106 h 1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7" h="106">
                  <a:moveTo>
                    <a:pt x="8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4" y="96"/>
                    <a:pt x="0" y="93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6" y="47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16" y="47"/>
                    <a:pt x="16" y="47"/>
                    <a:pt x="16" y="47"/>
                  </a:cubicBezTo>
                  <a:close/>
                  <a:moveTo>
                    <a:pt x="16" y="34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16" y="34"/>
                    <a:pt x="16" y="34"/>
                    <a:pt x="16" y="34"/>
                  </a:cubicBezTo>
                  <a:close/>
                  <a:moveTo>
                    <a:pt x="16" y="21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16" y="21"/>
                    <a:pt x="16" y="21"/>
                    <a:pt x="16" y="21"/>
                  </a:cubicBezTo>
                  <a:close/>
                  <a:moveTo>
                    <a:pt x="47" y="42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25" y="4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4"/>
                    <a:pt x="47" y="4"/>
                    <a:pt x="47" y="4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350">
                <a:latin typeface="Calibri" pitchFamily="34" charset="0"/>
                <a:ea typeface="+mn-ea"/>
                <a:sym typeface="宋体" pitchFamily="2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1152525" y="1187450"/>
            <a:ext cx="1922463" cy="3019425"/>
            <a:chOff x="1380689" y="1588470"/>
            <a:chExt cx="1923620" cy="3019694"/>
          </a:xfrm>
        </p:grpSpPr>
        <p:sp>
          <p:nvSpPr>
            <p:cNvPr id="61" name="矩形 60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80689" y="3313526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字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符文本验证码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Rectangle 23"/>
            <p:cNvSpPr/>
            <p:nvPr/>
          </p:nvSpPr>
          <p:spPr>
            <a:xfrm>
              <a:off x="1528415" y="3627986"/>
              <a:ext cx="1688528" cy="6463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088232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验证码一般提供一张图片，图片中有数字或者大小写字</a:t>
              </a:r>
              <a:r>
                <a:rPr lang="zh-CN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母（现今使用最多最广泛）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3651250" y="1187450"/>
            <a:ext cx="1917700" cy="3019425"/>
            <a:chOff x="1385455" y="1588470"/>
            <a:chExt cx="1918854" cy="3019694"/>
          </a:xfrm>
        </p:grpSpPr>
        <p:sp>
          <p:nvSpPr>
            <p:cNvPr id="67" name="矩形 66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85455" y="3313524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中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文验证码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Rectangle 23"/>
            <p:cNvSpPr/>
            <p:nvPr/>
          </p:nvSpPr>
          <p:spPr>
            <a:xfrm>
              <a:off x="1463290" y="3627987"/>
              <a:ext cx="1688527" cy="6463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088232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验证</a:t>
              </a:r>
              <a:r>
                <a:rPr lang="zh-CN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码是中文，要求中文输入或者正确点击汉字顺序，需要用户有中文基础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6138862" y="1187450"/>
            <a:ext cx="1924051" cy="3019425"/>
            <a:chOff x="1380693" y="1588470"/>
            <a:chExt cx="1923616" cy="3019694"/>
          </a:xfrm>
        </p:grpSpPr>
        <p:sp>
          <p:nvSpPr>
            <p:cNvPr id="73" name="矩形 72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380693" y="3313525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答</a:t>
              </a:r>
              <a:r>
                <a:rPr lang="zh-CN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题验证码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Rectangle 23"/>
            <p:cNvSpPr/>
            <p:nvPr/>
          </p:nvSpPr>
          <p:spPr>
            <a:xfrm>
              <a:off x="1495761" y="3627987"/>
              <a:ext cx="1688718" cy="4617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088232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图片</a:t>
              </a:r>
              <a:r>
                <a:rPr lang="zh-CN" altLang="en-US" sz="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上是问题如：数学公式，常见问题等，从题库中选择问题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+mn-ea"/>
                <a:cs typeface="Arial" pitchFamily="34" charset="0"/>
              </a:endParaRPr>
            </a:p>
          </p:txBody>
        </p:sp>
      </p:grpSp>
      <p:pic>
        <p:nvPicPr>
          <p:cNvPr id="78" name="图片 77"/>
          <p:cNvPicPr/>
          <p:nvPr/>
        </p:nvPicPr>
        <p:blipFill>
          <a:blip r:embed="rId3"/>
          <a:stretch>
            <a:fillRect/>
          </a:stretch>
        </p:blipFill>
        <p:spPr>
          <a:xfrm>
            <a:off x="1163637" y="1449826"/>
            <a:ext cx="1895475" cy="6000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560" y="1335692"/>
            <a:ext cx="1606468" cy="142683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691" y="1318611"/>
            <a:ext cx="1880459" cy="78603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5" y="940347"/>
            <a:ext cx="1885950" cy="2800350"/>
          </a:xfrm>
          <a:prstGeom prst="rect">
            <a:avLst/>
          </a:prstGeom>
        </p:spPr>
      </p:pic>
      <p:pic>
        <p:nvPicPr>
          <p:cNvPr id="31" name="图片 30"/>
          <p:cNvPicPr/>
          <p:nvPr/>
        </p:nvPicPr>
        <p:blipFill>
          <a:blip r:embed="rId4"/>
          <a:stretch>
            <a:fillRect/>
          </a:stretch>
        </p:blipFill>
        <p:spPr>
          <a:xfrm>
            <a:off x="5995288" y="1161474"/>
            <a:ext cx="2837794" cy="2495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0" y="1269863"/>
            <a:ext cx="3185863" cy="2141318"/>
          </a:xfrm>
          <a:prstGeom prst="rect">
            <a:avLst/>
          </a:prstGeom>
        </p:spPr>
      </p:pic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150435" y="3893502"/>
            <a:ext cx="86118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 smtClean="0">
                <a:latin typeface="Nexa Light"/>
              </a:rPr>
              <a:t>支付宝</a:t>
            </a:r>
            <a:endParaRPr lang="zh-CN" altLang="en-US" sz="2000" b="1" baseline="-3000" dirty="0">
              <a:latin typeface="Nexa Light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972463" y="3910300"/>
            <a:ext cx="86118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baseline="-3000" dirty="0">
                <a:latin typeface="Nexa Light"/>
              </a:rPr>
              <a:t>icampus</a:t>
            </a:r>
            <a:endParaRPr lang="zh-CN" altLang="en-US" sz="2000" b="1" baseline="-3000" dirty="0">
              <a:latin typeface="Nexa Light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7162269" y="3910299"/>
            <a:ext cx="86118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百度</a:t>
            </a:r>
          </a:p>
        </p:txBody>
      </p:sp>
    </p:spTree>
    <p:extLst>
      <p:ext uri="{BB962C8B-B14F-4D97-AF65-F5344CB8AC3E}">
        <p14:creationId xmlns:p14="http://schemas.microsoft.com/office/powerpoint/2010/main" val="140124529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41897" y="690908"/>
            <a:ext cx="120388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新型</a:t>
            </a:r>
            <a:r>
              <a:rPr lang="zh-CN" altLang="en-US" sz="2000" b="1" baseline="-3000" dirty="0" smtClean="0">
                <a:latin typeface="Nexa Light"/>
              </a:rPr>
              <a:t>验证码</a:t>
            </a:r>
            <a:endParaRPr lang="zh-CN" altLang="en-US" sz="2000" b="1" baseline="-3000" dirty="0">
              <a:latin typeface="Nexa Light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866801" y="4073660"/>
            <a:ext cx="107250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点</a:t>
            </a:r>
            <a:r>
              <a:rPr lang="zh-CN" altLang="en-US" sz="2000" b="1" baseline="-3000" dirty="0" smtClean="0">
                <a:latin typeface="Nexa Light"/>
              </a:rPr>
              <a:t>击验证码</a:t>
            </a:r>
            <a:endParaRPr lang="zh-CN" altLang="en-US" sz="2000" b="1" baseline="-3000" dirty="0">
              <a:latin typeface="Nexa Light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758152" y="4073660"/>
            <a:ext cx="1912882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baseline="-3000" dirty="0" smtClean="0">
                <a:latin typeface="Nexa Light"/>
              </a:rPr>
              <a:t>Google reCaptcha</a:t>
            </a:r>
          </a:p>
          <a:p>
            <a:pPr eaLnBrk="1" hangingPunct="1"/>
            <a:r>
              <a:rPr lang="en-US" altLang="zh-CN" sz="1600" b="1" baseline="-3000" dirty="0" smtClean="0">
                <a:latin typeface="Nexa Light"/>
              </a:rPr>
              <a:t>(</a:t>
            </a:r>
            <a:r>
              <a:rPr lang="zh-CN" altLang="en-US" sz="1600" b="1" baseline="-3000" dirty="0" smtClean="0">
                <a:latin typeface="Nexa Light"/>
              </a:rPr>
              <a:t>区</a:t>
            </a:r>
            <a:r>
              <a:rPr lang="zh-CN" altLang="en-US" sz="1600" b="1" baseline="-3000" dirty="0">
                <a:latin typeface="Nexa Light"/>
              </a:rPr>
              <a:t>分人类和机器之间的微妙差异，在于他</a:t>
            </a:r>
            <a:r>
              <a:rPr lang="en-US" altLang="zh-CN" sz="1600" b="1" baseline="-3000" dirty="0">
                <a:latin typeface="Nexa Light"/>
              </a:rPr>
              <a:t>/</a:t>
            </a:r>
            <a:r>
              <a:rPr lang="zh-CN" altLang="en-US" sz="1600" b="1" baseline="-3000" dirty="0">
                <a:latin typeface="Nexa Light"/>
              </a:rPr>
              <a:t>她</a:t>
            </a:r>
            <a:r>
              <a:rPr lang="en-US" altLang="zh-CN" sz="1600" b="1" baseline="-3000" dirty="0">
                <a:latin typeface="Nexa Light"/>
              </a:rPr>
              <a:t>/</a:t>
            </a:r>
            <a:r>
              <a:rPr lang="zh-CN" altLang="en-US" sz="1600" b="1" baseline="-3000" dirty="0">
                <a:latin typeface="Nexa Light"/>
              </a:rPr>
              <a:t>它在单击之前移动鼠标的那一瞬</a:t>
            </a:r>
            <a:r>
              <a:rPr lang="zh-CN" altLang="en-US" sz="1600" b="1" baseline="-3000" dirty="0" smtClean="0">
                <a:latin typeface="Nexa Light"/>
              </a:rPr>
              <a:t>间</a:t>
            </a:r>
            <a:r>
              <a:rPr lang="en-US" altLang="zh-CN" sz="1600" b="1" baseline="-3000" dirty="0" smtClean="0">
                <a:latin typeface="Nexa Light"/>
              </a:rPr>
              <a:t>)</a:t>
            </a:r>
            <a:endParaRPr lang="zh-CN" altLang="en-US" sz="1600" b="1" baseline="-3000" dirty="0">
              <a:latin typeface="Nex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2" y="1710024"/>
            <a:ext cx="2714625" cy="2200275"/>
          </a:xfrm>
          <a:prstGeom prst="rect">
            <a:avLst/>
          </a:prstGeom>
        </p:spPr>
      </p:pic>
      <p:sp>
        <p:nvSpPr>
          <p:cNvPr id="9" name="Freeform 11"/>
          <p:cNvSpPr>
            <a:spLocks/>
          </p:cNvSpPr>
          <p:nvPr/>
        </p:nvSpPr>
        <p:spPr bwMode="auto">
          <a:xfrm>
            <a:off x="232272" y="617373"/>
            <a:ext cx="809625" cy="446088"/>
          </a:xfrm>
          <a:custGeom>
            <a:avLst/>
            <a:gdLst>
              <a:gd name="T0" fmla="*/ 7 w 683"/>
              <a:gd name="T1" fmla="*/ 118 h 376"/>
              <a:gd name="T2" fmla="*/ 334 w 683"/>
              <a:gd name="T3" fmla="*/ 1 h 376"/>
              <a:gd name="T4" fmla="*/ 341 w 683"/>
              <a:gd name="T5" fmla="*/ 1 h 376"/>
              <a:gd name="T6" fmla="*/ 675 w 683"/>
              <a:gd name="T7" fmla="*/ 118 h 376"/>
              <a:gd name="T8" fmla="*/ 683 w 683"/>
              <a:gd name="T9" fmla="*/ 129 h 376"/>
              <a:gd name="T10" fmla="*/ 675 w 683"/>
              <a:gd name="T11" fmla="*/ 139 h 376"/>
              <a:gd name="T12" fmla="*/ 561 w 683"/>
              <a:gd name="T13" fmla="*/ 172 h 376"/>
              <a:gd name="T14" fmla="*/ 338 w 683"/>
              <a:gd name="T15" fmla="*/ 119 h 376"/>
              <a:gd name="T16" fmla="*/ 328 w 683"/>
              <a:gd name="T17" fmla="*/ 130 h 376"/>
              <a:gd name="T18" fmla="*/ 338 w 683"/>
              <a:gd name="T19" fmla="*/ 140 h 376"/>
              <a:gd name="T20" fmla="*/ 545 w 683"/>
              <a:gd name="T21" fmla="*/ 185 h 376"/>
              <a:gd name="T22" fmla="*/ 545 w 683"/>
              <a:gd name="T23" fmla="*/ 255 h 376"/>
              <a:gd name="T24" fmla="*/ 545 w 683"/>
              <a:gd name="T25" fmla="*/ 256 h 376"/>
              <a:gd name="T26" fmla="*/ 337 w 683"/>
              <a:gd name="T27" fmla="*/ 305 h 376"/>
              <a:gd name="T28" fmla="*/ 130 w 683"/>
              <a:gd name="T29" fmla="*/ 256 h 376"/>
              <a:gd name="T30" fmla="*/ 130 w 683"/>
              <a:gd name="T31" fmla="*/ 255 h 376"/>
              <a:gd name="T32" fmla="*/ 130 w 683"/>
              <a:gd name="T33" fmla="*/ 174 h 376"/>
              <a:gd name="T34" fmla="*/ 71 w 683"/>
              <a:gd name="T35" fmla="*/ 157 h 376"/>
              <a:gd name="T36" fmla="*/ 71 w 683"/>
              <a:gd name="T37" fmla="*/ 249 h 376"/>
              <a:gd name="T38" fmla="*/ 92 w 683"/>
              <a:gd name="T39" fmla="*/ 277 h 376"/>
              <a:gd name="T40" fmla="*/ 75 w 683"/>
              <a:gd name="T41" fmla="*/ 303 h 376"/>
              <a:gd name="T42" fmla="*/ 82 w 683"/>
              <a:gd name="T43" fmla="*/ 338 h 376"/>
              <a:gd name="T44" fmla="*/ 28 w 683"/>
              <a:gd name="T45" fmla="*/ 361 h 376"/>
              <a:gd name="T46" fmla="*/ 39 w 683"/>
              <a:gd name="T47" fmla="*/ 301 h 376"/>
              <a:gd name="T48" fmla="*/ 26 w 683"/>
              <a:gd name="T49" fmla="*/ 277 h 376"/>
              <a:gd name="T50" fmla="*/ 46 w 683"/>
              <a:gd name="T51" fmla="*/ 249 h 376"/>
              <a:gd name="T52" fmla="*/ 46 w 683"/>
              <a:gd name="T53" fmla="*/ 150 h 376"/>
              <a:gd name="T54" fmla="*/ 8 w 683"/>
              <a:gd name="T55" fmla="*/ 139 h 376"/>
              <a:gd name="T56" fmla="*/ 0 w 683"/>
              <a:gd name="T57" fmla="*/ 129 h 376"/>
              <a:gd name="T58" fmla="*/ 7 w 683"/>
              <a:gd name="T59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3" h="376">
                <a:moveTo>
                  <a:pt x="7" y="118"/>
                </a:moveTo>
                <a:cubicBezTo>
                  <a:pt x="334" y="1"/>
                  <a:pt x="334" y="1"/>
                  <a:pt x="334" y="1"/>
                </a:cubicBezTo>
                <a:cubicBezTo>
                  <a:pt x="336" y="0"/>
                  <a:pt x="339" y="0"/>
                  <a:pt x="341" y="1"/>
                </a:cubicBezTo>
                <a:cubicBezTo>
                  <a:pt x="675" y="118"/>
                  <a:pt x="675" y="118"/>
                  <a:pt x="675" y="118"/>
                </a:cubicBezTo>
                <a:cubicBezTo>
                  <a:pt x="680" y="120"/>
                  <a:pt x="683" y="124"/>
                  <a:pt x="683" y="129"/>
                </a:cubicBezTo>
                <a:cubicBezTo>
                  <a:pt x="682" y="134"/>
                  <a:pt x="679" y="138"/>
                  <a:pt x="675" y="139"/>
                </a:cubicBezTo>
                <a:cubicBezTo>
                  <a:pt x="561" y="172"/>
                  <a:pt x="561" y="172"/>
                  <a:pt x="561" y="172"/>
                </a:cubicBezTo>
                <a:cubicBezTo>
                  <a:pt x="537" y="136"/>
                  <a:pt x="430" y="119"/>
                  <a:pt x="338" y="119"/>
                </a:cubicBezTo>
                <a:cubicBezTo>
                  <a:pt x="333" y="119"/>
                  <a:pt x="328" y="124"/>
                  <a:pt x="328" y="130"/>
                </a:cubicBezTo>
                <a:cubicBezTo>
                  <a:pt x="328" y="136"/>
                  <a:pt x="333" y="140"/>
                  <a:pt x="338" y="140"/>
                </a:cubicBezTo>
                <a:cubicBezTo>
                  <a:pt x="452" y="140"/>
                  <a:pt x="534" y="164"/>
                  <a:pt x="545" y="185"/>
                </a:cubicBezTo>
                <a:cubicBezTo>
                  <a:pt x="545" y="255"/>
                  <a:pt x="545" y="255"/>
                  <a:pt x="545" y="255"/>
                </a:cubicBezTo>
                <a:cubicBezTo>
                  <a:pt x="545" y="255"/>
                  <a:pt x="545" y="255"/>
                  <a:pt x="545" y="256"/>
                </a:cubicBezTo>
                <a:cubicBezTo>
                  <a:pt x="545" y="283"/>
                  <a:pt x="452" y="305"/>
                  <a:pt x="337" y="305"/>
                </a:cubicBezTo>
                <a:cubicBezTo>
                  <a:pt x="223" y="305"/>
                  <a:pt x="130" y="283"/>
                  <a:pt x="130" y="256"/>
                </a:cubicBezTo>
                <a:cubicBezTo>
                  <a:pt x="130" y="255"/>
                  <a:pt x="130" y="255"/>
                  <a:pt x="130" y="255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71" y="157"/>
                  <a:pt x="71" y="157"/>
                  <a:pt x="71" y="157"/>
                </a:cubicBezTo>
                <a:cubicBezTo>
                  <a:pt x="71" y="249"/>
                  <a:pt x="71" y="249"/>
                  <a:pt x="71" y="249"/>
                </a:cubicBezTo>
                <a:cubicBezTo>
                  <a:pt x="83" y="253"/>
                  <a:pt x="92" y="264"/>
                  <a:pt x="92" y="277"/>
                </a:cubicBezTo>
                <a:cubicBezTo>
                  <a:pt x="92" y="288"/>
                  <a:pt x="85" y="298"/>
                  <a:pt x="75" y="303"/>
                </a:cubicBezTo>
                <a:cubicBezTo>
                  <a:pt x="82" y="338"/>
                  <a:pt x="82" y="338"/>
                  <a:pt x="82" y="338"/>
                </a:cubicBezTo>
                <a:cubicBezTo>
                  <a:pt x="86" y="354"/>
                  <a:pt x="26" y="376"/>
                  <a:pt x="28" y="361"/>
                </a:cubicBezTo>
                <a:cubicBezTo>
                  <a:pt x="39" y="301"/>
                  <a:pt x="39" y="301"/>
                  <a:pt x="39" y="301"/>
                </a:cubicBezTo>
                <a:cubicBezTo>
                  <a:pt x="31" y="296"/>
                  <a:pt x="26" y="287"/>
                  <a:pt x="26" y="277"/>
                </a:cubicBezTo>
                <a:cubicBezTo>
                  <a:pt x="26" y="264"/>
                  <a:pt x="34" y="253"/>
                  <a:pt x="46" y="249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8" y="139"/>
                  <a:pt x="8" y="139"/>
                  <a:pt x="8" y="139"/>
                </a:cubicBezTo>
                <a:cubicBezTo>
                  <a:pt x="3" y="138"/>
                  <a:pt x="0" y="134"/>
                  <a:pt x="0" y="129"/>
                </a:cubicBezTo>
                <a:cubicBezTo>
                  <a:pt x="0" y="124"/>
                  <a:pt x="3" y="120"/>
                  <a:pt x="7" y="11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94297" y="4073660"/>
            <a:ext cx="120388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滑</a:t>
            </a:r>
            <a:r>
              <a:rPr lang="zh-CN" altLang="en-US" sz="2000" b="1" baseline="-3000" dirty="0" smtClean="0">
                <a:latin typeface="Nexa Light"/>
              </a:rPr>
              <a:t>动验证码</a:t>
            </a:r>
            <a:endParaRPr lang="zh-CN" altLang="en-US" sz="2000" b="1" baseline="-3000" dirty="0">
              <a:latin typeface="Nex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378" y="1852612"/>
            <a:ext cx="2419350" cy="1438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28" y="2122461"/>
            <a:ext cx="3375134" cy="8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836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chemeClr val="bg1"/>
                </a:solidFill>
              </a:rPr>
              <a:t>VS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12850" y="1393826"/>
            <a:ext cx="2698750" cy="1412667"/>
            <a:chOff x="1212260" y="1394385"/>
            <a:chExt cx="2699790" cy="1412836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10619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213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latin typeface="微软雅黑" pitchFamily="34" charset="-122"/>
                  <a:sym typeface="Arial" pitchFamily="34" charset="0"/>
                </a:rPr>
                <a:t>通</a:t>
              </a:r>
              <a:r>
                <a:rPr lang="zh-CN" altLang="en-US" sz="1050" dirty="0" smtClean="0">
                  <a:latin typeface="微软雅黑" pitchFamily="34" charset="-122"/>
                  <a:sym typeface="Arial" pitchFamily="34" charset="0"/>
                </a:rPr>
                <a:t>过服务器端随机字母和数字生成验证码字符串写入</a:t>
              </a:r>
              <a:r>
                <a:rPr lang="en-US" altLang="zh-CN" sz="1050" dirty="0" smtClean="0">
                  <a:latin typeface="微软雅黑" pitchFamily="34" charset="-122"/>
                  <a:sym typeface="Arial" pitchFamily="34" charset="0"/>
                </a:rPr>
                <a:t>Session</a:t>
              </a:r>
              <a:r>
                <a:rPr lang="zh-CN" altLang="en-US" sz="1050" dirty="0" smtClean="0">
                  <a:latin typeface="微软雅黑" pitchFamily="34" charset="-122"/>
                  <a:sym typeface="Arial" pitchFamily="34" charset="0"/>
                </a:rPr>
                <a:t>中并生成验证码图片，将验证码图片发送到客户端，用户输入提交后与</a:t>
              </a:r>
              <a:r>
                <a:rPr lang="en-US" altLang="zh-CN" sz="1050" dirty="0" smtClean="0">
                  <a:latin typeface="微软雅黑" pitchFamily="34" charset="-122"/>
                  <a:sym typeface="Arial" pitchFamily="34" charset="0"/>
                </a:rPr>
                <a:t>Session</a:t>
              </a:r>
              <a:r>
                <a:rPr lang="zh-CN" altLang="en-US" sz="1050" dirty="0" smtClean="0">
                  <a:latin typeface="微软雅黑" pitchFamily="34" charset="-122"/>
                  <a:sym typeface="Arial" pitchFamily="34" charset="0"/>
                </a:rPr>
                <a:t>中的验证码值比较，正确则成功登入，反之则刷新验证码。</a:t>
              </a:r>
              <a:endParaRPr lang="zh-CN" altLang="en-US" sz="1000" dirty="0">
                <a:sym typeface="Arial" pitchFamily="34" charset="0"/>
              </a:endParaRPr>
            </a:p>
          </p:txBody>
        </p:sp>
        <p:sp>
          <p:nvSpPr>
            <p:cNvPr id="36891" name="TextBox 13"/>
            <p:cNvSpPr txBox="1">
              <a:spLocks noChangeArrowheads="1"/>
            </p:cNvSpPr>
            <p:nvPr/>
          </p:nvSpPr>
          <p:spPr bwMode="auto">
            <a:xfrm>
              <a:off x="1682144" y="1394385"/>
              <a:ext cx="2039842" cy="3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</a:rPr>
                <a:t>验证</a:t>
              </a:r>
              <a:r>
                <a:rPr lang="zh-CN" altLang="en-US" sz="1800" b="1" dirty="0" smtClean="0">
                  <a:solidFill>
                    <a:srgbClr val="000000"/>
                  </a:solidFill>
                </a:rPr>
                <a:t>码生成</a:t>
              </a:r>
              <a:endParaRPr lang="zh-CN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172075" y="1408113"/>
            <a:ext cx="2759075" cy="1422191"/>
            <a:chOff x="5171954" y="1407576"/>
            <a:chExt cx="2759786" cy="1423181"/>
          </a:xfrm>
        </p:grpSpPr>
        <p:sp>
          <p:nvSpPr>
            <p:cNvPr id="24" name="TextBox 14"/>
            <p:cNvSpPr txBox="1"/>
            <p:nvPr/>
          </p:nvSpPr>
          <p:spPr>
            <a:xfrm>
              <a:off x="5171954" y="1407576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ysClr val="windowText" lastClr="000000"/>
                  </a:solidFill>
                  <a:latin typeface="+mn-lt"/>
                </a:rPr>
                <a:t>验证</a:t>
              </a:r>
              <a:r>
                <a:rPr lang="zh-CN" altLang="en-US" sz="1800" dirty="0" smtClean="0">
                  <a:solidFill>
                    <a:sysClr val="windowText" lastClr="000000"/>
                  </a:solidFill>
                  <a:latin typeface="+mn-lt"/>
                </a:rPr>
                <a:t>码攻击</a:t>
              </a:r>
              <a:endParaRPr lang="zh-CN" altLang="en-US" sz="180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10625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4213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latin typeface="微软雅黑" pitchFamily="34" charset="-122"/>
                  <a:sym typeface="Arial" pitchFamily="34" charset="0"/>
                </a:rPr>
                <a:t>图片预处</a:t>
              </a:r>
              <a:r>
                <a:rPr lang="zh-CN" altLang="en-US" sz="1050" dirty="0" smtClean="0">
                  <a:latin typeface="微软雅黑" pitchFamily="34" charset="-122"/>
                  <a:sym typeface="Arial" pitchFamily="34" charset="0"/>
                </a:rPr>
                <a:t>理把不需要的信息去除，比如背景，干扰线剩下需要识别的文字；使用聚类算法等将验证码分割成单个字符；使用机器学习算法如支持向量机（</a:t>
              </a:r>
              <a:r>
                <a:rPr lang="en-US" altLang="zh-CN" sz="1050" dirty="0" smtClean="0">
                  <a:latin typeface="微软雅黑" pitchFamily="34" charset="-122"/>
                  <a:sym typeface="Arial" pitchFamily="34" charset="0"/>
                </a:rPr>
                <a:t>SVM</a:t>
              </a:r>
              <a:r>
                <a:rPr lang="zh-CN" altLang="en-US" sz="1050" dirty="0" smtClean="0">
                  <a:latin typeface="微软雅黑" pitchFamily="34" charset="-122"/>
                  <a:sym typeface="Arial" pitchFamily="34" charset="0"/>
                </a:rPr>
                <a:t>）</a:t>
              </a:r>
              <a:r>
                <a:rPr lang="zh-CN" altLang="en-US" sz="1050" dirty="0">
                  <a:latin typeface="微软雅黑" pitchFamily="34" charset="-122"/>
                  <a:sym typeface="Arial" pitchFamily="34" charset="0"/>
                </a:rPr>
                <a:t>或</a:t>
              </a:r>
              <a:r>
                <a:rPr lang="zh-CN" altLang="en-US" sz="1050" dirty="0" smtClean="0">
                  <a:latin typeface="微软雅黑" pitchFamily="34" charset="-122"/>
                  <a:sym typeface="Arial" pitchFamily="34" charset="0"/>
                </a:rPr>
                <a:t>者神经网络识别字符</a:t>
              </a:r>
              <a:endParaRPr lang="zh-CN" altLang="en-US" sz="1000" dirty="0"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12308" y="3157334"/>
            <a:ext cx="1909301" cy="1204013"/>
            <a:chOff x="2144205" y="3294193"/>
            <a:chExt cx="1587861" cy="819000"/>
          </a:xfrm>
        </p:grpSpPr>
        <p:sp>
          <p:nvSpPr>
            <p:cNvPr id="26" name="矩形 25"/>
            <p:cNvSpPr/>
            <p:nvPr/>
          </p:nvSpPr>
          <p:spPr>
            <a:xfrm>
              <a:off x="2144205" y="3294193"/>
              <a:ext cx="1584685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205" y="3619806"/>
              <a:ext cx="1578335" cy="1636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205" y="3950401"/>
              <a:ext cx="1587861" cy="1602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2409378" y="3294193"/>
              <a:ext cx="921460" cy="188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核心特征原则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2409378" y="3594392"/>
              <a:ext cx="537518" cy="188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反识别</a:t>
              </a: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2409378" y="3924771"/>
              <a:ext cx="537518" cy="188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反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分割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232399" y="3157333"/>
            <a:ext cx="1989569" cy="1750997"/>
            <a:chOff x="5291943" y="3273646"/>
            <a:chExt cx="1584685" cy="1165404"/>
          </a:xfrm>
        </p:grpSpPr>
        <p:sp>
          <p:nvSpPr>
            <p:cNvPr id="32" name="矩形 31"/>
            <p:cNvSpPr/>
            <p:nvPr/>
          </p:nvSpPr>
          <p:spPr>
            <a:xfrm>
              <a:off x="5291943" y="3294287"/>
              <a:ext cx="1584685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01470" y="3594370"/>
              <a:ext cx="1575158" cy="1889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943" y="3911919"/>
              <a:ext cx="1576755" cy="1905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5507892" y="3273646"/>
              <a:ext cx="759943" cy="184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图片预处理</a:t>
              </a: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5507892" y="3589608"/>
              <a:ext cx="637372" cy="184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图片分割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507892" y="3911919"/>
              <a:ext cx="637372" cy="1843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分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类识别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5507892" y="4219941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对比数据四：</a:t>
              </a:r>
              <a:r>
                <a:rPr lang="en-US" altLang="zh-CN" sz="825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550</a:t>
              </a:r>
              <a:r>
                <a:rPr lang="zh-CN" altLang="en-US" sz="825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19626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66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157288" y="1187450"/>
            <a:ext cx="1917700" cy="3019425"/>
            <a:chOff x="1385455" y="1588470"/>
            <a:chExt cx="1918854" cy="3019694"/>
          </a:xfrm>
        </p:grpSpPr>
        <p:sp>
          <p:nvSpPr>
            <p:cNvPr id="44" name="矩形 43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385455" y="3708517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镂空</a:t>
              </a: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651250" y="1187450"/>
            <a:ext cx="1917700" cy="3019425"/>
            <a:chOff x="1385455" y="1588470"/>
            <a:chExt cx="1918854" cy="3019694"/>
          </a:xfrm>
        </p:grpSpPr>
        <p:sp>
          <p:nvSpPr>
            <p:cNvPr id="47" name="矩形 46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85455" y="3699587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干扰线</a:t>
              </a: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6143625" y="1187450"/>
            <a:ext cx="1919288" cy="3019425"/>
            <a:chOff x="1385455" y="1588470"/>
            <a:chExt cx="1918854" cy="3019694"/>
          </a:xfrm>
        </p:grpSpPr>
        <p:sp>
          <p:nvSpPr>
            <p:cNvPr id="50" name="矩形 49"/>
            <p:cNvSpPr/>
            <p:nvPr/>
          </p:nvSpPr>
          <p:spPr>
            <a:xfrm>
              <a:off x="1385455" y="1588470"/>
              <a:ext cx="1918854" cy="3019694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85455" y="3699590"/>
              <a:ext cx="1918854" cy="2762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粘连</a:t>
              </a: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29" y="1274764"/>
            <a:ext cx="1833400" cy="75373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56" y="1274763"/>
            <a:ext cx="1862894" cy="68016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519" y="1274762"/>
            <a:ext cx="1841500" cy="680161"/>
          </a:xfrm>
          <a:prstGeom prst="rect">
            <a:avLst/>
          </a:prstGeom>
        </p:spPr>
      </p:pic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3651250" y="4432327"/>
            <a:ext cx="221287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baseline="-3000" dirty="0">
                <a:latin typeface="Nexa Light"/>
              </a:rPr>
              <a:t>反识</a:t>
            </a:r>
            <a:r>
              <a:rPr lang="zh-CN" altLang="en-US" sz="2000" b="1" baseline="-3000" dirty="0" smtClean="0">
                <a:latin typeface="Nexa Light"/>
              </a:rPr>
              <a:t>别、反分割策略（</a:t>
            </a:r>
            <a:r>
              <a:rPr lang="zh-CN" altLang="en-US" sz="2000" b="1" baseline="-3000" dirty="0">
                <a:latin typeface="Nexa Light"/>
              </a:rPr>
              <a:t>一</a:t>
            </a:r>
            <a:r>
              <a:rPr lang="zh-CN" altLang="en-US" sz="2000" b="1" baseline="-3000" dirty="0" smtClean="0">
                <a:latin typeface="Nexa Light"/>
              </a:rPr>
              <a:t>）</a:t>
            </a:r>
            <a:endParaRPr lang="zh-CN" altLang="en-US" sz="2000" b="1" baseline="-3000" dirty="0">
              <a:latin typeface="Nexa Ligh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毡房里的夏天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C24704"/>
      </a:accent1>
      <a:accent2>
        <a:srgbClr val="ADA221"/>
      </a:accent2>
      <a:accent3>
        <a:srgbClr val="BABA60"/>
      </a:accent3>
      <a:accent4>
        <a:srgbClr val="68AC7A"/>
      </a:accent4>
      <a:accent5>
        <a:srgbClr val="BBB5A6"/>
      </a:accent5>
      <a:accent6>
        <a:srgbClr val="8E846C"/>
      </a:accent6>
      <a:hlink>
        <a:srgbClr val="F59E00"/>
      </a:hlink>
      <a:folHlink>
        <a:srgbClr val="C2470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1064</Words>
  <Application>Microsoft Office PowerPoint</Application>
  <PresentationFormat>全屏显示(16:9)</PresentationFormat>
  <Paragraphs>144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华文细黑</vt:lpstr>
      <vt:lpstr>宋体</vt:lpstr>
      <vt:lpstr>微软雅黑</vt:lpstr>
      <vt:lpstr>Calibri</vt:lpstr>
      <vt:lpstr>Wingdings</vt:lpstr>
      <vt:lpstr>Arial</vt:lpstr>
      <vt:lpstr>Nexa Light</vt:lpstr>
      <vt:lpstr>Impact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user</cp:lastModifiedBy>
  <cp:revision>184</cp:revision>
  <dcterms:created xsi:type="dcterms:W3CDTF">2015-04-27T05:53:22Z</dcterms:created>
  <dcterms:modified xsi:type="dcterms:W3CDTF">2017-10-31T07:36:01Z</dcterms:modified>
</cp:coreProperties>
</file>