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5B034-8FC3-40B0-9768-AFADBF89794D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617E-07C7-4161-BEA6-16975307E5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617E-07C7-4161-BEA6-16975307E5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A6B9-11AE-4CC6-B82B-242297712B90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76BC-49D2-417D-9C1F-003382F0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A6B9-11AE-4CC6-B82B-242297712B90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76BC-49D2-417D-9C1F-003382F0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A6B9-11AE-4CC6-B82B-242297712B90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76BC-49D2-417D-9C1F-003382F0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A6B9-11AE-4CC6-B82B-242297712B90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76BC-49D2-417D-9C1F-003382F0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A6B9-11AE-4CC6-B82B-242297712B90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76BC-49D2-417D-9C1F-003382F0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A6B9-11AE-4CC6-B82B-242297712B90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76BC-49D2-417D-9C1F-003382F0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A6B9-11AE-4CC6-B82B-242297712B90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76BC-49D2-417D-9C1F-003382F0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A6B9-11AE-4CC6-B82B-242297712B90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76BC-49D2-417D-9C1F-003382F0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A6B9-11AE-4CC6-B82B-242297712B90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76BC-49D2-417D-9C1F-003382F0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A6B9-11AE-4CC6-B82B-242297712B90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76BC-49D2-417D-9C1F-003382F0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6A6B9-11AE-4CC6-B82B-242297712B90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76BC-49D2-417D-9C1F-003382F0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6A6B9-11AE-4CC6-B82B-242297712B90}" type="datetimeFigureOut">
              <a:rPr lang="en-US" smtClean="0"/>
              <a:pPr/>
              <a:t>12/4/2012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F76BC-49D2-417D-9C1F-003382F095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458200" cy="1470025"/>
          </a:xfrm>
        </p:spPr>
        <p:txBody>
          <a:bodyPr>
            <a:noAutofit/>
          </a:bodyPr>
          <a:lstStyle/>
          <a:p>
            <a:r>
              <a:rPr lang="en-US" sz="2500" b="1" dirty="0"/>
              <a:t>Characterization of a </a:t>
            </a:r>
            <a:r>
              <a:rPr lang="en-US" sz="2500" b="1" i="1" dirty="0" err="1"/>
              <a:t>Brassica</a:t>
            </a:r>
            <a:r>
              <a:rPr lang="en-US" sz="2500" b="1" i="1" dirty="0"/>
              <a:t> </a:t>
            </a:r>
            <a:r>
              <a:rPr lang="en-US" sz="2500" b="1" i="1" dirty="0" err="1"/>
              <a:t>napus</a:t>
            </a:r>
            <a:r>
              <a:rPr lang="en-US" sz="2500" b="1" dirty="0"/>
              <a:t> QTL affecting flowering time and root development using sequence guided assembly</a:t>
            </a:r>
            <a:br>
              <a:rPr lang="en-US" sz="2500" b="1" dirty="0"/>
            </a:br>
            <a:endParaRPr lang="en-US" sz="2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581400"/>
            <a:ext cx="8001000" cy="17526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Zhisheng</a:t>
            </a:r>
            <a:r>
              <a:rPr lang="en-US" sz="1800" dirty="0" smtClean="0"/>
              <a:t> </a:t>
            </a:r>
            <a:r>
              <a:rPr lang="en-US" sz="1800" dirty="0" err="1" smtClean="0"/>
              <a:t>Xu</a:t>
            </a:r>
            <a:r>
              <a:rPr lang="en-US" sz="1800" baseline="30000" dirty="0" smtClean="0"/>
              <a:t> 1</a:t>
            </a:r>
            <a:r>
              <a:rPr lang="en-US" sz="1800" baseline="-25000" dirty="0" smtClean="0"/>
              <a:t>,</a:t>
            </a:r>
            <a:r>
              <a:rPr lang="en-US" sz="1800" baseline="30000" dirty="0" smtClean="0"/>
              <a:t>*</a:t>
            </a:r>
            <a:r>
              <a:rPr lang="en-US" sz="1800" dirty="0" smtClean="0"/>
              <a:t> and Rich Fletcher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</a:t>
            </a:r>
          </a:p>
          <a:p>
            <a:r>
              <a:rPr lang="en-US" sz="1800" baseline="30000" dirty="0" smtClean="0"/>
              <a:t>1</a:t>
            </a:r>
            <a:r>
              <a:rPr lang="en-US" sz="1800" dirty="0" smtClean="0"/>
              <a:t>Department of Computer Science, Colorado State University, Fort Collins, CO 80523</a:t>
            </a:r>
          </a:p>
          <a:p>
            <a:r>
              <a:rPr lang="en-US" sz="1800" baseline="30000" dirty="0" smtClean="0"/>
              <a:t>2</a:t>
            </a:r>
            <a:r>
              <a:rPr lang="en-US" sz="1800" dirty="0" smtClean="0"/>
              <a:t>Department of </a:t>
            </a:r>
            <a:r>
              <a:rPr lang="en-US" sz="1800" dirty="0" err="1" smtClean="0"/>
              <a:t>Bioagricultural</a:t>
            </a:r>
            <a:r>
              <a:rPr lang="en-US" sz="1800" dirty="0" smtClean="0"/>
              <a:t> Sciences and Pest Management, Colorado State University, Fort Collins, CO 80523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Quick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Question</a:t>
            </a:r>
            <a:r>
              <a:rPr lang="en-US" dirty="0" smtClean="0"/>
              <a:t>: where do 2 canola lines differ in their sequence in a specific region of the genome?</a:t>
            </a:r>
          </a:p>
          <a:p>
            <a:r>
              <a:rPr lang="en-US" dirty="0" smtClean="0"/>
              <a:t>Data Set:</a:t>
            </a:r>
          </a:p>
          <a:p>
            <a:pPr lvl="1"/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 smtClean="0"/>
              <a:t>HiSeq</a:t>
            </a:r>
            <a:r>
              <a:rPr lang="en-US" dirty="0" smtClean="0"/>
              <a:t> 2000 2x100 paired-end data</a:t>
            </a:r>
          </a:p>
          <a:p>
            <a:pPr lvl="2"/>
            <a:r>
              <a:rPr lang="en-US" dirty="0" smtClean="0"/>
              <a:t>Parent 1 = 32.2 </a:t>
            </a:r>
            <a:r>
              <a:rPr lang="en-US" dirty="0" err="1" smtClean="0"/>
              <a:t>Gb</a:t>
            </a:r>
            <a:r>
              <a:rPr lang="en-US" dirty="0" smtClean="0"/>
              <a:t> (27X)</a:t>
            </a:r>
          </a:p>
          <a:p>
            <a:pPr lvl="2"/>
            <a:r>
              <a:rPr lang="en-US" dirty="0" smtClean="0"/>
              <a:t>Parent 2 = 27.8 </a:t>
            </a:r>
            <a:r>
              <a:rPr lang="en-US" dirty="0" err="1" smtClean="0"/>
              <a:t>Gb</a:t>
            </a:r>
            <a:r>
              <a:rPr lang="en-US" dirty="0" smtClean="0"/>
              <a:t> (23X)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Workflow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following were performed in SHORE (</a:t>
            </a:r>
            <a:r>
              <a:rPr lang="en-US" dirty="0" err="1" smtClean="0"/>
              <a:t>Ossowski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. 2008):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Alignment using </a:t>
            </a:r>
            <a:r>
              <a:rPr lang="en-US" dirty="0" err="1" smtClean="0"/>
              <a:t>GenomeMapper</a:t>
            </a:r>
            <a:r>
              <a:rPr lang="en-US" dirty="0" smtClean="0"/>
              <a:t> </a:t>
            </a:r>
          </a:p>
          <a:p>
            <a:pPr marL="1314450" lvl="2" indent="-514350"/>
            <a:r>
              <a:rPr lang="en-US" dirty="0" err="1" smtClean="0"/>
              <a:t>Schneeberger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. 2009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Homology-guided assembly in SUPERLOCAS</a:t>
            </a:r>
          </a:p>
          <a:p>
            <a:pPr marL="1314450" lvl="2" indent="-514350"/>
            <a:r>
              <a:rPr lang="en-US" dirty="0" smtClean="0"/>
              <a:t>Klein </a:t>
            </a:r>
            <a:r>
              <a:rPr lang="en-US" i="1" dirty="0" smtClean="0"/>
              <a:t>et al. </a:t>
            </a:r>
            <a:r>
              <a:rPr lang="en-US" dirty="0" smtClean="0"/>
              <a:t>2011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Scaffolding in OPERA</a:t>
            </a:r>
          </a:p>
          <a:p>
            <a:pPr marL="1314450" lvl="2" indent="-514350"/>
            <a:r>
              <a:rPr lang="en-US" dirty="0" err="1" smtClean="0"/>
              <a:t>Gao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. 2011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1. Alignment in </a:t>
            </a:r>
            <a:r>
              <a:rPr lang="en-US" sz="3600" dirty="0" err="1" smtClean="0"/>
              <a:t>GenomeMapper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Preprocess the reference sequence data</a:t>
            </a:r>
          </a:p>
          <a:p>
            <a:pPr marL="914400" lvl="1" indent="-514350">
              <a:buNone/>
            </a:pPr>
            <a:r>
              <a:rPr lang="en-US" sz="1400" dirty="0" smtClean="0"/>
              <a:t>  shore preprocess</a:t>
            </a:r>
          </a:p>
          <a:p>
            <a:pPr marL="914400" lvl="1" indent="-514350">
              <a:buNone/>
            </a:pPr>
            <a:r>
              <a:rPr lang="en-US" sz="1400" dirty="0" smtClean="0"/>
              <a:t>  -f ~/</a:t>
            </a:r>
            <a:r>
              <a:rPr lang="en-US" sz="1400" dirty="0" smtClean="0"/>
              <a:t>downloads/</a:t>
            </a:r>
            <a:r>
              <a:rPr lang="en-US" sz="1400" dirty="0" smtClean="0"/>
              <a:t>Brapa_sequence_v1.2.fa</a:t>
            </a:r>
            <a:endParaRPr lang="en-US" sz="1400" dirty="0" smtClean="0"/>
          </a:p>
          <a:p>
            <a:pPr marL="914400" lvl="1" indent="-514350">
              <a:buNone/>
            </a:pPr>
            <a:r>
              <a:rPr lang="en-US" sz="1400" dirty="0" smtClean="0"/>
              <a:t>  -</a:t>
            </a:r>
            <a:r>
              <a:rPr lang="en-US" sz="1400" dirty="0" err="1" smtClean="0"/>
              <a:t>i</a:t>
            </a:r>
            <a:r>
              <a:rPr lang="en-US" sz="1400" dirty="0" smtClean="0"/>
              <a:t> </a:t>
            </a:r>
            <a:r>
              <a:rPr lang="en-US" sz="1400" dirty="0" smtClean="0"/>
              <a:t>./</a:t>
            </a:r>
            <a:r>
              <a:rPr lang="en-US" sz="1400" dirty="0" err="1" smtClean="0"/>
              <a:t>canole</a:t>
            </a:r>
            <a:r>
              <a:rPr lang="en-US" sz="1400" dirty="0" smtClean="0"/>
              <a:t>/ -W -B -C -b	</a:t>
            </a:r>
            <a:endParaRPr lang="en-US" sz="1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Convert </a:t>
            </a:r>
            <a:r>
              <a:rPr lang="en-US" dirty="0" err="1" smtClean="0"/>
              <a:t>Illumina</a:t>
            </a:r>
            <a:r>
              <a:rPr lang="en-US" dirty="0" smtClean="0"/>
              <a:t> </a:t>
            </a:r>
            <a:r>
              <a:rPr lang="en-US" dirty="0" err="1" smtClean="0"/>
              <a:t>FastQ</a:t>
            </a:r>
            <a:r>
              <a:rPr lang="en-US" dirty="0" smtClean="0"/>
              <a:t> files to SHORE file format</a:t>
            </a:r>
          </a:p>
          <a:p>
            <a:pPr marL="514350" indent="-514350">
              <a:buNone/>
            </a:pPr>
            <a:r>
              <a:rPr lang="en-US" sz="1400" dirty="0" smtClean="0"/>
              <a:t>	shore </a:t>
            </a:r>
            <a:r>
              <a:rPr lang="en-US" sz="1400" dirty="0"/>
              <a:t>import -v </a:t>
            </a:r>
            <a:r>
              <a:rPr lang="en-US" sz="1400" dirty="0" err="1"/>
              <a:t>Fastq</a:t>
            </a:r>
            <a:r>
              <a:rPr lang="en-US" sz="1400" dirty="0"/>
              <a:t> -e Shore -a genomic -x ../parent1a.fastq -y ../parent1b.fastq -o </a:t>
            </a:r>
            <a:r>
              <a:rPr lang="en-US" sz="1400" dirty="0" smtClean="0"/>
              <a:t>run_01</a:t>
            </a:r>
          </a:p>
          <a:p>
            <a:pPr marL="514350" indent="-514350">
              <a:buNone/>
            </a:pPr>
            <a:r>
              <a:rPr lang="en-US" dirty="0" smtClean="0"/>
              <a:t>3</a:t>
            </a:r>
            <a:r>
              <a:rPr lang="en-US" dirty="0" smtClean="0"/>
              <a:t>.	Map reads using </a:t>
            </a:r>
            <a:r>
              <a:rPr lang="en-US" dirty="0" err="1" smtClean="0"/>
              <a:t>GenomeMapper</a:t>
            </a:r>
            <a:endParaRPr lang="en-US" dirty="0" smtClean="0"/>
          </a:p>
          <a:p>
            <a:pPr marL="914400" lvl="1" indent="-514350">
              <a:buNone/>
            </a:pPr>
            <a:r>
              <a:rPr lang="en-US" sz="1400" dirty="0" smtClean="0"/>
              <a:t>    shore </a:t>
            </a:r>
            <a:r>
              <a:rPr lang="en-US" sz="1400" dirty="0" err="1"/>
              <a:t>mapflowcell</a:t>
            </a:r>
            <a:r>
              <a:rPr lang="en-US" sz="1400" dirty="0"/>
              <a:t> -n 4 -g 3 -c </a:t>
            </a:r>
            <a:r>
              <a:rPr lang="en-US" sz="1400" dirty="0" smtClean="0"/>
              <a:t>12 </a:t>
            </a:r>
            <a:r>
              <a:rPr lang="en-US" sz="1400" dirty="0"/>
              <a:t>-p -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canole</a:t>
            </a:r>
            <a:r>
              <a:rPr lang="en-US" sz="1400" dirty="0"/>
              <a:t>/Brapa_sequence_v1.2.fa.shore -f </a:t>
            </a:r>
            <a:r>
              <a:rPr lang="en-US" sz="1400" dirty="0" smtClean="0"/>
              <a:t>run_01/1</a:t>
            </a:r>
            <a:r>
              <a:rPr lang="en-US" sz="1400" dirty="0"/>
              <a:t>/*/reads_0.fl.gz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1. Alignment in </a:t>
            </a:r>
            <a:r>
              <a:rPr lang="en-US" sz="3600" dirty="0" err="1" smtClean="0"/>
              <a:t>GenomeMapper</a:t>
            </a:r>
            <a:r>
              <a:rPr lang="en-US" sz="3600" dirty="0" smtClean="0"/>
              <a:t> cont.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41020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 smtClean="0"/>
              <a:t>4.	Alignment correction using paired-end information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dirty="0" smtClean="0"/>
              <a:t>Translates insert size distribution into probability distribution</a:t>
            </a:r>
          </a:p>
          <a:p>
            <a:pPr marL="914400" lvl="1" indent="-514350">
              <a:buNone/>
            </a:pPr>
            <a:r>
              <a:rPr lang="en-US" sz="1400" dirty="0" smtClean="0"/>
              <a:t>   shore correct4pe -l </a:t>
            </a:r>
            <a:r>
              <a:rPr lang="en-US" sz="1400" dirty="0"/>
              <a:t>.</a:t>
            </a:r>
            <a:r>
              <a:rPr lang="en-US" sz="1400" dirty="0" smtClean="0"/>
              <a:t>/run_01/1 </a:t>
            </a:r>
            <a:r>
              <a:rPr lang="en-US" sz="1400" dirty="0" smtClean="0"/>
              <a:t>-x </a:t>
            </a:r>
            <a:r>
              <a:rPr lang="en-US" sz="1400" dirty="0" smtClean="0"/>
              <a:t>268</a:t>
            </a:r>
            <a:r>
              <a:rPr lang="en-US" sz="1400" dirty="0" smtClean="0"/>
              <a:t> </a:t>
            </a:r>
            <a:r>
              <a:rPr lang="en-US" sz="1400" dirty="0" smtClean="0"/>
              <a:t>-e 1</a:t>
            </a:r>
          </a:p>
          <a:p>
            <a:pPr marL="514350" indent="-514350">
              <a:buAutoNum type="arabicPeriod" startAt="5"/>
            </a:pPr>
            <a:r>
              <a:rPr lang="en-US" dirty="0" smtClean="0"/>
              <a:t>Merge the alignment output into a single file for further analysis</a:t>
            </a:r>
          </a:p>
          <a:p>
            <a:pPr marL="514350" indent="-514350">
              <a:buNone/>
            </a:pPr>
            <a:r>
              <a:rPr lang="en-US" sz="1600" dirty="0" smtClean="0"/>
              <a:t>	</a:t>
            </a:r>
            <a:r>
              <a:rPr lang="en-US" sz="1400" dirty="0" smtClean="0"/>
              <a:t>shore </a:t>
            </a:r>
            <a:r>
              <a:rPr lang="en-US" sz="1400" dirty="0"/>
              <a:t>merge -l -m ./run_02/1/1/map2.list.gz,./run_02/1/2/map2.list.gz -o ./</a:t>
            </a:r>
            <a:r>
              <a:rPr lang="en-US" sz="1400" dirty="0" err="1"/>
              <a:t>AlignmentFolder</a:t>
            </a:r>
            <a:endParaRPr lang="en-US" sz="1400" dirty="0" smtClean="0"/>
          </a:p>
          <a:p>
            <a:pPr marL="514350" indent="-514350">
              <a:buNone/>
            </a:pPr>
            <a:r>
              <a:rPr lang="en-US" dirty="0" smtClean="0"/>
              <a:t>6.	shore consensus</a:t>
            </a:r>
          </a:p>
          <a:p>
            <a:pPr marL="914400" lvl="1" indent="-514350">
              <a:buAutoNum type="alphaLcParenR"/>
            </a:pPr>
            <a:r>
              <a:rPr lang="en-US" dirty="0" smtClean="0"/>
              <a:t>Used for </a:t>
            </a:r>
            <a:r>
              <a:rPr lang="en-US" dirty="0" err="1" smtClean="0"/>
              <a:t>snp</a:t>
            </a:r>
            <a:r>
              <a:rPr lang="en-US" dirty="0" smtClean="0"/>
              <a:t> and small </a:t>
            </a:r>
            <a:r>
              <a:rPr lang="en-US" dirty="0" err="1" smtClean="0"/>
              <a:t>indel</a:t>
            </a:r>
            <a:r>
              <a:rPr lang="en-US" dirty="0" smtClean="0"/>
              <a:t> calling</a:t>
            </a:r>
          </a:p>
          <a:p>
            <a:pPr lvl="1">
              <a:buNone/>
            </a:pPr>
            <a:r>
              <a:rPr lang="pt-BR" sz="1500" dirty="0" smtClean="0"/>
              <a:t>  </a:t>
            </a:r>
            <a:r>
              <a:rPr lang="en-US" sz="1600" dirty="0"/>
              <a:t>shore </a:t>
            </a:r>
            <a:r>
              <a:rPr lang="en-US" sz="1600" dirty="0" smtClean="0"/>
              <a:t>-</a:t>
            </a:r>
            <a:r>
              <a:rPr lang="en-US" sz="1600" dirty="0"/>
              <a:t>n </a:t>
            </a:r>
            <a:r>
              <a:rPr lang="en-US" sz="1600" dirty="0" err="1"/>
              <a:t>canole</a:t>
            </a:r>
            <a:r>
              <a:rPr lang="en-US" sz="1600" dirty="0"/>
              <a:t> -r -f ./</a:t>
            </a:r>
            <a:r>
              <a:rPr lang="en-US" sz="1600" dirty="0" err="1"/>
              <a:t>canole</a:t>
            </a:r>
            <a:r>
              <a:rPr lang="en-US" sz="1600" dirty="0"/>
              <a:t>/Brapa_sequence_v1.2.fa.shore -o ./</a:t>
            </a:r>
            <a:r>
              <a:rPr lang="en-US" sz="1600" dirty="0" err="1"/>
              <a:t>AlignmentFolder</a:t>
            </a:r>
            <a:r>
              <a:rPr lang="en-US" sz="1600" dirty="0"/>
              <a:t>/Analysis_01 -</a:t>
            </a:r>
            <a:r>
              <a:rPr lang="en-US" sz="1600" dirty="0" err="1"/>
              <a:t>i</a:t>
            </a:r>
            <a:r>
              <a:rPr lang="en-US" sz="1600" dirty="0"/>
              <a:t> ./</a:t>
            </a:r>
            <a:r>
              <a:rPr lang="en-US" sz="1600" dirty="0" err="1"/>
              <a:t>AlignmentFolder</a:t>
            </a:r>
            <a:r>
              <a:rPr lang="en-US" sz="1600" dirty="0"/>
              <a:t>/map.list.gz -b </a:t>
            </a:r>
            <a:r>
              <a:rPr lang="en-US" sz="1600" dirty="0" smtClean="0"/>
              <a:t>0.51</a:t>
            </a:r>
            <a:r>
              <a:rPr lang="pt-BR" sz="1500" dirty="0"/>
              <a:t> </a:t>
            </a:r>
            <a:r>
              <a:rPr lang="pt-BR" sz="1500" dirty="0" smtClean="0"/>
              <a:t>-a ./scoring_matrix_hom.txt</a:t>
            </a:r>
            <a:endParaRPr lang="pt-BR" sz="15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dirty="0" smtClean="0"/>
              <a:t>2. Homology-guided assembly in SUPERLOCAS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Shore for Partition the Region into blocks according to alignment result.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(Only for the region we are interested in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 startAt="2"/>
            </a:pPr>
            <a:r>
              <a:rPr lang="en-US" dirty="0" smtClean="0"/>
              <a:t>Assemble the blocks combining left-over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reads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200" dirty="0"/>
              <a:t>shore </a:t>
            </a:r>
            <a:r>
              <a:rPr lang="en-US" sz="2200" dirty="0" err="1"/>
              <a:t>wgha</a:t>
            </a:r>
            <a:r>
              <a:rPr lang="en-US" sz="2200" dirty="0"/>
              <a:t> -L library.txt -</a:t>
            </a:r>
            <a:r>
              <a:rPr lang="en-US" sz="2200" dirty="0" err="1"/>
              <a:t>i</a:t>
            </a:r>
            <a:r>
              <a:rPr lang="en-US" sz="2200" dirty="0"/>
              <a:t> ../parent1/map.list.gz -l ../parent1/left_over-paired.fl.gz -f ./</a:t>
            </a:r>
            <a:r>
              <a:rPr lang="en-US" sz="2200" dirty="0" err="1"/>
              <a:t>canole</a:t>
            </a:r>
            <a:r>
              <a:rPr lang="en-US" sz="2200" dirty="0"/>
              <a:t>/Brapa_sequence_v1.2.fa.shore -o assemble_parent1 -s -e -C 10 -S 14760000 -E 16000000 ../parent1/left_over-single.fl.gz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3600" dirty="0" smtClean="0"/>
              <a:t>3. Scaffolding in OPERA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Align paired-end reads in all blocks back to the </a:t>
            </a:r>
            <a:r>
              <a:rPr lang="en-US" dirty="0" err="1" smtClean="0"/>
              <a:t>contigs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Scaffolding using Opera(</a:t>
            </a:r>
            <a:r>
              <a:rPr lang="en-US" dirty="0">
                <a:solidFill>
                  <a:srgbClr val="000000"/>
                </a:solidFill>
              </a:rPr>
              <a:t>maximizes the number of concordant </a:t>
            </a:r>
            <a:r>
              <a:rPr lang="en-US" dirty="0" smtClean="0">
                <a:solidFill>
                  <a:srgbClr val="000000"/>
                </a:solidFill>
              </a:rPr>
              <a:t>edges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SNPs and </a:t>
            </a:r>
            <a:r>
              <a:rPr lang="en-US" dirty="0" err="1" smtClean="0"/>
              <a:t>InDels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33022"/>
              </p:ext>
            </p:extLst>
          </p:nvPr>
        </p:nvGraphicFramePr>
        <p:xfrm>
          <a:off x="4724400" y="2819400"/>
          <a:ext cx="3429000" cy="2286000"/>
        </p:xfrm>
        <a:graphic>
          <a:graphicData uri="http://schemas.openxmlformats.org/drawingml/2006/table">
            <a:tbl>
              <a:tblPr/>
              <a:tblGrid>
                <a:gridCol w="2835255"/>
                <a:gridCol w="593745"/>
              </a:tblGrid>
              <a:tr h="36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Deletions- candidate genes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Insertions- candidate genes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InDels</a:t>
                      </a: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candidate genes-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8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SNPs candidate genes -Parent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SNPs candidate genes -Parent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714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SNPs candidate genes -Total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074905"/>
              </p:ext>
            </p:extLst>
          </p:nvPr>
        </p:nvGraphicFramePr>
        <p:xfrm>
          <a:off x="914400" y="2819400"/>
          <a:ext cx="2895600" cy="2286000"/>
        </p:xfrm>
        <a:graphic>
          <a:graphicData uri="http://schemas.openxmlformats.org/drawingml/2006/table">
            <a:tbl>
              <a:tblPr/>
              <a:tblGrid>
                <a:gridCol w="1890656"/>
                <a:gridCol w="1004944"/>
              </a:tblGrid>
              <a:tr h="400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Deletions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Insertions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InDels</a:t>
                      </a: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56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SNPs-Parent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SNPs-Parent 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SNPs 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Contig</a:t>
            </a:r>
            <a:r>
              <a:rPr lang="en-US" dirty="0" smtClean="0"/>
              <a:t> length(before and after scaffolding)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29319"/>
              </p:ext>
            </p:extLst>
          </p:nvPr>
        </p:nvGraphicFramePr>
        <p:xfrm>
          <a:off x="685800" y="2590800"/>
          <a:ext cx="7086600" cy="2666693"/>
        </p:xfrm>
        <a:graphic>
          <a:graphicData uri="http://schemas.openxmlformats.org/drawingml/2006/table">
            <a:tbl>
              <a:tblPr/>
              <a:tblGrid>
                <a:gridCol w="990600"/>
                <a:gridCol w="1524000"/>
                <a:gridCol w="1447800"/>
                <a:gridCol w="1546118"/>
                <a:gridCol w="1578082"/>
              </a:tblGrid>
              <a:tr h="400663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Length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Parent1(before)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Parent1(after)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Parent2(before)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Parent2(after)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&gt;=0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10278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10258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7079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7060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&gt;=200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8037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8017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6016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5997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565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&gt;=500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1611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1591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1737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1718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8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&gt;=1000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356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366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373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&gt;=5000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0693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&gt;=10000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7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9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385</Words>
  <Application>Microsoft Office PowerPoint</Application>
  <PresentationFormat>On-screen Show (4:3)</PresentationFormat>
  <Paragraphs>110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Characterization of a Brassica napus QTL affecting flowering time and root development using sequence guided assembly </vt:lpstr>
      <vt:lpstr>Quick Review</vt:lpstr>
      <vt:lpstr>Workflow and Tools</vt:lpstr>
      <vt:lpstr>1. Alignment in GenomeMapper </vt:lpstr>
      <vt:lpstr>1. Alignment in GenomeMapper cont.</vt:lpstr>
      <vt:lpstr>2. Homology-guided assembly in SUPERLOCAS</vt:lpstr>
      <vt:lpstr>3. Scaffolding in OPERA</vt:lpstr>
      <vt:lpstr>Results</vt:lpstr>
      <vt:lpstr>Results</vt:lpstr>
    </vt:vector>
  </TitlesOfParts>
  <Company>Cargill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Characterization of a Brassica napus QTL affecting flowering time and root development using sequence guided assembly </dc:title>
  <dc:creator>Richard Fletcher</dc:creator>
  <cp:lastModifiedBy>Xu, Zhisheng</cp:lastModifiedBy>
  <cp:revision>25</cp:revision>
  <dcterms:created xsi:type="dcterms:W3CDTF">2012-12-02T17:07:32Z</dcterms:created>
  <dcterms:modified xsi:type="dcterms:W3CDTF">2012-12-04T16:28:13Z</dcterms:modified>
</cp:coreProperties>
</file>