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8" r:id="rId22"/>
    <p:sldId id="275" r:id="rId23"/>
    <p:sldId id="276" r:id="rId24"/>
    <p:sldId id="277" r:id="rId25"/>
  </p:sldIdLst>
  <p:sldSz cx="9144000" cy="6858000"/>
  <p:notesSz cx="6858000" cy="9144000"/>
  <p:defaultTextStyle>
    <a:lvl1pPr>
      <a:defRPr>
        <a:latin typeface="+mn-lt"/>
        <a:ea typeface="+mn-ea"/>
        <a:cs typeface="+mn-cs"/>
        <a:sym typeface="Helvetica"/>
      </a:defRPr>
    </a:lvl1pPr>
    <a:lvl2pPr>
      <a:defRPr>
        <a:latin typeface="+mn-lt"/>
        <a:ea typeface="+mn-ea"/>
        <a:cs typeface="+mn-cs"/>
        <a:sym typeface="Helvetica"/>
      </a:defRPr>
    </a:lvl2pPr>
    <a:lvl3pPr>
      <a:defRPr>
        <a:latin typeface="+mn-lt"/>
        <a:ea typeface="+mn-ea"/>
        <a:cs typeface="+mn-cs"/>
        <a:sym typeface="Helvetica"/>
      </a:defRPr>
    </a:lvl3pPr>
    <a:lvl4pPr>
      <a:defRPr>
        <a:latin typeface="+mn-lt"/>
        <a:ea typeface="+mn-ea"/>
        <a:cs typeface="+mn-cs"/>
        <a:sym typeface="Helvetica"/>
      </a:defRPr>
    </a:lvl4pPr>
    <a:lvl5pPr>
      <a:defRPr>
        <a:latin typeface="+mn-lt"/>
        <a:ea typeface="+mn-ea"/>
        <a:cs typeface="+mn-cs"/>
        <a:sym typeface="Helvetica"/>
      </a:defRPr>
    </a:lvl5pPr>
    <a:lvl6pPr>
      <a:defRPr>
        <a:latin typeface="+mn-lt"/>
        <a:ea typeface="+mn-ea"/>
        <a:cs typeface="+mn-cs"/>
        <a:sym typeface="Helvetica"/>
      </a:defRPr>
    </a:lvl6pPr>
    <a:lvl7pPr>
      <a:defRPr>
        <a:latin typeface="+mn-lt"/>
        <a:ea typeface="+mn-ea"/>
        <a:cs typeface="+mn-cs"/>
        <a:sym typeface="Helvetica"/>
      </a:defRPr>
    </a:lvl7pPr>
    <a:lvl8pPr>
      <a:defRPr>
        <a:latin typeface="+mn-lt"/>
        <a:ea typeface="+mn-ea"/>
        <a:cs typeface="+mn-cs"/>
        <a:sym typeface="Helvetica"/>
      </a:defRPr>
    </a:lvl8pPr>
    <a:lvl9pPr>
      <a:defRPr>
        <a:latin typeface="+mn-lt"/>
        <a:ea typeface="+mn-ea"/>
        <a:cs typeface="+mn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7" name="Shape 4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5" name="Shape 5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1. golang</a:t>
            </a:r>
            <a:r>
              <a:rPr sz="1200"/>
              <a:t>的优点：并发编程。 具体版本支持：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 Google MySQL 5.1+, MariaDB 10.0+,  MySQL 5.6+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2.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75" name="Shape 17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1. golang</a:t>
            </a:r>
            <a:r>
              <a:rPr sz="1200"/>
              <a:t>的优点：并发编程。 具体版本支持：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 Google MySQL 5.1+, MariaDB 10.0+,  MySQL 5.6+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2.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23" name="Shape 22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1. golang</a:t>
            </a:r>
            <a:r>
              <a:rPr sz="1200"/>
              <a:t>的优点：并发编程。 具体版本支持：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 Google MySQL 5.1+, MariaDB 10.0+,  MySQL 5.6+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2.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75" name="Shape 27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1. golang</a:t>
            </a:r>
            <a:r>
              <a:rPr sz="1200"/>
              <a:t>的优点：并发编程。 具体版本支持：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 Google MySQL 5.1+, MariaDB 10.0+,  MySQL 5.6+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2.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81" name="Shape 28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1. golang</a:t>
            </a:r>
            <a:r>
              <a:rPr sz="1200"/>
              <a:t>的优点：并发编程。 具体版本支持：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 Google MySQL 5.1+, MariaDB 10.0+,  MySQL 5.6+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2.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25" name="Shape 3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1. golang</a:t>
            </a:r>
            <a:r>
              <a:rPr sz="1200"/>
              <a:t>的优点：并发编程。 具体版本支持：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 Google MySQL 5.1+, MariaDB 10.0+,  MySQL 5.6+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2.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30" name="Shape 23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1. golang</a:t>
            </a:r>
            <a:r>
              <a:rPr sz="1200"/>
              <a:t>的优点：并发编程。 具体版本支持：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 Google MySQL 5.1+, MariaDB 10.0+,  MySQL 5.6+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2.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49" name="Shape 34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1. golang</a:t>
            </a:r>
            <a:r>
              <a:rPr sz="1200"/>
              <a:t>的优点：并发编程。 具体版本支持：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 Google MySQL 5.1+, MariaDB 10.0+,  MySQL 5.6+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2.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05" name="Shape 40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1. golang</a:t>
            </a:r>
            <a:r>
              <a:rPr sz="1200"/>
              <a:t>的优点：并发编程。 具体版本支持：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 Google MySQL 5.1+, MariaDB 10.0+,  MySQL 5.6+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2.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6" name="Shape 6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1. golang</a:t>
            </a:r>
            <a:r>
              <a:rPr sz="1200"/>
              <a:t>的优点：并发编程。 具体版本支持：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 Google MySQL 5.1+, MariaDB 10.0+,  MySQL 5.6+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2.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16" name="Shape 11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1. golang</a:t>
            </a:r>
            <a:r>
              <a:rPr sz="1200"/>
              <a:t>的优点：并发编程。 具体版本支持：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 Google MySQL 5.1+, MariaDB 10.0+,  MySQL 5.6+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2.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2" name="Shape 12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1. golang</a:t>
            </a:r>
            <a:r>
              <a:rPr sz="1200"/>
              <a:t>的优点：并发编程。 具体版本支持：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 Google MySQL 5.1+, MariaDB 10.0+,  MySQL 5.6+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2.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1. golang</a:t>
            </a:r>
            <a:r>
              <a:rPr sz="1200"/>
              <a:t>的优点：并发编程。 具体版本支持：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 Google MySQL 5.1+, MariaDB 10.0+,  MySQL 5.6+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2.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34" name="Shape 13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1. golang</a:t>
            </a:r>
            <a:r>
              <a:rPr sz="1200"/>
              <a:t>的优点：并发编程。 具体版本支持：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 Google MySQL 5.1+, MariaDB 10.0+,  MySQL 5.6+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2.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40" name="Shape 14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1. golang</a:t>
            </a:r>
            <a:r>
              <a:rPr sz="1200"/>
              <a:t>的优点：并发编程。 具体版本支持：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 Google MySQL 5.1+, MariaDB 10.0+,  MySQL 5.6+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2.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48" name="Shape 14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1. golang</a:t>
            </a:r>
            <a:r>
              <a:rPr sz="1200"/>
              <a:t>的优点：并发编程。 具体版本支持：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 Google MySQL 5.1+, MariaDB 10.0+,  MySQL 5.6+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2.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54" name="Shape 15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1. golang</a:t>
            </a:r>
            <a:r>
              <a:rPr sz="1200"/>
              <a:t>的优点：并发编程。 具体版本支持：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 Google MySQL 5.1+, MariaDB 10.0+,  MySQL 5.6+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2.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单击此处编辑母版标题样式</a:t>
            </a:r>
            <a:endParaRPr sz="4400"/>
          </a:p>
        </p:txBody>
      </p:sp>
      <p:sp>
        <p:nvSpPr>
          <p:cNvPr id="7" name="Shape 7"/>
          <p:cNvSpPr/>
          <p:nvPr>
            <p:ph type="body" idx="1" hasCustomPrompt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单击此处编辑母版副标题样式</a:t>
            </a:r>
            <a:endParaRPr sz="3200">
              <a:solidFill>
                <a:srgbClr val="888888"/>
              </a:solidFill>
            </a:endParaRP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  <a:endParaRPr sz="4400"/>
          </a:p>
        </p:txBody>
      </p:sp>
      <p:sp>
        <p:nvSpPr>
          <p:cNvPr id="40" name="Shape 40"/>
          <p:cNvSpPr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  <a:endParaRPr sz="3200"/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单击此处编辑母版标题样式</a:t>
            </a:r>
            <a:endParaRPr sz="4400"/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457200" y="274638"/>
            <a:ext cx="6019800" cy="658336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单击此处编辑母版文本样式</a:t>
            </a:r>
            <a:endParaRPr sz="3200"/>
          </a:p>
          <a:p>
            <a:pPr lvl="1">
              <a:defRPr sz="1800"/>
            </a:pPr>
            <a:r>
              <a:rPr sz="3200"/>
              <a:t>第二级</a:t>
            </a:r>
            <a:endParaRPr sz="3200"/>
          </a:p>
          <a:p>
            <a:pPr lvl="2">
              <a:defRPr sz="1800"/>
            </a:pPr>
            <a:r>
              <a:rPr sz="3200"/>
              <a:t>第三级</a:t>
            </a:r>
            <a:endParaRPr sz="3200"/>
          </a:p>
          <a:p>
            <a:pPr lvl="3">
              <a:defRPr sz="1800"/>
            </a:pPr>
            <a:r>
              <a:rPr sz="3200"/>
              <a:t>第四级</a:t>
            </a:r>
            <a:endParaRPr sz="3200"/>
          </a:p>
          <a:p>
            <a:pPr lvl="4">
              <a:defRPr sz="1800"/>
            </a:pPr>
            <a:r>
              <a:rPr sz="3200"/>
              <a:t>第五级</a:t>
            </a:r>
            <a:endParaRPr sz="3200"/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单击此处编辑母版标题样式</a:t>
            </a:r>
            <a:endParaRPr sz="4400"/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单击此处编辑母版文本样式</a:t>
            </a:r>
            <a:endParaRPr sz="3200"/>
          </a:p>
          <a:p>
            <a:pPr lvl="1">
              <a:defRPr sz="1800"/>
            </a:pPr>
            <a:r>
              <a:rPr sz="3200"/>
              <a:t>第二级</a:t>
            </a:r>
            <a:endParaRPr sz="3200"/>
          </a:p>
          <a:p>
            <a:pPr lvl="2">
              <a:defRPr sz="1800"/>
            </a:pPr>
            <a:r>
              <a:rPr sz="3200"/>
              <a:t>第三级</a:t>
            </a:r>
            <a:endParaRPr sz="3200"/>
          </a:p>
          <a:p>
            <a:pPr lvl="3">
              <a:defRPr sz="1800"/>
            </a:pPr>
            <a:r>
              <a:rPr sz="3200"/>
              <a:t>第四级</a:t>
            </a:r>
            <a:endParaRPr sz="3200"/>
          </a:p>
          <a:p>
            <a:pPr lvl="4">
              <a:defRPr sz="1800"/>
            </a:pPr>
            <a:r>
              <a:rPr sz="3200"/>
              <a:t>第五级</a:t>
            </a:r>
            <a:endParaRPr sz="3200"/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单击此处编辑母版标题样式</a:t>
            </a:r>
            <a:endParaRPr sz="4000" b="1" cap="all"/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单击此处编辑母版文本样式</a:t>
            </a:r>
            <a:endParaRPr sz="2000">
              <a:solidFill>
                <a:srgbClr val="888888"/>
              </a:solidFill>
            </a:endParaRP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单击此处编辑母版标题样式</a:t>
            </a:r>
            <a:endParaRPr sz="4400"/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单击此处编辑母版文本样式</a:t>
            </a:r>
            <a:endParaRPr sz="2800"/>
          </a:p>
          <a:p>
            <a:pPr lvl="1">
              <a:defRPr sz="1800"/>
            </a:pPr>
            <a:r>
              <a:rPr sz="2800"/>
              <a:t>第二级</a:t>
            </a:r>
            <a:endParaRPr sz="2800"/>
          </a:p>
          <a:p>
            <a:pPr lvl="2">
              <a:defRPr sz="1800"/>
            </a:pPr>
            <a:r>
              <a:rPr sz="2800"/>
              <a:t>第三级</a:t>
            </a:r>
            <a:endParaRPr sz="2800"/>
          </a:p>
          <a:p>
            <a:pPr lvl="3">
              <a:defRPr sz="1800"/>
            </a:pPr>
            <a:r>
              <a:rPr sz="2800"/>
              <a:t>第四级</a:t>
            </a:r>
            <a:endParaRPr sz="2800"/>
          </a:p>
          <a:p>
            <a:pPr lvl="4">
              <a:defRPr sz="1800"/>
            </a:pPr>
            <a:r>
              <a:rPr sz="2800"/>
              <a:t>第五级</a:t>
            </a:r>
            <a:endParaRPr sz="2800"/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 hasCustomPrompt="1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  <a:endParaRPr sz="4400"/>
          </a:p>
        </p:txBody>
      </p:sp>
      <p:sp>
        <p:nvSpPr>
          <p:cNvPr id="23" name="Shape 23"/>
          <p:cNvSpPr/>
          <p:nvPr>
            <p:ph type="body" idx="1" hasCustomPrompt="1"/>
          </p:nvPr>
        </p:nvSpPr>
        <p:spPr>
          <a:xfrm>
            <a:off x="457200" y="1435464"/>
            <a:ext cx="4040188" cy="73941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pPr lvl="0">
              <a:defRPr sz="1800" b="0"/>
            </a:pPr>
            <a:r>
              <a:rPr sz="2400" b="1"/>
              <a:t>Body Level One</a:t>
            </a:r>
            <a:endParaRPr sz="2400" b="1"/>
          </a:p>
          <a:p>
            <a:pPr lvl="1">
              <a:defRPr sz="1800" b="0"/>
            </a:pPr>
            <a:r>
              <a:rPr sz="2400" b="1"/>
              <a:t>Body Level Two</a:t>
            </a:r>
            <a:endParaRPr sz="2400" b="1"/>
          </a:p>
          <a:p>
            <a:pPr lvl="2">
              <a:defRPr sz="1800" b="0"/>
            </a:pPr>
            <a:r>
              <a:rPr sz="2400" b="1"/>
              <a:t>Body Level Three</a:t>
            </a:r>
            <a:endParaRPr sz="2400" b="1"/>
          </a:p>
          <a:p>
            <a:pPr lvl="3">
              <a:defRPr sz="1800" b="0"/>
            </a:pPr>
            <a:r>
              <a:rPr sz="2400" b="1"/>
              <a:t>Body Level Four</a:t>
            </a:r>
            <a:endParaRPr sz="2400" b="1"/>
          </a:p>
          <a:p>
            <a:pPr lvl="4">
              <a:defRPr sz="1800" b="0"/>
            </a:pPr>
            <a:r>
              <a:rPr sz="2400" b="1"/>
              <a:t>Body Level Five</a:t>
            </a:r>
            <a:endParaRPr sz="2400" b="1"/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 hasCustomPrompt="1"/>
          </p:nvPr>
        </p:nvSpPr>
        <p:spPr>
          <a:xfrm>
            <a:off x="457200" y="0"/>
            <a:ext cx="8229600" cy="169227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  <a:endParaRPr sz="4400"/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457200" y="0"/>
            <a:ext cx="3008315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单击此处编辑母版标题样式</a:t>
            </a:r>
            <a:endParaRPr sz="2000" b="1"/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单击此处编辑母版文本样式</a:t>
            </a:r>
            <a:endParaRPr sz="3200"/>
          </a:p>
          <a:p>
            <a:pPr lvl="1">
              <a:defRPr sz="1800"/>
            </a:pPr>
            <a:r>
              <a:rPr sz="3200"/>
              <a:t>第二级</a:t>
            </a:r>
            <a:endParaRPr sz="3200"/>
          </a:p>
          <a:p>
            <a:pPr lvl="2">
              <a:defRPr sz="1800"/>
            </a:pPr>
            <a:r>
              <a:rPr sz="3200"/>
              <a:t>第三级</a:t>
            </a:r>
            <a:endParaRPr sz="3200"/>
          </a:p>
          <a:p>
            <a:pPr lvl="3">
              <a:defRPr sz="1800"/>
            </a:pPr>
            <a:r>
              <a:rPr sz="3200"/>
              <a:t>第四级</a:t>
            </a:r>
            <a:endParaRPr sz="3200"/>
          </a:p>
          <a:p>
            <a:pPr lvl="4">
              <a:defRPr sz="1800"/>
            </a:pPr>
            <a:r>
              <a:rPr sz="3200"/>
              <a:t>第五级</a:t>
            </a:r>
            <a:endParaRPr sz="3200"/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单击此处编辑母版标题样式</a:t>
            </a:r>
            <a:endParaRPr sz="2000" b="1"/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单击此处编辑母版文本样式</a:t>
            </a:r>
            <a:endParaRPr sz="1400"/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92075"/>
            <a:ext cx="8229600" cy="1508126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pPr lvl="0">
              <a:defRPr sz="1800"/>
            </a:pPr>
            <a:r>
              <a:rPr sz="4400"/>
              <a:t>单击此处编辑母版标题样式</a:t>
            </a:r>
            <a:endParaRPr sz="4400"/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pPr lvl="0">
              <a:defRPr sz="1800"/>
            </a:pPr>
            <a:r>
              <a:rPr sz="3200"/>
              <a:t>单击此处编辑母版文本样式</a:t>
            </a:r>
            <a:endParaRPr sz="3200"/>
          </a:p>
          <a:p>
            <a:pPr lvl="1">
              <a:defRPr sz="1800"/>
            </a:pPr>
            <a:r>
              <a:rPr sz="3200"/>
              <a:t>第二级</a:t>
            </a:r>
            <a:endParaRPr sz="3200"/>
          </a:p>
          <a:p>
            <a:pPr lvl="2">
              <a:defRPr sz="1800"/>
            </a:pPr>
            <a:r>
              <a:rPr sz="3200"/>
              <a:t>第三级</a:t>
            </a:r>
            <a:endParaRPr sz="3200"/>
          </a:p>
          <a:p>
            <a:pPr lvl="3">
              <a:defRPr sz="1800"/>
            </a:pPr>
            <a:r>
              <a:rPr sz="3200"/>
              <a:t>第四级</a:t>
            </a:r>
            <a:endParaRPr sz="3200"/>
          </a:p>
          <a:p>
            <a:pPr lvl="4">
              <a:defRPr sz="1800"/>
            </a:pPr>
            <a:r>
              <a:rPr sz="3200"/>
              <a:t>第五级</a:t>
            </a:r>
            <a:endParaRPr sz="3200"/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553200" y="6404292"/>
            <a:ext cx="2133600" cy="2692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algn="ctr">
        <a:defRPr sz="4400">
          <a:latin typeface="Calibri"/>
          <a:ea typeface="Calibri"/>
          <a:cs typeface="Calibri"/>
          <a:sym typeface="Calibri"/>
        </a:defRPr>
      </a:lvl1pPr>
      <a:lvl2pPr algn="ctr">
        <a:defRPr sz="4400">
          <a:latin typeface="Calibri"/>
          <a:ea typeface="Calibri"/>
          <a:cs typeface="Calibri"/>
          <a:sym typeface="Calibri"/>
        </a:defRPr>
      </a:lvl2pPr>
      <a:lvl3pPr algn="ctr">
        <a:defRPr sz="4400">
          <a:latin typeface="Calibri"/>
          <a:ea typeface="Calibri"/>
          <a:cs typeface="Calibri"/>
          <a:sym typeface="Calibri"/>
        </a:defRPr>
      </a:lvl3pPr>
      <a:lvl4pPr algn="ctr">
        <a:defRPr sz="4400">
          <a:latin typeface="Calibri"/>
          <a:ea typeface="Calibri"/>
          <a:cs typeface="Calibri"/>
          <a:sym typeface="Calibri"/>
        </a:defRPr>
      </a:lvl4pPr>
      <a:lvl5pPr algn="ctr">
        <a:defRPr sz="4400">
          <a:latin typeface="Calibri"/>
          <a:ea typeface="Calibri"/>
          <a:cs typeface="Calibri"/>
          <a:sym typeface="Calibri"/>
        </a:defRPr>
      </a:lvl5pPr>
      <a:lvl6pPr algn="ctr">
        <a:defRPr sz="4400">
          <a:latin typeface="Calibri"/>
          <a:ea typeface="Calibri"/>
          <a:cs typeface="Calibri"/>
          <a:sym typeface="Calibri"/>
        </a:defRPr>
      </a:lvl6pPr>
      <a:lvl7pPr algn="ctr">
        <a:defRPr sz="4400">
          <a:latin typeface="Calibri"/>
          <a:ea typeface="Calibri"/>
          <a:cs typeface="Calibri"/>
          <a:sym typeface="Calibri"/>
        </a:defRPr>
      </a:lvl7pPr>
      <a:lvl8pPr algn="ctr">
        <a:defRPr sz="4400">
          <a:latin typeface="Calibri"/>
          <a:ea typeface="Calibri"/>
          <a:cs typeface="Calibri"/>
          <a:sym typeface="Calibri"/>
        </a:defRPr>
      </a:lvl8pPr>
      <a:lvl9pPr algn="ctr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590" indent="-32639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hyperlink" Target="https://en.wikipedia.org/wiki/Bloom_filter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LevelDB</a:t>
            </a:r>
            <a:r>
              <a:rPr lang="zh-CN" sz="4400">
                <a:ea typeface="宋体" charset="0"/>
              </a:rPr>
              <a:t>存储引擎</a:t>
            </a:r>
            <a:endParaRPr lang="zh-CN" sz="4400">
              <a:latin typeface="宋体"/>
              <a:ea typeface="宋体" charset="0"/>
              <a:cs typeface="宋体"/>
              <a:sym typeface="宋体"/>
            </a:endParaRP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xfrm>
            <a:off x="3143239" y="4000503"/>
            <a:ext cx="5429290" cy="571506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80000"/>
              </a:lnSpc>
              <a:spcBef>
                <a:spcPts val="300"/>
              </a:spcBef>
              <a:defRPr sz="1800">
                <a:solidFill>
                  <a:srgbClr val="000000"/>
                </a:solidFill>
              </a:defRPr>
            </a:pPr>
            <a:r>
              <a:rPr sz="1600" b="1"/>
              <a:t>网易杭州研究院---</a:t>
            </a:r>
            <a:r>
              <a:rPr sz="1600">
                <a:latin typeface="宋体"/>
                <a:ea typeface="宋体"/>
                <a:cs typeface="宋体"/>
                <a:sym typeface="宋体"/>
              </a:rPr>
              <a:t>胡争（博客：</a:t>
            </a:r>
            <a:r>
              <a:rPr sz="1600" b="1"/>
              <a:t>openinx.github.io</a:t>
            </a:r>
            <a:r>
              <a:rPr sz="1600">
                <a:latin typeface="宋体"/>
                <a:ea typeface="宋体"/>
                <a:cs typeface="宋体"/>
                <a:sym typeface="宋体"/>
              </a:rPr>
              <a:t>）</a:t>
            </a:r>
            <a:endParaRPr sz="1600">
              <a:latin typeface="宋体"/>
              <a:ea typeface="宋体"/>
              <a:cs typeface="宋体"/>
              <a:sym typeface="宋体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Part.3 接口实现</a:t>
            </a:r>
            <a:endParaRPr sz="440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xfrm>
            <a:off x="457200" y="274954"/>
            <a:ext cx="8229600" cy="1016001"/>
          </a:xfrm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 lvl="0">
              <a:defRPr sz="1800"/>
            </a:pPr>
            <a:r>
              <a:rPr sz="4400"/>
              <a:t>Put/Delete操作</a:t>
            </a:r>
            <a:endParaRPr sz="4400"/>
          </a:p>
        </p:txBody>
      </p:sp>
      <p:sp>
        <p:nvSpPr>
          <p:cNvPr id="145" name="Shape 145"/>
          <p:cNvSpPr/>
          <p:nvPr>
            <p:ph type="body" idx="1"/>
          </p:nvPr>
        </p:nvSpPr>
        <p:spPr>
          <a:xfrm>
            <a:off x="568959" y="1593849"/>
            <a:ext cx="8229601" cy="3302955"/>
          </a:xfrm>
          <a:prstGeom prst="rect">
            <a:avLst/>
          </a:prstGeom>
        </p:spPr>
        <p:txBody>
          <a:bodyPr/>
          <a:lstStyle/>
          <a:p>
            <a:pPr marL="346710" lvl="0" indent="-346710" defTabSz="8318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1820">
                <a:latin typeface="宋体"/>
                <a:ea typeface="宋体"/>
                <a:cs typeface="宋体"/>
                <a:sym typeface="宋体"/>
              </a:rPr>
              <a:t>将(write, key, value)包装成writer放入writers FIFO队列；</a:t>
            </a:r>
            <a:endParaRPr sz="1820">
              <a:latin typeface="宋体"/>
              <a:ea typeface="宋体"/>
              <a:cs typeface="宋体"/>
              <a:sym typeface="宋体"/>
            </a:endParaRPr>
          </a:p>
          <a:p>
            <a:pPr marL="346710" lvl="0" indent="-346710" defTabSz="8318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1820">
                <a:latin typeface="宋体"/>
                <a:ea typeface="宋体"/>
                <a:cs typeface="宋体"/>
                <a:sym typeface="宋体"/>
              </a:rPr>
              <a:t>等待writers队列writer之前写操作结束；</a:t>
            </a:r>
            <a:endParaRPr sz="1820">
              <a:latin typeface="宋体"/>
              <a:ea typeface="宋体"/>
              <a:cs typeface="宋体"/>
              <a:sym typeface="宋体"/>
            </a:endParaRPr>
          </a:p>
          <a:p>
            <a:pPr marL="346710" lvl="0" indent="-346710" defTabSz="8318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1820">
                <a:latin typeface="宋体"/>
                <a:ea typeface="宋体"/>
                <a:cs typeface="宋体"/>
                <a:sym typeface="宋体"/>
              </a:rPr>
              <a:t>检查Memtable是否超过4M，若超过4M，</a:t>
            </a:r>
            <a:r>
              <a:rPr sz="1820">
                <a:solidFill>
                  <a:srgbClr val="F74055"/>
                </a:solidFill>
                <a:latin typeface="宋体"/>
                <a:ea typeface="宋体"/>
                <a:cs typeface="宋体"/>
                <a:sym typeface="宋体"/>
              </a:rPr>
              <a:t>则等待Compaction腾出Memtable空间。</a:t>
            </a:r>
            <a:endParaRPr sz="1820">
              <a:solidFill>
                <a:srgbClr val="F74055"/>
              </a:solidFill>
              <a:latin typeface="宋体"/>
              <a:ea typeface="宋体"/>
              <a:cs typeface="宋体"/>
              <a:sym typeface="宋体"/>
            </a:endParaRPr>
          </a:p>
          <a:p>
            <a:pPr marL="346710" lvl="0" indent="-346710" defTabSz="8318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1820">
                <a:latin typeface="宋体"/>
                <a:ea typeface="宋体"/>
                <a:cs typeface="宋体"/>
                <a:sym typeface="宋体"/>
              </a:rPr>
              <a:t>获取last_sequence，包装成(write, internalKey, value)。</a:t>
            </a:r>
            <a:endParaRPr sz="1820">
              <a:latin typeface="宋体"/>
              <a:ea typeface="宋体"/>
              <a:cs typeface="宋体"/>
              <a:sym typeface="宋体"/>
            </a:endParaRPr>
          </a:p>
          <a:p>
            <a:pPr marL="762635" lvl="1" indent="-346710" defTabSz="831850">
              <a:lnSpc>
                <a:spcPct val="90000"/>
              </a:lnSpc>
              <a:spcBef>
                <a:spcPts val="600"/>
              </a:spcBef>
              <a:buChar char="•"/>
              <a:defRPr sz="1800"/>
            </a:pPr>
            <a:r>
              <a:rPr sz="1820">
                <a:latin typeface="宋体"/>
                <a:ea typeface="宋体"/>
                <a:cs typeface="宋体"/>
                <a:sym typeface="宋体"/>
              </a:rPr>
              <a:t>其中InternalKey := [UserKey][SequenceNumber(56Bit)][ValueType(8Bit)]</a:t>
            </a:r>
            <a:endParaRPr sz="1820">
              <a:latin typeface="宋体"/>
              <a:ea typeface="宋体"/>
              <a:cs typeface="宋体"/>
              <a:sym typeface="宋体"/>
            </a:endParaRPr>
          </a:p>
          <a:p>
            <a:pPr marL="762635" lvl="1" indent="-346710" defTabSz="831850">
              <a:lnSpc>
                <a:spcPct val="90000"/>
              </a:lnSpc>
              <a:spcBef>
                <a:spcPts val="600"/>
              </a:spcBef>
              <a:buChar char="•"/>
              <a:defRPr sz="1800"/>
            </a:pPr>
            <a:r>
              <a:rPr sz="1820">
                <a:latin typeface="宋体"/>
                <a:ea typeface="宋体"/>
                <a:cs typeface="宋体"/>
                <a:sym typeface="宋体"/>
              </a:rPr>
              <a:t>ValueType := kTypeDeletion | kTypeValue</a:t>
            </a:r>
            <a:endParaRPr sz="1820">
              <a:latin typeface="宋体"/>
              <a:ea typeface="宋体"/>
              <a:cs typeface="宋体"/>
              <a:sym typeface="宋体"/>
            </a:endParaRPr>
          </a:p>
          <a:p>
            <a:pPr marL="346710" lvl="0" indent="-346710" defTabSz="8318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1820">
                <a:latin typeface="宋体"/>
                <a:ea typeface="宋体"/>
                <a:cs typeface="宋体"/>
                <a:sym typeface="宋体"/>
              </a:rPr>
              <a:t>写redo日志（当客户端打开sync选项，则sync到文件系统）</a:t>
            </a:r>
            <a:endParaRPr sz="1820">
              <a:latin typeface="宋体"/>
              <a:ea typeface="宋体"/>
              <a:cs typeface="宋体"/>
              <a:sym typeface="宋体"/>
            </a:endParaRPr>
          </a:p>
          <a:p>
            <a:pPr marL="346710" lvl="0" indent="-346710" defTabSz="8318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1820">
                <a:latin typeface="宋体"/>
                <a:ea typeface="宋体"/>
                <a:cs typeface="宋体"/>
                <a:sym typeface="宋体"/>
              </a:rPr>
              <a:t>将key-value插入到Memtable。</a:t>
            </a:r>
            <a:endParaRPr sz="1820">
              <a:latin typeface="宋体"/>
              <a:ea typeface="宋体"/>
              <a:cs typeface="宋体"/>
              <a:sym typeface="宋体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2201203" y="5367021"/>
            <a:ext cx="4594011" cy="481964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none" lIns="0" tIns="0" rIns="0" bIns="0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一次顺序日志写  ＋  一次内存写</a:t>
            </a:r>
            <a:endParaRPr sz="250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xfrm>
            <a:off x="457200" y="274954"/>
            <a:ext cx="8229600" cy="1016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300"/>
              <a:t>Get</a:t>
            </a:r>
            <a:r>
              <a:rPr sz="4300">
                <a:latin typeface="宋体"/>
                <a:ea typeface="宋体"/>
                <a:cs typeface="宋体"/>
                <a:sym typeface="宋体"/>
              </a:rPr>
              <a:t>操作</a:t>
            </a:r>
            <a:endParaRPr sz="4300">
              <a:latin typeface="宋体"/>
              <a:ea typeface="宋体"/>
              <a:cs typeface="宋体"/>
              <a:sym typeface="宋体"/>
            </a:endParaRPr>
          </a:p>
        </p:txBody>
      </p:sp>
      <p:sp>
        <p:nvSpPr>
          <p:cNvPr id="151" name="Shape 151"/>
          <p:cNvSpPr/>
          <p:nvPr>
            <p:ph type="body" idx="1"/>
          </p:nvPr>
        </p:nvSpPr>
        <p:spPr>
          <a:xfrm>
            <a:off x="467359" y="1268729"/>
            <a:ext cx="8229601" cy="5097147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defRPr sz="1800"/>
            </a:pPr>
            <a:r>
              <a:t>value Get(key)</a:t>
            </a:r>
          </a:p>
          <a:p>
            <a:pPr lvl="0">
              <a:lnSpc>
                <a:spcPct val="90000"/>
              </a:lnSpc>
              <a:defRPr sz="1800"/>
            </a:pPr>
            <a:r>
              <a:t>流程： </a:t>
            </a:r>
          </a:p>
          <a:p>
            <a:pPr marL="800100" lvl="1" indent="-342900">
              <a:lnSpc>
                <a:spcPct val="90000"/>
              </a:lnSpc>
              <a:buChar char="•"/>
              <a:defRPr sz="1800"/>
            </a:pPr>
            <a:r>
              <a:t>获取最新的VersionSet。</a:t>
            </a:r>
          </a:p>
          <a:p>
            <a:pPr marL="800100" lvl="1" indent="-342900">
              <a:lnSpc>
                <a:spcPct val="90000"/>
              </a:lnSpc>
              <a:buChar char="•"/>
              <a:defRPr sz="1800"/>
            </a:pPr>
            <a:r>
              <a:t>获取最新VersionSet的last_sequence。</a:t>
            </a:r>
          </a:p>
          <a:p>
            <a:pPr marL="838200" lvl="1" indent="-381000">
              <a:lnSpc>
                <a:spcPct val="90000"/>
              </a:lnSpc>
              <a:buChar char="•"/>
              <a:defRPr sz="1800"/>
            </a:pPr>
            <a:r>
              <a:rPr sz="2000">
                <a:latin typeface="宋体"/>
                <a:ea typeface="宋体"/>
                <a:cs typeface="宋体"/>
                <a:sym typeface="宋体"/>
              </a:rPr>
              <a:t>lookupKey := [UserKey][SequenceNumber(56Bit)][ValueType(8Bit)]</a:t>
            </a:r>
            <a:endParaRPr sz="2000">
              <a:latin typeface="宋体"/>
              <a:ea typeface="宋体"/>
              <a:cs typeface="宋体"/>
              <a:sym typeface="宋体"/>
            </a:endParaRPr>
          </a:p>
          <a:p>
            <a:pPr marL="838200" lvl="1" indent="-381000">
              <a:lnSpc>
                <a:spcPct val="90000"/>
              </a:lnSpc>
              <a:buChar char="•"/>
              <a:defRPr sz="1800"/>
            </a:pPr>
            <a:r>
              <a:rPr sz="2000">
                <a:latin typeface="宋体"/>
                <a:ea typeface="宋体"/>
                <a:cs typeface="宋体"/>
                <a:sym typeface="宋体"/>
              </a:rPr>
              <a:t>如果Memtable中存在lookupKey，则返回；</a:t>
            </a:r>
            <a:endParaRPr sz="2000">
              <a:latin typeface="宋体"/>
              <a:ea typeface="宋体"/>
              <a:cs typeface="宋体"/>
              <a:sym typeface="宋体"/>
            </a:endParaRPr>
          </a:p>
          <a:p>
            <a:pPr marL="838200" lvl="1" indent="-381000">
              <a:lnSpc>
                <a:spcPct val="90000"/>
              </a:lnSpc>
              <a:buChar char="•"/>
              <a:defRPr sz="1800"/>
            </a:pPr>
            <a:r>
              <a:rPr sz="2000">
                <a:latin typeface="宋体"/>
                <a:ea typeface="宋体"/>
                <a:cs typeface="宋体"/>
                <a:sym typeface="宋体"/>
              </a:rPr>
              <a:t>找出所有与key有交集的SSTable，设该集合为TmpSSTableList.</a:t>
            </a:r>
            <a:endParaRPr sz="2000">
              <a:latin typeface="宋体"/>
              <a:ea typeface="宋体"/>
              <a:cs typeface="宋体"/>
              <a:sym typeface="宋体"/>
            </a:endParaRPr>
          </a:p>
          <a:p>
            <a:pPr marL="838200" lvl="1" indent="-381000">
              <a:lnSpc>
                <a:spcPct val="90000"/>
              </a:lnSpc>
              <a:buChar char="•"/>
              <a:defRPr sz="1800"/>
            </a:pPr>
            <a:r>
              <a:rPr sz="2000">
                <a:latin typeface="宋体"/>
                <a:ea typeface="宋体"/>
                <a:cs typeface="宋体"/>
                <a:sym typeface="宋体"/>
              </a:rPr>
              <a:t>按照logNumber顺序依次遍历TmpSSTableList，在SSTable中查找key，若找到则停止。</a:t>
            </a:r>
            <a:endParaRPr sz="2000">
              <a:latin typeface="宋体"/>
              <a:ea typeface="宋体"/>
              <a:cs typeface="宋体"/>
              <a:sym typeface="宋体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755576" y="4725036"/>
            <a:ext cx="3458055" cy="1795269"/>
          </a:xfrm>
          <a:prstGeom prst="rect">
            <a:avLst/>
          </a:prstGeom>
          <a:solidFill>
            <a:srgbClr val="9BBB59"/>
          </a:solidFill>
          <a:ln w="38100">
            <a:solidFill>
              <a:srgbClr val="FFFFFF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none" lIns="0" tIns="0" rIns="0" bIns="0">
            <a:spAutoFit/>
          </a:bodyPr>
          <a:lstStyle/>
          <a:p>
            <a:pPr lvl="0"/>
            <a:r>
              <a:rPr>
                <a:solidFill>
                  <a:srgbClr val="FFFFFF"/>
                </a:solidFill>
              </a:rPr>
              <a:t>最坏情况下：</a:t>
            </a:r>
            <a:endParaRPr>
              <a:solidFill>
                <a:srgbClr val="FFFFFF"/>
              </a:solidFill>
            </a:endParaRPr>
          </a:p>
          <a:p>
            <a:pPr lvl="2"/>
            <a:r>
              <a:rPr>
                <a:solidFill>
                  <a:srgbClr val="FFFFFF"/>
                </a:solidFill>
              </a:rPr>
              <a:t>        一次Memtable读；</a:t>
            </a:r>
            <a:endParaRPr>
              <a:solidFill>
                <a:srgbClr val="FFFFFF"/>
              </a:solidFill>
            </a:endParaRPr>
          </a:p>
          <a:p>
            <a:pPr lvl="2"/>
            <a:r>
              <a:rPr>
                <a:solidFill>
                  <a:srgbClr val="FFFFFF"/>
                </a:solidFill>
              </a:rPr>
              <a:t>        读Level-0层所有SSTable；</a:t>
            </a:r>
            <a:endParaRPr>
              <a:solidFill>
                <a:srgbClr val="FFFFFF"/>
              </a:solidFill>
            </a:endParaRPr>
          </a:p>
          <a:p>
            <a:pPr lvl="2"/>
            <a:r>
              <a:rPr>
                <a:solidFill>
                  <a:srgbClr val="FFFFFF"/>
                </a:solidFill>
              </a:rPr>
              <a:t>        读一次Level-1层SSTable；</a:t>
            </a:r>
            <a:endParaRPr>
              <a:solidFill>
                <a:srgbClr val="FFFFFF"/>
              </a:solidFill>
            </a:endParaRPr>
          </a:p>
          <a:p>
            <a:pPr lvl="2"/>
            <a:r>
              <a:rPr>
                <a:solidFill>
                  <a:srgbClr val="FFFFFF"/>
                </a:solidFill>
              </a:rPr>
              <a:t>        读一次Level-i层SSTable；</a:t>
            </a:r>
            <a:endParaRPr>
              <a:solidFill>
                <a:srgbClr val="FFFFFF"/>
              </a:solidFill>
            </a:endParaRPr>
          </a:p>
          <a:p>
            <a:pPr lvl="2"/>
            <a:r>
              <a:rPr>
                <a:solidFill>
                  <a:srgbClr val="FFFFFF"/>
                </a:solidFill>
              </a:rPr>
              <a:t>        。。。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xfrm>
            <a:off x="457200" y="274954"/>
            <a:ext cx="8229600" cy="1016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Get与Compaction</a:t>
            </a:r>
            <a:endParaRPr sz="4400"/>
          </a:p>
        </p:txBody>
      </p:sp>
      <p:sp>
        <p:nvSpPr>
          <p:cNvPr id="157" name="Shape 157"/>
          <p:cNvSpPr/>
          <p:nvPr>
            <p:ph type="body" idx="1"/>
          </p:nvPr>
        </p:nvSpPr>
        <p:spPr>
          <a:xfrm>
            <a:off x="467359" y="1268729"/>
            <a:ext cx="8229601" cy="5097147"/>
          </a:xfrm>
          <a:prstGeom prst="rect">
            <a:avLst/>
          </a:prstGeom>
        </p:spPr>
        <p:txBody>
          <a:bodyPr/>
          <a:lstStyle/>
          <a:p>
            <a:pPr marL="381000" lvl="0" indent="-381000">
              <a:defRPr sz="1800"/>
            </a:pPr>
            <a:r>
              <a:rPr sz="2000"/>
              <a:t>Level-0</a:t>
            </a:r>
            <a:r>
              <a:rPr sz="2000">
                <a:latin typeface="宋体"/>
                <a:ea typeface="宋体"/>
                <a:cs typeface="宋体"/>
                <a:sym typeface="宋体"/>
              </a:rPr>
              <a:t>层</a:t>
            </a:r>
            <a:endParaRPr sz="2000"/>
          </a:p>
          <a:p>
            <a:pPr marL="819785" lvl="1" indent="-362585">
              <a:defRPr sz="1800"/>
            </a:pPr>
            <a:r>
              <a:rPr sz="2000">
                <a:latin typeface="宋体"/>
                <a:ea typeface="宋体"/>
                <a:cs typeface="宋体"/>
                <a:sym typeface="宋体"/>
              </a:rPr>
              <a:t>当</a:t>
            </a:r>
            <a:r>
              <a:rPr sz="2000"/>
              <a:t>sst</a:t>
            </a:r>
            <a:r>
              <a:rPr sz="2000">
                <a:latin typeface="宋体"/>
                <a:ea typeface="宋体"/>
                <a:cs typeface="宋体"/>
                <a:sym typeface="宋体"/>
              </a:rPr>
              <a:t>个数</a:t>
            </a:r>
            <a:r>
              <a:rPr sz="2000"/>
              <a:t>&gt;=4</a:t>
            </a:r>
            <a:r>
              <a:rPr sz="2000">
                <a:latin typeface="宋体"/>
                <a:ea typeface="宋体"/>
                <a:cs typeface="宋体"/>
                <a:sym typeface="宋体"/>
              </a:rPr>
              <a:t>时，休眠</a:t>
            </a:r>
            <a:r>
              <a:rPr sz="2000"/>
              <a:t>1</a:t>
            </a:r>
            <a:r>
              <a:rPr sz="2000">
                <a:latin typeface="宋体"/>
                <a:ea typeface="宋体"/>
                <a:cs typeface="宋体"/>
                <a:sym typeface="宋体"/>
              </a:rPr>
              <a:t>秒，再尝试插入。</a:t>
            </a:r>
            <a:endParaRPr sz="2000"/>
          </a:p>
          <a:p>
            <a:pPr marL="819785" lvl="1" indent="-362585">
              <a:defRPr sz="1800"/>
            </a:pPr>
            <a:r>
              <a:rPr sz="2000">
                <a:latin typeface="宋体"/>
                <a:ea typeface="宋体"/>
                <a:cs typeface="宋体"/>
                <a:sym typeface="宋体"/>
              </a:rPr>
              <a:t>当</a:t>
            </a:r>
            <a:r>
              <a:rPr sz="2000"/>
              <a:t>sst</a:t>
            </a:r>
            <a:r>
              <a:rPr sz="2000">
                <a:latin typeface="宋体"/>
                <a:ea typeface="宋体"/>
                <a:cs typeface="宋体"/>
                <a:sym typeface="宋体"/>
              </a:rPr>
              <a:t>个数</a:t>
            </a:r>
            <a:r>
              <a:rPr sz="2000"/>
              <a:t>&gt;=8</a:t>
            </a:r>
            <a:r>
              <a:rPr sz="2000">
                <a:latin typeface="宋体"/>
                <a:ea typeface="宋体"/>
                <a:cs typeface="宋体"/>
                <a:sym typeface="宋体"/>
              </a:rPr>
              <a:t>时，等待一次</a:t>
            </a:r>
            <a:r>
              <a:rPr sz="2000"/>
              <a:t>Compaction</a:t>
            </a:r>
            <a:r>
              <a:rPr sz="2000">
                <a:latin typeface="宋体"/>
                <a:ea typeface="宋体"/>
                <a:cs typeface="宋体"/>
                <a:sym typeface="宋体"/>
              </a:rPr>
              <a:t>完成，然后判断内存是否可写，当可写时，插入内存。</a:t>
            </a:r>
            <a:endParaRPr sz="2000">
              <a:latin typeface="宋体"/>
              <a:ea typeface="宋体"/>
              <a:cs typeface="宋体"/>
              <a:sym typeface="宋体"/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136525" y="4151630"/>
            <a:ext cx="648336" cy="432436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lvl="0"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9" name="Shape 159"/>
          <p:cNvSpPr/>
          <p:nvPr/>
        </p:nvSpPr>
        <p:spPr>
          <a:xfrm>
            <a:off x="929005" y="4151630"/>
            <a:ext cx="648336" cy="432436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lvl="0"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0" name="Shape 160"/>
          <p:cNvSpPr/>
          <p:nvPr/>
        </p:nvSpPr>
        <p:spPr>
          <a:xfrm>
            <a:off x="1720850" y="4151630"/>
            <a:ext cx="648336" cy="432436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lvl="0"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1" name="Shape 161"/>
          <p:cNvSpPr/>
          <p:nvPr/>
        </p:nvSpPr>
        <p:spPr>
          <a:xfrm>
            <a:off x="2512695" y="4151630"/>
            <a:ext cx="648336" cy="432436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lvl="0"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2" name="Shape 162"/>
          <p:cNvSpPr/>
          <p:nvPr/>
        </p:nvSpPr>
        <p:spPr>
          <a:xfrm>
            <a:off x="3376929" y="4151630"/>
            <a:ext cx="648336" cy="432436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lvl="0"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3" name="Shape 163"/>
          <p:cNvSpPr/>
          <p:nvPr/>
        </p:nvSpPr>
        <p:spPr>
          <a:xfrm>
            <a:off x="4241165" y="4151630"/>
            <a:ext cx="648336" cy="432436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lvl="0"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4" name="Shape 164"/>
          <p:cNvSpPr/>
          <p:nvPr/>
        </p:nvSpPr>
        <p:spPr>
          <a:xfrm>
            <a:off x="5105400" y="4151630"/>
            <a:ext cx="648336" cy="432436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lvl="0"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5" name="Shape 165"/>
          <p:cNvSpPr/>
          <p:nvPr/>
        </p:nvSpPr>
        <p:spPr>
          <a:xfrm>
            <a:off x="5969000" y="4151630"/>
            <a:ext cx="648336" cy="432436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lvl="0"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6" name="Shape 166"/>
          <p:cNvSpPr/>
          <p:nvPr/>
        </p:nvSpPr>
        <p:spPr>
          <a:xfrm>
            <a:off x="6833234" y="4151630"/>
            <a:ext cx="648336" cy="432436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lvl="0"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7" name="Shape 167"/>
          <p:cNvSpPr/>
          <p:nvPr/>
        </p:nvSpPr>
        <p:spPr>
          <a:xfrm>
            <a:off x="7625715" y="4151630"/>
            <a:ext cx="648336" cy="432436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lvl="0"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8" name="Shape 168"/>
          <p:cNvSpPr/>
          <p:nvPr/>
        </p:nvSpPr>
        <p:spPr>
          <a:xfrm>
            <a:off x="3232785" y="3143885"/>
            <a:ext cx="42546" cy="2607946"/>
          </a:xfrm>
          <a:prstGeom prst="line">
            <a:avLst/>
          </a:prstGeom>
          <a:ln w="12700">
            <a:solidFill>
              <a:srgbClr val="4F81BD"/>
            </a:solidFill>
            <a:prstDash val="dashDot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169" name="Shape 169"/>
          <p:cNvSpPr/>
          <p:nvPr/>
        </p:nvSpPr>
        <p:spPr>
          <a:xfrm>
            <a:off x="6689725" y="3143885"/>
            <a:ext cx="42546" cy="2607946"/>
          </a:xfrm>
          <a:prstGeom prst="line">
            <a:avLst/>
          </a:prstGeom>
          <a:ln w="12700">
            <a:solidFill>
              <a:srgbClr val="4F81BD"/>
            </a:solidFill>
            <a:prstDash val="dashDot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170" name="Shape 170"/>
          <p:cNvSpPr/>
          <p:nvPr/>
        </p:nvSpPr>
        <p:spPr>
          <a:xfrm rot="16200000">
            <a:off x="4811712" y="3515042"/>
            <a:ext cx="467361" cy="3086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1478"/>
                  <a:pt x="10800" y="21327"/>
                </a:cubicBezTo>
                <a:lnTo>
                  <a:pt x="10800" y="11075"/>
                </a:lnTo>
                <a:cubicBezTo>
                  <a:pt x="10800" y="10924"/>
                  <a:pt x="5965" y="10802"/>
                  <a:pt x="0" y="10802"/>
                </a:cubicBezTo>
                <a:cubicBezTo>
                  <a:pt x="5965" y="10802"/>
                  <a:pt x="10800" y="10680"/>
                  <a:pt x="10800" y="10530"/>
                </a:cubicBezTo>
                <a:lnTo>
                  <a:pt x="10800" y="273"/>
                </a:lnTo>
                <a:cubicBezTo>
                  <a:pt x="10800" y="122"/>
                  <a:pt x="15635" y="0"/>
                  <a:pt x="21600" y="0"/>
                </a:cubicBezTo>
              </a:path>
            </a:pathLst>
          </a:custGeom>
          <a:ln w="25400">
            <a:solidFill>
              <a:srgbClr val="4F81BD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1" name="Shape 171"/>
          <p:cNvSpPr/>
          <p:nvPr/>
        </p:nvSpPr>
        <p:spPr>
          <a:xfrm>
            <a:off x="3449320" y="5520055"/>
            <a:ext cx="3103881" cy="7317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lvl="0"/>
            <a:r>
              <a:rPr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必然休眠一秒</a:t>
            </a:r>
            <a:r>
              <a:rPr sz="1400">
                <a:latin typeface="Calibri"/>
                <a:ea typeface="Calibri"/>
                <a:cs typeface="Calibri"/>
                <a:sym typeface="Calibri"/>
              </a:rPr>
              <a:t>。之后尝试插入，若内存&lt;=4M，则插入内存；若内存&gt;4M，dump</a:t>
            </a:r>
            <a:r>
              <a:rPr sz="1400">
                <a:latin typeface="宋体"/>
                <a:ea typeface="宋体"/>
                <a:cs typeface="宋体"/>
                <a:sym typeface="宋体"/>
              </a:rPr>
              <a:t>出</a:t>
            </a:r>
            <a:r>
              <a:rPr sz="1400">
                <a:latin typeface="Calibri"/>
                <a:ea typeface="Calibri"/>
                <a:cs typeface="Calibri"/>
                <a:sym typeface="Calibri"/>
              </a:rPr>
              <a:t>Memtable</a:t>
            </a:r>
            <a:r>
              <a:rPr sz="1400">
                <a:latin typeface="宋体"/>
                <a:ea typeface="宋体"/>
                <a:cs typeface="宋体"/>
                <a:sym typeface="宋体"/>
              </a:rPr>
              <a:t>到</a:t>
            </a:r>
            <a:r>
              <a:rPr sz="1400">
                <a:latin typeface="Calibri"/>
                <a:ea typeface="Calibri"/>
                <a:cs typeface="Calibri"/>
                <a:sym typeface="Calibri"/>
              </a:rPr>
              <a:t>Level-0</a:t>
            </a:r>
            <a:r>
              <a:rPr sz="1400">
                <a:latin typeface="宋体"/>
                <a:ea typeface="宋体"/>
                <a:cs typeface="宋体"/>
                <a:sym typeface="宋体"/>
              </a:rPr>
              <a:t>。</a:t>
            </a:r>
            <a:endParaRPr sz="1400">
              <a:latin typeface="宋体"/>
              <a:ea typeface="宋体"/>
              <a:cs typeface="宋体"/>
              <a:sym typeface="宋体"/>
            </a:endParaRPr>
          </a:p>
        </p:txBody>
      </p:sp>
      <p:sp>
        <p:nvSpPr>
          <p:cNvPr id="172" name="Shape 172"/>
          <p:cNvSpPr/>
          <p:nvPr/>
        </p:nvSpPr>
        <p:spPr>
          <a:xfrm rot="16200000">
            <a:off x="7394891" y="4201795"/>
            <a:ext cx="532767" cy="1713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1349"/>
                  <a:pt x="10800" y="21040"/>
                </a:cubicBezTo>
                <a:lnTo>
                  <a:pt x="10800" y="11362"/>
                </a:lnTo>
                <a:cubicBezTo>
                  <a:pt x="10800" y="11053"/>
                  <a:pt x="5965" y="10802"/>
                  <a:pt x="0" y="10802"/>
                </a:cubicBezTo>
                <a:cubicBezTo>
                  <a:pt x="5965" y="10802"/>
                  <a:pt x="10800" y="10552"/>
                  <a:pt x="10800" y="10242"/>
                </a:cubicBezTo>
                <a:lnTo>
                  <a:pt x="10800" y="560"/>
                </a:lnTo>
                <a:cubicBezTo>
                  <a:pt x="10800" y="251"/>
                  <a:pt x="15635" y="0"/>
                  <a:pt x="21600" y="0"/>
                </a:cubicBezTo>
              </a:path>
            </a:pathLst>
          </a:custGeom>
          <a:ln w="25400">
            <a:solidFill>
              <a:srgbClr val="4F81BD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3" name="Shape 173"/>
          <p:cNvSpPr/>
          <p:nvPr/>
        </p:nvSpPr>
        <p:spPr>
          <a:xfrm>
            <a:off x="6725284" y="5377815"/>
            <a:ext cx="2294891" cy="12852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lvl="0"/>
            <a:r>
              <a:rPr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必然休眠一秒</a:t>
            </a:r>
            <a:r>
              <a:rPr sz="1400">
                <a:latin typeface="Calibri"/>
                <a:ea typeface="Calibri"/>
                <a:cs typeface="Calibri"/>
                <a:sym typeface="Calibri"/>
              </a:rPr>
              <a:t>。等待一次Compaction</a:t>
            </a:r>
            <a:r>
              <a:rPr sz="1400">
                <a:latin typeface="宋体"/>
                <a:ea typeface="宋体"/>
                <a:cs typeface="宋体"/>
                <a:sym typeface="宋体"/>
              </a:rPr>
              <a:t>完成，然后判断内存是否可写，如果不可写继续等待下一次</a:t>
            </a:r>
            <a:r>
              <a:rPr sz="1400">
                <a:latin typeface="Calibri"/>
                <a:ea typeface="Calibri"/>
                <a:cs typeface="Calibri"/>
                <a:sym typeface="Calibri"/>
              </a:rPr>
              <a:t>Compaction</a:t>
            </a:r>
            <a:r>
              <a:rPr sz="1400">
                <a:latin typeface="宋体"/>
                <a:ea typeface="宋体"/>
                <a:cs typeface="宋体"/>
                <a:sym typeface="宋体"/>
              </a:rPr>
              <a:t>完成</a:t>
            </a:r>
            <a:endParaRPr sz="1400">
              <a:latin typeface="宋体"/>
              <a:ea typeface="宋体"/>
              <a:cs typeface="宋体"/>
              <a:sym typeface="宋体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title"/>
          </p:nvPr>
        </p:nvSpPr>
        <p:spPr>
          <a:xfrm>
            <a:off x="457200" y="274954"/>
            <a:ext cx="8229600" cy="1016001"/>
          </a:xfrm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 lvl="0">
              <a:defRPr sz="1800"/>
            </a:pPr>
            <a:r>
              <a:rPr sz="4400"/>
              <a:t>一致性读</a:t>
            </a:r>
            <a:endParaRPr sz="4400"/>
          </a:p>
        </p:txBody>
      </p:sp>
      <p:sp>
        <p:nvSpPr>
          <p:cNvPr id="178" name="Shape 178"/>
          <p:cNvSpPr/>
          <p:nvPr/>
        </p:nvSpPr>
        <p:spPr>
          <a:xfrm>
            <a:off x="1476929" y="2572068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79" name="Shape 179"/>
          <p:cNvSpPr/>
          <p:nvPr/>
        </p:nvSpPr>
        <p:spPr>
          <a:xfrm>
            <a:off x="1979849" y="2572068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80" name="Shape 180"/>
          <p:cNvSpPr/>
          <p:nvPr/>
        </p:nvSpPr>
        <p:spPr>
          <a:xfrm>
            <a:off x="2482769" y="2572068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81" name="Shape 181"/>
          <p:cNvSpPr/>
          <p:nvPr/>
        </p:nvSpPr>
        <p:spPr>
          <a:xfrm>
            <a:off x="2985689" y="2572068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82" name="Shape 182"/>
          <p:cNvSpPr/>
          <p:nvPr/>
        </p:nvSpPr>
        <p:spPr>
          <a:xfrm>
            <a:off x="1461689" y="3127195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83" name="Shape 183"/>
          <p:cNvSpPr/>
          <p:nvPr/>
        </p:nvSpPr>
        <p:spPr>
          <a:xfrm>
            <a:off x="1964609" y="3127195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84" name="Shape 184"/>
          <p:cNvSpPr/>
          <p:nvPr/>
        </p:nvSpPr>
        <p:spPr>
          <a:xfrm>
            <a:off x="2467529" y="3127195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85" name="Shape 185"/>
          <p:cNvSpPr/>
          <p:nvPr/>
        </p:nvSpPr>
        <p:spPr>
          <a:xfrm>
            <a:off x="2970449" y="3127195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86" name="Shape 186"/>
          <p:cNvSpPr/>
          <p:nvPr/>
        </p:nvSpPr>
        <p:spPr>
          <a:xfrm>
            <a:off x="3468289" y="3127195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87" name="Shape 187"/>
          <p:cNvSpPr/>
          <p:nvPr/>
        </p:nvSpPr>
        <p:spPr>
          <a:xfrm>
            <a:off x="3971209" y="3127195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88" name="Shape 188"/>
          <p:cNvSpPr/>
          <p:nvPr/>
        </p:nvSpPr>
        <p:spPr>
          <a:xfrm>
            <a:off x="4474129" y="3127195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89" name="Shape 189"/>
          <p:cNvSpPr/>
          <p:nvPr/>
        </p:nvSpPr>
        <p:spPr>
          <a:xfrm>
            <a:off x="4977049" y="3127195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90" name="Shape 190"/>
          <p:cNvSpPr/>
          <p:nvPr/>
        </p:nvSpPr>
        <p:spPr>
          <a:xfrm>
            <a:off x="5479969" y="3127195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91" name="Shape 191"/>
          <p:cNvSpPr/>
          <p:nvPr/>
        </p:nvSpPr>
        <p:spPr>
          <a:xfrm>
            <a:off x="5982889" y="3127195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92" name="Shape 192"/>
          <p:cNvSpPr/>
          <p:nvPr/>
        </p:nvSpPr>
        <p:spPr>
          <a:xfrm>
            <a:off x="841547" y="2285999"/>
            <a:ext cx="6345718" cy="1"/>
          </a:xfrm>
          <a:prstGeom prst="line">
            <a:avLst/>
          </a:prstGeom>
          <a:ln w="25400" cap="rnd">
            <a:solidFill>
              <a:srgbClr val="C0504D"/>
            </a:solidFill>
            <a:custDash>
              <a:ds d="100000" sp="200000"/>
            </a:custDash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193" name="Shape 193"/>
          <p:cNvSpPr/>
          <p:nvPr/>
        </p:nvSpPr>
        <p:spPr>
          <a:xfrm>
            <a:off x="841547" y="1529079"/>
            <a:ext cx="6345718" cy="1"/>
          </a:xfrm>
          <a:prstGeom prst="line">
            <a:avLst/>
          </a:prstGeom>
          <a:ln w="25400" cap="rnd">
            <a:solidFill>
              <a:srgbClr val="C0504D"/>
            </a:solidFill>
            <a:custDash>
              <a:ds d="100000" sp="200000"/>
            </a:custDash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194" name="Shape 194"/>
          <p:cNvSpPr/>
          <p:nvPr/>
        </p:nvSpPr>
        <p:spPr>
          <a:xfrm>
            <a:off x="1461689" y="1770380"/>
            <a:ext cx="416561" cy="274321"/>
          </a:xfrm>
          <a:prstGeom prst="rect">
            <a:avLst/>
          </a:prstGeom>
          <a:solidFill>
            <a:srgbClr val="9BBB59"/>
          </a:solidFill>
          <a:ln w="38100">
            <a:solidFill>
              <a:srgbClr val="FFFFFF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5" name="Shape 195"/>
          <p:cNvSpPr/>
          <p:nvPr/>
        </p:nvSpPr>
        <p:spPr>
          <a:xfrm>
            <a:off x="1979849" y="1770380"/>
            <a:ext cx="416561" cy="274321"/>
          </a:xfrm>
          <a:prstGeom prst="rect">
            <a:avLst/>
          </a:prstGeom>
          <a:gradFill>
            <a:gsLst>
              <a:gs pos="0">
                <a:srgbClr val="FF953E"/>
              </a:gs>
              <a:gs pos="100000">
                <a:srgbClr val="FFD1BB"/>
              </a:gs>
            </a:gsLst>
            <a:lin ang="16200000"/>
          </a:gradFill>
          <a:ln w="25400">
            <a:solidFill>
              <a:srgbClr val="4F81BD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6" name="Shape 196"/>
          <p:cNvSpPr/>
          <p:nvPr/>
        </p:nvSpPr>
        <p:spPr>
          <a:xfrm>
            <a:off x="6330796" y="1686561"/>
            <a:ext cx="929688" cy="37083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/>
            <a:r>
              <a:t>Memory</a:t>
            </a:r>
          </a:p>
        </p:txBody>
      </p:sp>
      <p:sp>
        <p:nvSpPr>
          <p:cNvPr id="197" name="Shape 197"/>
          <p:cNvSpPr/>
          <p:nvPr/>
        </p:nvSpPr>
        <p:spPr>
          <a:xfrm>
            <a:off x="6442556" y="2380208"/>
            <a:ext cx="548615" cy="37083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/>
            <a:r>
              <a:t>Disk</a:t>
            </a:r>
          </a:p>
        </p:txBody>
      </p:sp>
      <p:sp>
        <p:nvSpPr>
          <p:cNvPr id="198" name="Shape 198"/>
          <p:cNvSpPr/>
          <p:nvPr/>
        </p:nvSpPr>
        <p:spPr>
          <a:xfrm>
            <a:off x="1454033" y="3682322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99" name="Shape 199"/>
          <p:cNvSpPr/>
          <p:nvPr/>
        </p:nvSpPr>
        <p:spPr>
          <a:xfrm>
            <a:off x="1956952" y="3682322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00" name="Shape 200"/>
          <p:cNvSpPr/>
          <p:nvPr/>
        </p:nvSpPr>
        <p:spPr>
          <a:xfrm>
            <a:off x="2459872" y="3682322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01" name="Shape 201"/>
          <p:cNvSpPr/>
          <p:nvPr/>
        </p:nvSpPr>
        <p:spPr>
          <a:xfrm>
            <a:off x="2962793" y="3682322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02" name="Shape 202"/>
          <p:cNvSpPr/>
          <p:nvPr/>
        </p:nvSpPr>
        <p:spPr>
          <a:xfrm>
            <a:off x="3460633" y="3682322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03" name="Shape 203"/>
          <p:cNvSpPr/>
          <p:nvPr/>
        </p:nvSpPr>
        <p:spPr>
          <a:xfrm>
            <a:off x="3963553" y="3682322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04" name="Shape 204"/>
          <p:cNvSpPr/>
          <p:nvPr/>
        </p:nvSpPr>
        <p:spPr>
          <a:xfrm>
            <a:off x="4466473" y="3682322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05" name="Shape 205"/>
          <p:cNvSpPr/>
          <p:nvPr/>
        </p:nvSpPr>
        <p:spPr>
          <a:xfrm>
            <a:off x="4969393" y="3682322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06" name="Shape 206"/>
          <p:cNvSpPr/>
          <p:nvPr/>
        </p:nvSpPr>
        <p:spPr>
          <a:xfrm>
            <a:off x="5472313" y="3682322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07" name="Shape 207"/>
          <p:cNvSpPr/>
          <p:nvPr/>
        </p:nvSpPr>
        <p:spPr>
          <a:xfrm>
            <a:off x="5975233" y="3682322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08" name="Shape 208"/>
          <p:cNvSpPr/>
          <p:nvPr/>
        </p:nvSpPr>
        <p:spPr>
          <a:xfrm>
            <a:off x="6478153" y="3686270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09" name="Shape 209"/>
          <p:cNvSpPr/>
          <p:nvPr/>
        </p:nvSpPr>
        <p:spPr>
          <a:xfrm>
            <a:off x="6981073" y="3686270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10" name="Shape 210"/>
          <p:cNvSpPr/>
          <p:nvPr/>
        </p:nvSpPr>
        <p:spPr>
          <a:xfrm>
            <a:off x="7483993" y="3686270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11" name="Shape 211"/>
          <p:cNvSpPr/>
          <p:nvPr/>
        </p:nvSpPr>
        <p:spPr>
          <a:xfrm>
            <a:off x="380771" y="3096077"/>
            <a:ext cx="853898" cy="37083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/>
            <a:r>
              <a:t>Level-1</a:t>
            </a:r>
          </a:p>
        </p:txBody>
      </p:sp>
      <p:sp>
        <p:nvSpPr>
          <p:cNvPr id="212" name="Shape 212"/>
          <p:cNvSpPr/>
          <p:nvPr/>
        </p:nvSpPr>
        <p:spPr>
          <a:xfrm>
            <a:off x="380771" y="2514599"/>
            <a:ext cx="853898" cy="37083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/>
            <a:r>
              <a:t>Level-0</a:t>
            </a:r>
          </a:p>
        </p:txBody>
      </p:sp>
      <p:sp>
        <p:nvSpPr>
          <p:cNvPr id="213" name="Shape 213"/>
          <p:cNvSpPr/>
          <p:nvPr/>
        </p:nvSpPr>
        <p:spPr>
          <a:xfrm>
            <a:off x="380771" y="3669622"/>
            <a:ext cx="853898" cy="37083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/>
            <a:r>
              <a:t>Level-2</a:t>
            </a:r>
          </a:p>
        </p:txBody>
      </p:sp>
      <p:sp>
        <p:nvSpPr>
          <p:cNvPr id="214" name="Shape 214"/>
          <p:cNvSpPr/>
          <p:nvPr/>
        </p:nvSpPr>
        <p:spPr>
          <a:xfrm>
            <a:off x="1404540" y="4229100"/>
            <a:ext cx="561339" cy="37083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/>
            <a:r>
              <a:t>……</a:t>
            </a:r>
          </a:p>
        </p:txBody>
      </p:sp>
      <p:sp>
        <p:nvSpPr>
          <p:cNvPr id="215" name="Shape 215"/>
          <p:cNvSpPr/>
          <p:nvPr/>
        </p:nvSpPr>
        <p:spPr>
          <a:xfrm>
            <a:off x="7969133" y="3636239"/>
            <a:ext cx="561339" cy="37083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/>
            <a:r>
              <a:t>……</a:t>
            </a:r>
          </a:p>
        </p:txBody>
      </p:sp>
      <p:sp>
        <p:nvSpPr>
          <p:cNvPr id="216" name="Shape 216"/>
          <p:cNvSpPr/>
          <p:nvPr/>
        </p:nvSpPr>
        <p:spPr>
          <a:xfrm>
            <a:off x="477252" y="5296174"/>
            <a:ext cx="416561" cy="274321"/>
          </a:xfrm>
          <a:prstGeom prst="rect">
            <a:avLst/>
          </a:prstGeom>
          <a:solidFill>
            <a:srgbClr val="9BBB59"/>
          </a:solidFill>
          <a:ln w="38100">
            <a:solidFill>
              <a:srgbClr val="FFFFFF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7" name="Shape 217"/>
          <p:cNvSpPr/>
          <p:nvPr/>
        </p:nvSpPr>
        <p:spPr>
          <a:xfrm>
            <a:off x="1124718" y="5247916"/>
            <a:ext cx="1107836" cy="37083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/>
            <a:r>
              <a:t>Memtable</a:t>
            </a:r>
          </a:p>
        </p:txBody>
      </p:sp>
      <p:sp>
        <p:nvSpPr>
          <p:cNvPr id="218" name="Shape 218"/>
          <p:cNvSpPr/>
          <p:nvPr/>
        </p:nvSpPr>
        <p:spPr>
          <a:xfrm>
            <a:off x="477252" y="5692414"/>
            <a:ext cx="416561" cy="274321"/>
          </a:xfrm>
          <a:prstGeom prst="rect">
            <a:avLst/>
          </a:prstGeom>
          <a:gradFill>
            <a:gsLst>
              <a:gs pos="0">
                <a:srgbClr val="FF953E"/>
              </a:gs>
              <a:gs pos="100000">
                <a:srgbClr val="FFD1BB"/>
              </a:gs>
            </a:gsLst>
            <a:lin ang="16200000"/>
          </a:gradFill>
          <a:ln w="25400">
            <a:solidFill>
              <a:srgbClr val="4F81BD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9" name="Shape 219"/>
          <p:cNvSpPr/>
          <p:nvPr/>
        </p:nvSpPr>
        <p:spPr>
          <a:xfrm>
            <a:off x="1134878" y="5644155"/>
            <a:ext cx="1777339" cy="37083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/>
            <a:r>
              <a:t>Immutable Table</a:t>
            </a:r>
          </a:p>
        </p:txBody>
      </p:sp>
      <p:sp>
        <p:nvSpPr>
          <p:cNvPr id="220" name="Shape 220"/>
          <p:cNvSpPr/>
          <p:nvPr/>
        </p:nvSpPr>
        <p:spPr>
          <a:xfrm>
            <a:off x="477252" y="6082305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21" name="Shape 221"/>
          <p:cNvSpPr/>
          <p:nvPr/>
        </p:nvSpPr>
        <p:spPr>
          <a:xfrm>
            <a:off x="1134878" y="6034046"/>
            <a:ext cx="955585" cy="37083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/>
            <a:r>
              <a:t>SSTable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400"/>
              <a:t>Part.4  Compaction</a:t>
            </a:r>
            <a:endParaRPr sz="4400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type="title"/>
          </p:nvPr>
        </p:nvSpPr>
        <p:spPr>
          <a:xfrm>
            <a:off x="457200" y="274954"/>
            <a:ext cx="8229600" cy="1016001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400"/>
              <a:t>Minor Compaction</a:t>
            </a:r>
            <a:endParaRPr sz="4400"/>
          </a:p>
        </p:txBody>
      </p:sp>
      <p:sp>
        <p:nvSpPr>
          <p:cNvPr id="233" name="Shape 233"/>
          <p:cNvSpPr/>
          <p:nvPr/>
        </p:nvSpPr>
        <p:spPr>
          <a:xfrm>
            <a:off x="1263569" y="2561908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34" name="Shape 234"/>
          <p:cNvSpPr/>
          <p:nvPr/>
        </p:nvSpPr>
        <p:spPr>
          <a:xfrm>
            <a:off x="1766489" y="2561908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lvl="0"/>
          </a:p>
        </p:txBody>
      </p:sp>
      <p:sp>
        <p:nvSpPr>
          <p:cNvPr id="235" name="Shape 235"/>
          <p:cNvSpPr/>
          <p:nvPr/>
        </p:nvSpPr>
        <p:spPr>
          <a:xfrm>
            <a:off x="2269409" y="2561908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lvl="0"/>
          </a:p>
        </p:txBody>
      </p:sp>
      <p:sp>
        <p:nvSpPr>
          <p:cNvPr id="236" name="Shape 236"/>
          <p:cNvSpPr/>
          <p:nvPr/>
        </p:nvSpPr>
        <p:spPr>
          <a:xfrm>
            <a:off x="2772329" y="2561908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lvl="0"/>
          </a:p>
        </p:txBody>
      </p:sp>
      <p:sp>
        <p:nvSpPr>
          <p:cNvPr id="237" name="Shape 237"/>
          <p:cNvSpPr/>
          <p:nvPr/>
        </p:nvSpPr>
        <p:spPr>
          <a:xfrm>
            <a:off x="1248329" y="3117035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38" name="Shape 238"/>
          <p:cNvSpPr/>
          <p:nvPr/>
        </p:nvSpPr>
        <p:spPr>
          <a:xfrm>
            <a:off x="1751249" y="3117035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39" name="Shape 239"/>
          <p:cNvSpPr/>
          <p:nvPr/>
        </p:nvSpPr>
        <p:spPr>
          <a:xfrm>
            <a:off x="2254169" y="3117035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40" name="Shape 240"/>
          <p:cNvSpPr/>
          <p:nvPr/>
        </p:nvSpPr>
        <p:spPr>
          <a:xfrm>
            <a:off x="2757089" y="3117035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41" name="Shape 241"/>
          <p:cNvSpPr/>
          <p:nvPr/>
        </p:nvSpPr>
        <p:spPr>
          <a:xfrm>
            <a:off x="3254929" y="3117035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42" name="Shape 242"/>
          <p:cNvSpPr/>
          <p:nvPr/>
        </p:nvSpPr>
        <p:spPr>
          <a:xfrm>
            <a:off x="3757849" y="3117035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43" name="Shape 243"/>
          <p:cNvSpPr/>
          <p:nvPr/>
        </p:nvSpPr>
        <p:spPr>
          <a:xfrm>
            <a:off x="4260769" y="3117035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44" name="Shape 244"/>
          <p:cNvSpPr/>
          <p:nvPr/>
        </p:nvSpPr>
        <p:spPr>
          <a:xfrm>
            <a:off x="4763689" y="3117035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45" name="Shape 245"/>
          <p:cNvSpPr/>
          <p:nvPr/>
        </p:nvSpPr>
        <p:spPr>
          <a:xfrm>
            <a:off x="5266609" y="3117035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46" name="Shape 246"/>
          <p:cNvSpPr/>
          <p:nvPr/>
        </p:nvSpPr>
        <p:spPr>
          <a:xfrm>
            <a:off x="5769529" y="3117035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47" name="Shape 247"/>
          <p:cNvSpPr/>
          <p:nvPr/>
        </p:nvSpPr>
        <p:spPr>
          <a:xfrm>
            <a:off x="628187" y="2275839"/>
            <a:ext cx="6345718" cy="1"/>
          </a:xfrm>
          <a:prstGeom prst="line">
            <a:avLst/>
          </a:prstGeom>
          <a:ln w="25400" cap="rnd">
            <a:solidFill>
              <a:srgbClr val="C0504D"/>
            </a:solidFill>
            <a:custDash>
              <a:ds d="100000" sp="200000"/>
            </a:custDash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248" name="Shape 248"/>
          <p:cNvSpPr/>
          <p:nvPr/>
        </p:nvSpPr>
        <p:spPr>
          <a:xfrm>
            <a:off x="628187" y="1518920"/>
            <a:ext cx="6345718" cy="1"/>
          </a:xfrm>
          <a:prstGeom prst="line">
            <a:avLst/>
          </a:prstGeom>
          <a:ln w="25400" cap="rnd">
            <a:solidFill>
              <a:srgbClr val="C0504D"/>
            </a:solidFill>
            <a:custDash>
              <a:ds d="100000" sp="200000"/>
            </a:custDash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249" name="Shape 249"/>
          <p:cNvSpPr/>
          <p:nvPr/>
        </p:nvSpPr>
        <p:spPr>
          <a:xfrm>
            <a:off x="1248329" y="1760219"/>
            <a:ext cx="416561" cy="274322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lvl="0"/>
          </a:p>
        </p:txBody>
      </p:sp>
      <p:sp>
        <p:nvSpPr>
          <p:cNvPr id="250" name="Shape 250"/>
          <p:cNvSpPr/>
          <p:nvPr/>
        </p:nvSpPr>
        <p:spPr>
          <a:xfrm>
            <a:off x="1766489" y="1760219"/>
            <a:ext cx="416561" cy="274322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1" name="Shape 251"/>
          <p:cNvSpPr/>
          <p:nvPr/>
        </p:nvSpPr>
        <p:spPr>
          <a:xfrm>
            <a:off x="6117436" y="1676402"/>
            <a:ext cx="929689" cy="3708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 lvl="0"/>
            <a:r>
              <a:t>Memory</a:t>
            </a:r>
          </a:p>
        </p:txBody>
      </p:sp>
      <p:sp>
        <p:nvSpPr>
          <p:cNvPr id="252" name="Shape 252"/>
          <p:cNvSpPr/>
          <p:nvPr/>
        </p:nvSpPr>
        <p:spPr>
          <a:xfrm>
            <a:off x="6229196" y="2370048"/>
            <a:ext cx="548614" cy="37083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/>
            <a:r>
              <a:t>Disk</a:t>
            </a:r>
          </a:p>
        </p:txBody>
      </p:sp>
      <p:sp>
        <p:nvSpPr>
          <p:cNvPr id="253" name="Shape 253"/>
          <p:cNvSpPr/>
          <p:nvPr/>
        </p:nvSpPr>
        <p:spPr>
          <a:xfrm>
            <a:off x="1235940" y="5631636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54" name="Shape 254"/>
          <p:cNvSpPr/>
          <p:nvPr/>
        </p:nvSpPr>
        <p:spPr>
          <a:xfrm>
            <a:off x="1738860" y="5631636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55" name="Shape 255"/>
          <p:cNvSpPr/>
          <p:nvPr/>
        </p:nvSpPr>
        <p:spPr>
          <a:xfrm>
            <a:off x="2241780" y="5631636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56" name="Shape 256"/>
          <p:cNvSpPr/>
          <p:nvPr/>
        </p:nvSpPr>
        <p:spPr>
          <a:xfrm>
            <a:off x="2744700" y="5631636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57" name="Shape 257"/>
          <p:cNvSpPr/>
          <p:nvPr/>
        </p:nvSpPr>
        <p:spPr>
          <a:xfrm>
            <a:off x="1220700" y="6186764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58" name="Shape 258"/>
          <p:cNvSpPr/>
          <p:nvPr/>
        </p:nvSpPr>
        <p:spPr>
          <a:xfrm>
            <a:off x="1723620" y="6186764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59" name="Shape 259"/>
          <p:cNvSpPr/>
          <p:nvPr/>
        </p:nvSpPr>
        <p:spPr>
          <a:xfrm>
            <a:off x="2226540" y="6186764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60" name="Shape 260"/>
          <p:cNvSpPr/>
          <p:nvPr/>
        </p:nvSpPr>
        <p:spPr>
          <a:xfrm>
            <a:off x="2729460" y="6186764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61" name="Shape 261"/>
          <p:cNvSpPr/>
          <p:nvPr/>
        </p:nvSpPr>
        <p:spPr>
          <a:xfrm>
            <a:off x="3227300" y="6186764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62" name="Shape 262"/>
          <p:cNvSpPr/>
          <p:nvPr/>
        </p:nvSpPr>
        <p:spPr>
          <a:xfrm>
            <a:off x="3730220" y="6186764"/>
            <a:ext cx="416560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63" name="Shape 263"/>
          <p:cNvSpPr/>
          <p:nvPr/>
        </p:nvSpPr>
        <p:spPr>
          <a:xfrm>
            <a:off x="4233140" y="6186764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64" name="Shape 264"/>
          <p:cNvSpPr/>
          <p:nvPr/>
        </p:nvSpPr>
        <p:spPr>
          <a:xfrm>
            <a:off x="4736060" y="6186764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65" name="Shape 265"/>
          <p:cNvSpPr/>
          <p:nvPr/>
        </p:nvSpPr>
        <p:spPr>
          <a:xfrm>
            <a:off x="5238980" y="6186764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66" name="Shape 266"/>
          <p:cNvSpPr/>
          <p:nvPr/>
        </p:nvSpPr>
        <p:spPr>
          <a:xfrm>
            <a:off x="5741900" y="6186764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67" name="Shape 267"/>
          <p:cNvSpPr/>
          <p:nvPr/>
        </p:nvSpPr>
        <p:spPr>
          <a:xfrm>
            <a:off x="600557" y="5345568"/>
            <a:ext cx="6345719" cy="1"/>
          </a:xfrm>
          <a:prstGeom prst="line">
            <a:avLst/>
          </a:prstGeom>
          <a:ln w="25400" cap="rnd">
            <a:solidFill>
              <a:srgbClr val="C0504D"/>
            </a:solidFill>
            <a:custDash>
              <a:ds d="100000" sp="200000"/>
            </a:custDash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268" name="Shape 268"/>
          <p:cNvSpPr/>
          <p:nvPr/>
        </p:nvSpPr>
        <p:spPr>
          <a:xfrm>
            <a:off x="600557" y="4588649"/>
            <a:ext cx="6345719" cy="1"/>
          </a:xfrm>
          <a:prstGeom prst="line">
            <a:avLst/>
          </a:prstGeom>
          <a:ln w="25400" cap="rnd">
            <a:solidFill>
              <a:srgbClr val="C0504D"/>
            </a:solidFill>
            <a:custDash>
              <a:ds d="100000" sp="200000"/>
            </a:custDash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269" name="Shape 269"/>
          <p:cNvSpPr/>
          <p:nvPr/>
        </p:nvSpPr>
        <p:spPr>
          <a:xfrm>
            <a:off x="1723620" y="4833690"/>
            <a:ext cx="416561" cy="274321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lvl="0"/>
          </a:p>
        </p:txBody>
      </p:sp>
      <p:sp>
        <p:nvSpPr>
          <p:cNvPr id="270" name="Shape 270"/>
          <p:cNvSpPr/>
          <p:nvPr/>
        </p:nvSpPr>
        <p:spPr>
          <a:xfrm>
            <a:off x="6089806" y="4746130"/>
            <a:ext cx="929689" cy="37083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/>
            <a:r>
              <a:t>Memory</a:t>
            </a:r>
          </a:p>
        </p:txBody>
      </p:sp>
      <p:sp>
        <p:nvSpPr>
          <p:cNvPr id="271" name="Shape 271"/>
          <p:cNvSpPr/>
          <p:nvPr/>
        </p:nvSpPr>
        <p:spPr>
          <a:xfrm>
            <a:off x="6201566" y="5439777"/>
            <a:ext cx="548615" cy="37083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/>
            <a:r>
              <a:t>Disk</a:t>
            </a:r>
          </a:p>
        </p:txBody>
      </p:sp>
      <p:sp>
        <p:nvSpPr>
          <p:cNvPr id="272" name="Shape 272"/>
          <p:cNvSpPr/>
          <p:nvPr/>
        </p:nvSpPr>
        <p:spPr>
          <a:xfrm>
            <a:off x="3257469" y="5631636"/>
            <a:ext cx="416561" cy="2743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3" name="Shape 273"/>
          <p:cNvSpPr/>
          <p:nvPr/>
        </p:nvSpPr>
        <p:spPr>
          <a:xfrm>
            <a:off x="1220700" y="4841628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type="title"/>
          </p:nvPr>
        </p:nvSpPr>
        <p:spPr>
          <a:xfrm>
            <a:off x="457200" y="274954"/>
            <a:ext cx="8229600" cy="1016001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400"/>
              <a:t>Minor Compaction优化</a:t>
            </a:r>
            <a:endParaRPr sz="4400"/>
          </a:p>
        </p:txBody>
      </p:sp>
      <p:sp>
        <p:nvSpPr>
          <p:cNvPr id="278" name="Shape 278"/>
          <p:cNvSpPr/>
          <p:nvPr>
            <p:ph type="body" idx="1"/>
          </p:nvPr>
        </p:nvSpPr>
        <p:spPr>
          <a:xfrm>
            <a:off x="467359" y="1268730"/>
            <a:ext cx="8229601" cy="5097146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defRPr sz="1800"/>
            </a:pPr>
            <a:r>
              <a:rPr sz="3000" b="1"/>
              <a:t>PickLevelForMemTableOutput</a:t>
            </a:r>
            <a:endParaRPr sz="2000" b="1"/>
          </a:p>
          <a:p>
            <a:pPr marL="838200" lvl="1" indent="-381000">
              <a:buChar char="•"/>
              <a:defRPr sz="1800"/>
            </a:pPr>
            <a:r>
              <a:rPr sz="2000"/>
              <a:t>宗旨：把Memtable放入到尽量深的Level上</a:t>
            </a:r>
            <a:endParaRPr sz="2000"/>
          </a:p>
          <a:p>
            <a:pPr marL="838200" lvl="1" indent="-381000">
              <a:buChar char="•"/>
              <a:defRPr sz="1800"/>
            </a:pPr>
            <a:r>
              <a:rPr sz="2000"/>
              <a:t>条件</a:t>
            </a:r>
            <a:endParaRPr sz="2000"/>
          </a:p>
          <a:p>
            <a:pPr marL="1295400" lvl="2" indent="-381000">
              <a:defRPr sz="1800"/>
            </a:pPr>
            <a:r>
              <a:rPr sz="2000"/>
              <a:t>Memtable与Level-0无交集；（排除Memtable放Level-1造成Level-1层的SST之间有交集）</a:t>
            </a:r>
            <a:endParaRPr sz="2000"/>
          </a:p>
          <a:p>
            <a:pPr marL="1295400" lvl="2" indent="-381000">
              <a:defRPr sz="1800"/>
            </a:pPr>
            <a:r>
              <a:rPr sz="2000"/>
              <a:t>Memtable与Level-(i+1)有交集，则放在i层；</a:t>
            </a:r>
            <a:endParaRPr sz="2000"/>
          </a:p>
          <a:p>
            <a:pPr marL="1295400" lvl="2" indent="-381000">
              <a:defRPr sz="1800"/>
            </a:pPr>
            <a:r>
              <a:rPr sz="2000"/>
              <a:t>Memtable与Level-(i+2)层交集数据量超过25*2M，则放i层;</a:t>
            </a:r>
            <a:endParaRPr sz="2000"/>
          </a:p>
        </p:txBody>
      </p:sp>
      <p:sp>
        <p:nvSpPr>
          <p:cNvPr id="279" name="Shape 279"/>
          <p:cNvSpPr/>
          <p:nvPr/>
        </p:nvSpPr>
        <p:spPr>
          <a:xfrm>
            <a:off x="1003122" y="5072381"/>
            <a:ext cx="7137756" cy="380364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none" lIns="0" tIns="0" rIns="0" bIns="0">
            <a:spAutoFit/>
          </a:bodyPr>
          <a:lstStyle/>
          <a:p>
            <a:pPr lvl="0"/>
            <a:r>
              <a:t>将Memtable尽量放到下层上，可以减少低层向下层Compaction的次数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type="title"/>
          </p:nvPr>
        </p:nvSpPr>
        <p:spPr>
          <a:xfrm>
            <a:off x="457200" y="274954"/>
            <a:ext cx="8229600" cy="1016001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400"/>
              <a:t>Major Compaction</a:t>
            </a:r>
            <a:endParaRPr sz="4400"/>
          </a:p>
        </p:txBody>
      </p:sp>
      <p:sp>
        <p:nvSpPr>
          <p:cNvPr id="284" name="Shape 284"/>
          <p:cNvSpPr/>
          <p:nvPr/>
        </p:nvSpPr>
        <p:spPr>
          <a:xfrm>
            <a:off x="1158861" y="2561907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85" name="Shape 285"/>
          <p:cNvSpPr/>
          <p:nvPr/>
        </p:nvSpPr>
        <p:spPr>
          <a:xfrm>
            <a:off x="1661781" y="2561907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86" name="Shape 286"/>
          <p:cNvSpPr/>
          <p:nvPr/>
        </p:nvSpPr>
        <p:spPr>
          <a:xfrm>
            <a:off x="2164701" y="2561907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87" name="Shape 287"/>
          <p:cNvSpPr/>
          <p:nvPr/>
        </p:nvSpPr>
        <p:spPr>
          <a:xfrm>
            <a:off x="2667621" y="2561907"/>
            <a:ext cx="416561" cy="2743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8" name="Shape 288"/>
          <p:cNvSpPr/>
          <p:nvPr/>
        </p:nvSpPr>
        <p:spPr>
          <a:xfrm>
            <a:off x="1143621" y="3117035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89" name="Shape 289"/>
          <p:cNvSpPr/>
          <p:nvPr/>
        </p:nvSpPr>
        <p:spPr>
          <a:xfrm>
            <a:off x="1646541" y="3117035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90" name="Shape 290"/>
          <p:cNvSpPr/>
          <p:nvPr/>
        </p:nvSpPr>
        <p:spPr>
          <a:xfrm>
            <a:off x="2149461" y="3117035"/>
            <a:ext cx="416561" cy="274321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lvl="0"/>
          </a:p>
        </p:txBody>
      </p:sp>
      <p:sp>
        <p:nvSpPr>
          <p:cNvPr id="291" name="Shape 291"/>
          <p:cNvSpPr/>
          <p:nvPr/>
        </p:nvSpPr>
        <p:spPr>
          <a:xfrm>
            <a:off x="2652381" y="3117035"/>
            <a:ext cx="416561" cy="274321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lvl="0"/>
          </a:p>
        </p:txBody>
      </p:sp>
      <p:sp>
        <p:nvSpPr>
          <p:cNvPr id="292" name="Shape 292"/>
          <p:cNvSpPr/>
          <p:nvPr/>
        </p:nvSpPr>
        <p:spPr>
          <a:xfrm>
            <a:off x="3150221" y="3117035"/>
            <a:ext cx="416561" cy="274321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lvl="0"/>
          </a:p>
        </p:txBody>
      </p:sp>
      <p:sp>
        <p:nvSpPr>
          <p:cNvPr id="293" name="Shape 293"/>
          <p:cNvSpPr/>
          <p:nvPr/>
        </p:nvSpPr>
        <p:spPr>
          <a:xfrm>
            <a:off x="3653140" y="3117035"/>
            <a:ext cx="416561" cy="274321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lvl="0"/>
          </a:p>
        </p:txBody>
      </p:sp>
      <p:sp>
        <p:nvSpPr>
          <p:cNvPr id="294" name="Shape 294"/>
          <p:cNvSpPr/>
          <p:nvPr/>
        </p:nvSpPr>
        <p:spPr>
          <a:xfrm>
            <a:off x="4156060" y="3117035"/>
            <a:ext cx="416561" cy="274321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lvl="0"/>
          </a:p>
        </p:txBody>
      </p:sp>
      <p:sp>
        <p:nvSpPr>
          <p:cNvPr id="295" name="Shape 295"/>
          <p:cNvSpPr/>
          <p:nvPr/>
        </p:nvSpPr>
        <p:spPr>
          <a:xfrm>
            <a:off x="4658981" y="3117035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96" name="Shape 296"/>
          <p:cNvSpPr/>
          <p:nvPr/>
        </p:nvSpPr>
        <p:spPr>
          <a:xfrm>
            <a:off x="5161901" y="3117035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97" name="Shape 297"/>
          <p:cNvSpPr/>
          <p:nvPr/>
        </p:nvSpPr>
        <p:spPr>
          <a:xfrm>
            <a:off x="5664821" y="3117035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98" name="Shape 298"/>
          <p:cNvSpPr/>
          <p:nvPr/>
        </p:nvSpPr>
        <p:spPr>
          <a:xfrm>
            <a:off x="523478" y="2275839"/>
            <a:ext cx="6345719" cy="1"/>
          </a:xfrm>
          <a:prstGeom prst="line">
            <a:avLst/>
          </a:prstGeom>
          <a:ln w="25400" cap="rnd">
            <a:solidFill>
              <a:srgbClr val="C0504D"/>
            </a:solidFill>
            <a:custDash>
              <a:ds d="100000" sp="200000"/>
            </a:custDash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299" name="Shape 299"/>
          <p:cNvSpPr/>
          <p:nvPr/>
        </p:nvSpPr>
        <p:spPr>
          <a:xfrm>
            <a:off x="523478" y="1518920"/>
            <a:ext cx="6345719" cy="1"/>
          </a:xfrm>
          <a:prstGeom prst="line">
            <a:avLst/>
          </a:prstGeom>
          <a:ln w="25400" cap="rnd">
            <a:solidFill>
              <a:srgbClr val="C0504D"/>
            </a:solidFill>
            <a:custDash>
              <a:ds d="100000" sp="200000"/>
            </a:custDash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300" name="Shape 300"/>
          <p:cNvSpPr/>
          <p:nvPr/>
        </p:nvSpPr>
        <p:spPr>
          <a:xfrm>
            <a:off x="1143621" y="1760220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lvl="0"/>
          </a:p>
        </p:txBody>
      </p:sp>
      <p:sp>
        <p:nvSpPr>
          <p:cNvPr id="301" name="Shape 301"/>
          <p:cNvSpPr/>
          <p:nvPr/>
        </p:nvSpPr>
        <p:spPr>
          <a:xfrm>
            <a:off x="1661781" y="1760220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lvl="0"/>
          </a:p>
        </p:txBody>
      </p:sp>
      <p:sp>
        <p:nvSpPr>
          <p:cNvPr id="302" name="Shape 302"/>
          <p:cNvSpPr/>
          <p:nvPr/>
        </p:nvSpPr>
        <p:spPr>
          <a:xfrm>
            <a:off x="6012727" y="1676401"/>
            <a:ext cx="929689" cy="37083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/>
            <a:r>
              <a:t>Memory</a:t>
            </a:r>
          </a:p>
        </p:txBody>
      </p:sp>
      <p:sp>
        <p:nvSpPr>
          <p:cNvPr id="303" name="Shape 303"/>
          <p:cNvSpPr/>
          <p:nvPr/>
        </p:nvSpPr>
        <p:spPr>
          <a:xfrm>
            <a:off x="6124487" y="2370048"/>
            <a:ext cx="548614" cy="37083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/>
            <a:r>
              <a:t>Disk</a:t>
            </a:r>
          </a:p>
        </p:txBody>
      </p:sp>
      <p:sp>
        <p:nvSpPr>
          <p:cNvPr id="304" name="Shape 304"/>
          <p:cNvSpPr/>
          <p:nvPr/>
        </p:nvSpPr>
        <p:spPr>
          <a:xfrm>
            <a:off x="1186490" y="5879329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05" name="Shape 305"/>
          <p:cNvSpPr/>
          <p:nvPr/>
        </p:nvSpPr>
        <p:spPr>
          <a:xfrm>
            <a:off x="1689410" y="5879329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06" name="Shape 306"/>
          <p:cNvSpPr/>
          <p:nvPr/>
        </p:nvSpPr>
        <p:spPr>
          <a:xfrm>
            <a:off x="2192330" y="5879329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07" name="Shape 307"/>
          <p:cNvSpPr/>
          <p:nvPr/>
        </p:nvSpPr>
        <p:spPr>
          <a:xfrm>
            <a:off x="1171250" y="6434456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08" name="Shape 308"/>
          <p:cNvSpPr/>
          <p:nvPr/>
        </p:nvSpPr>
        <p:spPr>
          <a:xfrm>
            <a:off x="1674170" y="6434456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09" name="Shape 309"/>
          <p:cNvSpPr/>
          <p:nvPr/>
        </p:nvSpPr>
        <p:spPr>
          <a:xfrm>
            <a:off x="2177090" y="6434456"/>
            <a:ext cx="416561" cy="2743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0" name="Shape 310"/>
          <p:cNvSpPr/>
          <p:nvPr/>
        </p:nvSpPr>
        <p:spPr>
          <a:xfrm>
            <a:off x="2680010" y="6434456"/>
            <a:ext cx="416561" cy="2743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1" name="Shape 311"/>
          <p:cNvSpPr/>
          <p:nvPr/>
        </p:nvSpPr>
        <p:spPr>
          <a:xfrm>
            <a:off x="3177850" y="6434456"/>
            <a:ext cx="416561" cy="2743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2" name="Shape 312"/>
          <p:cNvSpPr/>
          <p:nvPr/>
        </p:nvSpPr>
        <p:spPr>
          <a:xfrm>
            <a:off x="3680770" y="6434456"/>
            <a:ext cx="416561" cy="2743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3" name="Shape 313"/>
          <p:cNvSpPr/>
          <p:nvPr/>
        </p:nvSpPr>
        <p:spPr>
          <a:xfrm>
            <a:off x="4183690" y="6434456"/>
            <a:ext cx="416561" cy="2743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4" name="Shape 314"/>
          <p:cNvSpPr/>
          <p:nvPr/>
        </p:nvSpPr>
        <p:spPr>
          <a:xfrm>
            <a:off x="4686610" y="6434456"/>
            <a:ext cx="416561" cy="2743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5" name="Shape 315"/>
          <p:cNvSpPr/>
          <p:nvPr/>
        </p:nvSpPr>
        <p:spPr>
          <a:xfrm>
            <a:off x="5189530" y="6434456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16" name="Shape 316"/>
          <p:cNvSpPr/>
          <p:nvPr/>
        </p:nvSpPr>
        <p:spPr>
          <a:xfrm>
            <a:off x="5692450" y="6434456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17" name="Shape 317"/>
          <p:cNvSpPr/>
          <p:nvPr/>
        </p:nvSpPr>
        <p:spPr>
          <a:xfrm>
            <a:off x="551108" y="5593261"/>
            <a:ext cx="6345718" cy="1"/>
          </a:xfrm>
          <a:prstGeom prst="line">
            <a:avLst/>
          </a:prstGeom>
          <a:ln w="25400" cap="rnd">
            <a:solidFill>
              <a:srgbClr val="C0504D"/>
            </a:solidFill>
            <a:custDash>
              <a:ds d="100000" sp="200000"/>
            </a:custDash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318" name="Shape 318"/>
          <p:cNvSpPr/>
          <p:nvPr/>
        </p:nvSpPr>
        <p:spPr>
          <a:xfrm>
            <a:off x="551107" y="4836341"/>
            <a:ext cx="6345719" cy="1"/>
          </a:xfrm>
          <a:prstGeom prst="line">
            <a:avLst/>
          </a:prstGeom>
          <a:ln w="25400" cap="rnd">
            <a:solidFill>
              <a:srgbClr val="C0504D"/>
            </a:solidFill>
            <a:custDash>
              <a:ds d="100000" sp="200000"/>
            </a:custDash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319" name="Shape 319"/>
          <p:cNvSpPr/>
          <p:nvPr/>
        </p:nvSpPr>
        <p:spPr>
          <a:xfrm>
            <a:off x="1674170" y="5081383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lvl="0"/>
          </a:p>
        </p:txBody>
      </p:sp>
      <p:sp>
        <p:nvSpPr>
          <p:cNvPr id="320" name="Shape 320"/>
          <p:cNvSpPr/>
          <p:nvPr/>
        </p:nvSpPr>
        <p:spPr>
          <a:xfrm>
            <a:off x="6040357" y="4993823"/>
            <a:ext cx="929688" cy="37083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/>
            <a:r>
              <a:t>Memory</a:t>
            </a:r>
          </a:p>
        </p:txBody>
      </p:sp>
      <p:sp>
        <p:nvSpPr>
          <p:cNvPr id="321" name="Shape 321"/>
          <p:cNvSpPr/>
          <p:nvPr/>
        </p:nvSpPr>
        <p:spPr>
          <a:xfrm>
            <a:off x="6152117" y="5687470"/>
            <a:ext cx="548614" cy="37083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/>
            <a:r>
              <a:t>Disk</a:t>
            </a:r>
          </a:p>
        </p:txBody>
      </p:sp>
      <p:sp>
        <p:nvSpPr>
          <p:cNvPr id="322" name="Shape 322"/>
          <p:cNvSpPr/>
          <p:nvPr/>
        </p:nvSpPr>
        <p:spPr>
          <a:xfrm>
            <a:off x="1171250" y="5089320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23" name="Shape 323"/>
          <p:cNvSpPr/>
          <p:nvPr/>
        </p:nvSpPr>
        <p:spPr>
          <a:xfrm>
            <a:off x="6269291" y="6434456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title"/>
          </p:nvPr>
        </p:nvSpPr>
        <p:spPr>
          <a:xfrm>
            <a:off x="457200" y="274954"/>
            <a:ext cx="8229600" cy="1016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Compaction</a:t>
            </a:r>
            <a:r>
              <a:rPr lang="zh-CN" sz="4400">
                <a:ea typeface="宋体" charset="0"/>
              </a:rPr>
              <a:t>触发条件</a:t>
            </a:r>
            <a:endParaRPr lang="zh-CN" sz="4400">
              <a:ea typeface="宋体" charset="0"/>
            </a:endParaRPr>
          </a:p>
        </p:txBody>
      </p:sp>
      <p:sp>
        <p:nvSpPr>
          <p:cNvPr id="228" name="Shape 228"/>
          <p:cNvSpPr/>
          <p:nvPr>
            <p:ph type="body" idx="1"/>
          </p:nvPr>
        </p:nvSpPr>
        <p:spPr>
          <a:xfrm>
            <a:off x="467359" y="1268729"/>
            <a:ext cx="8229601" cy="5097147"/>
          </a:xfrm>
          <a:prstGeom prst="rect">
            <a:avLst/>
          </a:prstGeom>
        </p:spPr>
        <p:txBody>
          <a:bodyPr/>
          <a:lstStyle/>
          <a:p>
            <a:pPr marL="381000" lvl="0" indent="-381000">
              <a:defRPr sz="1800"/>
            </a:pPr>
            <a:r>
              <a:rPr sz="2000"/>
              <a:t>Compaction</a:t>
            </a:r>
            <a:r>
              <a:rPr sz="2000">
                <a:latin typeface="宋体"/>
                <a:ea typeface="宋体"/>
                <a:cs typeface="宋体"/>
                <a:sym typeface="宋体"/>
              </a:rPr>
              <a:t>触发条件：</a:t>
            </a:r>
            <a:endParaRPr sz="2000"/>
          </a:p>
          <a:p>
            <a:pPr marL="819785" lvl="1" indent="-362585">
              <a:defRPr sz="1800"/>
            </a:pPr>
            <a:r>
              <a:rPr sz="2000"/>
              <a:t>Memtable</a:t>
            </a:r>
            <a:r>
              <a:rPr sz="2000">
                <a:latin typeface="宋体"/>
                <a:ea typeface="宋体"/>
                <a:cs typeface="宋体"/>
                <a:sym typeface="宋体"/>
              </a:rPr>
              <a:t>内存空间</a:t>
            </a:r>
            <a:r>
              <a:rPr sz="2000"/>
              <a:t>&gt;4M</a:t>
            </a:r>
            <a:endParaRPr sz="2000"/>
          </a:p>
          <a:p>
            <a:pPr marL="819785" lvl="1" indent="-362585">
              <a:defRPr sz="1800"/>
            </a:pPr>
            <a:r>
              <a:rPr sz="2000"/>
              <a:t>调用Get这个API的过程中，发现seek的第一个sstable的AllowedSeek消耗完了 </a:t>
            </a:r>
            <a:r>
              <a:rPr lang="zh-CN" sz="2000">
                <a:ea typeface="宋体" charset="0"/>
              </a:rPr>
              <a:t>（优化）</a:t>
            </a:r>
            <a:r>
              <a:rPr lang="en-US" altLang="zh-CN" sz="2000">
                <a:ea typeface="宋体" charset="0"/>
              </a:rPr>
              <a:t>;</a:t>
            </a:r>
            <a:endParaRPr lang="zh-CN" altLang="zh-CN" sz="2000">
              <a:ea typeface="宋体" charset="0"/>
            </a:endParaRPr>
          </a:p>
          <a:p>
            <a:pPr marL="819785" lvl="1" indent="-362585">
              <a:defRPr sz="1800"/>
            </a:pPr>
            <a:r>
              <a:rPr lang="zh-CN" altLang="zh-CN" sz="2000">
                <a:ea typeface="宋体" charset="0"/>
              </a:rPr>
              <a:t>第0层的sstable超过8个;</a:t>
            </a:r>
            <a:endParaRPr lang="zh-CN" altLang="zh-CN" sz="2000">
              <a:ea typeface="宋体" charset="0"/>
            </a:endParaRPr>
          </a:p>
          <a:p>
            <a:pPr marL="819785" lvl="1" indent="-362585">
              <a:defRPr sz="1800"/>
            </a:pPr>
            <a:r>
              <a:rPr lang="zh-CN" altLang="zh-CN" sz="2000">
                <a:ea typeface="宋体" charset="0"/>
              </a:rPr>
              <a:t>第i(i&gt;0)层的所有sstable的占用空间超过10^i M;</a:t>
            </a:r>
            <a:endParaRPr lang="zh-CN" altLang="zh-CN" sz="2000">
              <a:ea typeface="宋体" charset="0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xfrm>
            <a:off x="457200" y="274954"/>
            <a:ext cx="8229600" cy="1016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LevelDB</a:t>
            </a:r>
            <a:r>
              <a:rPr sz="4400">
                <a:latin typeface="宋体"/>
                <a:ea typeface="宋体"/>
                <a:cs typeface="宋体"/>
                <a:sym typeface="宋体"/>
              </a:rPr>
              <a:t>简介</a:t>
            </a:r>
            <a:endParaRPr sz="4400">
              <a:latin typeface="宋体"/>
              <a:ea typeface="宋体"/>
              <a:cs typeface="宋体"/>
              <a:sym typeface="宋体"/>
            </a:endParaRPr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xfrm>
            <a:off x="2628265" y="1844675"/>
            <a:ext cx="4490721" cy="3319780"/>
          </a:xfrm>
          <a:prstGeom prst="rect">
            <a:avLst/>
          </a:prstGeom>
        </p:spPr>
        <p:txBody>
          <a:bodyPr/>
          <a:lstStyle/>
          <a:p>
            <a:pPr marL="195580" lvl="0" indent="-195580" defTabSz="520700">
              <a:spcBef>
                <a:spcPts val="300"/>
              </a:spcBef>
              <a:defRPr sz="1800"/>
            </a:pPr>
            <a:r>
              <a:rPr sz="2280">
                <a:latin typeface="宋体"/>
                <a:ea typeface="宋体"/>
                <a:cs typeface="宋体"/>
                <a:sym typeface="宋体"/>
              </a:rPr>
              <a:t>基于</a:t>
            </a:r>
            <a:r>
              <a:rPr sz="2280"/>
              <a:t>LSM</a:t>
            </a:r>
            <a:r>
              <a:rPr sz="2280">
                <a:latin typeface="宋体"/>
                <a:ea typeface="宋体"/>
                <a:cs typeface="宋体"/>
                <a:sym typeface="宋体"/>
              </a:rPr>
              <a:t>实现的</a:t>
            </a:r>
            <a:r>
              <a:rPr sz="2280"/>
              <a:t>KV</a:t>
            </a:r>
            <a:r>
              <a:rPr sz="2280">
                <a:latin typeface="宋体"/>
                <a:ea typeface="宋体"/>
                <a:cs typeface="宋体"/>
                <a:sym typeface="宋体"/>
              </a:rPr>
              <a:t>存储引擎</a:t>
            </a:r>
            <a:endParaRPr sz="2280">
              <a:latin typeface="宋体"/>
              <a:ea typeface="宋体"/>
              <a:cs typeface="宋体"/>
              <a:sym typeface="宋体"/>
            </a:endParaRPr>
          </a:p>
          <a:p>
            <a:pPr marL="195580" lvl="0" indent="-195580" defTabSz="520700">
              <a:spcBef>
                <a:spcPts val="300"/>
              </a:spcBef>
              <a:defRPr sz="1800"/>
            </a:pPr>
            <a:r>
              <a:rPr sz="2280"/>
              <a:t>Google</a:t>
            </a:r>
            <a:r>
              <a:rPr sz="2280">
                <a:latin typeface="宋体"/>
                <a:ea typeface="宋体"/>
                <a:cs typeface="宋体"/>
                <a:sym typeface="宋体"/>
              </a:rPr>
              <a:t>实现</a:t>
            </a:r>
            <a:r>
              <a:rPr sz="2280"/>
              <a:t>/</a:t>
            </a:r>
            <a:r>
              <a:rPr sz="2280">
                <a:latin typeface="宋体"/>
                <a:ea typeface="宋体"/>
                <a:cs typeface="宋体"/>
                <a:sym typeface="宋体"/>
              </a:rPr>
              <a:t>单机  C++</a:t>
            </a:r>
            <a:endParaRPr sz="2280"/>
          </a:p>
          <a:p>
            <a:pPr marL="195580" lvl="0" indent="-195580" defTabSz="520700">
              <a:spcBef>
                <a:spcPts val="300"/>
              </a:spcBef>
              <a:defRPr sz="1800"/>
            </a:pPr>
            <a:r>
              <a:rPr sz="2280">
                <a:latin typeface="宋体"/>
                <a:ea typeface="宋体"/>
                <a:cs typeface="宋体"/>
                <a:sym typeface="宋体"/>
              </a:rPr>
              <a:t>写入性能极高</a:t>
            </a:r>
            <a:r>
              <a:rPr sz="2280"/>
              <a:t>(40W/s)</a:t>
            </a:r>
            <a:endParaRPr sz="2280"/>
          </a:p>
          <a:p>
            <a:pPr marL="195580" lvl="0" indent="-195580" defTabSz="520700">
              <a:spcBef>
                <a:spcPts val="300"/>
              </a:spcBef>
              <a:defRPr sz="1800"/>
            </a:pPr>
            <a:r>
              <a:rPr sz="2280">
                <a:latin typeface="宋体"/>
                <a:ea typeface="宋体"/>
                <a:cs typeface="宋体"/>
                <a:sym typeface="宋体"/>
              </a:rPr>
              <a:t>读性能比写性能差</a:t>
            </a:r>
            <a:r>
              <a:rPr sz="2280"/>
              <a:t>(6W/s)</a:t>
            </a:r>
            <a:endParaRPr sz="2280"/>
          </a:p>
          <a:p>
            <a:pPr marL="195580" lvl="0" indent="-195580" defTabSz="520700">
              <a:spcBef>
                <a:spcPts val="300"/>
              </a:spcBef>
              <a:defRPr sz="1800"/>
            </a:pPr>
            <a:r>
              <a:rPr sz="2280">
                <a:latin typeface="宋体"/>
                <a:ea typeface="宋体"/>
                <a:cs typeface="宋体"/>
                <a:sym typeface="宋体"/>
              </a:rPr>
              <a:t>支持快照读一致性</a:t>
            </a:r>
            <a:endParaRPr sz="2280"/>
          </a:p>
          <a:p>
            <a:pPr marL="195580" lvl="0" indent="-195580" defTabSz="520700">
              <a:spcBef>
                <a:spcPts val="300"/>
              </a:spcBef>
              <a:defRPr sz="1800"/>
            </a:pPr>
            <a:r>
              <a:rPr sz="2280">
                <a:latin typeface="宋体"/>
                <a:ea typeface="宋体"/>
                <a:cs typeface="宋体"/>
                <a:sym typeface="宋体"/>
              </a:rPr>
              <a:t>支持崩溃恢复</a:t>
            </a:r>
            <a:endParaRPr sz="2280"/>
          </a:p>
          <a:p>
            <a:pPr marL="195580" lvl="0" indent="-195580" defTabSz="520700">
              <a:spcBef>
                <a:spcPts val="300"/>
              </a:spcBef>
              <a:defRPr sz="1800"/>
            </a:pPr>
            <a:r>
              <a:rPr sz="2280">
                <a:latin typeface="宋体"/>
                <a:ea typeface="宋体"/>
                <a:cs typeface="宋体"/>
                <a:sym typeface="宋体"/>
              </a:rPr>
              <a:t>采用</a:t>
            </a:r>
            <a:r>
              <a:rPr sz="2280"/>
              <a:t>snappy</a:t>
            </a:r>
            <a:r>
              <a:rPr sz="2280">
                <a:latin typeface="宋体"/>
                <a:ea typeface="宋体"/>
                <a:cs typeface="宋体"/>
                <a:sym typeface="宋体"/>
              </a:rPr>
              <a:t>数据压缩</a:t>
            </a:r>
            <a:endParaRPr sz="2280">
              <a:latin typeface="宋体"/>
              <a:ea typeface="宋体"/>
              <a:cs typeface="宋体"/>
              <a:sym typeface="宋体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type="title"/>
          </p:nvPr>
        </p:nvSpPr>
        <p:spPr>
          <a:xfrm>
            <a:off x="457200" y="274954"/>
            <a:ext cx="8229600" cy="1016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4400"/>
              <a:t>Pick-Compaction</a:t>
            </a:r>
            <a:endParaRPr lang="en-US" sz="4400"/>
          </a:p>
        </p:txBody>
      </p:sp>
      <p:sp>
        <p:nvSpPr>
          <p:cNvPr id="328" name="Shape 328"/>
          <p:cNvSpPr/>
          <p:nvPr>
            <p:ph type="body" idx="1"/>
          </p:nvPr>
        </p:nvSpPr>
        <p:spPr>
          <a:xfrm>
            <a:off x="467359" y="1268729"/>
            <a:ext cx="8229601" cy="5097147"/>
          </a:xfrm>
          <a:prstGeom prst="rect">
            <a:avLst/>
          </a:prstGeom>
        </p:spPr>
        <p:txBody>
          <a:bodyPr/>
          <a:lstStyle/>
          <a:p>
            <a:pPr marL="381000" lvl="0" indent="-381000">
              <a:defRPr sz="1800"/>
            </a:pPr>
            <a:r>
              <a:rPr lang="zh-CN" sz="2000">
                <a:latin typeface="宋体"/>
                <a:ea typeface="宋体"/>
                <a:cs typeface="宋体"/>
                <a:sym typeface="宋体"/>
              </a:rPr>
              <a:t>如何选择</a:t>
            </a:r>
            <a:r>
              <a:rPr lang="en-US" altLang="zh-CN" sz="2000">
                <a:latin typeface="宋体"/>
                <a:ea typeface="宋体"/>
                <a:cs typeface="宋体"/>
                <a:sym typeface="宋体"/>
              </a:rPr>
              <a:t>SSTable</a:t>
            </a:r>
            <a:r>
              <a:rPr lang="zh-CN" altLang="zh-CN" sz="2000">
                <a:latin typeface="宋体"/>
                <a:ea typeface="宋体"/>
                <a:cs typeface="宋体"/>
                <a:sym typeface="宋体"/>
              </a:rPr>
              <a:t>，进行</a:t>
            </a:r>
            <a:r>
              <a:rPr lang="en-US" altLang="zh-CN" sz="2000">
                <a:latin typeface="宋体"/>
                <a:ea typeface="宋体"/>
                <a:cs typeface="宋体"/>
                <a:sym typeface="宋体"/>
              </a:rPr>
              <a:t>Compaction?</a:t>
            </a:r>
            <a:endParaRPr lang="en-US" altLang="zh-CN" sz="2000">
              <a:latin typeface="宋体"/>
              <a:ea typeface="宋体"/>
              <a:cs typeface="宋体"/>
              <a:sym typeface="宋体"/>
            </a:endParaRPr>
          </a:p>
          <a:p>
            <a:pPr marL="838200" lvl="1" indent="-381000">
              <a:defRPr sz="1800"/>
            </a:pPr>
            <a:r>
              <a:rPr lang="en-US" altLang="zh-CN" sz="2000">
                <a:latin typeface="宋体"/>
                <a:ea typeface="宋体"/>
                <a:cs typeface="宋体"/>
                <a:sym typeface="宋体"/>
              </a:rPr>
              <a:t>seek_compaction:</a:t>
            </a:r>
            <a:endParaRPr lang="zh-CN" altLang="zh-CN" sz="2000">
              <a:latin typeface="宋体"/>
              <a:ea typeface="宋体"/>
              <a:cs typeface="宋体"/>
              <a:sym typeface="宋体"/>
            </a:endParaRPr>
          </a:p>
          <a:p>
            <a:pPr marL="1295400" lvl="2" indent="-381000">
              <a:defRPr sz="1800"/>
            </a:pPr>
            <a:r>
              <a:rPr lang="en-US" altLang="zh-CN" sz="2000">
                <a:latin typeface="宋体"/>
                <a:ea typeface="宋体"/>
                <a:cs typeface="宋体"/>
                <a:sym typeface="宋体"/>
              </a:rPr>
              <a:t>Get</a:t>
            </a:r>
            <a:r>
              <a:rPr lang="zh-CN" altLang="zh-CN" sz="2000">
                <a:latin typeface="宋体"/>
                <a:ea typeface="宋体"/>
                <a:cs typeface="宋体"/>
                <a:sym typeface="宋体"/>
              </a:rPr>
              <a:t>操作第一次</a:t>
            </a:r>
            <a:r>
              <a:rPr lang="en-US" altLang="zh-CN" sz="2000">
                <a:latin typeface="宋体"/>
                <a:ea typeface="宋体"/>
                <a:cs typeface="宋体"/>
                <a:sym typeface="宋体"/>
              </a:rPr>
              <a:t>Seek</a:t>
            </a:r>
            <a:r>
              <a:rPr lang="zh-CN" altLang="zh-CN" sz="2000">
                <a:latin typeface="宋体"/>
                <a:ea typeface="宋体"/>
                <a:cs typeface="宋体"/>
                <a:sym typeface="宋体"/>
              </a:rPr>
              <a:t>的</a:t>
            </a:r>
            <a:r>
              <a:rPr lang="en-US" altLang="zh-CN" sz="2000">
                <a:latin typeface="宋体"/>
                <a:ea typeface="宋体"/>
                <a:cs typeface="宋体"/>
                <a:sym typeface="宋体"/>
              </a:rPr>
              <a:t>SST</a:t>
            </a:r>
            <a:r>
              <a:rPr lang="zh-CN" altLang="zh-CN" sz="2000">
                <a:latin typeface="宋体"/>
                <a:ea typeface="宋体"/>
                <a:cs typeface="宋体"/>
                <a:sym typeface="宋体"/>
              </a:rPr>
              <a:t>的</a:t>
            </a:r>
            <a:r>
              <a:rPr lang="en-US" altLang="zh-CN" sz="2000">
                <a:latin typeface="宋体"/>
                <a:ea typeface="宋体"/>
                <a:cs typeface="宋体"/>
                <a:sym typeface="宋体"/>
              </a:rPr>
              <a:t>allowed_seeks</a:t>
            </a:r>
            <a:r>
              <a:rPr lang="zh-CN" altLang="zh-CN" sz="2000">
                <a:latin typeface="宋体"/>
                <a:ea typeface="宋体"/>
                <a:cs typeface="宋体"/>
                <a:sym typeface="宋体"/>
              </a:rPr>
              <a:t>被用完。</a:t>
            </a:r>
            <a:endParaRPr lang="zh-CN" altLang="zh-CN" sz="2000">
              <a:latin typeface="宋体"/>
              <a:ea typeface="宋体"/>
              <a:cs typeface="宋体"/>
              <a:sym typeface="宋体"/>
            </a:endParaRPr>
          </a:p>
          <a:p>
            <a:pPr marL="838200" lvl="1" indent="-381000">
              <a:defRPr sz="1800"/>
            </a:pPr>
            <a:r>
              <a:rPr lang="en-US" altLang="zh-CN" sz="2000">
                <a:latin typeface="宋体"/>
                <a:ea typeface="宋体"/>
                <a:cs typeface="宋体"/>
                <a:sym typeface="宋体"/>
              </a:rPr>
              <a:t>size_compaction:</a:t>
            </a:r>
            <a:endParaRPr lang="en-US" altLang="zh-CN" sz="2000">
              <a:latin typeface="宋体"/>
              <a:ea typeface="宋体"/>
              <a:cs typeface="宋体"/>
              <a:sym typeface="宋体"/>
            </a:endParaRPr>
          </a:p>
          <a:p>
            <a:pPr marL="1295400" lvl="2" indent="-381000">
              <a:defRPr sz="1800"/>
            </a:pPr>
            <a:r>
              <a:rPr lang="zh-CN" altLang="en-US" sz="2000">
                <a:ea typeface="宋体" charset="0"/>
              </a:rPr>
              <a:t>选择</a:t>
            </a:r>
            <a:r>
              <a:rPr lang="en-US" altLang="zh-CN" sz="2000">
                <a:ea typeface="宋体" charset="0"/>
              </a:rPr>
              <a:t>MAX(TotalFileSize(level[i]) / 10^i )</a:t>
            </a:r>
            <a:r>
              <a:rPr lang="zh-CN" altLang="en-US" sz="2000">
                <a:ea typeface="宋体" charset="0"/>
              </a:rPr>
              <a:t>最大的层，该层数据失衡指数最大，因此要优先</a:t>
            </a:r>
            <a:r>
              <a:rPr lang="en-US" altLang="zh-CN" sz="2000">
                <a:ea typeface="宋体" charset="0"/>
              </a:rPr>
              <a:t>Compaction</a:t>
            </a:r>
            <a:r>
              <a:rPr lang="zh-CN" altLang="zh-CN" sz="2000">
                <a:ea typeface="宋体" charset="0"/>
              </a:rPr>
              <a:t>。</a:t>
            </a:r>
            <a:endParaRPr lang="zh-CN" altLang="zh-CN" sz="2000">
              <a:ea typeface="宋体" charset="0"/>
            </a:endParaRPr>
          </a:p>
          <a:p>
            <a:pPr marL="1295400" lvl="2" indent="-381000">
              <a:defRPr sz="1800"/>
            </a:pPr>
            <a:r>
              <a:rPr lang="zh-CN" altLang="zh-CN" sz="2000">
                <a:ea typeface="宋体" charset="0"/>
              </a:rPr>
              <a:t>选择该层</a:t>
            </a:r>
            <a:r>
              <a:rPr lang="en-US" altLang="zh-CN" sz="2000">
                <a:ea typeface="宋体" charset="0"/>
              </a:rPr>
              <a:t>CompactionPointer</a:t>
            </a:r>
            <a:r>
              <a:rPr lang="zh-CN" altLang="en-US" sz="2000">
                <a:ea typeface="宋体" charset="0"/>
              </a:rPr>
              <a:t>之后的第一个</a:t>
            </a:r>
            <a:r>
              <a:rPr lang="en-US" altLang="zh-CN" sz="2000">
                <a:ea typeface="宋体" charset="0"/>
              </a:rPr>
              <a:t>SSTable</a:t>
            </a:r>
            <a:r>
              <a:rPr lang="zh-CN" altLang="zh-CN" sz="2000">
                <a:ea typeface="宋体" charset="0"/>
              </a:rPr>
              <a:t>。保证</a:t>
            </a:r>
            <a:r>
              <a:rPr lang="en-US" altLang="zh-CN" sz="2000">
                <a:ea typeface="宋体" charset="0"/>
              </a:rPr>
              <a:t>Compaction</a:t>
            </a:r>
            <a:r>
              <a:rPr lang="zh-CN" altLang="en-US" sz="2000">
                <a:ea typeface="宋体" charset="0"/>
              </a:rPr>
              <a:t>操作依次落在同一层的各个</a:t>
            </a:r>
            <a:r>
              <a:rPr lang="en-US" altLang="zh-CN" sz="2000">
                <a:ea typeface="宋体" charset="0"/>
              </a:rPr>
              <a:t>SSTable</a:t>
            </a:r>
            <a:r>
              <a:rPr lang="zh-CN" altLang="zh-CN" sz="2000">
                <a:ea typeface="宋体" charset="0"/>
              </a:rPr>
              <a:t>。</a:t>
            </a:r>
            <a:endParaRPr lang="zh-CN" altLang="zh-CN" sz="2000">
              <a:ea typeface="宋体" charset="0"/>
            </a:endParaRPr>
          </a:p>
        </p:txBody>
      </p:sp>
      <p:sp>
        <p:nvSpPr>
          <p:cNvPr id="329" name="Shape 329"/>
          <p:cNvSpPr/>
          <p:nvPr/>
        </p:nvSpPr>
        <p:spPr>
          <a:xfrm>
            <a:off x="1403984" y="4364990"/>
            <a:ext cx="648336" cy="432435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lvl="0"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30" name="Shape 330"/>
          <p:cNvSpPr/>
          <p:nvPr/>
        </p:nvSpPr>
        <p:spPr>
          <a:xfrm>
            <a:off x="1403984" y="4941569"/>
            <a:ext cx="648336" cy="432436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lvl="0"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31" name="Shape 331"/>
          <p:cNvSpPr/>
          <p:nvPr/>
        </p:nvSpPr>
        <p:spPr>
          <a:xfrm>
            <a:off x="2195830" y="4941569"/>
            <a:ext cx="648336" cy="432436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lvl="0"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32" name="Shape 332"/>
          <p:cNvSpPr/>
          <p:nvPr/>
        </p:nvSpPr>
        <p:spPr>
          <a:xfrm>
            <a:off x="1403984" y="5517515"/>
            <a:ext cx="648336" cy="432435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lvl="0"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33" name="Shape 333"/>
          <p:cNvSpPr/>
          <p:nvPr/>
        </p:nvSpPr>
        <p:spPr>
          <a:xfrm>
            <a:off x="2195830" y="5517515"/>
            <a:ext cx="648336" cy="432435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lvl="0"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34" name="Shape 334"/>
          <p:cNvSpPr/>
          <p:nvPr/>
        </p:nvSpPr>
        <p:spPr>
          <a:xfrm>
            <a:off x="3060065" y="5517515"/>
            <a:ext cx="648336" cy="432435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lvl="0"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35" name="Shape 335"/>
          <p:cNvSpPr/>
          <p:nvPr/>
        </p:nvSpPr>
        <p:spPr>
          <a:xfrm>
            <a:off x="3851910" y="5517515"/>
            <a:ext cx="648336" cy="432435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lvl="0"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36" name="Shape 336"/>
          <p:cNvSpPr/>
          <p:nvPr/>
        </p:nvSpPr>
        <p:spPr>
          <a:xfrm>
            <a:off x="1403984" y="6093460"/>
            <a:ext cx="648336" cy="432436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lvl="0"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37" name="Shape 337"/>
          <p:cNvSpPr/>
          <p:nvPr/>
        </p:nvSpPr>
        <p:spPr>
          <a:xfrm>
            <a:off x="2195830" y="6093460"/>
            <a:ext cx="648336" cy="432436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lvl="0"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38" name="Shape 338"/>
          <p:cNvSpPr/>
          <p:nvPr/>
        </p:nvSpPr>
        <p:spPr>
          <a:xfrm>
            <a:off x="3060065" y="6093460"/>
            <a:ext cx="648336" cy="432436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lvl="0"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39" name="Shape 339"/>
          <p:cNvSpPr/>
          <p:nvPr/>
        </p:nvSpPr>
        <p:spPr>
          <a:xfrm>
            <a:off x="3851910" y="6093460"/>
            <a:ext cx="648336" cy="432436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lvl="0"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0" name="Shape 340"/>
          <p:cNvSpPr/>
          <p:nvPr/>
        </p:nvSpPr>
        <p:spPr>
          <a:xfrm>
            <a:off x="4644390" y="6093460"/>
            <a:ext cx="648336" cy="432436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lvl="0"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1" name="Shape 341"/>
          <p:cNvSpPr/>
          <p:nvPr/>
        </p:nvSpPr>
        <p:spPr>
          <a:xfrm>
            <a:off x="5436235" y="6093460"/>
            <a:ext cx="648336" cy="432436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lvl="0"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2" name="Shape 342"/>
          <p:cNvSpPr/>
          <p:nvPr/>
        </p:nvSpPr>
        <p:spPr>
          <a:xfrm>
            <a:off x="6300470" y="6093460"/>
            <a:ext cx="648335" cy="432436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lvl="0"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3" name="Shape 343"/>
          <p:cNvSpPr/>
          <p:nvPr/>
        </p:nvSpPr>
        <p:spPr>
          <a:xfrm>
            <a:off x="7092314" y="6093460"/>
            <a:ext cx="648336" cy="432436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lvl="0"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5" name="Shape 345"/>
          <p:cNvSpPr/>
          <p:nvPr/>
        </p:nvSpPr>
        <p:spPr>
          <a:xfrm>
            <a:off x="1979930" y="5085080"/>
            <a:ext cx="75567" cy="75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C00000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6" name="Shape 346"/>
          <p:cNvSpPr/>
          <p:nvPr/>
        </p:nvSpPr>
        <p:spPr>
          <a:xfrm>
            <a:off x="2772409" y="5661024"/>
            <a:ext cx="75567" cy="75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C00000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7" name="Shape 347"/>
          <p:cNvSpPr/>
          <p:nvPr/>
        </p:nvSpPr>
        <p:spPr>
          <a:xfrm>
            <a:off x="1979929" y="6309360"/>
            <a:ext cx="75567" cy="75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C00000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" name="Shape 345"/>
          <p:cNvSpPr/>
          <p:nvPr/>
        </p:nvSpPr>
        <p:spPr>
          <a:xfrm>
            <a:off x="1403985" y="4580890"/>
            <a:ext cx="75567" cy="75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C00000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p>
            <a:pPr lvl="0"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cxnSp>
        <p:nvCxnSpPr>
          <p:cNvPr id="4" name="直接连接符 3"/>
          <p:cNvCxnSpPr>
            <a:stCxn id="3" idx="0"/>
            <a:endCxn id="345" idx="0"/>
          </p:cNvCxnSpPr>
          <p:nvPr/>
        </p:nvCxnSpPr>
        <p:spPr>
          <a:xfrm>
            <a:off x="1442085" y="4618990"/>
            <a:ext cx="575945" cy="504190"/>
          </a:xfrm>
          <a:prstGeom prst="line">
            <a:avLst/>
          </a:prstGeom>
          <a:noFill/>
          <a:ln w="25400" cap="flat">
            <a:solidFill>
              <a:schemeClr val="accent5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5" name="直接连接符 4"/>
          <p:cNvCxnSpPr>
            <a:stCxn id="330" idx="3"/>
            <a:endCxn id="346" idx="0"/>
          </p:cNvCxnSpPr>
          <p:nvPr/>
        </p:nvCxnSpPr>
        <p:spPr>
          <a:xfrm>
            <a:off x="2052320" y="5158105"/>
            <a:ext cx="758190" cy="541020"/>
          </a:xfrm>
          <a:prstGeom prst="line">
            <a:avLst/>
          </a:prstGeom>
          <a:noFill/>
          <a:ln w="25400" cap="flat">
            <a:solidFill>
              <a:schemeClr val="accent5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6" name="直接连接符 5"/>
          <p:cNvCxnSpPr>
            <a:stCxn id="333" idx="3"/>
            <a:endCxn id="336" idx="3"/>
          </p:cNvCxnSpPr>
          <p:nvPr/>
        </p:nvCxnSpPr>
        <p:spPr>
          <a:xfrm flipH="1">
            <a:off x="2052320" y="5734050"/>
            <a:ext cx="791845" cy="575945"/>
          </a:xfrm>
          <a:prstGeom prst="line">
            <a:avLst/>
          </a:prstGeom>
          <a:noFill/>
          <a:ln w="25400" cap="flat">
            <a:solidFill>
              <a:schemeClr val="accent5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type="title"/>
          </p:nvPr>
        </p:nvSpPr>
        <p:spPr>
          <a:xfrm>
            <a:off x="457200" y="274954"/>
            <a:ext cx="8229600" cy="1016001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400"/>
              <a:t>Compaction </a:t>
            </a:r>
            <a:r>
              <a:rPr lang="zh-CN" sz="4400">
                <a:ea typeface="宋体" charset="0"/>
              </a:rPr>
              <a:t>与多版本</a:t>
            </a:r>
            <a:endParaRPr lang="zh-CN" sz="4400">
              <a:ea typeface="宋体" charset="0"/>
            </a:endParaRPr>
          </a:p>
        </p:txBody>
      </p:sp>
      <p:sp>
        <p:nvSpPr>
          <p:cNvPr id="352" name="Shape 352"/>
          <p:cNvSpPr/>
          <p:nvPr/>
        </p:nvSpPr>
        <p:spPr>
          <a:xfrm>
            <a:off x="813779" y="1698307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lvl="0"/>
          </a:p>
        </p:txBody>
      </p:sp>
      <p:sp>
        <p:nvSpPr>
          <p:cNvPr id="353" name="Shape 353"/>
          <p:cNvSpPr/>
          <p:nvPr/>
        </p:nvSpPr>
        <p:spPr>
          <a:xfrm>
            <a:off x="813779" y="2038667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54" name="Shape 354"/>
          <p:cNvSpPr/>
          <p:nvPr/>
        </p:nvSpPr>
        <p:spPr>
          <a:xfrm>
            <a:off x="1316699" y="2038667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55" name="Shape 355"/>
          <p:cNvSpPr/>
          <p:nvPr/>
        </p:nvSpPr>
        <p:spPr>
          <a:xfrm>
            <a:off x="808699" y="2379027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56" name="Shape 356"/>
          <p:cNvSpPr/>
          <p:nvPr/>
        </p:nvSpPr>
        <p:spPr>
          <a:xfrm>
            <a:off x="1311619" y="2379027"/>
            <a:ext cx="416561" cy="2743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7" name="Shape 357"/>
          <p:cNvSpPr/>
          <p:nvPr/>
        </p:nvSpPr>
        <p:spPr>
          <a:xfrm>
            <a:off x="1814539" y="2379027"/>
            <a:ext cx="416561" cy="2743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8" name="Shape 358"/>
          <p:cNvSpPr/>
          <p:nvPr/>
        </p:nvSpPr>
        <p:spPr>
          <a:xfrm>
            <a:off x="2317459" y="2379027"/>
            <a:ext cx="416560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lvl="0"/>
          </a:p>
        </p:txBody>
      </p:sp>
      <p:sp>
        <p:nvSpPr>
          <p:cNvPr id="359" name="Shape 359"/>
          <p:cNvSpPr/>
          <p:nvPr/>
        </p:nvSpPr>
        <p:spPr>
          <a:xfrm>
            <a:off x="813779" y="2719387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60" name="Shape 360"/>
          <p:cNvSpPr/>
          <p:nvPr/>
        </p:nvSpPr>
        <p:spPr>
          <a:xfrm>
            <a:off x="1316699" y="2719387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61" name="Shape 361"/>
          <p:cNvSpPr/>
          <p:nvPr/>
        </p:nvSpPr>
        <p:spPr>
          <a:xfrm>
            <a:off x="1819619" y="2719387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62" name="Shape 362"/>
          <p:cNvSpPr/>
          <p:nvPr/>
        </p:nvSpPr>
        <p:spPr>
          <a:xfrm>
            <a:off x="2322539" y="2719387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63" name="Shape 363"/>
          <p:cNvSpPr/>
          <p:nvPr/>
        </p:nvSpPr>
        <p:spPr>
          <a:xfrm>
            <a:off x="2820378" y="2719387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64" name="Shape 364"/>
          <p:cNvSpPr/>
          <p:nvPr/>
        </p:nvSpPr>
        <p:spPr>
          <a:xfrm>
            <a:off x="3323298" y="2719387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65" name="Shape 365"/>
          <p:cNvSpPr/>
          <p:nvPr/>
        </p:nvSpPr>
        <p:spPr>
          <a:xfrm>
            <a:off x="3826218" y="2719387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66" name="Shape 366"/>
          <p:cNvSpPr/>
          <p:nvPr/>
        </p:nvSpPr>
        <p:spPr>
          <a:xfrm>
            <a:off x="4329139" y="2719387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67" name="Shape 367"/>
          <p:cNvSpPr/>
          <p:nvPr/>
        </p:nvSpPr>
        <p:spPr>
          <a:xfrm>
            <a:off x="1814539" y="2038667"/>
            <a:ext cx="416561" cy="2743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8" name="Shape 368"/>
          <p:cNvSpPr/>
          <p:nvPr/>
        </p:nvSpPr>
        <p:spPr>
          <a:xfrm>
            <a:off x="828039" y="3246119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69" name="Shape 369"/>
          <p:cNvSpPr/>
          <p:nvPr/>
        </p:nvSpPr>
        <p:spPr>
          <a:xfrm>
            <a:off x="828039" y="3586479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70" name="Shape 370"/>
          <p:cNvSpPr/>
          <p:nvPr/>
        </p:nvSpPr>
        <p:spPr>
          <a:xfrm>
            <a:off x="1330960" y="3586479"/>
            <a:ext cx="416560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71" name="Shape 371"/>
          <p:cNvSpPr/>
          <p:nvPr/>
        </p:nvSpPr>
        <p:spPr>
          <a:xfrm>
            <a:off x="822959" y="3926839"/>
            <a:ext cx="416561" cy="274322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72" name="Shape 372"/>
          <p:cNvSpPr/>
          <p:nvPr/>
        </p:nvSpPr>
        <p:spPr>
          <a:xfrm>
            <a:off x="2865119" y="3926839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lvl="0"/>
          </a:p>
        </p:txBody>
      </p:sp>
      <p:sp>
        <p:nvSpPr>
          <p:cNvPr id="373" name="Shape 373"/>
          <p:cNvSpPr/>
          <p:nvPr/>
        </p:nvSpPr>
        <p:spPr>
          <a:xfrm>
            <a:off x="1341119" y="3929379"/>
            <a:ext cx="416561" cy="2743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4" name="Shape 374"/>
          <p:cNvSpPr/>
          <p:nvPr/>
        </p:nvSpPr>
        <p:spPr>
          <a:xfrm>
            <a:off x="1844039" y="3929379"/>
            <a:ext cx="416561" cy="2743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5" name="Shape 375"/>
          <p:cNvSpPr/>
          <p:nvPr/>
        </p:nvSpPr>
        <p:spPr>
          <a:xfrm>
            <a:off x="828039" y="4267199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76" name="Shape 376"/>
          <p:cNvSpPr/>
          <p:nvPr/>
        </p:nvSpPr>
        <p:spPr>
          <a:xfrm>
            <a:off x="1330959" y="4267199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77" name="Shape 377"/>
          <p:cNvSpPr/>
          <p:nvPr/>
        </p:nvSpPr>
        <p:spPr>
          <a:xfrm>
            <a:off x="1833879" y="4267199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78" name="Shape 378"/>
          <p:cNvSpPr/>
          <p:nvPr/>
        </p:nvSpPr>
        <p:spPr>
          <a:xfrm>
            <a:off x="2336800" y="4267199"/>
            <a:ext cx="416561" cy="274321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lvl="0"/>
          </a:p>
        </p:txBody>
      </p:sp>
      <p:sp>
        <p:nvSpPr>
          <p:cNvPr id="379" name="Shape 379"/>
          <p:cNvSpPr/>
          <p:nvPr/>
        </p:nvSpPr>
        <p:spPr>
          <a:xfrm>
            <a:off x="2834639" y="4267199"/>
            <a:ext cx="416561" cy="274321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lvl="0"/>
          </a:p>
        </p:txBody>
      </p:sp>
      <p:sp>
        <p:nvSpPr>
          <p:cNvPr id="380" name="Shape 380"/>
          <p:cNvSpPr/>
          <p:nvPr/>
        </p:nvSpPr>
        <p:spPr>
          <a:xfrm>
            <a:off x="3337559" y="4267199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lvl="0"/>
          </a:p>
        </p:txBody>
      </p:sp>
      <p:sp>
        <p:nvSpPr>
          <p:cNvPr id="381" name="Shape 381"/>
          <p:cNvSpPr/>
          <p:nvPr/>
        </p:nvSpPr>
        <p:spPr>
          <a:xfrm>
            <a:off x="3840479" y="4267199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82" name="Shape 382"/>
          <p:cNvSpPr/>
          <p:nvPr/>
        </p:nvSpPr>
        <p:spPr>
          <a:xfrm>
            <a:off x="4343400" y="4267199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83" name="Shape 383"/>
          <p:cNvSpPr/>
          <p:nvPr/>
        </p:nvSpPr>
        <p:spPr>
          <a:xfrm>
            <a:off x="2349499" y="3924299"/>
            <a:ext cx="416561" cy="2743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4" name="Shape 384"/>
          <p:cNvSpPr/>
          <p:nvPr/>
        </p:nvSpPr>
        <p:spPr>
          <a:xfrm>
            <a:off x="5576205" y="2330768"/>
            <a:ext cx="1069997" cy="3708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 lvl="0"/>
            <a:r>
              <a:t>Version-1</a:t>
            </a:r>
          </a:p>
        </p:txBody>
      </p:sp>
      <p:sp>
        <p:nvSpPr>
          <p:cNvPr id="385" name="Shape 385"/>
          <p:cNvSpPr/>
          <p:nvPr/>
        </p:nvSpPr>
        <p:spPr>
          <a:xfrm>
            <a:off x="5585386" y="3878580"/>
            <a:ext cx="1069996" cy="37083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/>
            <a:r>
              <a:t>Version-2</a:t>
            </a:r>
          </a:p>
        </p:txBody>
      </p:sp>
      <p:sp>
        <p:nvSpPr>
          <p:cNvPr id="386" name="Shape 386"/>
          <p:cNvSpPr/>
          <p:nvPr/>
        </p:nvSpPr>
        <p:spPr>
          <a:xfrm>
            <a:off x="738701" y="1146940"/>
            <a:ext cx="5590836" cy="3708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lvl="0"/>
            <a:r>
              <a:t>在Snapshot Read时，发生了Compaction怎么办？</a:t>
            </a:r>
          </a:p>
        </p:txBody>
      </p:sp>
      <p:sp>
        <p:nvSpPr>
          <p:cNvPr id="387" name="Shape 387"/>
          <p:cNvSpPr/>
          <p:nvPr/>
        </p:nvSpPr>
        <p:spPr>
          <a:xfrm>
            <a:off x="843279" y="4947919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88" name="Shape 388"/>
          <p:cNvSpPr/>
          <p:nvPr/>
        </p:nvSpPr>
        <p:spPr>
          <a:xfrm>
            <a:off x="843279" y="5288279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89" name="Shape 389"/>
          <p:cNvSpPr/>
          <p:nvPr/>
        </p:nvSpPr>
        <p:spPr>
          <a:xfrm>
            <a:off x="1346200" y="5288279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90" name="Shape 390"/>
          <p:cNvSpPr/>
          <p:nvPr/>
        </p:nvSpPr>
        <p:spPr>
          <a:xfrm>
            <a:off x="838199" y="5628640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91" name="Shape 391"/>
          <p:cNvSpPr/>
          <p:nvPr/>
        </p:nvSpPr>
        <p:spPr>
          <a:xfrm>
            <a:off x="1341120" y="5628640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lvl="0"/>
          </a:p>
        </p:txBody>
      </p:sp>
      <p:sp>
        <p:nvSpPr>
          <p:cNvPr id="392" name="Shape 392"/>
          <p:cNvSpPr/>
          <p:nvPr/>
        </p:nvSpPr>
        <p:spPr>
          <a:xfrm>
            <a:off x="1844039" y="5628640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lvl="0"/>
          </a:p>
        </p:txBody>
      </p:sp>
      <p:sp>
        <p:nvSpPr>
          <p:cNvPr id="393" name="Shape 393"/>
          <p:cNvSpPr/>
          <p:nvPr/>
        </p:nvSpPr>
        <p:spPr>
          <a:xfrm>
            <a:off x="2346959" y="5628640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lvl="0"/>
          </a:p>
        </p:txBody>
      </p:sp>
      <p:sp>
        <p:nvSpPr>
          <p:cNvPr id="394" name="Shape 394"/>
          <p:cNvSpPr/>
          <p:nvPr/>
        </p:nvSpPr>
        <p:spPr>
          <a:xfrm>
            <a:off x="843279" y="5968999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95" name="Shape 395"/>
          <p:cNvSpPr/>
          <p:nvPr/>
        </p:nvSpPr>
        <p:spPr>
          <a:xfrm>
            <a:off x="1346199" y="5968999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96" name="Shape 396"/>
          <p:cNvSpPr/>
          <p:nvPr/>
        </p:nvSpPr>
        <p:spPr>
          <a:xfrm>
            <a:off x="1849119" y="5968999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97" name="Shape 397"/>
          <p:cNvSpPr/>
          <p:nvPr/>
        </p:nvSpPr>
        <p:spPr>
          <a:xfrm>
            <a:off x="2352039" y="5968999"/>
            <a:ext cx="416561" cy="2743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8" name="Shape 398"/>
          <p:cNvSpPr/>
          <p:nvPr/>
        </p:nvSpPr>
        <p:spPr>
          <a:xfrm>
            <a:off x="2849879" y="5968999"/>
            <a:ext cx="416561" cy="274321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lvl="0"/>
          </a:p>
        </p:txBody>
      </p:sp>
      <p:sp>
        <p:nvSpPr>
          <p:cNvPr id="399" name="Shape 399"/>
          <p:cNvSpPr/>
          <p:nvPr/>
        </p:nvSpPr>
        <p:spPr>
          <a:xfrm>
            <a:off x="3352799" y="5968999"/>
            <a:ext cx="416561" cy="274321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lvl="0"/>
          </a:p>
        </p:txBody>
      </p:sp>
      <p:sp>
        <p:nvSpPr>
          <p:cNvPr id="400" name="Shape 400"/>
          <p:cNvSpPr/>
          <p:nvPr/>
        </p:nvSpPr>
        <p:spPr>
          <a:xfrm>
            <a:off x="3855719" y="5968999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401" name="Shape 401"/>
          <p:cNvSpPr/>
          <p:nvPr/>
        </p:nvSpPr>
        <p:spPr>
          <a:xfrm>
            <a:off x="4358639" y="5968999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402" name="Shape 402"/>
          <p:cNvSpPr/>
          <p:nvPr/>
        </p:nvSpPr>
        <p:spPr>
          <a:xfrm>
            <a:off x="5600626" y="5580380"/>
            <a:ext cx="1069996" cy="37083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/>
            <a:r>
              <a:t>Version-3</a:t>
            </a:r>
          </a:p>
        </p:txBody>
      </p:sp>
      <p:sp>
        <p:nvSpPr>
          <p:cNvPr id="403" name="Shape 403"/>
          <p:cNvSpPr/>
          <p:nvPr/>
        </p:nvSpPr>
        <p:spPr>
          <a:xfrm>
            <a:off x="4861560" y="5968999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>
            <p:ph type="title"/>
          </p:nvPr>
        </p:nvSpPr>
        <p:spPr>
          <a:xfrm>
            <a:off x="500034" y="2500304"/>
            <a:ext cx="8229601" cy="11430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Thank you</a:t>
            </a:r>
            <a:endParaRPr sz="440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xfrm>
            <a:off x="457200" y="274954"/>
            <a:ext cx="8229600" cy="1016001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400"/>
              <a:t>LSM 相关产品</a:t>
            </a:r>
            <a:endParaRPr sz="4400"/>
          </a:p>
        </p:txBody>
      </p:sp>
      <p:sp>
        <p:nvSpPr>
          <p:cNvPr id="58" name="Shape 58"/>
          <p:cNvSpPr/>
          <p:nvPr/>
        </p:nvSpPr>
        <p:spPr>
          <a:xfrm>
            <a:off x="2511986" y="2152334"/>
            <a:ext cx="1019134" cy="408939"/>
          </a:xfrm>
          <a:prstGeom prst="rect">
            <a:avLst/>
          </a:prstGeom>
          <a:solidFill>
            <a:srgbClr val="9BBB59"/>
          </a:solidFill>
          <a:ln w="38100">
            <a:solidFill>
              <a:srgbClr val="FFFFFF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BigTable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" name="Shape 59"/>
          <p:cNvSpPr/>
          <p:nvPr/>
        </p:nvSpPr>
        <p:spPr>
          <a:xfrm>
            <a:off x="1998906" y="3125154"/>
            <a:ext cx="828374" cy="408939"/>
          </a:xfrm>
          <a:prstGeom prst="rect">
            <a:avLst/>
          </a:prstGeom>
          <a:solidFill>
            <a:srgbClr val="9BBB59"/>
          </a:solidFill>
          <a:ln w="38100">
            <a:solidFill>
              <a:srgbClr val="FFFFFF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HBase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" name="Shape 60"/>
          <p:cNvSpPr/>
          <p:nvPr/>
        </p:nvSpPr>
        <p:spPr>
          <a:xfrm>
            <a:off x="5305986" y="3042285"/>
            <a:ext cx="1247734" cy="408939"/>
          </a:xfrm>
          <a:prstGeom prst="rect">
            <a:avLst/>
          </a:prstGeom>
          <a:solidFill>
            <a:srgbClr val="9BBB59"/>
          </a:solidFill>
          <a:ln w="38100">
            <a:solidFill>
              <a:srgbClr val="FFFFFF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Cassandra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" name="Shape 61"/>
          <p:cNvSpPr/>
          <p:nvPr/>
        </p:nvSpPr>
        <p:spPr>
          <a:xfrm>
            <a:off x="1714426" y="4310381"/>
            <a:ext cx="1251641" cy="408939"/>
          </a:xfrm>
          <a:prstGeom prst="rect">
            <a:avLst/>
          </a:prstGeom>
          <a:solidFill>
            <a:srgbClr val="9BBB59"/>
          </a:solidFill>
          <a:ln w="38100">
            <a:solidFill>
              <a:srgbClr val="FFFFFF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WiredTiger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" name="Shape 62"/>
          <p:cNvSpPr/>
          <p:nvPr/>
        </p:nvSpPr>
        <p:spPr>
          <a:xfrm>
            <a:off x="4401746" y="2163446"/>
            <a:ext cx="1094925" cy="408939"/>
          </a:xfrm>
          <a:prstGeom prst="rect">
            <a:avLst/>
          </a:prstGeom>
          <a:solidFill>
            <a:srgbClr val="9BBB59"/>
          </a:solidFill>
          <a:ln w="38100">
            <a:solidFill>
              <a:srgbClr val="FFFFFF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RocksDB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" name="Shape 63"/>
          <p:cNvSpPr/>
          <p:nvPr/>
        </p:nvSpPr>
        <p:spPr>
          <a:xfrm>
            <a:off x="3621867" y="5275581"/>
            <a:ext cx="1006186" cy="408939"/>
          </a:xfrm>
          <a:prstGeom prst="rect">
            <a:avLst/>
          </a:prstGeom>
          <a:solidFill>
            <a:srgbClr val="9BBB59"/>
          </a:solidFill>
          <a:ln w="38100">
            <a:solidFill>
              <a:srgbClr val="FFFFFF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InfluxDB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" name="Shape 64"/>
          <p:cNvSpPr/>
          <p:nvPr/>
        </p:nvSpPr>
        <p:spPr>
          <a:xfrm>
            <a:off x="4924986" y="4411345"/>
            <a:ext cx="1006298" cy="408938"/>
          </a:xfrm>
          <a:prstGeom prst="rect">
            <a:avLst/>
          </a:prstGeom>
          <a:solidFill>
            <a:srgbClr val="9BBB59"/>
          </a:solidFill>
          <a:ln w="38100">
            <a:solidFill>
              <a:srgbClr val="FFFFFF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LevelDB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Part.1 数据结构</a:t>
            </a:r>
            <a:endParaRPr sz="440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xfrm>
            <a:off x="457200" y="274954"/>
            <a:ext cx="8229600" cy="1016001"/>
          </a:xfrm>
          <a:prstGeom prst="rect">
            <a:avLst/>
          </a:prstGeom>
        </p:spPr>
        <p:txBody>
          <a:bodyPr lIns="0" tIns="0" rIns="0" bIns="0"/>
          <a:lstStyle>
            <a:lvl1pPr>
              <a:defRPr sz="43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 lvl="0">
              <a:defRPr sz="1800"/>
            </a:pPr>
            <a:r>
              <a:rPr sz="4300"/>
              <a:t>LevelDB-LSM结构</a:t>
            </a:r>
            <a:endParaRPr sz="4300"/>
          </a:p>
        </p:txBody>
      </p:sp>
      <p:sp>
        <p:nvSpPr>
          <p:cNvPr id="71" name="Shape 71"/>
          <p:cNvSpPr/>
          <p:nvPr/>
        </p:nvSpPr>
        <p:spPr>
          <a:xfrm>
            <a:off x="1548049" y="2673667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72" name="Shape 72"/>
          <p:cNvSpPr/>
          <p:nvPr/>
        </p:nvSpPr>
        <p:spPr>
          <a:xfrm>
            <a:off x="2050969" y="2673667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73" name="Shape 73"/>
          <p:cNvSpPr/>
          <p:nvPr/>
        </p:nvSpPr>
        <p:spPr>
          <a:xfrm>
            <a:off x="2553889" y="2673667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74" name="Shape 74"/>
          <p:cNvSpPr/>
          <p:nvPr/>
        </p:nvSpPr>
        <p:spPr>
          <a:xfrm>
            <a:off x="3056809" y="2673667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75" name="Shape 75"/>
          <p:cNvSpPr/>
          <p:nvPr/>
        </p:nvSpPr>
        <p:spPr>
          <a:xfrm>
            <a:off x="1532809" y="3228795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76" name="Shape 76"/>
          <p:cNvSpPr/>
          <p:nvPr/>
        </p:nvSpPr>
        <p:spPr>
          <a:xfrm>
            <a:off x="2035729" y="3228795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77" name="Shape 77"/>
          <p:cNvSpPr/>
          <p:nvPr/>
        </p:nvSpPr>
        <p:spPr>
          <a:xfrm>
            <a:off x="2538649" y="3228795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78" name="Shape 78"/>
          <p:cNvSpPr/>
          <p:nvPr/>
        </p:nvSpPr>
        <p:spPr>
          <a:xfrm>
            <a:off x="3041569" y="3228795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79" name="Shape 79"/>
          <p:cNvSpPr/>
          <p:nvPr/>
        </p:nvSpPr>
        <p:spPr>
          <a:xfrm>
            <a:off x="3539409" y="3228795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80" name="Shape 80"/>
          <p:cNvSpPr/>
          <p:nvPr/>
        </p:nvSpPr>
        <p:spPr>
          <a:xfrm>
            <a:off x="4042329" y="3228795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81" name="Shape 81"/>
          <p:cNvSpPr/>
          <p:nvPr/>
        </p:nvSpPr>
        <p:spPr>
          <a:xfrm>
            <a:off x="4545249" y="3228795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82" name="Shape 82"/>
          <p:cNvSpPr/>
          <p:nvPr/>
        </p:nvSpPr>
        <p:spPr>
          <a:xfrm>
            <a:off x="5048169" y="3228795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83" name="Shape 83"/>
          <p:cNvSpPr/>
          <p:nvPr/>
        </p:nvSpPr>
        <p:spPr>
          <a:xfrm>
            <a:off x="5551089" y="3228795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84" name="Shape 84"/>
          <p:cNvSpPr/>
          <p:nvPr/>
        </p:nvSpPr>
        <p:spPr>
          <a:xfrm>
            <a:off x="6054010" y="3228795"/>
            <a:ext cx="416560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85" name="Shape 85"/>
          <p:cNvSpPr/>
          <p:nvPr/>
        </p:nvSpPr>
        <p:spPr>
          <a:xfrm>
            <a:off x="912667" y="2387599"/>
            <a:ext cx="6345718" cy="1"/>
          </a:xfrm>
          <a:prstGeom prst="line">
            <a:avLst/>
          </a:prstGeom>
          <a:ln w="25400" cap="rnd">
            <a:solidFill>
              <a:srgbClr val="C0504D"/>
            </a:solidFill>
            <a:custDash>
              <a:ds d="100000" sp="200000"/>
            </a:custDash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86" name="Shape 86"/>
          <p:cNvSpPr/>
          <p:nvPr/>
        </p:nvSpPr>
        <p:spPr>
          <a:xfrm>
            <a:off x="912667" y="1630679"/>
            <a:ext cx="6345718" cy="1"/>
          </a:xfrm>
          <a:prstGeom prst="line">
            <a:avLst/>
          </a:prstGeom>
          <a:ln w="25400" cap="rnd">
            <a:solidFill>
              <a:srgbClr val="C0504D"/>
            </a:solidFill>
            <a:custDash>
              <a:ds d="100000" sp="200000"/>
            </a:custDash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87" name="Shape 87"/>
          <p:cNvSpPr/>
          <p:nvPr/>
        </p:nvSpPr>
        <p:spPr>
          <a:xfrm>
            <a:off x="1532809" y="1871980"/>
            <a:ext cx="416561" cy="274321"/>
          </a:xfrm>
          <a:prstGeom prst="rect">
            <a:avLst/>
          </a:prstGeom>
          <a:solidFill>
            <a:srgbClr val="9BBB59"/>
          </a:solidFill>
          <a:ln w="38100">
            <a:solidFill>
              <a:srgbClr val="FFFFFF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8" name="Shape 88"/>
          <p:cNvSpPr/>
          <p:nvPr/>
        </p:nvSpPr>
        <p:spPr>
          <a:xfrm>
            <a:off x="2050969" y="1871980"/>
            <a:ext cx="416561" cy="274321"/>
          </a:xfrm>
          <a:prstGeom prst="rect">
            <a:avLst/>
          </a:prstGeom>
          <a:gradFill>
            <a:gsLst>
              <a:gs pos="0">
                <a:srgbClr val="FF953E"/>
              </a:gs>
              <a:gs pos="100000">
                <a:srgbClr val="FFD1BB"/>
              </a:gs>
            </a:gsLst>
            <a:lin ang="16200000"/>
          </a:gradFill>
          <a:ln w="25400">
            <a:solidFill>
              <a:srgbClr val="4F81BD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9" name="Shape 89"/>
          <p:cNvSpPr/>
          <p:nvPr/>
        </p:nvSpPr>
        <p:spPr>
          <a:xfrm>
            <a:off x="6401916" y="1788161"/>
            <a:ext cx="929688" cy="37083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/>
            <a:r>
              <a:t>Memory</a:t>
            </a:r>
          </a:p>
        </p:txBody>
      </p:sp>
      <p:sp>
        <p:nvSpPr>
          <p:cNvPr id="90" name="Shape 90"/>
          <p:cNvSpPr/>
          <p:nvPr/>
        </p:nvSpPr>
        <p:spPr>
          <a:xfrm>
            <a:off x="6513676" y="2481808"/>
            <a:ext cx="548614" cy="37083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/>
            <a:r>
              <a:t>Disk</a:t>
            </a:r>
          </a:p>
        </p:txBody>
      </p:sp>
      <p:sp>
        <p:nvSpPr>
          <p:cNvPr id="91" name="Shape 91"/>
          <p:cNvSpPr/>
          <p:nvPr/>
        </p:nvSpPr>
        <p:spPr>
          <a:xfrm>
            <a:off x="1525153" y="3783923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92" name="Shape 92"/>
          <p:cNvSpPr/>
          <p:nvPr/>
        </p:nvSpPr>
        <p:spPr>
          <a:xfrm>
            <a:off x="2028072" y="3783923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93" name="Shape 93"/>
          <p:cNvSpPr/>
          <p:nvPr/>
        </p:nvSpPr>
        <p:spPr>
          <a:xfrm>
            <a:off x="2530993" y="3783923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94" name="Shape 94"/>
          <p:cNvSpPr/>
          <p:nvPr/>
        </p:nvSpPr>
        <p:spPr>
          <a:xfrm>
            <a:off x="3033913" y="3783923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95" name="Shape 95"/>
          <p:cNvSpPr/>
          <p:nvPr/>
        </p:nvSpPr>
        <p:spPr>
          <a:xfrm>
            <a:off x="3531752" y="3783923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96" name="Shape 96"/>
          <p:cNvSpPr/>
          <p:nvPr/>
        </p:nvSpPr>
        <p:spPr>
          <a:xfrm>
            <a:off x="4034672" y="3783923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97" name="Shape 97"/>
          <p:cNvSpPr/>
          <p:nvPr/>
        </p:nvSpPr>
        <p:spPr>
          <a:xfrm>
            <a:off x="4537593" y="3783923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98" name="Shape 98"/>
          <p:cNvSpPr/>
          <p:nvPr/>
        </p:nvSpPr>
        <p:spPr>
          <a:xfrm>
            <a:off x="5040513" y="3783923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99" name="Shape 99"/>
          <p:cNvSpPr/>
          <p:nvPr/>
        </p:nvSpPr>
        <p:spPr>
          <a:xfrm>
            <a:off x="5543433" y="3783923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00" name="Shape 100"/>
          <p:cNvSpPr/>
          <p:nvPr/>
        </p:nvSpPr>
        <p:spPr>
          <a:xfrm>
            <a:off x="6046353" y="3783923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01" name="Shape 101"/>
          <p:cNvSpPr/>
          <p:nvPr/>
        </p:nvSpPr>
        <p:spPr>
          <a:xfrm>
            <a:off x="6549273" y="3787870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02" name="Shape 102"/>
          <p:cNvSpPr/>
          <p:nvPr/>
        </p:nvSpPr>
        <p:spPr>
          <a:xfrm>
            <a:off x="7052193" y="3787870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03" name="Shape 103"/>
          <p:cNvSpPr/>
          <p:nvPr/>
        </p:nvSpPr>
        <p:spPr>
          <a:xfrm>
            <a:off x="7555113" y="3787870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04" name="Shape 104"/>
          <p:cNvSpPr/>
          <p:nvPr/>
        </p:nvSpPr>
        <p:spPr>
          <a:xfrm>
            <a:off x="451891" y="3197677"/>
            <a:ext cx="853898" cy="3708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 lvl="0"/>
            <a:r>
              <a:t>Level-1</a:t>
            </a:r>
          </a:p>
        </p:txBody>
      </p:sp>
      <p:sp>
        <p:nvSpPr>
          <p:cNvPr id="105" name="Shape 105"/>
          <p:cNvSpPr/>
          <p:nvPr/>
        </p:nvSpPr>
        <p:spPr>
          <a:xfrm>
            <a:off x="451891" y="2616199"/>
            <a:ext cx="853898" cy="3708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 lvl="0"/>
            <a:r>
              <a:t>Level-0</a:t>
            </a:r>
          </a:p>
        </p:txBody>
      </p:sp>
      <p:sp>
        <p:nvSpPr>
          <p:cNvPr id="106" name="Shape 106"/>
          <p:cNvSpPr/>
          <p:nvPr/>
        </p:nvSpPr>
        <p:spPr>
          <a:xfrm>
            <a:off x="451891" y="3771223"/>
            <a:ext cx="853898" cy="37083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/>
            <a:r>
              <a:t>Level-2</a:t>
            </a:r>
          </a:p>
        </p:txBody>
      </p:sp>
      <p:sp>
        <p:nvSpPr>
          <p:cNvPr id="107" name="Shape 107"/>
          <p:cNvSpPr/>
          <p:nvPr/>
        </p:nvSpPr>
        <p:spPr>
          <a:xfrm>
            <a:off x="1475660" y="4330700"/>
            <a:ext cx="561339" cy="3708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 lvl="0"/>
            <a:r>
              <a:t>……</a:t>
            </a:r>
          </a:p>
        </p:txBody>
      </p:sp>
      <p:sp>
        <p:nvSpPr>
          <p:cNvPr id="108" name="Shape 108"/>
          <p:cNvSpPr/>
          <p:nvPr/>
        </p:nvSpPr>
        <p:spPr>
          <a:xfrm>
            <a:off x="8040253" y="3737839"/>
            <a:ext cx="561339" cy="37083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/>
            <a:r>
              <a:t>……</a:t>
            </a:r>
          </a:p>
        </p:txBody>
      </p:sp>
      <p:sp>
        <p:nvSpPr>
          <p:cNvPr id="109" name="Shape 109"/>
          <p:cNvSpPr/>
          <p:nvPr/>
        </p:nvSpPr>
        <p:spPr>
          <a:xfrm>
            <a:off x="6444982" y="5421904"/>
            <a:ext cx="416561" cy="274321"/>
          </a:xfrm>
          <a:prstGeom prst="rect">
            <a:avLst/>
          </a:prstGeom>
          <a:solidFill>
            <a:srgbClr val="9BBB59"/>
          </a:solidFill>
          <a:ln w="38100">
            <a:solidFill>
              <a:srgbClr val="FFFFFF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0" name="Shape 110"/>
          <p:cNvSpPr/>
          <p:nvPr/>
        </p:nvSpPr>
        <p:spPr>
          <a:xfrm>
            <a:off x="7092448" y="5373645"/>
            <a:ext cx="1107836" cy="3708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 lvl="0"/>
            <a:r>
              <a:t>Memtable</a:t>
            </a:r>
          </a:p>
        </p:txBody>
      </p:sp>
      <p:sp>
        <p:nvSpPr>
          <p:cNvPr id="111" name="Shape 111"/>
          <p:cNvSpPr/>
          <p:nvPr/>
        </p:nvSpPr>
        <p:spPr>
          <a:xfrm>
            <a:off x="6444982" y="5818144"/>
            <a:ext cx="416561" cy="274321"/>
          </a:xfrm>
          <a:prstGeom prst="rect">
            <a:avLst/>
          </a:prstGeom>
          <a:gradFill>
            <a:gsLst>
              <a:gs pos="0">
                <a:srgbClr val="FF953E"/>
              </a:gs>
              <a:gs pos="100000">
                <a:srgbClr val="FFD1BB"/>
              </a:gs>
            </a:gsLst>
            <a:lin ang="16200000"/>
          </a:gradFill>
          <a:ln w="25400">
            <a:solidFill>
              <a:srgbClr val="4F81BD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2" name="Shape 112"/>
          <p:cNvSpPr/>
          <p:nvPr/>
        </p:nvSpPr>
        <p:spPr>
          <a:xfrm>
            <a:off x="7102608" y="5769885"/>
            <a:ext cx="1777339" cy="37083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/>
            <a:r>
              <a:t>Immutable Table</a:t>
            </a:r>
          </a:p>
        </p:txBody>
      </p:sp>
      <p:sp>
        <p:nvSpPr>
          <p:cNvPr id="113" name="Shape 113"/>
          <p:cNvSpPr/>
          <p:nvPr/>
        </p:nvSpPr>
        <p:spPr>
          <a:xfrm>
            <a:off x="6444982" y="6208034"/>
            <a:ext cx="416561" cy="27432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14" name="Shape 114"/>
          <p:cNvSpPr/>
          <p:nvPr/>
        </p:nvSpPr>
        <p:spPr>
          <a:xfrm>
            <a:off x="7102608" y="6159775"/>
            <a:ext cx="955585" cy="37083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/>
            <a:r>
              <a:t>SSTable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title"/>
          </p:nvPr>
        </p:nvSpPr>
        <p:spPr>
          <a:xfrm>
            <a:off x="457200" y="274954"/>
            <a:ext cx="8229600" cy="1016001"/>
          </a:xfrm>
          <a:prstGeom prst="rect">
            <a:avLst/>
          </a:prstGeom>
        </p:spPr>
        <p:txBody>
          <a:bodyPr lIns="0" tIns="0" rIns="0" bIns="0"/>
          <a:lstStyle>
            <a:lvl1pPr>
              <a:defRPr sz="43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 lvl="0">
              <a:defRPr sz="1800"/>
            </a:pPr>
            <a:r>
              <a:rPr sz="4300"/>
              <a:t>LevelDB-LSM性质</a:t>
            </a:r>
            <a:endParaRPr sz="4300"/>
          </a:p>
        </p:txBody>
      </p:sp>
      <p:sp>
        <p:nvSpPr>
          <p:cNvPr id="119" name="Shape 119"/>
          <p:cNvSpPr/>
          <p:nvPr>
            <p:ph type="body" idx="1"/>
          </p:nvPr>
        </p:nvSpPr>
        <p:spPr>
          <a:xfrm>
            <a:off x="467360" y="1308734"/>
            <a:ext cx="8229601" cy="1785622"/>
          </a:xfrm>
          <a:prstGeom prst="rect">
            <a:avLst/>
          </a:prstGeom>
        </p:spPr>
        <p:txBody>
          <a:bodyPr/>
          <a:lstStyle/>
          <a:p>
            <a:pPr marL="528320" lvl="0" indent="-528320" defTabSz="703580">
              <a:spcBef>
                <a:spcPts val="500"/>
              </a:spcBef>
              <a:defRPr sz="1800"/>
            </a:pPr>
            <a:r>
              <a:rPr sz="2310"/>
              <a:t>Memtable/ImmutableTable</a:t>
            </a:r>
            <a:endParaRPr sz="2310"/>
          </a:p>
          <a:p>
            <a:pPr marL="1231900" lvl="2" indent="-528320" defTabSz="703580">
              <a:spcBef>
                <a:spcPts val="500"/>
              </a:spcBef>
              <a:defRPr sz="1800"/>
            </a:pPr>
            <a:r>
              <a:rPr sz="1850"/>
              <a:t>4M左右内存块（可调整）</a:t>
            </a:r>
            <a:endParaRPr sz="1850"/>
          </a:p>
          <a:p>
            <a:pPr marL="1231900" lvl="2" indent="-528320" defTabSz="703580">
              <a:spcBef>
                <a:spcPts val="500"/>
              </a:spcBef>
              <a:defRPr sz="1800"/>
            </a:pPr>
            <a:r>
              <a:rPr sz="1850"/>
              <a:t>存放有序键值对</a:t>
            </a:r>
            <a:endParaRPr sz="1850"/>
          </a:p>
          <a:p>
            <a:pPr marL="1231900" lvl="2" indent="-528320" defTabSz="703580">
              <a:spcBef>
                <a:spcPts val="500"/>
              </a:spcBef>
              <a:defRPr sz="1800"/>
            </a:pPr>
            <a:r>
              <a:rPr sz="1850"/>
              <a:t>内存结构为skiplist</a:t>
            </a:r>
            <a:endParaRPr sz="1850"/>
          </a:p>
          <a:p>
            <a:pPr marL="1231900" lvl="2" indent="-528320" defTabSz="703580">
              <a:spcBef>
                <a:spcPts val="500"/>
              </a:spcBef>
              <a:defRPr sz="1800"/>
            </a:pPr>
            <a:r>
              <a:rPr sz="1850"/>
              <a:t>数据先写入Memtable，再通过Compaction方式异步下推落盘。</a:t>
            </a:r>
            <a:endParaRPr sz="1850"/>
          </a:p>
        </p:txBody>
      </p:sp>
      <p:sp>
        <p:nvSpPr>
          <p:cNvPr id="120" name="Shape 120"/>
          <p:cNvSpPr/>
          <p:nvPr/>
        </p:nvSpPr>
        <p:spPr>
          <a:xfrm>
            <a:off x="467360" y="3427095"/>
            <a:ext cx="8229601" cy="331978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pPr marL="541655" lvl="0" indent="-541655" defTabSz="721995">
              <a:spcBef>
                <a:spcPts val="500"/>
              </a:spcBef>
              <a:buSzPct val="100000"/>
              <a:buFont typeface="Arial"/>
              <a:buChar char="•"/>
            </a:pPr>
            <a:r>
              <a:rPr sz="2370">
                <a:latin typeface="Calibri"/>
                <a:ea typeface="Calibri"/>
                <a:cs typeface="Calibri"/>
                <a:sym typeface="Calibri"/>
              </a:rPr>
              <a:t>SSTable</a:t>
            </a:r>
            <a:endParaRPr sz="2370">
              <a:latin typeface="Calibri"/>
              <a:ea typeface="Calibri"/>
              <a:cs typeface="Calibri"/>
              <a:sym typeface="Calibri"/>
            </a:endParaRPr>
          </a:p>
          <a:p>
            <a:pPr marL="1264285" lvl="2" indent="-541655" defTabSz="721995">
              <a:spcBef>
                <a:spcPts val="500"/>
              </a:spcBef>
              <a:buSzPct val="100000"/>
              <a:buFont typeface="Arial"/>
              <a:buChar char="•"/>
            </a:pPr>
            <a:r>
              <a:rPr sz="1895">
                <a:latin typeface="Calibri"/>
                <a:ea typeface="Calibri"/>
                <a:cs typeface="Calibri"/>
                <a:sym typeface="Calibri"/>
              </a:rPr>
              <a:t>层次结构（而不是严格树形结构）</a:t>
            </a:r>
            <a:endParaRPr sz="1895">
              <a:latin typeface="Calibri"/>
              <a:ea typeface="Calibri"/>
              <a:cs typeface="Calibri"/>
              <a:sym typeface="Calibri"/>
            </a:endParaRPr>
          </a:p>
          <a:p>
            <a:pPr marL="1264285" lvl="2" indent="-541655" defTabSz="721995">
              <a:spcBef>
                <a:spcPts val="500"/>
              </a:spcBef>
              <a:buSzPct val="100000"/>
              <a:buFont typeface="Arial"/>
              <a:buChar char="•"/>
            </a:pPr>
            <a:r>
              <a:rPr lang="en-US" sz="1895">
                <a:latin typeface="Calibri"/>
                <a:ea typeface="Calibri"/>
                <a:cs typeface="Calibri"/>
                <a:sym typeface="Calibri"/>
              </a:rPr>
              <a:t>SSTable</a:t>
            </a:r>
            <a:r>
              <a:rPr sz="1895">
                <a:latin typeface="Calibri"/>
                <a:ea typeface="Calibri"/>
                <a:cs typeface="Calibri"/>
                <a:sym typeface="Calibri"/>
              </a:rPr>
              <a:t>存放有序键值对</a:t>
            </a:r>
            <a:endParaRPr sz="1895">
              <a:latin typeface="Calibri"/>
              <a:ea typeface="Calibri"/>
              <a:cs typeface="Calibri"/>
              <a:sym typeface="Calibri"/>
            </a:endParaRPr>
          </a:p>
          <a:p>
            <a:pPr marL="1264285" lvl="2" indent="-541655" defTabSz="721995">
              <a:spcBef>
                <a:spcPts val="500"/>
              </a:spcBef>
              <a:buSzPct val="100000"/>
              <a:buFont typeface="Arial"/>
              <a:buChar char="•"/>
            </a:pPr>
            <a:r>
              <a:rPr sz="1895">
                <a:latin typeface="Calibri"/>
                <a:ea typeface="Calibri"/>
                <a:cs typeface="Calibri"/>
                <a:sym typeface="Calibri"/>
              </a:rPr>
              <a:t>Level-0层SSTable之间</a:t>
            </a:r>
            <a:r>
              <a:rPr lang="zh-CN" sz="1895">
                <a:latin typeface="Calibri"/>
                <a:ea typeface="宋体" charset="0"/>
                <a:cs typeface="Calibri"/>
                <a:sym typeface="Calibri"/>
              </a:rPr>
              <a:t>可能</a:t>
            </a:r>
            <a:r>
              <a:rPr sz="1895">
                <a:latin typeface="Calibri"/>
                <a:ea typeface="Calibri"/>
                <a:cs typeface="Calibri"/>
                <a:sym typeface="Calibri"/>
              </a:rPr>
              <a:t>存在Range交集</a:t>
            </a:r>
            <a:endParaRPr sz="1895">
              <a:latin typeface="Calibri"/>
              <a:ea typeface="Calibri"/>
              <a:cs typeface="Calibri"/>
              <a:sym typeface="Calibri"/>
            </a:endParaRPr>
          </a:p>
          <a:p>
            <a:pPr marL="1264285" lvl="2" indent="-541655" defTabSz="721995">
              <a:spcBef>
                <a:spcPts val="500"/>
              </a:spcBef>
              <a:buSzPct val="100000"/>
              <a:buFont typeface="Arial"/>
              <a:buChar char="•"/>
            </a:pPr>
            <a:r>
              <a:rPr sz="1895">
                <a:latin typeface="Calibri"/>
                <a:ea typeface="Calibri"/>
                <a:cs typeface="Calibri"/>
                <a:sym typeface="Calibri"/>
              </a:rPr>
              <a:t>Level-i（i&gt;0）层SSTable之间不存在Range交集</a:t>
            </a:r>
            <a:endParaRPr sz="1895">
              <a:latin typeface="Calibri"/>
              <a:ea typeface="Calibri"/>
              <a:cs typeface="Calibri"/>
              <a:sym typeface="Calibri"/>
            </a:endParaRPr>
          </a:p>
          <a:p>
            <a:pPr marL="1264285" lvl="2" indent="-541655" defTabSz="721995">
              <a:spcBef>
                <a:spcPts val="500"/>
              </a:spcBef>
              <a:buSzPct val="100000"/>
              <a:buFont typeface="Arial"/>
              <a:buChar char="•"/>
            </a:pPr>
            <a:r>
              <a:rPr sz="1895">
                <a:latin typeface="Calibri"/>
                <a:ea typeface="Calibri"/>
                <a:cs typeface="Calibri"/>
                <a:sym typeface="Calibri"/>
              </a:rPr>
              <a:t>Level-i层SSTable个数数量级在10^i</a:t>
            </a:r>
            <a:endParaRPr sz="1895">
              <a:latin typeface="Calibri"/>
              <a:ea typeface="Calibri"/>
              <a:cs typeface="Calibri"/>
              <a:sym typeface="Calibri"/>
            </a:endParaRPr>
          </a:p>
          <a:p>
            <a:pPr marL="1264285" lvl="2" indent="-541655" defTabSz="721995">
              <a:spcBef>
                <a:spcPts val="500"/>
              </a:spcBef>
              <a:buSzPct val="100000"/>
              <a:buFont typeface="Arial"/>
              <a:buChar char="•"/>
            </a:pPr>
            <a:r>
              <a:rPr sz="1895" b="1">
                <a:solidFill>
                  <a:srgbClr val="FA6965"/>
                </a:solidFill>
                <a:latin typeface="Calibri"/>
                <a:ea typeface="Calibri"/>
                <a:cs typeface="Calibri"/>
                <a:sym typeface="Calibri"/>
              </a:rPr>
              <a:t>Level-i层中每一个SSTable最多与Level-(i+1)层的10个SSTable有交集</a:t>
            </a:r>
            <a:endParaRPr sz="1895" b="1">
              <a:solidFill>
                <a:srgbClr val="FA696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64285" lvl="2" indent="-541655" defTabSz="721995">
              <a:spcBef>
                <a:spcPts val="500"/>
              </a:spcBef>
              <a:buSzPct val="100000"/>
              <a:buFont typeface="Arial"/>
              <a:buChar char="•"/>
            </a:pPr>
            <a:r>
              <a:rPr sz="1895" b="1">
                <a:solidFill>
                  <a:srgbClr val="FA6965"/>
                </a:solidFill>
                <a:latin typeface="Calibri"/>
                <a:ea typeface="Calibri"/>
                <a:cs typeface="Calibri"/>
                <a:sym typeface="Calibri"/>
              </a:rPr>
              <a:t>数据新鲜度：Memtable&gt;ImmutableTable&gt;Level0&gt;Level1&gt;...</a:t>
            </a:r>
            <a:endParaRPr sz="1895" b="1">
              <a:solidFill>
                <a:srgbClr val="FA696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xfrm>
            <a:off x="457200" y="274954"/>
            <a:ext cx="8229600" cy="1016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SSTable</a:t>
            </a:r>
            <a:r>
              <a:rPr sz="4400">
                <a:latin typeface="宋体"/>
                <a:ea typeface="宋体"/>
                <a:cs typeface="宋体"/>
                <a:sym typeface="宋体"/>
              </a:rPr>
              <a:t>存储结构</a:t>
            </a:r>
            <a:endParaRPr sz="4400">
              <a:latin typeface="宋体"/>
              <a:ea typeface="宋体"/>
              <a:cs typeface="宋体"/>
              <a:sym typeface="宋体"/>
            </a:endParaRPr>
          </a:p>
        </p:txBody>
      </p:sp>
      <p:pic>
        <p:nvPicPr>
          <p:cNvPr id="125" name="image1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1259839" y="1052830"/>
            <a:ext cx="6279517" cy="578929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xfrm>
            <a:off x="457200" y="274954"/>
            <a:ext cx="8229600" cy="1016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BloomFilter</a:t>
            </a:r>
            <a:r>
              <a:rPr sz="4400">
                <a:latin typeface="宋体"/>
                <a:ea typeface="宋体"/>
                <a:cs typeface="宋体"/>
                <a:sym typeface="宋体"/>
              </a:rPr>
              <a:t>原理</a:t>
            </a:r>
            <a:endParaRPr sz="4400">
              <a:latin typeface="宋体"/>
              <a:ea typeface="宋体"/>
              <a:cs typeface="宋体"/>
              <a:sym typeface="宋体"/>
            </a:endParaRP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467360" y="1268730"/>
            <a:ext cx="8229600" cy="2869565"/>
          </a:xfrm>
          <a:prstGeom prst="rect">
            <a:avLst/>
          </a:prstGeom>
        </p:spPr>
        <p:txBody>
          <a:bodyPr>
            <a:normAutofit fontScale="90000" lnSpcReduction="20000"/>
          </a:bodyPr>
          <a:p>
            <a:pPr lvl="0">
              <a:defRPr sz="1800"/>
            </a:pPr>
            <a:r>
              <a:rPr lang="zh-CN" altLang="zh-CN" sz="2000">
                <a:ea typeface="宋体" charset="0"/>
              </a:rPr>
              <a:t>随机化算法 </a:t>
            </a:r>
            <a:r>
              <a:rPr lang="en-US" altLang="zh-CN" sz="2000">
                <a:ea typeface="宋体" charset="0"/>
              </a:rPr>
              <a:t>(</a:t>
            </a:r>
            <a:r>
              <a:rPr lang="en-US" altLang="zh-CN" sz="2000">
                <a:ea typeface="宋体" charset="0"/>
                <a:hlinkClick r:id="rId1" action="ppaction://hlinkfile"/>
              </a:rPr>
              <a:t>BloomFilter</a:t>
            </a:r>
            <a:r>
              <a:rPr lang="en-US" altLang="zh-CN" sz="2000">
                <a:ea typeface="宋体" charset="0"/>
              </a:rPr>
              <a:t>)</a:t>
            </a:r>
            <a:endParaRPr lang="en-US" altLang="zh-CN" sz="2000">
              <a:ea typeface="宋体" charset="0"/>
            </a:endParaRPr>
          </a:p>
          <a:p>
            <a:pPr lvl="0">
              <a:defRPr sz="1800"/>
            </a:pPr>
            <a:r>
              <a:rPr lang="zh-CN" altLang="zh-CN" sz="2000">
                <a:ea typeface="宋体" charset="0"/>
              </a:rPr>
              <a:t>解决的根本问题：</a:t>
            </a:r>
            <a:endParaRPr lang="zh-CN" altLang="zh-CN" sz="2000">
              <a:ea typeface="宋体" charset="0"/>
            </a:endParaRPr>
          </a:p>
          <a:p>
            <a:pPr lvl="1">
              <a:defRPr sz="1800"/>
            </a:pPr>
            <a:r>
              <a:rPr lang="zh-CN" altLang="zh-CN" sz="2000">
                <a:ea typeface="宋体" charset="0"/>
              </a:rPr>
              <a:t>判断一组</a:t>
            </a:r>
            <a:r>
              <a:rPr lang="en-US" altLang="zh-CN" sz="2000">
                <a:ea typeface="宋体" charset="0"/>
              </a:rPr>
              <a:t>key</a:t>
            </a:r>
            <a:r>
              <a:rPr lang="zh-CN" altLang="zh-CN" sz="2000">
                <a:ea typeface="宋体" charset="0"/>
              </a:rPr>
              <a:t>是否在集合中。</a:t>
            </a:r>
            <a:endParaRPr lang="zh-CN" altLang="zh-CN" sz="2000">
              <a:ea typeface="宋体" charset="0"/>
            </a:endParaRPr>
          </a:p>
          <a:p>
            <a:pPr lvl="1">
              <a:defRPr sz="1800"/>
            </a:pPr>
            <a:r>
              <a:rPr lang="zh-CN" altLang="zh-CN" sz="2000">
                <a:ea typeface="宋体" charset="0"/>
              </a:rPr>
              <a:t>答案只有两种：可能存在 </a:t>
            </a:r>
            <a:r>
              <a:rPr lang="en-US" altLang="zh-CN" sz="2000">
                <a:ea typeface="宋体" charset="0"/>
              </a:rPr>
              <a:t>or </a:t>
            </a:r>
            <a:r>
              <a:rPr lang="zh-CN" altLang="zh-CN" sz="2000">
                <a:ea typeface="宋体" charset="0"/>
              </a:rPr>
              <a:t>不存在。</a:t>
            </a:r>
            <a:endParaRPr lang="zh-CN" altLang="zh-CN" sz="2000">
              <a:ea typeface="宋体" charset="0"/>
            </a:endParaRPr>
          </a:p>
          <a:p>
            <a:pPr lvl="1">
              <a:defRPr sz="1800"/>
            </a:pPr>
            <a:r>
              <a:rPr lang="zh-CN" altLang="zh-CN" sz="2000">
                <a:ea typeface="宋体" charset="0"/>
              </a:rPr>
              <a:t>每个键值消耗</a:t>
            </a:r>
            <a:r>
              <a:rPr lang="en-US" altLang="zh-CN" sz="2000">
                <a:ea typeface="宋体" charset="0"/>
              </a:rPr>
              <a:t>10bit</a:t>
            </a:r>
            <a:r>
              <a:rPr lang="zh-CN" altLang="zh-CN" sz="2000">
                <a:ea typeface="宋体" charset="0"/>
              </a:rPr>
              <a:t>，理论上可以保证</a:t>
            </a:r>
            <a:r>
              <a:rPr lang="zh-CN" altLang="zh-CN" sz="2000">
                <a:solidFill>
                  <a:srgbClr val="FF0000"/>
                </a:solidFill>
                <a:ea typeface="宋体" charset="0"/>
              </a:rPr>
              <a:t>可能存在出错的概率</a:t>
            </a:r>
            <a:r>
              <a:rPr lang="en-US" altLang="zh-CN" sz="2000">
                <a:solidFill>
                  <a:srgbClr val="FF0000"/>
                </a:solidFill>
                <a:ea typeface="宋体" charset="0"/>
              </a:rPr>
              <a:t>&lt;1%</a:t>
            </a:r>
            <a:r>
              <a:rPr lang="en-US" altLang="zh-CN" sz="2000">
                <a:ea typeface="宋体" charset="0"/>
              </a:rPr>
              <a:t>.</a:t>
            </a:r>
            <a:endParaRPr lang="en-US" altLang="zh-CN" sz="2000">
              <a:ea typeface="宋体" charset="0"/>
            </a:endParaRPr>
          </a:p>
          <a:p>
            <a:pPr lvl="0">
              <a:defRPr sz="1800"/>
            </a:pPr>
            <a:r>
              <a:rPr lang="zh-CN" altLang="zh-CN" sz="2000">
                <a:ea typeface="宋体" charset="0"/>
              </a:rPr>
              <a:t>特点：</a:t>
            </a:r>
            <a:endParaRPr lang="zh-CN" altLang="zh-CN" sz="2000">
              <a:ea typeface="宋体" charset="0"/>
            </a:endParaRPr>
          </a:p>
          <a:p>
            <a:pPr lvl="1">
              <a:defRPr sz="1800"/>
            </a:pPr>
            <a:r>
              <a:rPr lang="zh-CN" altLang="zh-CN" sz="2000">
                <a:ea typeface="宋体" charset="0"/>
              </a:rPr>
              <a:t>随机化</a:t>
            </a:r>
            <a:endParaRPr lang="zh-CN" altLang="zh-CN" sz="2000">
              <a:ea typeface="宋体" charset="0"/>
            </a:endParaRPr>
          </a:p>
          <a:p>
            <a:pPr lvl="1">
              <a:defRPr sz="1800"/>
            </a:pPr>
            <a:r>
              <a:rPr lang="zh-CN" altLang="zh-CN" sz="2000">
                <a:ea typeface="宋体" charset="0"/>
              </a:rPr>
              <a:t>空间换时间</a:t>
            </a:r>
            <a:endParaRPr lang="zh-CN" altLang="zh-CN" sz="2000">
              <a:ea typeface="宋体" charset="0"/>
            </a:endParaRPr>
          </a:p>
          <a:p>
            <a:pPr lvl="1">
              <a:defRPr sz="1800"/>
            </a:pPr>
            <a:r>
              <a:rPr lang="zh-CN" altLang="zh-CN" sz="2000">
                <a:ea typeface="宋体" charset="0"/>
              </a:rPr>
              <a:t>过滤不必要的查询</a:t>
            </a:r>
            <a:endParaRPr lang="zh-CN" altLang="zh-CN" sz="2000">
              <a:ea typeface="宋体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5" y="4580890"/>
            <a:ext cx="6647815" cy="22288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220018" y="3933190"/>
            <a:ext cx="3552825" cy="92138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减少无效</a:t>
            </a:r>
            <a:r>
              <a:rPr lang="en-US" altLang="zh-CN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IO</a:t>
            </a:r>
            <a:endParaRPr lang="en-US" altLang="zh-CN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xfrm>
            <a:off x="457200" y="274954"/>
            <a:ext cx="8229600" cy="1016001"/>
          </a:xfrm>
          <a:prstGeom prst="rect">
            <a:avLst/>
          </a:prstGeom>
        </p:spPr>
        <p:txBody>
          <a:bodyPr/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 lvl="0">
              <a:defRPr sz="1800"/>
            </a:pPr>
            <a:r>
              <a:rPr sz="4400"/>
              <a:t>前缀压缩</a:t>
            </a:r>
            <a:endParaRPr sz="4400"/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xfrm>
            <a:off x="467359" y="1268729"/>
            <a:ext cx="8229601" cy="5097147"/>
          </a:xfrm>
          <a:prstGeom prst="rect">
            <a:avLst/>
          </a:prstGeom>
        </p:spPr>
        <p:txBody>
          <a:bodyPr/>
          <a:lstStyle/>
          <a:p>
            <a:pPr marL="369570" lvl="0" indent="-369570" defTabSz="88646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1940">
                <a:latin typeface="宋体"/>
                <a:ea typeface="宋体"/>
                <a:cs typeface="宋体"/>
                <a:sym typeface="宋体"/>
              </a:rPr>
              <a:t>压缩规则：</a:t>
            </a:r>
            <a:endParaRPr sz="1940"/>
          </a:p>
          <a:p>
            <a:pPr marL="795020" lvl="1" indent="-351790" defTabSz="88646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1940">
                <a:latin typeface="宋体"/>
                <a:ea typeface="宋体"/>
                <a:cs typeface="宋体"/>
                <a:sym typeface="宋体"/>
              </a:rPr>
              <a:t>一个</a:t>
            </a:r>
            <a:r>
              <a:rPr sz="1940"/>
              <a:t>restart-point</a:t>
            </a:r>
            <a:r>
              <a:rPr sz="1940">
                <a:latin typeface="宋体"/>
                <a:ea typeface="宋体"/>
                <a:cs typeface="宋体"/>
                <a:sym typeface="宋体"/>
              </a:rPr>
              <a:t>对应一个前缀压缩组；</a:t>
            </a:r>
            <a:endParaRPr sz="1940"/>
          </a:p>
          <a:p>
            <a:pPr marL="795020" lvl="1" indent="-351790" defTabSz="88646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1940">
                <a:latin typeface="宋体"/>
                <a:ea typeface="宋体"/>
                <a:cs typeface="宋体"/>
                <a:sym typeface="宋体"/>
              </a:rPr>
              <a:t>一个</a:t>
            </a:r>
            <a:r>
              <a:rPr sz="1940"/>
              <a:t>key</a:t>
            </a:r>
            <a:r>
              <a:rPr sz="1940">
                <a:latin typeface="宋体"/>
                <a:ea typeface="宋体"/>
                <a:cs typeface="宋体"/>
                <a:sym typeface="宋体"/>
              </a:rPr>
              <a:t>和上一个</a:t>
            </a:r>
            <a:r>
              <a:rPr sz="1940"/>
              <a:t>key</a:t>
            </a:r>
            <a:r>
              <a:rPr sz="1940">
                <a:latin typeface="宋体"/>
                <a:ea typeface="宋体"/>
                <a:cs typeface="宋体"/>
                <a:sym typeface="宋体"/>
              </a:rPr>
              <a:t>公共前缀长度</a:t>
            </a:r>
            <a:r>
              <a:rPr sz="1940"/>
              <a:t>&gt;0</a:t>
            </a:r>
            <a:r>
              <a:rPr sz="1940">
                <a:latin typeface="宋体"/>
                <a:ea typeface="宋体"/>
                <a:cs typeface="宋体"/>
                <a:sym typeface="宋体"/>
              </a:rPr>
              <a:t>，则</a:t>
            </a:r>
            <a:r>
              <a:rPr sz="1940"/>
              <a:t>key</a:t>
            </a:r>
            <a:r>
              <a:rPr sz="1940">
                <a:latin typeface="宋体"/>
                <a:ea typeface="宋体"/>
                <a:cs typeface="宋体"/>
                <a:sym typeface="宋体"/>
              </a:rPr>
              <a:t>放入相同前缀压缩组；</a:t>
            </a:r>
            <a:endParaRPr sz="1940"/>
          </a:p>
          <a:p>
            <a:pPr marL="795020" lvl="1" indent="-351790" defTabSz="88646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1940">
                <a:latin typeface="宋体"/>
                <a:ea typeface="宋体"/>
                <a:cs typeface="宋体"/>
                <a:sym typeface="宋体"/>
              </a:rPr>
              <a:t>一个</a:t>
            </a:r>
            <a:r>
              <a:rPr sz="1940"/>
              <a:t>key</a:t>
            </a:r>
            <a:r>
              <a:rPr sz="1940">
                <a:latin typeface="宋体"/>
                <a:ea typeface="宋体"/>
                <a:cs typeface="宋体"/>
                <a:sym typeface="宋体"/>
              </a:rPr>
              <a:t>和上一个</a:t>
            </a:r>
            <a:r>
              <a:rPr sz="1940"/>
              <a:t>key</a:t>
            </a:r>
            <a:r>
              <a:rPr sz="1940">
                <a:latin typeface="宋体"/>
                <a:ea typeface="宋体"/>
                <a:cs typeface="宋体"/>
                <a:sym typeface="宋体"/>
              </a:rPr>
              <a:t>公共前缀长度</a:t>
            </a:r>
            <a:r>
              <a:rPr sz="1940"/>
              <a:t>=0</a:t>
            </a:r>
            <a:r>
              <a:rPr sz="1940">
                <a:latin typeface="宋体"/>
                <a:ea typeface="宋体"/>
                <a:cs typeface="宋体"/>
                <a:sym typeface="宋体"/>
              </a:rPr>
              <a:t>，则新建一个前缀压缩组。</a:t>
            </a:r>
            <a:endParaRPr sz="1940"/>
          </a:p>
          <a:p>
            <a:pPr marL="332740" lvl="0" indent="-332740" defTabSz="886460">
              <a:lnSpc>
                <a:spcPct val="90000"/>
              </a:lnSpc>
              <a:spcBef>
                <a:spcPts val="600"/>
              </a:spcBef>
              <a:defRPr sz="1800"/>
            </a:pPr>
            <a:endParaRPr sz="1940"/>
          </a:p>
          <a:p>
            <a:pPr marL="369570" lvl="0" indent="-369570" defTabSz="88646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1940">
                <a:latin typeface="宋体"/>
                <a:ea typeface="宋体"/>
                <a:cs typeface="宋体"/>
                <a:sym typeface="宋体"/>
              </a:rPr>
              <a:t>查找规则：</a:t>
            </a:r>
            <a:endParaRPr sz="1940"/>
          </a:p>
          <a:p>
            <a:pPr marL="795020" lvl="1" indent="-351790" defTabSz="88646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1940">
                <a:latin typeface="宋体"/>
                <a:ea typeface="宋体"/>
                <a:cs typeface="宋体"/>
                <a:sym typeface="宋体"/>
              </a:rPr>
              <a:t>多个前缀压缩组之间二分查找；</a:t>
            </a:r>
            <a:endParaRPr sz="1940"/>
          </a:p>
          <a:p>
            <a:pPr marL="795020" lvl="1" indent="-351790" defTabSz="88646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1940">
                <a:latin typeface="宋体"/>
                <a:ea typeface="宋体"/>
                <a:cs typeface="宋体"/>
                <a:sym typeface="宋体"/>
              </a:rPr>
              <a:t>前缀压缩组内线性查找；</a:t>
            </a:r>
            <a:endParaRPr sz="1940"/>
          </a:p>
          <a:p>
            <a:pPr marL="332740" lvl="0" indent="-332740" defTabSz="886460">
              <a:lnSpc>
                <a:spcPct val="90000"/>
              </a:lnSpc>
              <a:spcBef>
                <a:spcPts val="600"/>
              </a:spcBef>
              <a:defRPr sz="1800"/>
            </a:pPr>
            <a:endParaRPr sz="1940"/>
          </a:p>
          <a:p>
            <a:pPr marL="369570" lvl="0" indent="-369570" defTabSz="88646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1940">
                <a:latin typeface="宋体"/>
                <a:ea typeface="宋体"/>
                <a:cs typeface="宋体"/>
                <a:sym typeface="宋体"/>
              </a:rPr>
              <a:t>配置参数：</a:t>
            </a:r>
            <a:r>
              <a:rPr sz="1940"/>
              <a:t>block_restart_interval</a:t>
            </a:r>
            <a:endParaRPr sz="1940"/>
          </a:p>
          <a:p>
            <a:pPr marL="795020" lvl="1" indent="-351790" defTabSz="88646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1940">
                <a:latin typeface="宋体"/>
                <a:ea typeface="宋体"/>
                <a:cs typeface="宋体"/>
                <a:sym typeface="宋体"/>
              </a:rPr>
              <a:t>前缀压缩组内键值数</a:t>
            </a:r>
            <a:r>
              <a:rPr sz="1940"/>
              <a:t>&lt; block_restart_interval.</a:t>
            </a:r>
            <a:endParaRPr sz="1940"/>
          </a:p>
          <a:p>
            <a:pPr marL="795020" lvl="1" indent="-351790" defTabSz="88646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1940">
                <a:latin typeface="宋体"/>
                <a:ea typeface="宋体"/>
                <a:cs typeface="宋体"/>
                <a:sym typeface="宋体"/>
              </a:rPr>
              <a:t>防止一个前缀组内数据太多，造成</a:t>
            </a:r>
            <a:r>
              <a:rPr sz="1940"/>
              <a:t>O(n)</a:t>
            </a:r>
            <a:r>
              <a:rPr sz="1940">
                <a:latin typeface="宋体"/>
                <a:ea typeface="宋体"/>
                <a:cs typeface="宋体"/>
                <a:sym typeface="宋体"/>
              </a:rPr>
              <a:t>线性时间查找。</a:t>
            </a:r>
            <a:endParaRPr sz="1940">
              <a:latin typeface="宋体"/>
              <a:ea typeface="宋体"/>
              <a:cs typeface="宋体"/>
              <a:sym typeface="宋体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2019300" y="6008370"/>
            <a:ext cx="4904739" cy="78206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ctr">
              <a:defRPr sz="5400">
                <a:ln w="22225">
                  <a:solidFill>
                    <a:srgbClr val="C0504D"/>
                  </a:solidFill>
                </a:ln>
                <a:solidFill>
                  <a:srgbClr val="E6B9B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ln w="9525">
                  <a:noFill/>
                </a:ln>
                <a:solidFill>
                  <a:srgbClr val="000000"/>
                </a:solidFill>
              </a:defRPr>
            </a:pPr>
            <a:r>
              <a:rPr sz="5400">
                <a:ln w="22225">
                  <a:solidFill>
                    <a:srgbClr val="C0504D"/>
                  </a:solidFill>
                </a:ln>
                <a:solidFill>
                  <a:srgbClr val="E6B9B8"/>
                </a:solidFill>
              </a:rPr>
              <a:t>减少磁盘数据量</a:t>
            </a:r>
            <a:endParaRPr sz="5400">
              <a:ln w="22225">
                <a:solidFill>
                  <a:srgbClr val="C0504D"/>
                </a:solidFill>
              </a:ln>
              <a:solidFill>
                <a:srgbClr val="E6B9B8"/>
              </a:solidFill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2788</Words>
  <Application>WPS 演示</Application>
  <PresentationFormat/>
  <Paragraphs>231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Default</vt:lpstr>
      <vt:lpstr>LevelDB内核解析</vt:lpstr>
      <vt:lpstr>LevelDB简介</vt:lpstr>
      <vt:lpstr>LSM 相关产品</vt:lpstr>
      <vt:lpstr>Part.1 数据结构</vt:lpstr>
      <vt:lpstr>LevelDB-LSM结构</vt:lpstr>
      <vt:lpstr>LevelDB-LSM性质</vt:lpstr>
      <vt:lpstr>SSTable存储结构</vt:lpstr>
      <vt:lpstr>BloomFilter原理</vt:lpstr>
      <vt:lpstr>前缀压缩</vt:lpstr>
      <vt:lpstr>Part.3 接口实现</vt:lpstr>
      <vt:lpstr>Put/Delete操作</vt:lpstr>
      <vt:lpstr>Get操作</vt:lpstr>
      <vt:lpstr>Get与Compaction</vt:lpstr>
      <vt:lpstr>一致性读</vt:lpstr>
      <vt:lpstr>Part.4  Compaction</vt:lpstr>
      <vt:lpstr>Minor Compaction</vt:lpstr>
      <vt:lpstr>Minor Compaction优化</vt:lpstr>
      <vt:lpstr>Major Compaction</vt:lpstr>
      <vt:lpstr>Compaction</vt:lpstr>
      <vt:lpstr>Compaction</vt:lpstr>
      <vt:lpstr>Compaction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LevelDB内核解析</dc:title>
  <dc:creator/>
  <cp:lastModifiedBy>hzhuzheng</cp:lastModifiedBy>
  <cp:revision>68</cp:revision>
  <dcterms:created xsi:type="dcterms:W3CDTF">2016-04-13T01:51:37Z</dcterms:created>
  <dcterms:modified xsi:type="dcterms:W3CDTF">2016-04-13T05:24:27Z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