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257" r:id="rId4"/>
    <p:sldId id="280" r:id="rId6"/>
    <p:sldId id="277" r:id="rId7"/>
    <p:sldId id="279" r:id="rId8"/>
    <p:sldId id="282" r:id="rId9"/>
    <p:sldId id="283" r:id="rId10"/>
    <p:sldId id="289" r:id="rId11"/>
    <p:sldId id="290" r:id="rId12"/>
    <p:sldId id="294" r:id="rId13"/>
    <p:sldId id="278" r:id="rId14"/>
    <p:sldId id="284" r:id="rId15"/>
    <p:sldId id="291" r:id="rId16"/>
    <p:sldId id="292" r:id="rId17"/>
    <p:sldId id="293" r:id="rId18"/>
    <p:sldId id="303" r:id="rId19"/>
    <p:sldId id="305" r:id="rId20"/>
    <p:sldId id="275" r:id="rId21"/>
    <p:sldId id="276" r:id="rId22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4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TokuDB索引结构 by 胡争 (http://openinx.github.io)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7" name="Shape 7"/>
          <p:cNvSpPr>
            <a:spLocks noGrp="1"/>
          </p:cNvSpPr>
          <p:nvPr>
            <p:ph type="body" idx="1" hasCustomPrompt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单击此处编辑母版副标题样式</a:t>
            </a:r>
            <a:endParaRPr sz="3200">
              <a:solidFill>
                <a:srgbClr val="888888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40" name="Shape 4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  <a:endParaRPr sz="3200"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单击此处编辑母版标题样式</a:t>
            </a:r>
            <a:endParaRPr sz="4000" b="1" cap="all"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单击此处编辑母版文本样式</a:t>
            </a:r>
            <a:endParaRPr sz="2000">
              <a:solidFill>
                <a:srgbClr val="888888"/>
              </a:solidFill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  <a:endParaRPr sz="2800"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  <a:endParaRPr sz="2400" b="1"/>
          </a:p>
          <a:p>
            <a:pPr lvl="1">
              <a:defRPr sz="1800" b="0"/>
            </a:pPr>
            <a:r>
              <a:rPr sz="2400" b="1"/>
              <a:t>Body Level Two</a:t>
            </a:r>
            <a:endParaRPr sz="2400" b="1"/>
          </a:p>
          <a:p>
            <a:pPr lvl="2">
              <a:defRPr sz="1800" b="0"/>
            </a:pPr>
            <a:r>
              <a:rPr sz="2400" b="1"/>
              <a:t>Body Level Three</a:t>
            </a:r>
            <a:endParaRPr sz="2400" b="1"/>
          </a:p>
          <a:p>
            <a:pPr lvl="3">
              <a:defRPr sz="1800" b="0"/>
            </a:pPr>
            <a:r>
              <a:rPr sz="2400" b="1"/>
              <a:t>Body Level Four</a:t>
            </a:r>
            <a:endParaRPr sz="2400" b="1"/>
          </a:p>
          <a:p>
            <a:pPr lvl="4">
              <a:defRPr sz="1800" b="0"/>
            </a:pPr>
            <a:r>
              <a:rPr sz="2400" b="1"/>
              <a:t>Body Level Five</a:t>
            </a:r>
            <a:endParaRPr sz="2400" b="1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  <a:endParaRPr sz="2000" b="1"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  <a:endParaRPr sz="2000" b="1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单击此处编辑母版文本样式</a:t>
            </a:r>
            <a:endParaRPr sz="140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sldNum="0" hd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vdisk.weibo.com/s/7JmTtKze0rn?from=page_100505_profile&amp;wvr=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TokuDB</a:t>
            </a:r>
            <a:r>
              <a:rPr lang="zh-CN" sz="4400" dirty="0">
                <a:ea typeface="宋体" charset="0"/>
              </a:rPr>
              <a:t>索引结构</a:t>
            </a:r>
            <a:endParaRPr lang="zh-CN" sz="4400" dirty="0">
              <a:ea typeface="宋体" charset="0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3143240" y="4000504"/>
            <a:ext cx="5429289" cy="571505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lvl="0"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/>
              <a:t>网易杭州研究院</a:t>
            </a:r>
            <a:r>
              <a:rPr lang="en-US" altLang="zh-CN" sz="1600" b="1" dirty="0" smtClean="0"/>
              <a:t>---</a:t>
            </a:r>
            <a:r>
              <a:rPr lang="zh-CN" altLang="zh-CN" sz="1600" b="1" dirty="0" smtClean="0">
                <a:ea typeface="宋体" charset="0"/>
              </a:rPr>
              <a:t>胡争（博客：</a:t>
            </a:r>
            <a:r>
              <a:rPr lang="en-US" altLang="zh-CN" sz="1600" b="1" dirty="0" smtClean="0">
                <a:ea typeface="宋体" charset="0"/>
              </a:rPr>
              <a:t>openinx.github.io</a:t>
            </a:r>
            <a:r>
              <a:rPr lang="zh-CN" altLang="en-US" sz="1600" b="1" dirty="0" smtClean="0">
                <a:ea typeface="宋体" charset="0"/>
              </a:rPr>
              <a:t>）</a:t>
            </a:r>
            <a:endParaRPr lang="zh-CN" altLang="en-US" sz="1600" b="1" dirty="0" smtClean="0">
              <a:solidFill>
                <a:srgbClr val="888888"/>
              </a:solidFill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Flush</a:t>
            </a:r>
            <a:r>
              <a:rPr lang="zh-CN" altLang="zh-CN" sz="4400">
                <a:ea typeface="宋体" charset="0"/>
              </a:rPr>
              <a:t>线程</a:t>
            </a:r>
            <a:endParaRPr lang="zh-CN" altLang="zh-CN" sz="4400">
              <a:ea typeface="宋体" charset="0"/>
            </a:endParaRPr>
          </a:p>
        </p:txBody>
      </p:sp>
      <p:sp>
        <p:nvSpPr>
          <p:cNvPr id="26" name="Shape 5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792980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en-US" altLang="zh-CN" sz="2400" b="1">
                <a:solidFill>
                  <a:schemeClr val="tx1"/>
                </a:solidFill>
                <a:effectLst/>
                <a:ea typeface="宋体" charset="0"/>
              </a:rPr>
              <a:t>Flush</a:t>
            </a:r>
            <a:r>
              <a:rPr lang="zh-CN" altLang="zh-CN" sz="2400" b="1">
                <a:solidFill>
                  <a:schemeClr val="tx1"/>
                </a:solidFill>
                <a:effectLst/>
                <a:ea typeface="宋体" charset="0"/>
              </a:rPr>
              <a:t>线程处理流程</a:t>
            </a:r>
            <a:endParaRPr lang="zh-CN" altLang="zh-CN" sz="2400" b="1">
              <a:solidFill>
                <a:schemeClr val="tx1"/>
              </a:solidFill>
              <a:effectLst/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当非叶子节点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(height&gt;0)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的数据量超过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4M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时，表明该节点需要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flush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；</a:t>
            </a: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找出该节点中所有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msg_buffer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数据量最大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child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，将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(node,child)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添加到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flush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线程中。</a:t>
            </a: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将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(node, child )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节点中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msg_buffer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中所有的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msg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，都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apply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到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child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指向的儿子节点（页）。</a:t>
            </a:r>
            <a:endParaRPr lang="zh-CN" altLang="en-US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判断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child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指向的儿子节点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(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页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是否需要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split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或者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merge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。</a:t>
            </a: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latin typeface="宋体" charset="0"/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endParaRPr lang="zh-CN" altLang="zh-CN" sz="3200"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450" y="4580890"/>
            <a:ext cx="625729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  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异步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flush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 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msg_buffer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消息到下层节点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133" y="5157470"/>
            <a:ext cx="381444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  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维持树形结构和高度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133" y="5733415"/>
            <a:ext cx="452564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  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牺牲写性能、提升读性能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Point-Query</a:t>
            </a:r>
            <a:endParaRPr lang="en-US" altLang="zh-CN" sz="4400">
              <a:ea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5013325"/>
            <a:ext cx="7486015" cy="1638300"/>
          </a:xfrm>
          <a:prstGeom prst="rect">
            <a:avLst/>
          </a:prstGeom>
        </p:spPr>
      </p:pic>
      <p:sp>
        <p:nvSpPr>
          <p:cNvPr id="26" name="Shape 5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888105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zh-CN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查找流程：</a:t>
            </a:r>
            <a:endParaRPr lang="zh-CN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加载Root节点，通过二分搜索确定Key落在Root节点的键值区间Range, 找到对应的Range的Child指针。</a:t>
            </a:r>
            <a:endParaRPr lang="zh-CN" altLang="zh-CN" sz="2400">
              <a:solidFill>
                <a:schemeClr val="tx1"/>
              </a:solidFill>
              <a:effectLst/>
              <a:ea typeface="宋体" charset="0"/>
            </a:endParaRPr>
          </a:p>
          <a:p>
            <a:pPr lvl="1">
              <a:defRPr sz="1800"/>
            </a:pP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加载Child指针对应的的节点。 若该节点为非叶子节点，则继续沿着分形树一直往下查找，一直到叶子节点停止。 若当前节点为叶子节点，则停止查找。</a:t>
            </a:r>
            <a:endParaRPr lang="zh-CN" altLang="zh-CN" sz="2400">
              <a:solidFill>
                <a:schemeClr val="tx1"/>
              </a:solidFill>
              <a:effectLst/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apply root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节点到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leaf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节点上所有的消息到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basementNode</a:t>
            </a:r>
            <a:r>
              <a:rPr lang="zh-CN" altLang="en-US" sz="2400">
                <a:solidFill>
                  <a:schemeClr val="tx1"/>
                </a:solidFill>
                <a:effectLst/>
                <a:ea typeface="宋体" charset="0"/>
              </a:rPr>
              <a:t>。</a:t>
            </a:r>
            <a:endParaRPr lang="zh-CN" altLang="en-US" sz="2400">
              <a:solidFill>
                <a:schemeClr val="tx1"/>
              </a:solidFill>
              <a:effectLst/>
              <a:ea typeface="宋体" charset="0"/>
            </a:endParaRPr>
          </a:p>
          <a:p>
            <a:pPr lvl="1">
              <a:defRPr sz="1800"/>
            </a:pP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返回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basementNode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上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key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对应的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value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。</a:t>
            </a:r>
            <a:endParaRPr lang="zh-CN" altLang="zh-CN" sz="2400">
              <a:solidFill>
                <a:schemeClr val="tx1"/>
              </a:solidFill>
              <a:effectLst/>
              <a:ea typeface="宋体" charset="0"/>
            </a:endParaRPr>
          </a:p>
          <a:p>
            <a:pPr marL="0" lvl="0" indent="0">
              <a:buNone/>
              <a:defRPr sz="1800"/>
            </a:pPr>
            <a:endParaRPr lang="zh-CN" altLang="zh-CN" sz="32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Range-Query</a:t>
            </a:r>
            <a:endParaRPr lang="en-US" altLang="zh-CN" sz="4400"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412875"/>
            <a:ext cx="4115435" cy="1584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4293235"/>
            <a:ext cx="4298950" cy="1654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75965" y="3141345"/>
            <a:ext cx="1719580" cy="364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分形树范围查询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1820" y="6165215"/>
            <a:ext cx="17195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+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树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范围查询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9705" y="3717290"/>
            <a:ext cx="8820150" cy="698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altLang="zh-CN" sz="4400">
                <a:ea typeface="宋体" charset="0"/>
              </a:rPr>
              <a:t>TokuDB</a:t>
            </a:r>
            <a:r>
              <a:rPr lang="zh-CN" altLang="zh-CN" sz="4400">
                <a:ea typeface="宋体" charset="0"/>
              </a:rPr>
              <a:t>事务（一）</a:t>
            </a:r>
            <a:endParaRPr lang="zh-CN" altLang="zh-CN" sz="4400">
              <a:ea typeface="宋体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79930" y="2852420"/>
            <a:ext cx="4320540" cy="0"/>
          </a:xfrm>
          <a:prstGeom prst="line">
            <a:avLst/>
          </a:prstGeom>
          <a:noFill/>
          <a:ln w="12700" cap="flat" cmpd="sng">
            <a:solidFill>
              <a:srgbClr val="4F81BD"/>
            </a:solidFill>
            <a:prstDash val="sysDot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3060065" y="1988820"/>
            <a:ext cx="3024505" cy="72009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4210" y="234950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0200" y="234950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76190" y="234950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1685" y="2204720"/>
            <a:ext cx="8864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24075" y="3140710"/>
            <a:ext cx="4768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Disk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0065" y="3069273"/>
            <a:ext cx="3168015" cy="3670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          Redo log (log**.toku)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60065" y="3573145"/>
            <a:ext cx="3024505" cy="72009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04210" y="393319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Page.8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40200" y="393319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Page.9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6190" y="393319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60065" y="4509453"/>
            <a:ext cx="3168015" cy="3670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      Undo log (tokudb.rollback)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95980" y="3573145"/>
            <a:ext cx="240601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FractralTreeIndexFile(*.tokudb)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40200" y="1989455"/>
            <a:ext cx="122174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LRU-Cache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altLang="zh-CN" sz="4400">
                <a:ea typeface="宋体" charset="0"/>
              </a:rPr>
              <a:t>TokuDB</a:t>
            </a:r>
            <a:r>
              <a:rPr lang="zh-CN" altLang="zh-CN" sz="4400">
                <a:ea typeface="宋体" charset="0"/>
              </a:rPr>
              <a:t>事务（二）</a:t>
            </a:r>
            <a:endParaRPr lang="zh-CN" alt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11505" y="2348865"/>
            <a:ext cx="8229600" cy="1579880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事务举例：</a:t>
            </a:r>
            <a:endParaRPr 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en-US" altLang="zh-CN" sz="2000">
                <a:ea typeface="宋体" charset="0"/>
              </a:rPr>
              <a:t>begin;</a:t>
            </a:r>
            <a:endParaRPr lang="en-US" altLang="zh-CN" sz="2000">
              <a:ea typeface="宋体" charset="0"/>
            </a:endParaRPr>
          </a:p>
          <a:p>
            <a:pPr lvl="1">
              <a:defRPr sz="1800"/>
            </a:pPr>
            <a:r>
              <a:rPr lang="en-US" altLang="zh-CN" sz="2000">
                <a:ea typeface="宋体" charset="0"/>
              </a:rPr>
              <a:t>insert into student set id = 2, name='openinx';</a:t>
            </a:r>
            <a:endParaRPr lang="en-US" altLang="zh-CN" sz="2000">
              <a:ea typeface="宋体" charset="0"/>
            </a:endParaRPr>
          </a:p>
          <a:p>
            <a:pPr lvl="1">
              <a:defRPr sz="1800"/>
            </a:pPr>
            <a:r>
              <a:rPr lang="en-US" altLang="zh-CN" sz="2000">
                <a:ea typeface="宋体" charset="0"/>
              </a:rPr>
              <a:t>commit;</a:t>
            </a:r>
            <a:endParaRPr lang="zh-CN" altLang="zh-CN" sz="32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altLang="zh-CN" sz="4400">
                <a:ea typeface="宋体" charset="0"/>
              </a:rPr>
              <a:t>TokuDB</a:t>
            </a:r>
            <a:r>
              <a:rPr lang="zh-CN" altLang="zh-CN" sz="4400">
                <a:ea typeface="宋体" charset="0"/>
              </a:rPr>
              <a:t>事务（三）</a:t>
            </a:r>
            <a:endParaRPr lang="zh-CN" alt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11505" y="1268730"/>
            <a:ext cx="8229600" cy="1236345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Begin</a:t>
            </a:r>
            <a:r>
              <a:rPr lang="zh-CN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操作</a:t>
            </a:r>
            <a:r>
              <a:rPr 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：</a:t>
            </a:r>
            <a:endParaRPr 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初始化</a:t>
            </a:r>
            <a:r>
              <a:rPr lang="en-US" altLang="zh-CN" sz="2000">
                <a:ea typeface="宋体" charset="0"/>
              </a:rPr>
              <a:t>txn</a:t>
            </a:r>
            <a:r>
              <a:rPr lang="zh-CN" altLang="en-US" sz="2000">
                <a:ea typeface="宋体" charset="0"/>
              </a:rPr>
              <a:t>对象，分配</a:t>
            </a:r>
            <a:r>
              <a:rPr lang="en-US" altLang="zh-CN" sz="2000">
                <a:ea typeface="宋体" charset="0"/>
              </a:rPr>
              <a:t>xid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添加</a:t>
            </a:r>
            <a:r>
              <a:rPr lang="en-US" altLang="zh-CN" sz="2000">
                <a:ea typeface="宋体" charset="0"/>
              </a:rPr>
              <a:t>txn</a:t>
            </a:r>
            <a:r>
              <a:rPr lang="zh-CN" altLang="zh-CN" sz="2000">
                <a:ea typeface="宋体" charset="0"/>
              </a:rPr>
              <a:t>到事务管理器。</a:t>
            </a:r>
            <a:endParaRPr lang="zh-CN" altLang="zh-CN" sz="2000">
              <a:ea typeface="宋体" charset="0"/>
            </a:endParaRPr>
          </a:p>
        </p:txBody>
      </p:sp>
      <p:sp>
        <p:nvSpPr>
          <p:cNvPr id="2" name="Shape 53"/>
          <p:cNvSpPr>
            <a:spLocks noGrp="1"/>
          </p:cNvSpPr>
          <p:nvPr/>
        </p:nvSpPr>
        <p:spPr>
          <a:xfrm>
            <a:off x="683895" y="2637155"/>
            <a:ext cx="8229600" cy="20053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Insert</a:t>
            </a:r>
            <a:r>
              <a:rPr lang="zh-CN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操作</a:t>
            </a:r>
            <a:r>
              <a:rPr 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：</a:t>
            </a:r>
            <a:endParaRPr 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插入</a:t>
            </a:r>
            <a:r>
              <a:rPr lang="en-US" altLang="zh-CN" sz="2000">
                <a:ea typeface="宋体" charset="0"/>
              </a:rPr>
              <a:t>{id=2,name='openinx'}</a:t>
            </a:r>
            <a:r>
              <a:rPr lang="zh-CN" altLang="zh-CN" sz="2000">
                <a:ea typeface="宋体" charset="0"/>
              </a:rPr>
              <a:t>到分形树中 </a:t>
            </a:r>
            <a:r>
              <a:rPr lang="en-US" altLang="zh-CN" sz="2000">
                <a:ea typeface="宋体" charset="0"/>
              </a:rPr>
              <a:t>=&gt;</a:t>
            </a:r>
            <a:r>
              <a:rPr lang="zh-CN" altLang="zh-CN" sz="2000">
                <a:ea typeface="宋体" charset="0"/>
              </a:rPr>
              <a:t>添加消息到</a:t>
            </a:r>
            <a:r>
              <a:rPr lang="en-US" altLang="zh-CN" sz="2000">
                <a:ea typeface="宋体" charset="0"/>
              </a:rPr>
              <a:t>root</a:t>
            </a:r>
            <a:r>
              <a:rPr lang="zh-CN" altLang="zh-CN" sz="2000">
                <a:ea typeface="宋体" charset="0"/>
              </a:rPr>
              <a:t>节点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写日志到</a:t>
            </a:r>
            <a:r>
              <a:rPr lang="en-US" altLang="zh-CN" sz="2000">
                <a:ea typeface="宋体" charset="0"/>
              </a:rPr>
              <a:t>rollback</a:t>
            </a:r>
            <a:r>
              <a:rPr lang="zh-CN" altLang="en-US" sz="2000">
                <a:ea typeface="宋体" charset="0"/>
              </a:rPr>
              <a:t>。</a:t>
            </a:r>
            <a:r>
              <a:rPr lang="en-US" altLang="zh-CN" sz="2000">
                <a:ea typeface="宋体" charset="0"/>
              </a:rPr>
              <a:t>=&gt;</a:t>
            </a: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undo</a:t>
            </a:r>
            <a:endParaRPr lang="en-US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xbegin</a:t>
            </a:r>
            <a:r>
              <a:rPr lang="zh-CN" altLang="zh-CN" sz="2000">
                <a:ea typeface="宋体" charset="0"/>
              </a:rPr>
              <a:t>操作到</a:t>
            </a:r>
            <a:r>
              <a:rPr lang="en-US" altLang="zh-CN" sz="2000">
                <a:ea typeface="宋体" charset="0"/>
              </a:rPr>
              <a:t>redolog</a:t>
            </a:r>
            <a:r>
              <a:rPr lang="zh-CN" altLang="en-US" sz="2000">
                <a:ea typeface="宋体" charset="0"/>
              </a:rPr>
              <a:t>（</a:t>
            </a:r>
            <a:r>
              <a:rPr lang="en-US" altLang="zh-CN" sz="2000">
                <a:ea typeface="宋体" charset="0"/>
              </a:rPr>
              <a:t>xbegin</a:t>
            </a:r>
            <a:r>
              <a:rPr lang="zh-CN" altLang="zh-CN" sz="2000">
                <a:ea typeface="宋体" charset="0"/>
              </a:rPr>
              <a:t>操作由</a:t>
            </a:r>
            <a:r>
              <a:rPr lang="en-US" altLang="zh-CN" sz="2000">
                <a:ea typeface="宋体" charset="0"/>
              </a:rPr>
              <a:t>begin</a:t>
            </a:r>
            <a:r>
              <a:rPr lang="zh-CN" altLang="zh-CN" sz="2000">
                <a:ea typeface="宋体" charset="0"/>
              </a:rPr>
              <a:t>之后的下一个更新操作写入到</a:t>
            </a:r>
            <a:r>
              <a:rPr lang="en-US" altLang="zh-CN" sz="2000">
                <a:ea typeface="宋体" charset="0"/>
              </a:rPr>
              <a:t>redo log</a:t>
            </a:r>
            <a:r>
              <a:rPr lang="zh-CN" altLang="en-US" sz="2000">
                <a:ea typeface="宋体" charset="0"/>
              </a:rPr>
              <a:t>）。</a:t>
            </a:r>
            <a:endParaRPr lang="zh-CN" altLang="en-US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insert</a:t>
            </a:r>
            <a:r>
              <a:rPr lang="zh-CN" altLang="zh-CN" sz="2000">
                <a:ea typeface="宋体" charset="0"/>
              </a:rPr>
              <a:t>操作到</a:t>
            </a:r>
            <a:r>
              <a:rPr lang="en-US" altLang="zh-CN" sz="2000">
                <a:ea typeface="宋体" charset="0"/>
              </a:rPr>
              <a:t>redo log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</p:txBody>
      </p:sp>
      <p:sp>
        <p:nvSpPr>
          <p:cNvPr id="3" name="Shape 53"/>
          <p:cNvSpPr>
            <a:spLocks noGrp="1"/>
          </p:cNvSpPr>
          <p:nvPr/>
        </p:nvSpPr>
        <p:spPr>
          <a:xfrm>
            <a:off x="755650" y="4725035"/>
            <a:ext cx="8229600" cy="18580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Commit</a:t>
            </a:r>
            <a:r>
              <a:rPr lang="zh-CN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操作</a:t>
            </a:r>
            <a:r>
              <a:rPr 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：</a:t>
            </a:r>
            <a:endParaRPr 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xcommit</a:t>
            </a:r>
            <a:r>
              <a:rPr lang="zh-CN" altLang="zh-CN" sz="2000">
                <a:ea typeface="宋体" charset="0"/>
              </a:rPr>
              <a:t>到</a:t>
            </a:r>
            <a:r>
              <a:rPr lang="en-US" altLang="zh-CN" sz="2000">
                <a:ea typeface="宋体" charset="0"/>
              </a:rPr>
              <a:t>redo log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写日志到</a:t>
            </a:r>
            <a:r>
              <a:rPr lang="en-US" altLang="zh-CN" sz="2000">
                <a:ea typeface="宋体" charset="0"/>
              </a:rPr>
              <a:t>rollback</a:t>
            </a:r>
            <a:r>
              <a:rPr lang="zh-CN" altLang="zh-CN" sz="2000">
                <a:ea typeface="宋体" charset="0"/>
              </a:rPr>
              <a:t>日志。</a:t>
            </a:r>
            <a:r>
              <a:rPr lang="en-US" altLang="zh-CN" sz="2000">
                <a:ea typeface="宋体" charset="0"/>
              </a:rPr>
              <a:t>=&gt;</a:t>
            </a: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undo</a:t>
            </a:r>
            <a:endParaRPr lang="en-US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从事务管理器中删除</a:t>
            </a:r>
            <a:r>
              <a:rPr lang="en-US" altLang="zh-CN" sz="2000">
                <a:ea typeface="宋体" charset="0"/>
              </a:rPr>
              <a:t>txn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en-US" altLang="zh-CN" sz="2000">
                <a:ea typeface="宋体" charset="0"/>
              </a:rPr>
              <a:t>fsync</a:t>
            </a:r>
            <a:r>
              <a:rPr lang="zh-CN" altLang="zh-CN" sz="2000">
                <a:ea typeface="宋体" charset="0"/>
              </a:rPr>
              <a:t> </a:t>
            </a:r>
            <a:r>
              <a:rPr lang="en-US" altLang="zh-CN" sz="2000">
                <a:ea typeface="宋体" charset="0"/>
              </a:rPr>
              <a:t>redolog</a:t>
            </a:r>
            <a:r>
              <a:rPr lang="zh-CN" altLang="en-US" sz="2000">
                <a:ea typeface="宋体" charset="0"/>
              </a:rPr>
              <a:t>到磁盘。</a:t>
            </a:r>
            <a:endParaRPr lang="zh-CN" altLang="en-US" sz="20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zh-CN" sz="4400">
                <a:ea typeface="宋体" charset="0"/>
              </a:rPr>
              <a:t>总结（一）</a:t>
            </a:r>
            <a:endParaRPr lang="zh-CN" altLang="zh-CN" sz="4400">
              <a:ea typeface="宋体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3940" y="1340485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2230" y="134048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0520" y="1340485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8175" y="134048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96465" y="1340485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4120" y="134048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直接箭头连接符 38"/>
          <p:cNvCxnSpPr>
            <a:stCxn id="16" idx="2"/>
            <a:endCxn id="44" idx="0"/>
          </p:cNvCxnSpPr>
          <p:nvPr/>
        </p:nvCxnSpPr>
        <p:spPr>
          <a:xfrm flipH="1">
            <a:off x="900430" y="1556385"/>
            <a:ext cx="575945" cy="79248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箭头连接符 39"/>
          <p:cNvCxnSpPr>
            <a:stCxn id="18" idx="2"/>
            <a:endCxn id="50" idx="0"/>
          </p:cNvCxnSpPr>
          <p:nvPr/>
        </p:nvCxnSpPr>
        <p:spPr>
          <a:xfrm>
            <a:off x="2052320" y="1556385"/>
            <a:ext cx="864235" cy="100838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20" idx="2"/>
            <a:endCxn id="57" idx="0"/>
          </p:cNvCxnSpPr>
          <p:nvPr/>
        </p:nvCxnSpPr>
        <p:spPr>
          <a:xfrm>
            <a:off x="2628265" y="1556385"/>
            <a:ext cx="1224280" cy="57594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矩形 41"/>
          <p:cNvSpPr/>
          <p:nvPr/>
        </p:nvSpPr>
        <p:spPr>
          <a:xfrm>
            <a:off x="179705" y="2348865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7995" y="234886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6285" y="2348865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3940" y="234886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332230" y="2348865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19885" y="234886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95830" y="2564765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84120" y="256476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72410" y="2564765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60065" y="256476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48355" y="2564765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36010" y="256476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20110" y="213233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8400" y="213233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996690" y="213233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284345" y="213233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72635" y="213233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0290" y="213233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9115" y="566102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9750" y="5949315"/>
            <a:ext cx="288290" cy="2159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0915" y="5949315"/>
            <a:ext cx="288290" cy="2159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9115" y="623760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70915" y="623760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03350" y="623760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63395" y="6237605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03800" y="342900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292090" y="342900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80380" y="342900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68035" y="342900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156325" y="342900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43980" y="342900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直接箭头连接符 90"/>
          <p:cNvCxnSpPr>
            <a:stCxn id="86" idx="2"/>
            <a:endCxn id="96" idx="0"/>
          </p:cNvCxnSpPr>
          <p:nvPr/>
        </p:nvCxnSpPr>
        <p:spPr>
          <a:xfrm flipH="1">
            <a:off x="4860290" y="3644900"/>
            <a:ext cx="575945" cy="79248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直接箭头连接符 91"/>
          <p:cNvCxnSpPr>
            <a:stCxn id="88" idx="2"/>
            <a:endCxn id="102" idx="0"/>
          </p:cNvCxnSpPr>
          <p:nvPr/>
        </p:nvCxnSpPr>
        <p:spPr>
          <a:xfrm>
            <a:off x="6012180" y="3644900"/>
            <a:ext cx="864235" cy="100838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直接箭头连接符 92"/>
          <p:cNvCxnSpPr>
            <a:stCxn id="90" idx="2"/>
            <a:endCxn id="107" idx="0"/>
          </p:cNvCxnSpPr>
          <p:nvPr/>
        </p:nvCxnSpPr>
        <p:spPr>
          <a:xfrm>
            <a:off x="6588125" y="3644900"/>
            <a:ext cx="1224280" cy="36068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矩形 93"/>
          <p:cNvSpPr/>
          <p:nvPr/>
        </p:nvSpPr>
        <p:spPr>
          <a:xfrm>
            <a:off x="4139565" y="443738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427855" y="443738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716145" y="443738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003800" y="443738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92090" y="443738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579745" y="443738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55690" y="465328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43980" y="465328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732270" y="465328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19925" y="465328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308215" y="465328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595870" y="465328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379970" y="400558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668260" y="400558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956550" y="400558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244205" y="400558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532495" y="4005580"/>
            <a:ext cx="288290" cy="215900"/>
          </a:xfrm>
          <a:prstGeom prst="rect">
            <a:avLst/>
          </a:prstGeom>
          <a:solidFill>
            <a:schemeClr val="accent5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820150" y="400558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139565" y="4725670"/>
            <a:ext cx="1367790" cy="21590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03800" y="3141345"/>
            <a:ext cx="1367790" cy="21590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6156325" y="4941570"/>
            <a:ext cx="1367790" cy="21590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7379970" y="4293235"/>
            <a:ext cx="1367790" cy="21590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211955" y="4797425"/>
            <a:ext cx="143510" cy="1441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4427855" y="4797425"/>
            <a:ext cx="143510" cy="1441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643755" y="4797425"/>
            <a:ext cx="143510" cy="1441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4859655" y="4797425"/>
            <a:ext cx="143510" cy="1441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228080" y="5013325"/>
            <a:ext cx="143510" cy="1441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443980" y="5013325"/>
            <a:ext cx="143510" cy="1441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6659880" y="5013325"/>
            <a:ext cx="143510" cy="1441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5076190" y="3213100"/>
            <a:ext cx="143510" cy="1441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452360" y="4365625"/>
            <a:ext cx="143510" cy="1441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V="1">
            <a:off x="95885" y="2997200"/>
            <a:ext cx="9012555" cy="3175"/>
          </a:xfrm>
          <a:prstGeom prst="line">
            <a:avLst/>
          </a:prstGeom>
          <a:noFill/>
          <a:ln w="12700" cap="flat" cmpd="sng">
            <a:solidFill>
              <a:srgbClr val="4F81BD"/>
            </a:solidFill>
            <a:prstDash val="dashDot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直接连接符 127"/>
          <p:cNvCxnSpPr/>
          <p:nvPr/>
        </p:nvCxnSpPr>
        <p:spPr>
          <a:xfrm flipV="1">
            <a:off x="35560" y="5373370"/>
            <a:ext cx="9012555" cy="3175"/>
          </a:xfrm>
          <a:prstGeom prst="line">
            <a:avLst/>
          </a:prstGeom>
          <a:noFill/>
          <a:ln w="12700" cap="flat" cmpd="sng">
            <a:solidFill>
              <a:srgbClr val="4F81BD"/>
            </a:solidFill>
            <a:prstDash val="dashDot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矩形 128"/>
          <p:cNvSpPr/>
          <p:nvPr/>
        </p:nvSpPr>
        <p:spPr>
          <a:xfrm>
            <a:off x="7092315" y="1917065"/>
            <a:ext cx="8051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B+</a:t>
            </a:r>
            <a:r>
              <a:rPr lang="zh-CN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树</a:t>
            </a:r>
            <a:endParaRPr lang="zh-CN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53745" y="3860800"/>
            <a:ext cx="1097280" cy="4572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分形树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204393" y="6165215"/>
            <a:ext cx="101663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LSM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树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39750" y="652526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971550" y="652526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403985" y="652526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764030" y="652526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123440" y="652526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5240" y="652526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987675" y="652526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347720" y="6525260"/>
            <a:ext cx="288290" cy="2159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zh-CN" sz="4400">
                <a:ea typeface="宋体" charset="0"/>
              </a:rPr>
              <a:t>总结（二）</a:t>
            </a:r>
            <a:endParaRPr lang="zh-CN" altLang="zh-CN" sz="4400"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989455"/>
            <a:ext cx="9070975" cy="33318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zh-CN" sz="4400">
                <a:ea typeface="宋体" charset="0"/>
              </a:rPr>
              <a:t>参考资料</a:t>
            </a:r>
            <a:endParaRPr lang="zh-CN" altLang="zh-CN" sz="4400">
              <a:ea typeface="宋体" charset="0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3040" lvl="0" indent="-193040">
              <a:spcBef>
                <a:spcPts val="400"/>
              </a:spcBef>
              <a:defRPr sz="1800"/>
            </a:pPr>
            <a:r>
              <a:t>http://github.com/Percona/tokudb-engine</a:t>
            </a:r>
          </a:p>
          <a:p>
            <a:pPr marL="193040" lvl="0" indent="-193040">
              <a:spcBef>
                <a:spcPts val="400"/>
              </a:spcBef>
              <a:defRPr sz="1800"/>
            </a:pPr>
            <a:r>
              <a:t>http://openinx.github.io/2015/11/25/ft-index-implement/</a:t>
            </a:r>
          </a:p>
          <a:p>
            <a:pPr marL="193040" lvl="0" indent="-193040">
              <a:spcBef>
                <a:spcPts val="400"/>
              </a:spcBef>
              <a:defRPr sz="1800"/>
            </a:pPr>
            <a:r>
              <a:t>http://pan.baidu.com/s/1bnFkCEV</a:t>
            </a:r>
            <a:br/>
          </a:p>
          <a:p>
            <a:pPr marL="193040" lvl="0" indent="-193040">
              <a:spcBef>
                <a:spcPts val="400"/>
              </a:spcBef>
              <a:defRPr sz="1800"/>
            </a:pPr>
          </a:p>
          <a:p>
            <a:pPr marL="193040" lvl="0" indent="-193040">
              <a:spcBef>
                <a:spcPts val="400"/>
              </a:spcBef>
              <a:defRPr sz="1800"/>
            </a:pPr>
          </a:p>
          <a:p>
            <a:pPr marL="193040" lvl="0" indent="-193040">
              <a:spcBef>
                <a:spcPts val="400"/>
              </a:spcBef>
              <a:defRPr sz="1800"/>
            </a:pPr>
          </a:p>
          <a:p>
            <a:pPr marL="193040" lvl="0" indent="-193040">
              <a:spcBef>
                <a:spcPts val="400"/>
              </a:spcBef>
              <a:defRPr sz="1800"/>
            </a:pPr>
            <a:endParaRPr>
              <a:hlinkClick r:id="rId1"/>
            </a:endParaRPr>
          </a:p>
          <a:p>
            <a:pPr marL="193040" lvl="0" indent="-193040">
              <a:spcBef>
                <a:spcPts val="400"/>
              </a:spcBef>
              <a:defRPr sz="1800"/>
            </a:pPr>
            <a:endParaRPr>
              <a:hlinkClick r:id="rId1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500034" y="2500305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Thank you</a:t>
            </a:r>
            <a:endParaRPr sz="44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016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/>
              <a:t>TokuDB</a:t>
            </a:r>
            <a:r>
              <a:rPr lang="zh-CN" sz="4400">
                <a:ea typeface="宋体" charset="0"/>
              </a:rPr>
              <a:t>简介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67360" y="1268730"/>
            <a:ext cx="8229600" cy="286956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2800">
                <a:ea typeface="宋体" charset="0"/>
              </a:rPr>
              <a:t>基于分形树实现的</a:t>
            </a:r>
            <a:r>
              <a:rPr lang="en-US" altLang="zh-CN" sz="2800">
                <a:ea typeface="宋体" charset="0"/>
              </a:rPr>
              <a:t>MySQL</a:t>
            </a:r>
            <a:r>
              <a:rPr lang="zh-CN" altLang="zh-CN" sz="2800">
                <a:ea typeface="宋体" charset="0"/>
              </a:rPr>
              <a:t>存储引擎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Tokutek</a:t>
            </a:r>
            <a:r>
              <a:rPr lang="zh-CN" altLang="zh-CN" sz="2800">
                <a:ea typeface="宋体" charset="0"/>
              </a:rPr>
              <a:t>公司</a:t>
            </a:r>
            <a:r>
              <a:rPr lang="en-US" altLang="zh-CN" sz="2800">
                <a:ea typeface="宋体" charset="0"/>
              </a:rPr>
              <a:t>2007</a:t>
            </a:r>
            <a:r>
              <a:rPr lang="zh-CN" altLang="zh-CN" sz="2800">
                <a:ea typeface="宋体" charset="0"/>
              </a:rPr>
              <a:t>年研发，</a:t>
            </a:r>
            <a:r>
              <a:rPr lang="en-US" altLang="zh-CN" sz="2800">
                <a:ea typeface="宋体" charset="0"/>
              </a:rPr>
              <a:t>2013</a:t>
            </a:r>
            <a:r>
              <a:rPr lang="zh-CN" altLang="en-US" sz="2800">
                <a:ea typeface="宋体" charset="0"/>
              </a:rPr>
              <a:t>年开源</a:t>
            </a:r>
            <a:endParaRPr lang="zh-CN" altLang="en-US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2015</a:t>
            </a:r>
            <a:r>
              <a:rPr lang="zh-CN" altLang="zh-CN" sz="2800">
                <a:ea typeface="宋体" charset="0"/>
              </a:rPr>
              <a:t>年</a:t>
            </a:r>
            <a:r>
              <a:rPr lang="en-US" altLang="zh-CN" sz="2800">
                <a:ea typeface="宋体" charset="0"/>
              </a:rPr>
              <a:t>Percona</a:t>
            </a:r>
            <a:r>
              <a:rPr lang="zh-CN" altLang="zh-CN" sz="2800">
                <a:ea typeface="宋体" charset="0"/>
              </a:rPr>
              <a:t>公司收购</a:t>
            </a:r>
            <a:r>
              <a:rPr lang="en-US" altLang="zh-CN" sz="2800">
                <a:ea typeface="宋体" charset="0"/>
              </a:rPr>
              <a:t>Tokutek</a:t>
            </a:r>
            <a:r>
              <a:rPr lang="zh-CN" altLang="zh-CN" sz="2800">
                <a:ea typeface="宋体" charset="0"/>
              </a:rPr>
              <a:t>公司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TokuDB</a:t>
            </a:r>
            <a:r>
              <a:rPr lang="zh-CN" altLang="zh-CN" sz="2800">
                <a:ea typeface="宋体" charset="0"/>
              </a:rPr>
              <a:t>内部的</a:t>
            </a:r>
            <a:r>
              <a:rPr lang="en-US" altLang="zh-CN" sz="2800">
                <a:ea typeface="宋体" charset="0"/>
              </a:rPr>
              <a:t>K-V</a:t>
            </a:r>
            <a:r>
              <a:rPr lang="zh-CN" altLang="zh-CN" sz="2800">
                <a:ea typeface="宋体" charset="0"/>
              </a:rPr>
              <a:t>存储引擎为</a:t>
            </a:r>
            <a:r>
              <a:rPr lang="en-US" altLang="zh-CN" sz="2800">
                <a:ea typeface="宋体" charset="0"/>
              </a:rPr>
              <a:t>ft-index</a:t>
            </a:r>
            <a:endParaRPr lang="en-US" altLang="zh-CN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TokuMx: ft-index   +   MongoDB</a:t>
            </a:r>
            <a:r>
              <a:rPr lang="zh-CN" altLang="zh-CN" sz="2800">
                <a:ea typeface="宋体" charset="0"/>
              </a:rPr>
              <a:t> </a:t>
            </a:r>
            <a:r>
              <a:rPr lang="en-US" altLang="zh-CN" sz="2800">
                <a:ea typeface="宋体" charset="0"/>
              </a:rPr>
              <a:t>Server</a:t>
            </a:r>
            <a:r>
              <a:rPr lang="zh-CN" altLang="zh-CN" sz="2800">
                <a:ea typeface="宋体" charset="0"/>
              </a:rPr>
              <a:t>层代码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endParaRPr lang="zh-CN" altLang="zh-CN" sz="2800">
              <a:ea typeface="宋体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79930" y="4437380"/>
            <a:ext cx="3960495" cy="20161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51685" y="5445906"/>
            <a:ext cx="1031240" cy="4067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InnoDB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19475" y="5445906"/>
            <a:ext cx="1069340" cy="406742"/>
          </a:xfrm>
          <a:prstGeom prst="roundRect">
            <a:avLst/>
          </a:prstGeom>
          <a:solidFill>
            <a:schemeClr val="accent6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TokuDB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16145" y="5445907"/>
            <a:ext cx="1069340" cy="406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MyISAM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21790" y="4992370"/>
            <a:ext cx="4750435" cy="2159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/>
          <p:cNvSpPr txBox="1"/>
          <p:nvPr/>
        </p:nvSpPr>
        <p:spPr>
          <a:xfrm>
            <a:off x="3005455" y="4580890"/>
            <a:ext cx="19265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MySQL Server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层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619885" y="6000750"/>
            <a:ext cx="4752340" cy="2095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3059430" y="5013960"/>
            <a:ext cx="19265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MySQL Storage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层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59430" y="6021705"/>
            <a:ext cx="19265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Linux 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文件系统层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1" grpId="0" bldLvl="0" animBg="1"/>
      <p:bldP spid="13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/>
              <a:t>TokuDB</a:t>
            </a:r>
            <a:r>
              <a:rPr lang="zh-CN" sz="4400">
                <a:ea typeface="宋体" charset="0"/>
              </a:rPr>
              <a:t>特点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2800">
                <a:ea typeface="宋体" charset="0"/>
              </a:rPr>
              <a:t>支持事务（</a:t>
            </a:r>
            <a:r>
              <a:rPr lang="en-US" altLang="zh-CN" sz="2800">
                <a:ea typeface="宋体" charset="0"/>
              </a:rPr>
              <a:t>ACID</a:t>
            </a:r>
            <a:r>
              <a:rPr lang="zh-CN" altLang="en-US" sz="2800">
                <a:ea typeface="宋体" charset="0"/>
              </a:rPr>
              <a:t>）</a:t>
            </a:r>
            <a:r>
              <a:rPr lang="zh-CN" altLang="zh-CN" sz="2800">
                <a:ea typeface="宋体" charset="0"/>
              </a:rPr>
              <a:t>的</a:t>
            </a:r>
            <a:r>
              <a:rPr lang="en-US" altLang="zh-CN" sz="2800">
                <a:ea typeface="宋体" charset="0"/>
              </a:rPr>
              <a:t>MySQL</a:t>
            </a:r>
            <a:r>
              <a:rPr lang="zh-CN" altLang="zh-CN" sz="2800">
                <a:ea typeface="宋体" charset="0"/>
              </a:rPr>
              <a:t>存储引擎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r>
              <a:rPr lang="zh-CN" altLang="zh-CN" sz="2800">
                <a:ea typeface="宋体" charset="0"/>
              </a:rPr>
              <a:t>插入性能大大高于</a:t>
            </a:r>
            <a:r>
              <a:rPr lang="en-US" altLang="zh-CN" sz="2800">
                <a:ea typeface="宋体" charset="0"/>
              </a:rPr>
              <a:t>InnoDB</a:t>
            </a:r>
            <a:r>
              <a:rPr lang="zh-CN" altLang="en-US" sz="2800">
                <a:ea typeface="宋体" charset="0"/>
              </a:rPr>
              <a:t>（分形树</a:t>
            </a:r>
            <a:r>
              <a:rPr lang="en-US" altLang="zh-CN" sz="2800">
                <a:ea typeface="宋体" charset="0"/>
              </a:rPr>
              <a:t>vs B+</a:t>
            </a:r>
            <a:r>
              <a:rPr lang="zh-CN" altLang="zh-CN" sz="2800">
                <a:ea typeface="宋体" charset="0"/>
              </a:rPr>
              <a:t>树</a:t>
            </a:r>
            <a:r>
              <a:rPr lang="zh-CN" altLang="en-US" sz="2800">
                <a:ea typeface="宋体" charset="0"/>
              </a:rPr>
              <a:t>）</a:t>
            </a:r>
            <a:endParaRPr lang="zh-CN" altLang="en-US" sz="2800">
              <a:ea typeface="宋体" charset="0"/>
            </a:endParaRPr>
          </a:p>
          <a:p>
            <a:pPr lvl="0">
              <a:defRPr sz="1800"/>
            </a:pPr>
            <a:r>
              <a:rPr lang="zh-CN" altLang="en-US" sz="2800">
                <a:ea typeface="宋体" charset="0"/>
              </a:rPr>
              <a:t>查询性能略低于</a:t>
            </a:r>
            <a:r>
              <a:rPr lang="en-US" altLang="zh-CN" sz="2800">
                <a:ea typeface="宋体" charset="0"/>
              </a:rPr>
              <a:t>InnoDB</a:t>
            </a:r>
            <a:endParaRPr lang="en-US" altLang="zh-CN" sz="2800">
              <a:ea typeface="宋体" charset="0"/>
            </a:endParaRPr>
          </a:p>
          <a:p>
            <a:pPr lvl="0">
              <a:defRPr sz="1800"/>
            </a:pPr>
            <a:r>
              <a:rPr lang="zh-CN" altLang="zh-CN" sz="2800">
                <a:ea typeface="宋体" charset="0"/>
              </a:rPr>
              <a:t>在线执行</a:t>
            </a:r>
            <a:r>
              <a:rPr lang="en-US" altLang="zh-CN" sz="2800">
                <a:ea typeface="宋体" charset="0"/>
              </a:rPr>
              <a:t>DDL</a:t>
            </a:r>
            <a:r>
              <a:rPr lang="zh-CN" altLang="zh-CN" sz="2800">
                <a:ea typeface="宋体" charset="0"/>
              </a:rPr>
              <a:t>操作（</a:t>
            </a:r>
            <a:r>
              <a:rPr lang="zh-CN" altLang="en-US" sz="2800">
                <a:ea typeface="宋体" charset="0"/>
              </a:rPr>
              <a:t>不阻塞写操作）</a:t>
            </a:r>
            <a:endParaRPr lang="en-US" altLang="zh-CN" sz="2800">
              <a:ea typeface="宋体" charset="0"/>
            </a:endParaRPr>
          </a:p>
          <a:p>
            <a:pPr lvl="0">
              <a:defRPr sz="1800"/>
            </a:pPr>
            <a:r>
              <a:rPr lang="zh-CN" altLang="zh-CN" sz="2800">
                <a:ea typeface="宋体" charset="0"/>
              </a:rPr>
              <a:t>超高压缩率（</a:t>
            </a:r>
            <a:r>
              <a:rPr lang="en-US" altLang="zh-CN" sz="2800">
                <a:ea typeface="宋体" charset="0"/>
              </a:rPr>
              <a:t>TokuDB 4M vs InnoDB 16K</a:t>
            </a:r>
            <a:r>
              <a:rPr lang="zh-CN" altLang="zh-CN" sz="2800">
                <a:ea typeface="宋体" charset="0"/>
              </a:rPr>
              <a:t>）</a:t>
            </a:r>
            <a:endParaRPr lang="en-US" altLang="zh-CN" sz="2800">
              <a:ea typeface="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3395" y="4940935"/>
            <a:ext cx="5170170" cy="699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更高性能，更低成本！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分形树索引结构（一）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341120"/>
            <a:ext cx="8476615" cy="5206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分形树结构（二）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67360" y="1628775"/>
            <a:ext cx="8229600" cy="3792220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lvl="0">
              <a:defRPr sz="1800"/>
            </a:pPr>
            <a:r>
              <a:rPr lang="en-US" sz="2800"/>
              <a:t>msg_buffer</a:t>
            </a:r>
            <a:endParaRPr lang="en-US" sz="2800"/>
          </a:p>
          <a:p>
            <a:pPr lvl="1">
              <a:defRPr sz="1800"/>
            </a:pPr>
            <a:r>
              <a:rPr lang="zh-CN" altLang="en-US" sz="2800">
                <a:ea typeface="宋体" charset="0"/>
              </a:rPr>
              <a:t>先进先出队列</a:t>
            </a:r>
            <a:endParaRPr lang="zh-CN" altLang="en-US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BasementNode</a:t>
            </a:r>
            <a:r>
              <a:rPr lang="zh-CN" altLang="zh-CN" sz="2800">
                <a:ea typeface="宋体" charset="0"/>
              </a:rPr>
              <a:t>（</a:t>
            </a:r>
            <a:r>
              <a:rPr lang="en-US" altLang="zh-CN" sz="2800">
                <a:ea typeface="宋体" charset="0"/>
              </a:rPr>
              <a:t>OMT</a:t>
            </a:r>
            <a:r>
              <a:rPr lang="zh-CN" altLang="zh-CN" sz="2800">
                <a:ea typeface="宋体" charset="0"/>
              </a:rPr>
              <a:t>）</a:t>
            </a:r>
            <a:endParaRPr lang="zh-CN" altLang="zh-CN" sz="2800">
              <a:ea typeface="宋体" charset="0"/>
            </a:endParaRPr>
          </a:p>
          <a:p>
            <a:pPr lvl="1">
              <a:defRPr sz="1800"/>
            </a:pPr>
            <a:r>
              <a:rPr lang="zh-CN" altLang="zh-CN" sz="2800">
                <a:ea typeface="宋体" charset="0"/>
              </a:rPr>
              <a:t>弱平衡二叉树</a:t>
            </a:r>
            <a:endParaRPr lang="zh-CN" altLang="zh-CN" sz="2800">
              <a:ea typeface="宋体" charset="0"/>
            </a:endParaRPr>
          </a:p>
          <a:p>
            <a:pPr lvl="1">
              <a:defRPr sz="1800"/>
            </a:pPr>
            <a:r>
              <a:rPr lang="zh-CN" altLang="zh-CN" sz="2800">
                <a:ea typeface="宋体" charset="0"/>
              </a:rPr>
              <a:t>增删改查期望复杂度</a:t>
            </a:r>
            <a:r>
              <a:rPr lang="en-US" altLang="zh-CN" sz="2800">
                <a:ea typeface="宋体" charset="0"/>
              </a:rPr>
              <a:t>O(logN)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r>
              <a:rPr lang="zh-CN" altLang="zh-CN" sz="2800">
                <a:ea typeface="宋体" charset="0"/>
              </a:rPr>
              <a:t>页大小默认</a:t>
            </a:r>
            <a:r>
              <a:rPr lang="en-US" altLang="zh-CN" sz="2800">
                <a:ea typeface="宋体" charset="0"/>
              </a:rPr>
              <a:t>4M</a:t>
            </a:r>
            <a:r>
              <a:rPr lang="zh-CN" altLang="en-US" sz="2800">
                <a:ea typeface="宋体" charset="0"/>
              </a:rPr>
              <a:t>。</a:t>
            </a:r>
            <a:endParaRPr lang="zh-CN" altLang="en-US" sz="2800">
              <a:ea typeface="宋体" charset="0"/>
            </a:endParaRPr>
          </a:p>
          <a:p>
            <a:pPr lvl="0">
              <a:defRPr sz="1800"/>
            </a:pPr>
            <a:r>
              <a:rPr lang="zh-CN" altLang="en-US" sz="2800">
                <a:ea typeface="宋体" charset="0"/>
              </a:rPr>
              <a:t>扇出</a:t>
            </a:r>
            <a:r>
              <a:rPr lang="en-US" altLang="zh-CN" sz="2800">
                <a:ea typeface="宋体" charset="0"/>
              </a:rPr>
              <a:t>fanout</a:t>
            </a:r>
            <a:r>
              <a:rPr lang="zh-CN" altLang="en-US" sz="2800">
                <a:ea typeface="宋体" charset="0"/>
              </a:rPr>
              <a:t>默认</a:t>
            </a:r>
            <a:r>
              <a:rPr lang="en-US" altLang="zh-CN" sz="2800">
                <a:ea typeface="宋体" charset="0"/>
              </a:rPr>
              <a:t>[4,16]</a:t>
            </a:r>
            <a:r>
              <a:rPr lang="zh-CN" altLang="zh-CN" sz="2800">
                <a:ea typeface="宋体" charset="0"/>
              </a:rPr>
              <a:t>区间。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endParaRPr lang="zh-CN" altLang="zh-CN" sz="28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分形树结构（三）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82753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>
              <a:defRPr sz="1800"/>
            </a:pPr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  <a:sym typeface="+mn-ea"/>
              </a:rPr>
              <a:t>叶子节点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数据量维持在</a:t>
            </a:r>
            <a:r>
              <a:rPr lang="en-US" altLang="zh-CN" sz="3200">
                <a:ea typeface="宋体" charset="0"/>
                <a:sym typeface="+mn-ea"/>
              </a:rPr>
              <a:t>[1M,4M]</a:t>
            </a:r>
            <a:r>
              <a:rPr lang="zh-CN" altLang="zh-CN" sz="3200">
                <a:ea typeface="宋体" charset="0"/>
                <a:sym typeface="+mn-ea"/>
              </a:rPr>
              <a:t>区间</a:t>
            </a:r>
            <a:endParaRPr lang="zh-CN" altLang="zh-CN" sz="3200"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数据量小于</a:t>
            </a:r>
            <a:r>
              <a:rPr lang="en-US" altLang="zh-CN" sz="3200">
                <a:ea typeface="宋体" charset="0"/>
                <a:sym typeface="+mn-ea"/>
              </a:rPr>
              <a:t>1M</a:t>
            </a:r>
            <a:r>
              <a:rPr lang="zh-CN" altLang="zh-CN" sz="3200">
                <a:ea typeface="宋体" charset="0"/>
                <a:sym typeface="+mn-ea"/>
              </a:rPr>
              <a:t>则合并</a:t>
            </a:r>
            <a:endParaRPr lang="zh-CN" altLang="zh-CN" sz="3200"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数据量大于</a:t>
            </a:r>
            <a:r>
              <a:rPr lang="en-US" altLang="zh-CN" sz="3200">
                <a:ea typeface="宋体" charset="0"/>
                <a:sym typeface="+mn-ea"/>
              </a:rPr>
              <a:t>4M</a:t>
            </a:r>
            <a:r>
              <a:rPr lang="zh-CN" altLang="zh-CN" sz="3200">
                <a:ea typeface="宋体" charset="0"/>
                <a:sym typeface="+mn-ea"/>
              </a:rPr>
              <a:t>则分裂。</a:t>
            </a:r>
            <a:endParaRPr lang="zh-CN" altLang="zh-CN" sz="3200">
              <a:ea typeface="宋体" charset="0"/>
            </a:endParaRPr>
          </a:p>
        </p:txBody>
      </p:sp>
      <p:sp>
        <p:nvSpPr>
          <p:cNvPr id="2" name="Shape 53"/>
          <p:cNvSpPr>
            <a:spLocks noGrp="1"/>
          </p:cNvSpPr>
          <p:nvPr/>
        </p:nvSpPr>
        <p:spPr>
          <a:xfrm>
            <a:off x="539750" y="4004945"/>
            <a:ext cx="8229600" cy="18275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/>
            </a:pPr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  <a:sym typeface="+mn-ea"/>
              </a:rPr>
              <a:t>非叶子节点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扇出（</a:t>
            </a:r>
            <a:r>
              <a:rPr lang="en-US" altLang="zh-CN" sz="3200">
                <a:ea typeface="宋体" charset="0"/>
                <a:sym typeface="+mn-ea"/>
              </a:rPr>
              <a:t>fanout</a:t>
            </a:r>
            <a:r>
              <a:rPr lang="zh-CN" altLang="en-US" sz="3200">
                <a:ea typeface="宋体" charset="0"/>
                <a:sym typeface="+mn-ea"/>
              </a:rPr>
              <a:t>）</a:t>
            </a:r>
            <a:r>
              <a:rPr lang="zh-CN" altLang="zh-CN" sz="3200">
                <a:ea typeface="宋体" charset="0"/>
                <a:sym typeface="+mn-ea"/>
              </a:rPr>
              <a:t>维持在</a:t>
            </a:r>
            <a:r>
              <a:rPr lang="en-US" altLang="zh-CN" sz="3200">
                <a:ea typeface="宋体" charset="0"/>
                <a:sym typeface="+mn-ea"/>
              </a:rPr>
              <a:t>[4,16]</a:t>
            </a:r>
            <a:r>
              <a:rPr lang="zh-CN" altLang="zh-CN" sz="3200">
                <a:ea typeface="宋体" charset="0"/>
                <a:sym typeface="+mn-ea"/>
              </a:rPr>
              <a:t>区间</a:t>
            </a:r>
            <a:endParaRPr lang="zh-CN" altLang="zh-CN" sz="3200"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扇出小于</a:t>
            </a:r>
            <a:r>
              <a:rPr lang="en-US" altLang="zh-CN" sz="3200">
                <a:ea typeface="宋体" charset="0"/>
                <a:sym typeface="+mn-ea"/>
              </a:rPr>
              <a:t>4</a:t>
            </a:r>
            <a:r>
              <a:rPr lang="zh-CN" altLang="zh-CN" sz="3200">
                <a:ea typeface="宋体" charset="0"/>
                <a:sym typeface="+mn-ea"/>
              </a:rPr>
              <a:t>则合并</a:t>
            </a:r>
            <a:endParaRPr lang="zh-CN" altLang="zh-CN" sz="3200"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扇出大于</a:t>
            </a:r>
            <a:r>
              <a:rPr lang="en-US" altLang="zh-CN" sz="3200">
                <a:ea typeface="宋体" charset="0"/>
                <a:sym typeface="+mn-ea"/>
              </a:rPr>
              <a:t>16</a:t>
            </a:r>
            <a:r>
              <a:rPr lang="zh-CN" altLang="zh-CN" sz="3200">
                <a:ea typeface="宋体" charset="0"/>
                <a:sym typeface="+mn-ea"/>
              </a:rPr>
              <a:t>则分裂。</a:t>
            </a:r>
            <a:endParaRPr lang="zh-CN" altLang="zh-CN" sz="32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Insert/Update/Delete</a:t>
            </a:r>
            <a:endParaRPr lang="en-US" alt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395605" y="1340485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2400">
                <a:ea typeface="宋体" charset="0"/>
              </a:rPr>
              <a:t>步骤：</a:t>
            </a:r>
            <a:endParaRPr lang="zh-CN" sz="2400"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ea typeface="宋体" charset="0"/>
              </a:rPr>
              <a:t>a. </a:t>
            </a:r>
            <a:r>
              <a:rPr lang="zh-CN" altLang="zh-CN" sz="2400">
                <a:ea typeface="宋体" charset="0"/>
              </a:rPr>
              <a:t>磁盘读取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节点页</a:t>
            </a:r>
            <a:r>
              <a:rPr lang="en-US" altLang="zh-CN" sz="2400">
                <a:ea typeface="宋体" charset="0"/>
              </a:rPr>
              <a:t>;</a:t>
            </a:r>
            <a:endParaRPr lang="en-US" altLang="zh-CN" sz="2400"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ea typeface="宋体" charset="0"/>
              </a:rPr>
              <a:t>b. </a:t>
            </a:r>
            <a:r>
              <a:rPr lang="zh-CN" altLang="zh-CN" sz="2400">
                <a:ea typeface="宋体" charset="0"/>
              </a:rPr>
              <a:t>若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节点需分裂，则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节点一分为二，提升一个新的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</a:t>
            </a:r>
            <a:r>
              <a:rPr lang="en-US" altLang="zh-CN" sz="2400">
                <a:ea typeface="宋体" charset="0"/>
              </a:rPr>
              <a:t>;</a:t>
            </a:r>
            <a:endParaRPr lang="en-US" altLang="zh-CN" sz="2400"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ea typeface="宋体" charset="0"/>
              </a:rPr>
              <a:t>c. </a:t>
            </a:r>
            <a:r>
              <a:rPr lang="zh-CN" altLang="zh-CN" sz="2400">
                <a:ea typeface="宋体" charset="0"/>
              </a:rPr>
              <a:t>若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节点是叶子节点，则插入到</a:t>
            </a:r>
            <a:r>
              <a:rPr lang="en-US" altLang="zh-CN" sz="2400">
                <a:ea typeface="宋体" charset="0"/>
              </a:rPr>
              <a:t>basementNode</a:t>
            </a:r>
            <a:r>
              <a:rPr lang="zh-CN" altLang="en-US" sz="2400">
                <a:ea typeface="宋体" charset="0"/>
              </a:rPr>
              <a:t>；否则，</a:t>
            </a:r>
            <a:r>
              <a:rPr lang="en-US" altLang="zh-CN" sz="2400">
                <a:ea typeface="宋体" charset="0"/>
              </a:rPr>
              <a:t>append</a:t>
            </a:r>
            <a:r>
              <a:rPr lang="zh-CN" altLang="zh-CN" sz="2400">
                <a:ea typeface="宋体" charset="0"/>
              </a:rPr>
              <a:t> </a:t>
            </a:r>
            <a:r>
              <a:rPr lang="en-US" altLang="zh-CN" sz="2400">
                <a:ea typeface="宋体" charset="0"/>
              </a:rPr>
              <a:t>message</a:t>
            </a:r>
            <a:r>
              <a:rPr lang="zh-CN" altLang="zh-CN" sz="2400">
                <a:ea typeface="宋体" charset="0"/>
              </a:rPr>
              <a:t>到</a:t>
            </a:r>
            <a:r>
              <a:rPr lang="en-US" altLang="zh-CN" sz="2400">
                <a:ea typeface="宋体" charset="0"/>
              </a:rPr>
              <a:t>msg_buffer;</a:t>
            </a:r>
            <a:endParaRPr lang="en-US" altLang="zh-CN" sz="2400"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ea typeface="宋体" charset="0"/>
              </a:rPr>
              <a:t>d. </a:t>
            </a:r>
            <a:r>
              <a:rPr lang="zh-CN" altLang="zh-CN" sz="2400">
                <a:ea typeface="宋体" charset="0"/>
              </a:rPr>
              <a:t>返回</a:t>
            </a:r>
            <a:endParaRPr lang="en-US" altLang="zh-CN" sz="2400">
              <a:ea typeface="宋体" charset="0"/>
            </a:endParaRPr>
          </a:p>
          <a:p>
            <a:pPr lvl="1">
              <a:defRPr sz="1800"/>
            </a:pPr>
            <a:endParaRPr lang="zh-CN" altLang="zh-CN" sz="3200">
              <a:ea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5877560"/>
            <a:ext cx="8009890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每次插入，</a:t>
            </a:r>
            <a:r>
              <a:rPr kumimoji="0" lang="en-US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Put msg</a:t>
            </a:r>
            <a:r>
              <a:rPr kumimoji="0" lang="zh-CN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到根节点就返回</a:t>
            </a:r>
            <a:r>
              <a:rPr kumimoji="0" lang="en-US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!</a:t>
            </a:r>
            <a:endParaRPr kumimoji="0" lang="en-US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4653280"/>
            <a:ext cx="6181090" cy="9239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Insert/Update/Delete</a:t>
            </a:r>
            <a:endParaRPr lang="en-US" altLang="zh-CN" sz="4400">
              <a:ea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840" y="2060575"/>
            <a:ext cx="2304415" cy="57658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785" y="2204403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8220" y="2204403"/>
            <a:ext cx="285115" cy="367030"/>
          </a:xfrm>
          <a:prstGeom prst="rect">
            <a:avLst/>
          </a:prstGeom>
          <a:solidFill>
            <a:schemeClr val="accent6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0020" y="2204403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2230" y="2204403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20" y="2204403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0155" y="5157470"/>
            <a:ext cx="2304415" cy="57658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56100" y="5301298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2545" y="5301298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28080" y="5157470"/>
            <a:ext cx="2304415" cy="57658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25" y="5301298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04660" y="5301298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7900" y="4293235"/>
            <a:ext cx="2304415" cy="57658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68035" y="4364673"/>
            <a:ext cx="285115" cy="367030"/>
          </a:xfrm>
          <a:prstGeom prst="rect">
            <a:avLst/>
          </a:prstGeom>
          <a:solidFill>
            <a:schemeClr val="accent6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04435" y="4956175"/>
            <a:ext cx="292735" cy="12890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/>
          <p:cNvCxnSpPr/>
          <p:nvPr/>
        </p:nvCxnSpPr>
        <p:spPr>
          <a:xfrm>
            <a:off x="6493510" y="4940935"/>
            <a:ext cx="382905" cy="14414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5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792980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root</a:t>
            </a:r>
            <a:r>
              <a:rPr lang="zh-CN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节点分裂</a:t>
            </a:r>
            <a:endParaRPr lang="zh-CN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endParaRPr lang="zh-CN" altLang="zh-CN" sz="3200">
              <a:ea typeface="宋体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03800" y="2132965"/>
            <a:ext cx="19005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a. Root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节点分裂前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9160" y="4653280"/>
            <a:ext cx="2367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b. Root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节点分裂后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293370" y="3500755"/>
            <a:ext cx="8310880" cy="3492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V="1">
            <a:off x="255270" y="3717290"/>
            <a:ext cx="8421370" cy="889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Insert/Update/Delete</a:t>
            </a:r>
            <a:endParaRPr lang="en-US" altLang="zh-CN" sz="440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665" y="4869180"/>
            <a:ext cx="5012690" cy="17805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412875"/>
            <a:ext cx="5220335" cy="18484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92090" y="1484630"/>
            <a:ext cx="36023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a. B+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树顺序插入热点数据分布图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1460" y="5949315"/>
            <a:ext cx="36023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b. B+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树随机插入热点数据分布图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5740" y="3429000"/>
            <a:ext cx="6583680" cy="6400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分形树对应的热点数据分布图？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WPS 演示</Application>
  <PresentationFormat>全屏显示(4:3)</PresentationFormat>
  <Paragraphs>226</Paragraphs>
  <Slides>19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Default</vt:lpstr>
      <vt:lpstr>TokuDB索引结构</vt:lpstr>
      <vt:lpstr>TokuDB简介</vt:lpstr>
      <vt:lpstr>TokuDB特点</vt:lpstr>
      <vt:lpstr>分形树索引结构（一）</vt:lpstr>
      <vt:lpstr>分形树结构（二）</vt:lpstr>
      <vt:lpstr>分形树结构（三）</vt:lpstr>
      <vt:lpstr>分形树Insert/Update/Delete</vt:lpstr>
      <vt:lpstr>分形树Insert/Update/Delete</vt:lpstr>
      <vt:lpstr>分形树Insert/Update/Delete</vt:lpstr>
      <vt:lpstr>分形树Flush线程</vt:lpstr>
      <vt:lpstr>分形树Point-Query</vt:lpstr>
      <vt:lpstr>分形树Range-Query</vt:lpstr>
      <vt:lpstr>TokuDB事务（一）</vt:lpstr>
      <vt:lpstr>TokuDB事务（二）</vt:lpstr>
      <vt:lpstr>TokuDB事务（三）</vt:lpstr>
      <vt:lpstr>TokuDB事务（三）</vt:lpstr>
      <vt:lpstr>TokuDB vs InnoDB vs LevelDB（一）</vt:lpstr>
      <vt:lpstr>参考资料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Vitess解析</dc:title>
  <dc:creator/>
  <cp:lastModifiedBy>hzhuzheng</cp:lastModifiedBy>
  <cp:revision>844</cp:revision>
  <dcterms:created xsi:type="dcterms:W3CDTF">2016-03-20T09:14:00Z</dcterms:created>
  <dcterms:modified xsi:type="dcterms:W3CDTF">2016-03-23T05:32:35Z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