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260" r:id="rId3"/>
    <p:sldId id="261" r:id="rId4"/>
    <p:sldId id="288" r:id="rId5"/>
    <p:sldId id="287" r:id="rId6"/>
    <p:sldId id="265" r:id="rId7"/>
    <p:sldId id="266" r:id="rId8"/>
    <p:sldId id="294" r:id="rId9"/>
    <p:sldId id="293" r:id="rId10"/>
    <p:sldId id="269" r:id="rId11"/>
    <p:sldId id="297" r:id="rId12"/>
    <p:sldId id="304" r:id="rId13"/>
    <p:sldId id="283" r:id="rId14"/>
    <p:sldId id="289" r:id="rId15"/>
    <p:sldId id="271" r:id="rId16"/>
    <p:sldId id="298" r:id="rId17"/>
    <p:sldId id="299" r:id="rId18"/>
    <p:sldId id="296" r:id="rId19"/>
    <p:sldId id="300" r:id="rId20"/>
    <p:sldId id="270" r:id="rId21"/>
    <p:sldId id="295"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409"/>
    <a:srgbClr val="C19C7A"/>
    <a:srgbClr val="272727"/>
    <a:srgbClr val="3D28A0"/>
    <a:srgbClr val="C7020C"/>
    <a:srgbClr val="C91324"/>
    <a:srgbClr val="162F81"/>
    <a:srgbClr val="8A3E7E"/>
    <a:srgbClr val="42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115" d="100"/>
          <a:sy n="115" d="100"/>
        </p:scale>
        <p:origin x="432" y="8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54D36-7CEB-4C57-920D-683575A1B1B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zh-CN" altLang="en-US"/>
        </a:p>
      </dgm:t>
    </dgm:pt>
    <dgm:pt modelId="{F553A310-6E85-4055-BE2B-5656DDDAFA65}">
      <dgm:prSet phldrT="[文本]"/>
      <dgm:spPr/>
      <dgm:t>
        <a:bodyPr/>
        <a:lstStyle/>
        <a:p>
          <a:r>
            <a:rPr lang="en-US"/>
            <a:t>Wavelet  </a:t>
          </a:r>
          <a:r>
            <a:rPr lang="en-US" altLang="zh-CN"/>
            <a:t>transform</a:t>
          </a:r>
          <a:endParaRPr lang="zh-CN" altLang="en-US"/>
        </a:p>
      </dgm:t>
    </dgm:pt>
    <dgm:pt modelId="{4EB05CB3-4787-420C-8978-16EA40AF11D1}" type="parTrans" cxnId="{075D3F13-0E03-44C8-9EB0-0590E332DC05}">
      <dgm:prSet/>
      <dgm:spPr/>
      <dgm:t>
        <a:bodyPr/>
        <a:lstStyle/>
        <a:p>
          <a:endParaRPr lang="zh-CN" altLang="en-US"/>
        </a:p>
      </dgm:t>
    </dgm:pt>
    <dgm:pt modelId="{6C9E384D-07B1-4DEC-A298-39680AF320D7}" type="sibTrans" cxnId="{075D3F13-0E03-44C8-9EB0-0590E332DC05}">
      <dgm:prSet/>
      <dgm:spPr/>
      <dgm:t>
        <a:bodyPr/>
        <a:lstStyle/>
        <a:p>
          <a:endParaRPr lang="zh-CN" altLang="en-US"/>
        </a:p>
      </dgm:t>
    </dgm:pt>
    <dgm:pt modelId="{D9DB5E82-4113-4013-B6F9-E6BAEA9B9FEF}">
      <dgm:prSet phldrT="[文本]"/>
      <dgm:spPr/>
      <dgm:t>
        <a:bodyPr/>
        <a:lstStyle/>
        <a:p>
          <a:r>
            <a:rPr lang="en-US"/>
            <a:t>Ridgelet  </a:t>
          </a:r>
          <a:r>
            <a:rPr lang="en-US" altLang="zh-CN"/>
            <a:t>transform - 1998</a:t>
          </a:r>
          <a:endParaRPr lang="zh-CN" altLang="en-US"/>
        </a:p>
      </dgm:t>
    </dgm:pt>
    <dgm:pt modelId="{7070E553-07B2-4011-90BF-8C509920F78B}" type="parTrans" cxnId="{76B6895D-C8CA-4155-95BA-04645E9BFEBF}">
      <dgm:prSet/>
      <dgm:spPr/>
      <dgm:t>
        <a:bodyPr/>
        <a:lstStyle/>
        <a:p>
          <a:endParaRPr lang="zh-CN" altLang="en-US"/>
        </a:p>
      </dgm:t>
    </dgm:pt>
    <dgm:pt modelId="{4BDA7126-9FEF-4D67-A223-8E041EFD517B}" type="sibTrans" cxnId="{76B6895D-C8CA-4155-95BA-04645E9BFEBF}">
      <dgm:prSet/>
      <dgm:spPr/>
      <dgm:t>
        <a:bodyPr/>
        <a:lstStyle/>
        <a:p>
          <a:endParaRPr lang="zh-CN" altLang="en-US"/>
        </a:p>
      </dgm:t>
    </dgm:pt>
    <dgm:pt modelId="{10D8B7F6-4225-4D95-8F87-D2850DC5EF3D}">
      <dgm:prSet phldrT="[文本]"/>
      <dgm:spPr/>
      <dgm:t>
        <a:bodyPr/>
        <a:lstStyle/>
        <a:p>
          <a:r>
            <a:rPr lang="en-US"/>
            <a:t>Curvelet  </a:t>
          </a:r>
          <a:r>
            <a:rPr lang="en-US" altLang="zh-CN"/>
            <a:t>transform - 1999</a:t>
          </a:r>
          <a:endParaRPr lang="zh-CN" altLang="en-US"/>
        </a:p>
      </dgm:t>
    </dgm:pt>
    <dgm:pt modelId="{E5642943-B86F-403F-A2D2-7CFAF6346958}" type="parTrans" cxnId="{51D7A51F-7D68-4A8C-A61D-7CB71977CF07}">
      <dgm:prSet/>
      <dgm:spPr/>
      <dgm:t>
        <a:bodyPr/>
        <a:lstStyle/>
        <a:p>
          <a:endParaRPr lang="zh-CN" altLang="en-US"/>
        </a:p>
      </dgm:t>
    </dgm:pt>
    <dgm:pt modelId="{94695B33-A5E8-459C-910F-4E2B458B13DE}" type="sibTrans" cxnId="{51D7A51F-7D68-4A8C-A61D-7CB71977CF07}">
      <dgm:prSet/>
      <dgm:spPr/>
      <dgm:t>
        <a:bodyPr/>
        <a:lstStyle/>
        <a:p>
          <a:endParaRPr lang="zh-CN" altLang="en-US"/>
        </a:p>
      </dgm:t>
    </dgm:pt>
    <dgm:pt modelId="{31F0B3CE-8FD7-455F-9A15-5E1AD5643542}">
      <dgm:prSet/>
      <dgm:spPr/>
      <dgm:t>
        <a:bodyPr/>
        <a:lstStyle/>
        <a:p>
          <a:r>
            <a:rPr lang="en-US"/>
            <a:t>shearlet  </a:t>
          </a:r>
          <a:r>
            <a:rPr lang="en-US" altLang="zh-CN"/>
            <a:t>transform</a:t>
          </a:r>
          <a:endParaRPr lang="zh-CN" altLang="en-US"/>
        </a:p>
      </dgm:t>
    </dgm:pt>
    <dgm:pt modelId="{5FD1CBA0-33E1-4634-A8F5-C4390185B26C}" type="parTrans" cxnId="{C8102F97-C46E-49EC-A2FF-BA50BF30D31D}">
      <dgm:prSet/>
      <dgm:spPr/>
      <dgm:t>
        <a:bodyPr/>
        <a:lstStyle/>
        <a:p>
          <a:endParaRPr lang="zh-CN" altLang="en-US"/>
        </a:p>
      </dgm:t>
    </dgm:pt>
    <dgm:pt modelId="{A3615B18-A56C-4106-AFC4-8963198C87EF}" type="sibTrans" cxnId="{C8102F97-C46E-49EC-A2FF-BA50BF30D31D}">
      <dgm:prSet/>
      <dgm:spPr/>
      <dgm:t>
        <a:bodyPr/>
        <a:lstStyle/>
        <a:p>
          <a:endParaRPr lang="zh-CN" altLang="en-US"/>
        </a:p>
      </dgm:t>
    </dgm:pt>
    <dgm:pt modelId="{6E772A50-8744-4C1D-AE5A-A0625E29B409}">
      <dgm:prSet/>
      <dgm:spPr/>
      <dgm:t>
        <a:bodyPr/>
        <a:lstStyle/>
        <a:p>
          <a:r>
            <a:rPr lang="en-US" altLang="zh-CN"/>
            <a:t>NSST</a:t>
          </a:r>
          <a:endParaRPr lang="zh-CN" altLang="en-US"/>
        </a:p>
      </dgm:t>
    </dgm:pt>
    <dgm:pt modelId="{7081276A-5A2C-4789-B4A6-436E7D025D14}" type="parTrans" cxnId="{F6BD3943-BE62-410D-9241-DF6E02AB1EC2}">
      <dgm:prSet/>
      <dgm:spPr/>
      <dgm:t>
        <a:bodyPr/>
        <a:lstStyle/>
        <a:p>
          <a:endParaRPr lang="zh-CN" altLang="en-US"/>
        </a:p>
      </dgm:t>
    </dgm:pt>
    <dgm:pt modelId="{3B604E9A-0A94-4B95-B290-D5F9A58B9B56}" type="sibTrans" cxnId="{F6BD3943-BE62-410D-9241-DF6E02AB1EC2}">
      <dgm:prSet/>
      <dgm:spPr/>
      <dgm:t>
        <a:bodyPr/>
        <a:lstStyle/>
        <a:p>
          <a:endParaRPr lang="zh-CN" altLang="en-US"/>
        </a:p>
      </dgm:t>
    </dgm:pt>
    <dgm:pt modelId="{0B099548-5A9E-4576-93DF-40A75EA1D398}">
      <dgm:prSet/>
      <dgm:spPr/>
      <dgm:t>
        <a:bodyPr/>
        <a:lstStyle/>
        <a:p>
          <a:r>
            <a:rPr lang="en-US"/>
            <a:t>NSCT</a:t>
          </a:r>
          <a:endParaRPr lang="zh-CN" altLang="en-US"/>
        </a:p>
      </dgm:t>
    </dgm:pt>
    <dgm:pt modelId="{91FAD490-8B8F-44B0-83EE-1CC2A8DE1BE7}" type="parTrans" cxnId="{F3B0AC6B-11F9-46ED-8E2E-92A1F5E0CCBA}">
      <dgm:prSet/>
      <dgm:spPr/>
      <dgm:t>
        <a:bodyPr/>
        <a:lstStyle/>
        <a:p>
          <a:endParaRPr lang="zh-CN" altLang="en-US"/>
        </a:p>
      </dgm:t>
    </dgm:pt>
    <dgm:pt modelId="{56EF68D7-9DDC-4F04-BEFA-7A0F572B21FC}" type="sibTrans" cxnId="{F3B0AC6B-11F9-46ED-8E2E-92A1F5E0CCBA}">
      <dgm:prSet/>
      <dgm:spPr/>
      <dgm:t>
        <a:bodyPr/>
        <a:lstStyle/>
        <a:p>
          <a:endParaRPr lang="zh-CN" altLang="en-US"/>
        </a:p>
      </dgm:t>
    </dgm:pt>
    <dgm:pt modelId="{156BA920-100C-4B33-902B-F4CA2718990B}">
      <dgm:prSet/>
      <dgm:spPr/>
      <dgm:t>
        <a:bodyPr/>
        <a:lstStyle/>
        <a:p>
          <a:r>
            <a:rPr lang="en-US"/>
            <a:t>Contourlet  </a:t>
          </a:r>
          <a:r>
            <a:rPr lang="en-US" altLang="zh-CN"/>
            <a:t>transform - 2002</a:t>
          </a:r>
          <a:endParaRPr lang="zh-CN" altLang="en-US"/>
        </a:p>
      </dgm:t>
    </dgm:pt>
    <dgm:pt modelId="{26339476-3314-422A-83B0-43E8D1AD43D2}" type="parTrans" cxnId="{5817584C-934F-4902-8A4F-B69347DF677E}">
      <dgm:prSet/>
      <dgm:spPr/>
      <dgm:t>
        <a:bodyPr/>
        <a:lstStyle/>
        <a:p>
          <a:endParaRPr lang="zh-CN" altLang="en-US"/>
        </a:p>
      </dgm:t>
    </dgm:pt>
    <dgm:pt modelId="{A319365D-E914-4CA5-B4C5-CDAFE32B6521}" type="sibTrans" cxnId="{5817584C-934F-4902-8A4F-B69347DF677E}">
      <dgm:prSet/>
      <dgm:spPr/>
      <dgm:t>
        <a:bodyPr/>
        <a:lstStyle/>
        <a:p>
          <a:endParaRPr lang="zh-CN" altLang="en-US"/>
        </a:p>
      </dgm:t>
    </dgm:pt>
    <dgm:pt modelId="{F51DC572-9172-4991-BAA1-C5B09F3F46D4}" type="pres">
      <dgm:prSet presAssocID="{69A54D36-7CEB-4C57-920D-683575A1B1B1}" presName="Name0" presStyleCnt="0">
        <dgm:presLayoutVars>
          <dgm:dir/>
          <dgm:animLvl val="lvl"/>
          <dgm:resizeHandles val="exact"/>
        </dgm:presLayoutVars>
      </dgm:prSet>
      <dgm:spPr/>
    </dgm:pt>
    <dgm:pt modelId="{A21E19D3-5A9B-4490-AD51-BFAD3D95E098}" type="pres">
      <dgm:prSet presAssocID="{6E772A50-8744-4C1D-AE5A-A0625E29B409}" presName="boxAndChildren" presStyleCnt="0"/>
      <dgm:spPr/>
    </dgm:pt>
    <dgm:pt modelId="{3073A947-5CF0-4A10-9359-A263CBD187AA}" type="pres">
      <dgm:prSet presAssocID="{6E772A50-8744-4C1D-AE5A-A0625E29B409}" presName="parentTextBox" presStyleLbl="node1" presStyleIdx="0" presStyleCnt="7"/>
      <dgm:spPr/>
    </dgm:pt>
    <dgm:pt modelId="{466D58CC-6B47-4DEF-8F03-C08BD450B581}" type="pres">
      <dgm:prSet presAssocID="{A3615B18-A56C-4106-AFC4-8963198C87EF}" presName="sp" presStyleCnt="0"/>
      <dgm:spPr/>
    </dgm:pt>
    <dgm:pt modelId="{64CC02A3-6A25-47DE-9B6C-05F163DC61B9}" type="pres">
      <dgm:prSet presAssocID="{31F0B3CE-8FD7-455F-9A15-5E1AD5643542}" presName="arrowAndChildren" presStyleCnt="0"/>
      <dgm:spPr/>
    </dgm:pt>
    <dgm:pt modelId="{5213E7DB-EB0C-41AB-ADF2-31D472B596B4}" type="pres">
      <dgm:prSet presAssocID="{31F0B3CE-8FD7-455F-9A15-5E1AD5643542}" presName="parentTextArrow" presStyleLbl="node1" presStyleIdx="1" presStyleCnt="7"/>
      <dgm:spPr/>
    </dgm:pt>
    <dgm:pt modelId="{123A3610-B41E-4FE3-8AEA-3AB038310C0B}" type="pres">
      <dgm:prSet presAssocID="{56EF68D7-9DDC-4F04-BEFA-7A0F572B21FC}" presName="sp" presStyleCnt="0"/>
      <dgm:spPr/>
    </dgm:pt>
    <dgm:pt modelId="{00B1CD7B-F04D-47F7-96EB-F9AAE0F5C22F}" type="pres">
      <dgm:prSet presAssocID="{0B099548-5A9E-4576-93DF-40A75EA1D398}" presName="arrowAndChildren" presStyleCnt="0"/>
      <dgm:spPr/>
    </dgm:pt>
    <dgm:pt modelId="{934C94A5-7C9D-4AD7-BA84-7DC43D91AC6A}" type="pres">
      <dgm:prSet presAssocID="{0B099548-5A9E-4576-93DF-40A75EA1D398}" presName="parentTextArrow" presStyleLbl="node1" presStyleIdx="2" presStyleCnt="7"/>
      <dgm:spPr/>
    </dgm:pt>
    <dgm:pt modelId="{73F2A0DB-89ED-4CD1-B4B3-0743E184CC8F}" type="pres">
      <dgm:prSet presAssocID="{A319365D-E914-4CA5-B4C5-CDAFE32B6521}" presName="sp" presStyleCnt="0"/>
      <dgm:spPr/>
    </dgm:pt>
    <dgm:pt modelId="{ED609A67-824A-4B3A-BD02-59B75558DF88}" type="pres">
      <dgm:prSet presAssocID="{156BA920-100C-4B33-902B-F4CA2718990B}" presName="arrowAndChildren" presStyleCnt="0"/>
      <dgm:spPr/>
    </dgm:pt>
    <dgm:pt modelId="{B123A957-D25A-41B6-BB29-CE35C83E8B64}" type="pres">
      <dgm:prSet presAssocID="{156BA920-100C-4B33-902B-F4CA2718990B}" presName="parentTextArrow" presStyleLbl="node1" presStyleIdx="3" presStyleCnt="7"/>
      <dgm:spPr/>
    </dgm:pt>
    <dgm:pt modelId="{35256567-3F12-4D2F-9CF0-8F381CEA31E4}" type="pres">
      <dgm:prSet presAssocID="{94695B33-A5E8-459C-910F-4E2B458B13DE}" presName="sp" presStyleCnt="0"/>
      <dgm:spPr/>
    </dgm:pt>
    <dgm:pt modelId="{B0B06FD8-2986-4068-BC17-8B0B5776DE9A}" type="pres">
      <dgm:prSet presAssocID="{10D8B7F6-4225-4D95-8F87-D2850DC5EF3D}" presName="arrowAndChildren" presStyleCnt="0"/>
      <dgm:spPr/>
    </dgm:pt>
    <dgm:pt modelId="{AE7C51F4-6D24-46F6-AEE4-6D8FD735FF7D}" type="pres">
      <dgm:prSet presAssocID="{10D8B7F6-4225-4D95-8F87-D2850DC5EF3D}" presName="parentTextArrow" presStyleLbl="node1" presStyleIdx="4" presStyleCnt="7"/>
      <dgm:spPr/>
    </dgm:pt>
    <dgm:pt modelId="{A2724874-1648-4395-A240-48CD98661AB2}" type="pres">
      <dgm:prSet presAssocID="{4BDA7126-9FEF-4D67-A223-8E041EFD517B}" presName="sp" presStyleCnt="0"/>
      <dgm:spPr/>
    </dgm:pt>
    <dgm:pt modelId="{701B57D9-2934-40F7-8847-0EC48442ED40}" type="pres">
      <dgm:prSet presAssocID="{D9DB5E82-4113-4013-B6F9-E6BAEA9B9FEF}" presName="arrowAndChildren" presStyleCnt="0"/>
      <dgm:spPr/>
    </dgm:pt>
    <dgm:pt modelId="{1C91A95D-8EA9-497B-86AD-745F2F765E7D}" type="pres">
      <dgm:prSet presAssocID="{D9DB5E82-4113-4013-B6F9-E6BAEA9B9FEF}" presName="parentTextArrow" presStyleLbl="node1" presStyleIdx="5" presStyleCnt="7"/>
      <dgm:spPr/>
    </dgm:pt>
    <dgm:pt modelId="{0A8A0AFB-3524-47D3-8F76-0B78D1CED982}" type="pres">
      <dgm:prSet presAssocID="{6C9E384D-07B1-4DEC-A298-39680AF320D7}" presName="sp" presStyleCnt="0"/>
      <dgm:spPr/>
    </dgm:pt>
    <dgm:pt modelId="{DF791B3E-03A1-434D-B2F9-987C7E830FAB}" type="pres">
      <dgm:prSet presAssocID="{F553A310-6E85-4055-BE2B-5656DDDAFA65}" presName="arrowAndChildren" presStyleCnt="0"/>
      <dgm:spPr/>
    </dgm:pt>
    <dgm:pt modelId="{CA9BF7F2-07FE-4FE4-8328-66C6BA287C96}" type="pres">
      <dgm:prSet presAssocID="{F553A310-6E85-4055-BE2B-5656DDDAFA65}" presName="parentTextArrow" presStyleLbl="node1" presStyleIdx="6" presStyleCnt="7" custLinFactNeighborX="-4333"/>
      <dgm:spPr/>
    </dgm:pt>
  </dgm:ptLst>
  <dgm:cxnLst>
    <dgm:cxn modelId="{418A4D0C-5BE8-43FD-854C-F481A1723196}" type="presOf" srcId="{31F0B3CE-8FD7-455F-9A15-5E1AD5643542}" destId="{5213E7DB-EB0C-41AB-ADF2-31D472B596B4}" srcOrd="0" destOrd="0" presId="urn:microsoft.com/office/officeart/2005/8/layout/process4"/>
    <dgm:cxn modelId="{8F876D0F-1394-4D4D-9E26-25254012D544}" type="presOf" srcId="{F553A310-6E85-4055-BE2B-5656DDDAFA65}" destId="{CA9BF7F2-07FE-4FE4-8328-66C6BA287C96}" srcOrd="0" destOrd="0" presId="urn:microsoft.com/office/officeart/2005/8/layout/process4"/>
    <dgm:cxn modelId="{075D3F13-0E03-44C8-9EB0-0590E332DC05}" srcId="{69A54D36-7CEB-4C57-920D-683575A1B1B1}" destId="{F553A310-6E85-4055-BE2B-5656DDDAFA65}" srcOrd="0" destOrd="0" parTransId="{4EB05CB3-4787-420C-8978-16EA40AF11D1}" sibTransId="{6C9E384D-07B1-4DEC-A298-39680AF320D7}"/>
    <dgm:cxn modelId="{51D7A51F-7D68-4A8C-A61D-7CB71977CF07}" srcId="{69A54D36-7CEB-4C57-920D-683575A1B1B1}" destId="{10D8B7F6-4225-4D95-8F87-D2850DC5EF3D}" srcOrd="2" destOrd="0" parTransId="{E5642943-B86F-403F-A2D2-7CFAF6346958}" sibTransId="{94695B33-A5E8-459C-910F-4E2B458B13DE}"/>
    <dgm:cxn modelId="{C2BB8A2C-4442-4DDC-9A03-2B47927BA515}" type="presOf" srcId="{D9DB5E82-4113-4013-B6F9-E6BAEA9B9FEF}" destId="{1C91A95D-8EA9-497B-86AD-745F2F765E7D}" srcOrd="0" destOrd="0" presId="urn:microsoft.com/office/officeart/2005/8/layout/process4"/>
    <dgm:cxn modelId="{76B6895D-C8CA-4155-95BA-04645E9BFEBF}" srcId="{69A54D36-7CEB-4C57-920D-683575A1B1B1}" destId="{D9DB5E82-4113-4013-B6F9-E6BAEA9B9FEF}" srcOrd="1" destOrd="0" parTransId="{7070E553-07B2-4011-90BF-8C509920F78B}" sibTransId="{4BDA7126-9FEF-4D67-A223-8E041EFD517B}"/>
    <dgm:cxn modelId="{3B84BF62-8F2D-46A9-BE52-63486AD86EA5}" type="presOf" srcId="{69A54D36-7CEB-4C57-920D-683575A1B1B1}" destId="{F51DC572-9172-4991-BAA1-C5B09F3F46D4}" srcOrd="0" destOrd="0" presId="urn:microsoft.com/office/officeart/2005/8/layout/process4"/>
    <dgm:cxn modelId="{F6BD3943-BE62-410D-9241-DF6E02AB1EC2}" srcId="{69A54D36-7CEB-4C57-920D-683575A1B1B1}" destId="{6E772A50-8744-4C1D-AE5A-A0625E29B409}" srcOrd="6" destOrd="0" parTransId="{7081276A-5A2C-4789-B4A6-436E7D025D14}" sibTransId="{3B604E9A-0A94-4B95-B290-D5F9A58B9B56}"/>
    <dgm:cxn modelId="{F3B0AC6B-11F9-46ED-8E2E-92A1F5E0CCBA}" srcId="{69A54D36-7CEB-4C57-920D-683575A1B1B1}" destId="{0B099548-5A9E-4576-93DF-40A75EA1D398}" srcOrd="4" destOrd="0" parTransId="{91FAD490-8B8F-44B0-83EE-1CC2A8DE1BE7}" sibTransId="{56EF68D7-9DDC-4F04-BEFA-7A0F572B21FC}"/>
    <dgm:cxn modelId="{5817584C-934F-4902-8A4F-B69347DF677E}" srcId="{69A54D36-7CEB-4C57-920D-683575A1B1B1}" destId="{156BA920-100C-4B33-902B-F4CA2718990B}" srcOrd="3" destOrd="0" parTransId="{26339476-3314-422A-83B0-43E8D1AD43D2}" sibTransId="{A319365D-E914-4CA5-B4C5-CDAFE32B6521}"/>
    <dgm:cxn modelId="{980CFA4D-AB57-468E-A91F-CA5D29B39649}" type="presOf" srcId="{156BA920-100C-4B33-902B-F4CA2718990B}" destId="{B123A957-D25A-41B6-BB29-CE35C83E8B64}" srcOrd="0" destOrd="0" presId="urn:microsoft.com/office/officeart/2005/8/layout/process4"/>
    <dgm:cxn modelId="{77787D79-DB82-4394-B457-0F7810FDC0BD}" type="presOf" srcId="{6E772A50-8744-4C1D-AE5A-A0625E29B409}" destId="{3073A947-5CF0-4A10-9359-A263CBD187AA}" srcOrd="0" destOrd="0" presId="urn:microsoft.com/office/officeart/2005/8/layout/process4"/>
    <dgm:cxn modelId="{C8102F97-C46E-49EC-A2FF-BA50BF30D31D}" srcId="{69A54D36-7CEB-4C57-920D-683575A1B1B1}" destId="{31F0B3CE-8FD7-455F-9A15-5E1AD5643542}" srcOrd="5" destOrd="0" parTransId="{5FD1CBA0-33E1-4634-A8F5-C4390185B26C}" sibTransId="{A3615B18-A56C-4106-AFC4-8963198C87EF}"/>
    <dgm:cxn modelId="{5690C0B0-3143-4495-802C-2642C4E794F1}" type="presOf" srcId="{0B099548-5A9E-4576-93DF-40A75EA1D398}" destId="{934C94A5-7C9D-4AD7-BA84-7DC43D91AC6A}" srcOrd="0" destOrd="0" presId="urn:microsoft.com/office/officeart/2005/8/layout/process4"/>
    <dgm:cxn modelId="{853CD3BB-FC03-4FB0-A8DA-AB583633D34B}" type="presOf" srcId="{10D8B7F6-4225-4D95-8F87-D2850DC5EF3D}" destId="{AE7C51F4-6D24-46F6-AEE4-6D8FD735FF7D}" srcOrd="0" destOrd="0" presId="urn:microsoft.com/office/officeart/2005/8/layout/process4"/>
    <dgm:cxn modelId="{00C62A02-4464-458B-A602-2C0302E7D795}" type="presParOf" srcId="{F51DC572-9172-4991-BAA1-C5B09F3F46D4}" destId="{A21E19D3-5A9B-4490-AD51-BFAD3D95E098}" srcOrd="0" destOrd="0" presId="urn:microsoft.com/office/officeart/2005/8/layout/process4"/>
    <dgm:cxn modelId="{8C0408C6-B409-4DD4-A3A7-1B3706AA587F}" type="presParOf" srcId="{A21E19D3-5A9B-4490-AD51-BFAD3D95E098}" destId="{3073A947-5CF0-4A10-9359-A263CBD187AA}" srcOrd="0" destOrd="0" presId="urn:microsoft.com/office/officeart/2005/8/layout/process4"/>
    <dgm:cxn modelId="{46AC99B2-7F7F-497B-B90F-7D5CC7D9BE0B}" type="presParOf" srcId="{F51DC572-9172-4991-BAA1-C5B09F3F46D4}" destId="{466D58CC-6B47-4DEF-8F03-C08BD450B581}" srcOrd="1" destOrd="0" presId="urn:microsoft.com/office/officeart/2005/8/layout/process4"/>
    <dgm:cxn modelId="{709F0B8D-FFCD-43FB-986A-9274D6C08032}" type="presParOf" srcId="{F51DC572-9172-4991-BAA1-C5B09F3F46D4}" destId="{64CC02A3-6A25-47DE-9B6C-05F163DC61B9}" srcOrd="2" destOrd="0" presId="urn:microsoft.com/office/officeart/2005/8/layout/process4"/>
    <dgm:cxn modelId="{C44AF52A-7A39-44FD-8602-4AED05E39DE7}" type="presParOf" srcId="{64CC02A3-6A25-47DE-9B6C-05F163DC61B9}" destId="{5213E7DB-EB0C-41AB-ADF2-31D472B596B4}" srcOrd="0" destOrd="0" presId="urn:microsoft.com/office/officeart/2005/8/layout/process4"/>
    <dgm:cxn modelId="{9D6102DA-5D2E-45F0-8EC1-CC961BC9538B}" type="presParOf" srcId="{F51DC572-9172-4991-BAA1-C5B09F3F46D4}" destId="{123A3610-B41E-4FE3-8AEA-3AB038310C0B}" srcOrd="3" destOrd="0" presId="urn:microsoft.com/office/officeart/2005/8/layout/process4"/>
    <dgm:cxn modelId="{7BA4284B-0AA5-4E26-A35A-70399C76FC22}" type="presParOf" srcId="{F51DC572-9172-4991-BAA1-C5B09F3F46D4}" destId="{00B1CD7B-F04D-47F7-96EB-F9AAE0F5C22F}" srcOrd="4" destOrd="0" presId="urn:microsoft.com/office/officeart/2005/8/layout/process4"/>
    <dgm:cxn modelId="{69EA33F5-13E1-4ACE-8758-416099839F40}" type="presParOf" srcId="{00B1CD7B-F04D-47F7-96EB-F9AAE0F5C22F}" destId="{934C94A5-7C9D-4AD7-BA84-7DC43D91AC6A}" srcOrd="0" destOrd="0" presId="urn:microsoft.com/office/officeart/2005/8/layout/process4"/>
    <dgm:cxn modelId="{5CCDAC27-2763-4EFB-88F1-DFBC98DB3A24}" type="presParOf" srcId="{F51DC572-9172-4991-BAA1-C5B09F3F46D4}" destId="{73F2A0DB-89ED-4CD1-B4B3-0743E184CC8F}" srcOrd="5" destOrd="0" presId="urn:microsoft.com/office/officeart/2005/8/layout/process4"/>
    <dgm:cxn modelId="{2D3A29C8-0957-4A0C-B8D9-1E3E2ACB639C}" type="presParOf" srcId="{F51DC572-9172-4991-BAA1-C5B09F3F46D4}" destId="{ED609A67-824A-4B3A-BD02-59B75558DF88}" srcOrd="6" destOrd="0" presId="urn:microsoft.com/office/officeart/2005/8/layout/process4"/>
    <dgm:cxn modelId="{5F2A7203-6673-4C06-85D6-EAEC5E16F0C6}" type="presParOf" srcId="{ED609A67-824A-4B3A-BD02-59B75558DF88}" destId="{B123A957-D25A-41B6-BB29-CE35C83E8B64}" srcOrd="0" destOrd="0" presId="urn:microsoft.com/office/officeart/2005/8/layout/process4"/>
    <dgm:cxn modelId="{F286B83E-5214-4331-9453-6452A4979BA5}" type="presParOf" srcId="{F51DC572-9172-4991-BAA1-C5B09F3F46D4}" destId="{35256567-3F12-4D2F-9CF0-8F381CEA31E4}" srcOrd="7" destOrd="0" presId="urn:microsoft.com/office/officeart/2005/8/layout/process4"/>
    <dgm:cxn modelId="{FFEB1239-A7D6-430E-97D3-AC1C02CF7548}" type="presParOf" srcId="{F51DC572-9172-4991-BAA1-C5B09F3F46D4}" destId="{B0B06FD8-2986-4068-BC17-8B0B5776DE9A}" srcOrd="8" destOrd="0" presId="urn:microsoft.com/office/officeart/2005/8/layout/process4"/>
    <dgm:cxn modelId="{62FE0B47-CB7E-43D0-A756-D42DC5A64F68}" type="presParOf" srcId="{B0B06FD8-2986-4068-BC17-8B0B5776DE9A}" destId="{AE7C51F4-6D24-46F6-AEE4-6D8FD735FF7D}" srcOrd="0" destOrd="0" presId="urn:microsoft.com/office/officeart/2005/8/layout/process4"/>
    <dgm:cxn modelId="{C6CCF13D-A5AE-4DD6-B329-8C3FCF3A7AA4}" type="presParOf" srcId="{F51DC572-9172-4991-BAA1-C5B09F3F46D4}" destId="{A2724874-1648-4395-A240-48CD98661AB2}" srcOrd="9" destOrd="0" presId="urn:microsoft.com/office/officeart/2005/8/layout/process4"/>
    <dgm:cxn modelId="{A39A15E9-A429-40F8-88AC-D39D6E53B57C}" type="presParOf" srcId="{F51DC572-9172-4991-BAA1-C5B09F3F46D4}" destId="{701B57D9-2934-40F7-8847-0EC48442ED40}" srcOrd="10" destOrd="0" presId="urn:microsoft.com/office/officeart/2005/8/layout/process4"/>
    <dgm:cxn modelId="{661B1C9D-C666-480B-B813-2CA5B8745A6F}" type="presParOf" srcId="{701B57D9-2934-40F7-8847-0EC48442ED40}" destId="{1C91A95D-8EA9-497B-86AD-745F2F765E7D}" srcOrd="0" destOrd="0" presId="urn:microsoft.com/office/officeart/2005/8/layout/process4"/>
    <dgm:cxn modelId="{11287D3C-2774-4464-9807-EE5854AADB30}" type="presParOf" srcId="{F51DC572-9172-4991-BAA1-C5B09F3F46D4}" destId="{0A8A0AFB-3524-47D3-8F76-0B78D1CED982}" srcOrd="11" destOrd="0" presId="urn:microsoft.com/office/officeart/2005/8/layout/process4"/>
    <dgm:cxn modelId="{4985A21E-B6DB-4F2C-A0D4-AD493267493C}" type="presParOf" srcId="{F51DC572-9172-4991-BAA1-C5B09F3F46D4}" destId="{DF791B3E-03A1-434D-B2F9-987C7E830FAB}" srcOrd="12" destOrd="0" presId="urn:microsoft.com/office/officeart/2005/8/layout/process4"/>
    <dgm:cxn modelId="{35351D71-4886-4620-A884-F4B1297F864E}" type="presParOf" srcId="{DF791B3E-03A1-434D-B2F9-987C7E830FAB}" destId="{CA9BF7F2-07FE-4FE4-8328-66C6BA287C9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3A947-5CF0-4A10-9359-A263CBD187AA}">
      <dsp:nvSpPr>
        <dsp:cNvPr id="0" name=""/>
        <dsp:cNvSpPr/>
      </dsp:nvSpPr>
      <dsp:spPr>
        <a:xfrm>
          <a:off x="0" y="4491022"/>
          <a:ext cx="6308508" cy="4914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altLang="zh-CN" sz="1700" kern="1200"/>
            <a:t>NSST</a:t>
          </a:r>
          <a:endParaRPr lang="zh-CN" altLang="en-US" sz="1700" kern="1200"/>
        </a:p>
      </dsp:txBody>
      <dsp:txXfrm>
        <a:off x="0" y="4491022"/>
        <a:ext cx="6308508" cy="491450"/>
      </dsp:txXfrm>
    </dsp:sp>
    <dsp:sp modelId="{5213E7DB-EB0C-41AB-ADF2-31D472B596B4}">
      <dsp:nvSpPr>
        <dsp:cNvPr id="0" name=""/>
        <dsp:cNvSpPr/>
      </dsp:nvSpPr>
      <dsp:spPr>
        <a:xfrm rot="10800000">
          <a:off x="0" y="3742543"/>
          <a:ext cx="6308508" cy="755850"/>
        </a:xfrm>
        <a:prstGeom prst="upArrowCallout">
          <a:avLst/>
        </a:prstGeom>
        <a:solidFill>
          <a:schemeClr val="accent2">
            <a:hueOff val="780253"/>
            <a:satOff val="-973"/>
            <a:lumOff val="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shearlet  </a:t>
          </a:r>
          <a:r>
            <a:rPr lang="en-US" altLang="zh-CN" sz="1700" kern="1200"/>
            <a:t>transform</a:t>
          </a:r>
          <a:endParaRPr lang="zh-CN" altLang="en-US" sz="1700" kern="1200"/>
        </a:p>
      </dsp:txBody>
      <dsp:txXfrm rot="10800000">
        <a:off x="0" y="3742543"/>
        <a:ext cx="6308508" cy="491129"/>
      </dsp:txXfrm>
    </dsp:sp>
    <dsp:sp modelId="{934C94A5-7C9D-4AD7-BA84-7DC43D91AC6A}">
      <dsp:nvSpPr>
        <dsp:cNvPr id="0" name=""/>
        <dsp:cNvSpPr/>
      </dsp:nvSpPr>
      <dsp:spPr>
        <a:xfrm rot="10800000">
          <a:off x="0" y="2994064"/>
          <a:ext cx="6308508" cy="755850"/>
        </a:xfrm>
        <a:prstGeom prst="upArrowCallout">
          <a:avLst/>
        </a:prstGeom>
        <a:solidFill>
          <a:schemeClr val="accent2">
            <a:hueOff val="1560506"/>
            <a:satOff val="-1946"/>
            <a:lumOff val="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NSCT</a:t>
          </a:r>
          <a:endParaRPr lang="zh-CN" altLang="en-US" sz="1700" kern="1200"/>
        </a:p>
      </dsp:txBody>
      <dsp:txXfrm rot="10800000">
        <a:off x="0" y="2994064"/>
        <a:ext cx="6308508" cy="491129"/>
      </dsp:txXfrm>
    </dsp:sp>
    <dsp:sp modelId="{B123A957-D25A-41B6-BB29-CE35C83E8B64}">
      <dsp:nvSpPr>
        <dsp:cNvPr id="0" name=""/>
        <dsp:cNvSpPr/>
      </dsp:nvSpPr>
      <dsp:spPr>
        <a:xfrm rot="10800000">
          <a:off x="0" y="2245586"/>
          <a:ext cx="6308508" cy="755850"/>
        </a:xfrm>
        <a:prstGeom prst="upArrowCallout">
          <a:avLst/>
        </a:prstGeom>
        <a:solidFill>
          <a:schemeClr val="accent2">
            <a:hueOff val="2340759"/>
            <a:satOff val="-2919"/>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Contourlet  </a:t>
          </a:r>
          <a:r>
            <a:rPr lang="en-US" altLang="zh-CN" sz="1700" kern="1200"/>
            <a:t>transform - 2002</a:t>
          </a:r>
          <a:endParaRPr lang="zh-CN" altLang="en-US" sz="1700" kern="1200"/>
        </a:p>
      </dsp:txBody>
      <dsp:txXfrm rot="10800000">
        <a:off x="0" y="2245586"/>
        <a:ext cx="6308508" cy="491129"/>
      </dsp:txXfrm>
    </dsp:sp>
    <dsp:sp modelId="{AE7C51F4-6D24-46F6-AEE4-6D8FD735FF7D}">
      <dsp:nvSpPr>
        <dsp:cNvPr id="0" name=""/>
        <dsp:cNvSpPr/>
      </dsp:nvSpPr>
      <dsp:spPr>
        <a:xfrm rot="10800000">
          <a:off x="0" y="1497107"/>
          <a:ext cx="6308508" cy="755850"/>
        </a:xfrm>
        <a:prstGeom prst="upArrowCallout">
          <a:avLst/>
        </a:prstGeom>
        <a:solidFill>
          <a:schemeClr val="accent2">
            <a:hueOff val="3121013"/>
            <a:satOff val="-3893"/>
            <a:lumOff val="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Curvelet  </a:t>
          </a:r>
          <a:r>
            <a:rPr lang="en-US" altLang="zh-CN" sz="1700" kern="1200"/>
            <a:t>transform - 1999</a:t>
          </a:r>
          <a:endParaRPr lang="zh-CN" altLang="en-US" sz="1700" kern="1200"/>
        </a:p>
      </dsp:txBody>
      <dsp:txXfrm rot="10800000">
        <a:off x="0" y="1497107"/>
        <a:ext cx="6308508" cy="491129"/>
      </dsp:txXfrm>
    </dsp:sp>
    <dsp:sp modelId="{1C91A95D-8EA9-497B-86AD-745F2F765E7D}">
      <dsp:nvSpPr>
        <dsp:cNvPr id="0" name=""/>
        <dsp:cNvSpPr/>
      </dsp:nvSpPr>
      <dsp:spPr>
        <a:xfrm rot="10800000">
          <a:off x="0" y="748629"/>
          <a:ext cx="6308508" cy="755850"/>
        </a:xfrm>
        <a:prstGeom prst="upArrowCallout">
          <a:avLst/>
        </a:prstGeom>
        <a:solidFill>
          <a:schemeClr val="accent2">
            <a:hueOff val="3901266"/>
            <a:satOff val="-4866"/>
            <a:lumOff val="11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Ridgelet  </a:t>
          </a:r>
          <a:r>
            <a:rPr lang="en-US" altLang="zh-CN" sz="1700" kern="1200"/>
            <a:t>transform - 1998</a:t>
          </a:r>
          <a:endParaRPr lang="zh-CN" altLang="en-US" sz="1700" kern="1200"/>
        </a:p>
      </dsp:txBody>
      <dsp:txXfrm rot="10800000">
        <a:off x="0" y="748629"/>
        <a:ext cx="6308508" cy="491129"/>
      </dsp:txXfrm>
    </dsp:sp>
    <dsp:sp modelId="{CA9BF7F2-07FE-4FE4-8328-66C6BA287C96}">
      <dsp:nvSpPr>
        <dsp:cNvPr id="0" name=""/>
        <dsp:cNvSpPr/>
      </dsp:nvSpPr>
      <dsp:spPr>
        <a:xfrm rot="10800000">
          <a:off x="0" y="150"/>
          <a:ext cx="6308508" cy="755850"/>
        </a:xfrm>
        <a:prstGeom prst="upArrowCallout">
          <a:avLst/>
        </a:prstGeom>
        <a:solidFill>
          <a:schemeClr val="accent2">
            <a:hueOff val="4681519"/>
            <a:satOff val="-5839"/>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Wavelet  </a:t>
          </a:r>
          <a:r>
            <a:rPr lang="en-US" altLang="zh-CN" sz="1700" kern="1200"/>
            <a:t>transform</a:t>
          </a:r>
          <a:endParaRPr lang="zh-CN" altLang="en-US" sz="1700" kern="1200"/>
        </a:p>
      </dsp:txBody>
      <dsp:txXfrm rot="10800000">
        <a:off x="0" y="150"/>
        <a:ext cx="6308508" cy="4911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06464-88CB-4530-922F-6E87E37D3DFD}" type="datetimeFigureOut">
              <a:rPr lang="zh-CN" altLang="en-US" smtClean="0"/>
              <a:t>2019/11/17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D44D5-FF64-4F7C-BB0F-A05916D39BA7}" type="slidenum">
              <a:rPr lang="zh-CN" altLang="en-US" smtClean="0"/>
              <a:t>‹#›</a:t>
            </a:fld>
            <a:endParaRPr lang="zh-CN" altLang="en-US"/>
          </a:p>
        </p:txBody>
      </p:sp>
    </p:spTree>
    <p:extLst>
      <p:ext uri="{BB962C8B-B14F-4D97-AF65-F5344CB8AC3E}">
        <p14:creationId xmlns:p14="http://schemas.microsoft.com/office/powerpoint/2010/main" val="379065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pPr defTabSz="914400"/>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pPr defTabSz="914400"/>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pPr defTabSz="914400"/>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pPr defTabSz="914400"/>
            <a:r>
              <a:rPr lang="zh-CN" altLang="en-US" sz="100" dirty="0">
                <a:solidFill>
                  <a:prstClr val="white"/>
                </a:solidFill>
                <a:ea typeface="宋体"/>
              </a:rPr>
              <a:t>教案下载：</a:t>
            </a:r>
            <a:r>
              <a:rPr lang="en-US" altLang="zh-CN" sz="100" dirty="0">
                <a:solidFill>
                  <a:prstClr val="white"/>
                </a:solidFill>
                <a:ea typeface="宋体"/>
              </a:rPr>
              <a:t>www.1ppt.com/jiaoan/        </a:t>
            </a:r>
          </a:p>
          <a:p>
            <a:pPr defTabSz="914400"/>
            <a:r>
              <a:rPr lang="zh-CN" altLang="en-US" sz="100" dirty="0">
                <a:solidFill>
                  <a:prstClr val="white"/>
                </a:solidFill>
                <a:ea typeface="宋体"/>
              </a:rPr>
              <a:t>字体下载：</a:t>
            </a:r>
            <a:r>
              <a:rPr lang="en-US" altLang="zh-CN" sz="100" dirty="0">
                <a:solidFill>
                  <a:prstClr val="white"/>
                </a:solidFill>
                <a:ea typeface="宋体"/>
              </a:rPr>
              <a:t>www.1ppt.com/ziti/</a:t>
            </a:r>
          </a:p>
          <a:p>
            <a:pPr defTabSz="914400"/>
            <a:r>
              <a:rPr lang="en-US" altLang="zh-CN" sz="100" dirty="0">
                <a:solidFill>
                  <a:prstClr val="white"/>
                </a:solidFill>
                <a:ea typeface="宋体"/>
              </a:rPr>
              <a:t> </a:t>
            </a:r>
            <a:endParaRPr lang="zh-CN" altLang="en-US" sz="100" dirty="0">
              <a:solidFill>
                <a:prstClr val="white"/>
              </a:solidFill>
              <a:ea typeface="宋体"/>
            </a:endParaRPr>
          </a:p>
        </p:txBody>
      </p:sp>
      <p:pic>
        <p:nvPicPr>
          <p:cNvPr id="2" name="图片 1">
            <a:extLst>
              <a:ext uri="{FF2B5EF4-FFF2-40B4-BE49-F238E27FC236}">
                <a16:creationId xmlns:a16="http://schemas.microsoft.com/office/drawing/2014/main" id="{D1159A7F-62E5-4362-9742-B73CF2D843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02564" cy="6965576"/>
          </a:xfrm>
          <a:prstGeom prst="rect">
            <a:avLst/>
          </a:prstGeom>
        </p:spPr>
      </p:pic>
    </p:spTree>
    <p:extLst>
      <p:ext uri="{BB962C8B-B14F-4D97-AF65-F5344CB8AC3E}">
        <p14:creationId xmlns:p14="http://schemas.microsoft.com/office/powerpoint/2010/main" val="326849016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272727"/>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262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380"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95" indent="-228595" algn="l" defTabSz="914380"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785" indent="-228595" algn="l" defTabSz="91438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4" indent="-228595" algn="l" defTabSz="91438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56"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4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3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2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1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0" rtl="0" eaLnBrk="1" latinLnBrk="0" hangingPunct="1">
        <a:defRPr sz="1800" kern="1200">
          <a:solidFill>
            <a:schemeClr val="tx1"/>
          </a:solidFill>
          <a:latin typeface="+mn-lt"/>
          <a:ea typeface="+mn-ea"/>
          <a:cs typeface="+mn-cs"/>
        </a:defRPr>
      </a:lvl1pPr>
      <a:lvl2pPr marL="457190" algn="l" defTabSz="914380" rtl="0" eaLnBrk="1" latinLnBrk="0" hangingPunct="1">
        <a:defRPr sz="1800" kern="1200">
          <a:solidFill>
            <a:schemeClr val="tx1"/>
          </a:solidFill>
          <a:latin typeface="+mn-lt"/>
          <a:ea typeface="+mn-ea"/>
          <a:cs typeface="+mn-cs"/>
        </a:defRPr>
      </a:lvl2pPr>
      <a:lvl3pPr marL="914380" algn="l" defTabSz="914380" rtl="0" eaLnBrk="1" latinLnBrk="0" hangingPunct="1">
        <a:defRPr sz="1800" kern="1200">
          <a:solidFill>
            <a:schemeClr val="tx1"/>
          </a:solidFill>
          <a:latin typeface="+mn-lt"/>
          <a:ea typeface="+mn-ea"/>
          <a:cs typeface="+mn-cs"/>
        </a:defRPr>
      </a:lvl3pPr>
      <a:lvl4pPr marL="1371570" algn="l" defTabSz="914380" rtl="0" eaLnBrk="1" latinLnBrk="0" hangingPunct="1">
        <a:defRPr sz="1800" kern="1200">
          <a:solidFill>
            <a:schemeClr val="tx1"/>
          </a:solidFill>
          <a:latin typeface="+mn-lt"/>
          <a:ea typeface="+mn-ea"/>
          <a:cs typeface="+mn-cs"/>
        </a:defRPr>
      </a:lvl4pPr>
      <a:lvl5pPr marL="1828759" algn="l" defTabSz="914380" rtl="0" eaLnBrk="1" latinLnBrk="0" hangingPunct="1">
        <a:defRPr sz="1800" kern="1200">
          <a:solidFill>
            <a:schemeClr val="tx1"/>
          </a:solidFill>
          <a:latin typeface="+mn-lt"/>
          <a:ea typeface="+mn-ea"/>
          <a:cs typeface="+mn-cs"/>
        </a:defRPr>
      </a:lvl5pPr>
      <a:lvl6pPr marL="2285949" algn="l" defTabSz="914380" rtl="0" eaLnBrk="1" latinLnBrk="0" hangingPunct="1">
        <a:defRPr sz="1800" kern="1200">
          <a:solidFill>
            <a:schemeClr val="tx1"/>
          </a:solidFill>
          <a:latin typeface="+mn-lt"/>
          <a:ea typeface="+mn-ea"/>
          <a:cs typeface="+mn-cs"/>
        </a:defRPr>
      </a:lvl6pPr>
      <a:lvl7pPr marL="2743139" algn="l" defTabSz="914380" rtl="0" eaLnBrk="1" latinLnBrk="0" hangingPunct="1">
        <a:defRPr sz="1800" kern="1200">
          <a:solidFill>
            <a:schemeClr val="tx1"/>
          </a:solidFill>
          <a:latin typeface="+mn-lt"/>
          <a:ea typeface="+mn-ea"/>
          <a:cs typeface="+mn-cs"/>
        </a:defRPr>
      </a:lvl7pPr>
      <a:lvl8pPr marL="3200330" algn="l" defTabSz="914380" rtl="0" eaLnBrk="1" latinLnBrk="0" hangingPunct="1">
        <a:defRPr sz="1800" kern="1200">
          <a:solidFill>
            <a:schemeClr val="tx1"/>
          </a:solidFill>
          <a:latin typeface="+mn-lt"/>
          <a:ea typeface="+mn-ea"/>
          <a:cs typeface="+mn-cs"/>
        </a:defRPr>
      </a:lvl8pPr>
      <a:lvl9pPr marL="3657518" algn="l" defTabSz="9143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g"/><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1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diagramLayout" Target="../diagrams/layout1.xml"/><Relationship Id="rId7" Type="http://schemas.openxmlformats.org/officeDocument/2006/relationships/image" Target="../media/image72.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 Id="rId4" Type="http://schemas.openxmlformats.org/officeDocument/2006/relationships/image" Target="../media/image76.png"/></Relationships>
</file>

<file path=ppt/slides/_rels/slide18.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79.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7.jpeg"/><Relationship Id="rId4" Type="http://schemas.openxmlformats.org/officeDocument/2006/relationships/image" Target="../media/image78.png"/></Relationships>
</file>

<file path=ppt/slides/_rels/slide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21.xml.rels><?xml version="1.0" encoding="UTF-8" standalone="yes"?>
<Relationships xmlns="http://schemas.openxmlformats.org/package/2006/relationships"><Relationship Id="rId2" Type="http://schemas.openxmlformats.org/officeDocument/2006/relationships/image" Target="../media/image84.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3.xml"/><Relationship Id="rId6" Type="http://schemas.openxmlformats.org/officeDocument/2006/relationships/image" Target="../media/image14.jpg"/><Relationship Id="rId5" Type="http://schemas.openxmlformats.org/officeDocument/2006/relationships/image" Target="../media/image13.jp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g"/></Relationships>
</file>

<file path=ppt/slides/_rels/slide7.xml.rels><?xml version="1.0" encoding="UTF-8" standalone="yes"?>
<Relationships xmlns="http://schemas.openxmlformats.org/package/2006/relationships"><Relationship Id="rId8" Type="http://schemas.openxmlformats.org/officeDocument/2006/relationships/image" Target="../media/image25.jpg"/><Relationship Id="rId13" Type="http://schemas.openxmlformats.org/officeDocument/2006/relationships/image" Target="../media/image30.jpg"/><Relationship Id="rId18" Type="http://schemas.openxmlformats.org/officeDocument/2006/relationships/image" Target="../media/image35.jpg"/><Relationship Id="rId26" Type="http://schemas.openxmlformats.org/officeDocument/2006/relationships/image" Target="../media/image43.jpg"/><Relationship Id="rId3" Type="http://schemas.openxmlformats.org/officeDocument/2006/relationships/image" Target="../media/image20.jpg"/><Relationship Id="rId21" Type="http://schemas.openxmlformats.org/officeDocument/2006/relationships/image" Target="../media/image38.jpg"/><Relationship Id="rId7" Type="http://schemas.openxmlformats.org/officeDocument/2006/relationships/image" Target="../media/image24.jpg"/><Relationship Id="rId12" Type="http://schemas.openxmlformats.org/officeDocument/2006/relationships/image" Target="../media/image29.jpg"/><Relationship Id="rId17" Type="http://schemas.openxmlformats.org/officeDocument/2006/relationships/image" Target="../media/image34.jpg"/><Relationship Id="rId25" Type="http://schemas.openxmlformats.org/officeDocument/2006/relationships/image" Target="../media/image42.jpg"/><Relationship Id="rId2" Type="http://schemas.openxmlformats.org/officeDocument/2006/relationships/image" Target="../media/image19.jpg"/><Relationship Id="rId16" Type="http://schemas.openxmlformats.org/officeDocument/2006/relationships/image" Target="../media/image33.jpg"/><Relationship Id="rId20" Type="http://schemas.openxmlformats.org/officeDocument/2006/relationships/image" Target="../media/image37.jpg"/><Relationship Id="rId29" Type="http://schemas.openxmlformats.org/officeDocument/2006/relationships/image" Target="../media/image46.jpg"/><Relationship Id="rId1" Type="http://schemas.openxmlformats.org/officeDocument/2006/relationships/slideLayout" Target="../slideLayouts/slideLayout3.xml"/><Relationship Id="rId6" Type="http://schemas.openxmlformats.org/officeDocument/2006/relationships/image" Target="../media/image23.jpg"/><Relationship Id="rId11" Type="http://schemas.openxmlformats.org/officeDocument/2006/relationships/image" Target="../media/image28.jpg"/><Relationship Id="rId24" Type="http://schemas.openxmlformats.org/officeDocument/2006/relationships/image" Target="../media/image41.jpg"/><Relationship Id="rId5" Type="http://schemas.openxmlformats.org/officeDocument/2006/relationships/image" Target="../media/image22.jpg"/><Relationship Id="rId15" Type="http://schemas.openxmlformats.org/officeDocument/2006/relationships/image" Target="../media/image32.jpg"/><Relationship Id="rId23" Type="http://schemas.openxmlformats.org/officeDocument/2006/relationships/image" Target="../media/image40.jpg"/><Relationship Id="rId28" Type="http://schemas.openxmlformats.org/officeDocument/2006/relationships/image" Target="../media/image45.jpg"/><Relationship Id="rId10" Type="http://schemas.openxmlformats.org/officeDocument/2006/relationships/image" Target="../media/image27.jpg"/><Relationship Id="rId19" Type="http://schemas.openxmlformats.org/officeDocument/2006/relationships/image" Target="../media/image36.jpg"/><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image" Target="../media/image31.jpg"/><Relationship Id="rId22" Type="http://schemas.openxmlformats.org/officeDocument/2006/relationships/image" Target="../media/image39.jpg"/><Relationship Id="rId27" Type="http://schemas.openxmlformats.org/officeDocument/2006/relationships/image" Target="../media/image44.jpg"/><Relationship Id="rId30" Type="http://schemas.openxmlformats.org/officeDocument/2006/relationships/image" Target="../media/image47.jpg"/></Relationships>
</file>

<file path=ppt/slides/_rels/slide8.xml.rels><?xml version="1.0" encoding="UTF-8" standalone="yes"?>
<Relationships xmlns="http://schemas.openxmlformats.org/package/2006/relationships"><Relationship Id="rId8" Type="http://schemas.openxmlformats.org/officeDocument/2006/relationships/image" Target="../media/image49.jpg"/><Relationship Id="rId13" Type="http://schemas.openxmlformats.org/officeDocument/2006/relationships/image" Target="../media/image52.jpg"/><Relationship Id="rId18" Type="http://schemas.openxmlformats.org/officeDocument/2006/relationships/image" Target="../media/image54.jpg"/><Relationship Id="rId3" Type="http://schemas.openxmlformats.org/officeDocument/2006/relationships/image" Target="../media/image20.jpg"/><Relationship Id="rId21" Type="http://schemas.openxmlformats.org/officeDocument/2006/relationships/image" Target="../media/image57.jpg"/><Relationship Id="rId7" Type="http://schemas.openxmlformats.org/officeDocument/2006/relationships/image" Target="../media/image22.jpg"/><Relationship Id="rId12" Type="http://schemas.openxmlformats.org/officeDocument/2006/relationships/image" Target="../media/image24.jpg"/><Relationship Id="rId17" Type="http://schemas.openxmlformats.org/officeDocument/2006/relationships/image" Target="../media/image26.jpg"/><Relationship Id="rId2" Type="http://schemas.openxmlformats.org/officeDocument/2006/relationships/image" Target="../media/image19.jpg"/><Relationship Id="rId16" Type="http://schemas.openxmlformats.org/officeDocument/2006/relationships/image" Target="../media/image53.jpg"/><Relationship Id="rId20" Type="http://schemas.openxmlformats.org/officeDocument/2006/relationships/image" Target="../media/image56.jpg"/><Relationship Id="rId1" Type="http://schemas.openxmlformats.org/officeDocument/2006/relationships/slideLayout" Target="../slideLayouts/slideLayout3.xml"/><Relationship Id="rId6" Type="http://schemas.openxmlformats.org/officeDocument/2006/relationships/image" Target="../media/image32.jpg"/><Relationship Id="rId11" Type="http://schemas.openxmlformats.org/officeDocument/2006/relationships/image" Target="../media/image51.jpg"/><Relationship Id="rId5" Type="http://schemas.openxmlformats.org/officeDocument/2006/relationships/image" Target="../media/image21.jpg"/><Relationship Id="rId15" Type="http://schemas.openxmlformats.org/officeDocument/2006/relationships/image" Target="../media/image38.jpg"/><Relationship Id="rId10" Type="http://schemas.openxmlformats.org/officeDocument/2006/relationships/image" Target="../media/image50.jpg"/><Relationship Id="rId19" Type="http://schemas.openxmlformats.org/officeDocument/2006/relationships/image" Target="../media/image55.jpg"/><Relationship Id="rId4" Type="http://schemas.openxmlformats.org/officeDocument/2006/relationships/image" Target="../media/image48.jpg"/><Relationship Id="rId9" Type="http://schemas.openxmlformats.org/officeDocument/2006/relationships/image" Target="../media/image23.jpg"/><Relationship Id="rId14" Type="http://schemas.openxmlformats.org/officeDocument/2006/relationships/image" Target="../media/image25.jpg"/></Relationships>
</file>

<file path=ppt/slides/_rels/slide9.xml.rels><?xml version="1.0" encoding="UTF-8" standalone="yes"?>
<Relationships xmlns="http://schemas.openxmlformats.org/package/2006/relationships"><Relationship Id="rId8" Type="http://schemas.openxmlformats.org/officeDocument/2006/relationships/image" Target="../media/image32.jpg"/><Relationship Id="rId13" Type="http://schemas.openxmlformats.org/officeDocument/2006/relationships/image" Target="../media/image22.jpg"/><Relationship Id="rId3" Type="http://schemas.openxmlformats.org/officeDocument/2006/relationships/image" Target="../media/image58.jpg"/><Relationship Id="rId7" Type="http://schemas.openxmlformats.org/officeDocument/2006/relationships/image" Target="../media/image21.jpg"/><Relationship Id="rId12" Type="http://schemas.openxmlformats.org/officeDocument/2006/relationships/image" Target="../media/image63.jpg"/><Relationship Id="rId2" Type="http://schemas.openxmlformats.org/officeDocument/2006/relationships/image" Target="../media/image19.jpg"/><Relationship Id="rId1" Type="http://schemas.openxmlformats.org/officeDocument/2006/relationships/slideLayout" Target="../slideLayouts/slideLayout3.xml"/><Relationship Id="rId6" Type="http://schemas.openxmlformats.org/officeDocument/2006/relationships/image" Target="../media/image48.jpg"/><Relationship Id="rId11" Type="http://schemas.openxmlformats.org/officeDocument/2006/relationships/image" Target="../media/image62.jpg"/><Relationship Id="rId5" Type="http://schemas.openxmlformats.org/officeDocument/2006/relationships/image" Target="../media/image20.jpg"/><Relationship Id="rId15" Type="http://schemas.openxmlformats.org/officeDocument/2006/relationships/image" Target="../media/image64.png"/><Relationship Id="rId10" Type="http://schemas.openxmlformats.org/officeDocument/2006/relationships/image" Target="../media/image61.jpg"/><Relationship Id="rId4" Type="http://schemas.openxmlformats.org/officeDocument/2006/relationships/image" Target="../media/image59.jpg"/><Relationship Id="rId9" Type="http://schemas.openxmlformats.org/officeDocument/2006/relationships/image" Target="../media/image60.jpg"/><Relationship Id="rId14" Type="http://schemas.openxmlformats.org/officeDocument/2006/relationships/image" Target="../media/image4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a:extLst>
              <a:ext uri="{FF2B5EF4-FFF2-40B4-BE49-F238E27FC236}">
                <a16:creationId xmlns:a16="http://schemas.microsoft.com/office/drawing/2014/main" id="{95D8DABB-7756-4326-BBFD-E3E6DA141BB6}"/>
              </a:ext>
            </a:extLst>
          </p:cNvPr>
          <p:cNvSpPr txBox="1"/>
          <p:nvPr/>
        </p:nvSpPr>
        <p:spPr>
          <a:xfrm>
            <a:off x="5204125" y="2988209"/>
            <a:ext cx="6699263" cy="561692"/>
          </a:xfrm>
          <a:prstGeom prst="rect">
            <a:avLst/>
          </a:prstGeom>
          <a:noFill/>
        </p:spPr>
        <p:txBody>
          <a:bodyPr wrap="square" lIns="68580" tIns="34290" rIns="68580" bIns="34290" rtlCol="0">
            <a:spAutoFit/>
          </a:bodyPr>
          <a:lstStyle/>
          <a:p>
            <a:pPr algn="dist"/>
            <a:r>
              <a:rPr lang="zh-CN" altLang="en-US" sz="3200" b="1">
                <a:solidFill>
                  <a:srgbClr val="C19C7A"/>
                </a:solidFill>
                <a:latin typeface="微软雅黑" panose="020B0503020204020204" pitchFamily="82" charset="2"/>
                <a:ea typeface="微软雅黑" panose="020B0503020204020204" pitchFamily="82" charset="2"/>
              </a:rPr>
              <a:t>稀疏表示在医学图像融合应用研究</a:t>
            </a:r>
            <a:endParaRPr lang="zh-CN" altLang="en-US" sz="3200" b="1" dirty="0">
              <a:solidFill>
                <a:srgbClr val="C19C7A"/>
              </a:solidFill>
              <a:latin typeface="微软雅黑" panose="020B0503020204020204" pitchFamily="82" charset="2"/>
              <a:ea typeface="微软雅黑" panose="020B0503020204020204" pitchFamily="82" charset="2"/>
            </a:endParaRPr>
          </a:p>
        </p:txBody>
      </p:sp>
      <p:sp>
        <p:nvSpPr>
          <p:cNvPr id="13" name="文本框 5">
            <a:extLst>
              <a:ext uri="{FF2B5EF4-FFF2-40B4-BE49-F238E27FC236}">
                <a16:creationId xmlns:a16="http://schemas.microsoft.com/office/drawing/2014/main" id="{2A2B0C5C-C7E5-4D38-B5A4-98F4369C64E3}"/>
              </a:ext>
            </a:extLst>
          </p:cNvPr>
          <p:cNvSpPr txBox="1"/>
          <p:nvPr/>
        </p:nvSpPr>
        <p:spPr>
          <a:xfrm>
            <a:off x="5219359" y="3869791"/>
            <a:ext cx="2655395" cy="284693"/>
          </a:xfrm>
          <a:prstGeom prst="rect">
            <a:avLst/>
          </a:prstGeom>
          <a:noFill/>
        </p:spPr>
        <p:txBody>
          <a:bodyPr wrap="square" lIns="68580" tIns="34290" rIns="68580" bIns="34290" rtlCol="0">
            <a:spAutoFit/>
          </a:bodyPr>
          <a:lstStyle/>
          <a:p>
            <a:pPr algn="dist"/>
            <a:r>
              <a:rPr lang="zh-CN" altLang="en-US" sz="1400">
                <a:solidFill>
                  <a:schemeClr val="bg1"/>
                </a:solidFill>
                <a:latin typeface="微软雅黑" panose="020B0503020204020204" charset="-122"/>
                <a:ea typeface="微软雅黑" panose="020B0503020204020204" charset="-122"/>
              </a:rPr>
              <a:t>信息学院实验室研究汇报</a:t>
            </a:r>
            <a:endParaRPr lang="zh-CN" altLang="en-US" sz="1400" dirty="0">
              <a:solidFill>
                <a:schemeClr val="bg1"/>
              </a:solidFill>
              <a:latin typeface="微软雅黑" panose="020B0503020204020204" charset="-122"/>
              <a:ea typeface="微软雅黑" panose="020B0503020204020204" charset="-122"/>
            </a:endParaRPr>
          </a:p>
        </p:txBody>
      </p:sp>
      <p:sp>
        <p:nvSpPr>
          <p:cNvPr id="15" name="文本框 8">
            <a:extLst>
              <a:ext uri="{FF2B5EF4-FFF2-40B4-BE49-F238E27FC236}">
                <a16:creationId xmlns:a16="http://schemas.microsoft.com/office/drawing/2014/main" id="{F83DFAEA-E745-4A33-AF5E-BF643406CB2F}"/>
              </a:ext>
            </a:extLst>
          </p:cNvPr>
          <p:cNvSpPr txBox="1"/>
          <p:nvPr/>
        </p:nvSpPr>
        <p:spPr>
          <a:xfrm>
            <a:off x="5093351" y="1524126"/>
            <a:ext cx="3846671" cy="1423467"/>
          </a:xfrm>
          <a:prstGeom prst="rect">
            <a:avLst/>
          </a:prstGeom>
          <a:noFill/>
        </p:spPr>
        <p:txBody>
          <a:bodyPr wrap="square" lIns="68580" tIns="34290" rIns="68580" bIns="34290" rtlCol="0">
            <a:spAutoFit/>
          </a:bodyPr>
          <a:lstStyle/>
          <a:p>
            <a:r>
              <a:rPr lang="en-US" altLang="zh-CN" sz="8800" i="1" dirty="0">
                <a:solidFill>
                  <a:srgbClr val="C19C7A"/>
                </a:solidFill>
                <a:latin typeface="Arial" panose="020B0604020202020204" pitchFamily="34" charset="0"/>
                <a:ea typeface="微软雅黑" panose="020B0503020204020204" charset="-122"/>
              </a:rPr>
              <a:t>2019</a:t>
            </a:r>
          </a:p>
        </p:txBody>
      </p:sp>
      <p:sp>
        <p:nvSpPr>
          <p:cNvPr id="16" name="矩形 15">
            <a:extLst>
              <a:ext uri="{FF2B5EF4-FFF2-40B4-BE49-F238E27FC236}">
                <a16:creationId xmlns:a16="http://schemas.microsoft.com/office/drawing/2014/main" id="{420B2847-89C0-4497-8371-54BF6653D172}"/>
              </a:ext>
            </a:extLst>
          </p:cNvPr>
          <p:cNvSpPr/>
          <p:nvPr/>
        </p:nvSpPr>
        <p:spPr>
          <a:xfrm>
            <a:off x="5250428" y="4518772"/>
            <a:ext cx="957739" cy="25003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a:latin typeface="微软雅黑" panose="020B0503020204020204" charset="-122"/>
                <a:ea typeface="微软雅黑" panose="020B0503020204020204" charset="-122"/>
              </a:rPr>
              <a:t>张林发</a:t>
            </a:r>
            <a:endParaRPr lang="zh-CN" altLang="en-US" sz="1200" dirty="0">
              <a:latin typeface="微软雅黑" panose="020B0503020204020204" charset="-122"/>
              <a:ea typeface="微软雅黑" panose="020B0503020204020204" charset="-122"/>
            </a:endParaRPr>
          </a:p>
        </p:txBody>
      </p:sp>
      <p:sp>
        <p:nvSpPr>
          <p:cNvPr id="17" name="矩形 16">
            <a:extLst>
              <a:ext uri="{FF2B5EF4-FFF2-40B4-BE49-F238E27FC236}">
                <a16:creationId xmlns:a16="http://schemas.microsoft.com/office/drawing/2014/main" id="{32D8A327-274C-4709-B5F5-AA56FF6B340F}"/>
              </a:ext>
            </a:extLst>
          </p:cNvPr>
          <p:cNvSpPr/>
          <p:nvPr/>
        </p:nvSpPr>
        <p:spPr>
          <a:xfrm>
            <a:off x="6307363" y="4517971"/>
            <a:ext cx="1054069" cy="250031"/>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a:solidFill>
                  <a:schemeClr val="bg1"/>
                </a:solidFill>
                <a:latin typeface="Arial" panose="020B0604020202020204" pitchFamily="34" charset="0"/>
                <a:ea typeface="微软雅黑" panose="020B0503020204020204" charset="-122"/>
              </a:rPr>
              <a:t>2019</a:t>
            </a:r>
            <a:r>
              <a:rPr lang="zh-CN" altLang="en-US" sz="1200" b="1">
                <a:solidFill>
                  <a:schemeClr val="bg1"/>
                </a:solidFill>
                <a:latin typeface="Arial" panose="020B0604020202020204" pitchFamily="34" charset="0"/>
                <a:ea typeface="微软雅黑" panose="020B0503020204020204" charset="-122"/>
              </a:rPr>
              <a:t>年</a:t>
            </a:r>
            <a:r>
              <a:rPr lang="en-US" altLang="zh-CN" sz="1200" b="1">
                <a:solidFill>
                  <a:schemeClr val="bg1"/>
                </a:solidFill>
                <a:latin typeface="Arial" panose="020B0604020202020204" pitchFamily="34" charset="0"/>
                <a:ea typeface="微软雅黑" panose="020B0503020204020204" charset="-122"/>
              </a:rPr>
              <a:t>10</a:t>
            </a:r>
            <a:r>
              <a:rPr lang="zh-CN" altLang="en-US" sz="1200" b="1">
                <a:solidFill>
                  <a:schemeClr val="bg1"/>
                </a:solidFill>
                <a:latin typeface="Arial" panose="020B0604020202020204" pitchFamily="34" charset="0"/>
                <a:ea typeface="微软雅黑" panose="020B0503020204020204" charset="-122"/>
              </a:rPr>
              <a:t>月</a:t>
            </a:r>
            <a:endParaRPr lang="en-US" altLang="zh-CN" sz="1200" b="1" dirty="0">
              <a:solidFill>
                <a:schemeClr val="bg1"/>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206895493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7">
            <a:extLst>
              <a:ext uri="{FF2B5EF4-FFF2-40B4-BE49-F238E27FC236}">
                <a16:creationId xmlns:a16="http://schemas.microsoft.com/office/drawing/2014/main" id="{47AC11E5-8FD8-488D-8035-F9127AC75F26}"/>
              </a:ext>
            </a:extLst>
          </p:cNvPr>
          <p:cNvGraphicFramePr>
            <a:graphicFrameLocks noGrp="1"/>
          </p:cNvGraphicFramePr>
          <p:nvPr>
            <p:extLst>
              <p:ext uri="{D42A27DB-BD31-4B8C-83A1-F6EECF244321}">
                <p14:modId xmlns:p14="http://schemas.microsoft.com/office/powerpoint/2010/main" val="526723928"/>
              </p:ext>
            </p:extLst>
          </p:nvPr>
        </p:nvGraphicFramePr>
        <p:xfrm>
          <a:off x="757235" y="1632820"/>
          <a:ext cx="10396896" cy="4070217"/>
        </p:xfrm>
        <a:graphic>
          <a:graphicData uri="http://schemas.openxmlformats.org/drawingml/2006/table">
            <a:tbl>
              <a:tblPr firstRow="1" bandRow="1">
                <a:effectLst>
                  <a:outerShdw blurRad="50800" dist="38100" dir="13500000" algn="br" rotWithShape="0">
                    <a:prstClr val="black">
                      <a:alpha val="40000"/>
                    </a:prstClr>
                  </a:outerShdw>
                </a:effectLst>
                <a:tableStyleId>{93296810-A885-4BE3-A3E7-6D5BEEA58F35}</a:tableStyleId>
              </a:tblPr>
              <a:tblGrid>
                <a:gridCol w="1732816">
                  <a:extLst>
                    <a:ext uri="{9D8B030D-6E8A-4147-A177-3AD203B41FA5}">
                      <a16:colId xmlns:a16="http://schemas.microsoft.com/office/drawing/2014/main" val="2808565382"/>
                    </a:ext>
                  </a:extLst>
                </a:gridCol>
                <a:gridCol w="1732816">
                  <a:extLst>
                    <a:ext uri="{9D8B030D-6E8A-4147-A177-3AD203B41FA5}">
                      <a16:colId xmlns:a16="http://schemas.microsoft.com/office/drawing/2014/main" val="2080880469"/>
                    </a:ext>
                  </a:extLst>
                </a:gridCol>
                <a:gridCol w="1732816">
                  <a:extLst>
                    <a:ext uri="{9D8B030D-6E8A-4147-A177-3AD203B41FA5}">
                      <a16:colId xmlns:a16="http://schemas.microsoft.com/office/drawing/2014/main" val="3420515767"/>
                    </a:ext>
                  </a:extLst>
                </a:gridCol>
                <a:gridCol w="1732816">
                  <a:extLst>
                    <a:ext uri="{9D8B030D-6E8A-4147-A177-3AD203B41FA5}">
                      <a16:colId xmlns:a16="http://schemas.microsoft.com/office/drawing/2014/main" val="1003288458"/>
                    </a:ext>
                  </a:extLst>
                </a:gridCol>
                <a:gridCol w="1732816">
                  <a:extLst>
                    <a:ext uri="{9D8B030D-6E8A-4147-A177-3AD203B41FA5}">
                      <a16:colId xmlns:a16="http://schemas.microsoft.com/office/drawing/2014/main" val="441444072"/>
                    </a:ext>
                  </a:extLst>
                </a:gridCol>
                <a:gridCol w="1732816">
                  <a:extLst>
                    <a:ext uri="{9D8B030D-6E8A-4147-A177-3AD203B41FA5}">
                      <a16:colId xmlns:a16="http://schemas.microsoft.com/office/drawing/2014/main" val="3217167050"/>
                    </a:ext>
                  </a:extLst>
                </a:gridCol>
              </a:tblGrid>
              <a:tr h="1297865">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extLst>
                  <a:ext uri="{0D108BD9-81ED-4DB2-BD59-A6C34878D82A}">
                    <a16:rowId xmlns:a16="http://schemas.microsoft.com/office/drawing/2014/main" val="3605037046"/>
                  </a:ext>
                </a:extLst>
              </a:tr>
              <a:tr h="1386176">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extLst>
                  <a:ext uri="{0D108BD9-81ED-4DB2-BD59-A6C34878D82A}">
                    <a16:rowId xmlns:a16="http://schemas.microsoft.com/office/drawing/2014/main" val="507141615"/>
                  </a:ext>
                </a:extLst>
              </a:tr>
              <a:tr h="1386176">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tc>
                  <a:txBody>
                    <a:bodyPr/>
                    <a:lstStyle/>
                    <a:p>
                      <a:endParaRPr lang="zh-CN" altLang="en-US" sz="2300"/>
                    </a:p>
                  </a:txBody>
                  <a:tcPr marL="116966" marR="116966" marT="58483" marB="58483"/>
                </a:tc>
                <a:extLst>
                  <a:ext uri="{0D108BD9-81ED-4DB2-BD59-A6C34878D82A}">
                    <a16:rowId xmlns:a16="http://schemas.microsoft.com/office/drawing/2014/main" val="2677067544"/>
                  </a:ext>
                </a:extLst>
              </a:tr>
            </a:tbl>
          </a:graphicData>
        </a:graphic>
      </p:graphicFrame>
      <p:sp>
        <p:nvSpPr>
          <p:cNvPr id="23" name="矩形 22"/>
          <p:cNvSpPr/>
          <p:nvPr/>
        </p:nvSpPr>
        <p:spPr>
          <a:xfrm>
            <a:off x="443016" y="255619"/>
            <a:ext cx="3646275"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评价指标</a:t>
            </a:r>
            <a:endParaRPr lang="zh-CN" altLang="en-US" sz="3200" b="1" dirty="0">
              <a:solidFill>
                <a:srgbClr val="272727"/>
              </a:solidFill>
              <a:latin typeface="Microsoft YaHei" charset="-122"/>
              <a:ea typeface="Microsoft YaHei" charset="-122"/>
              <a:cs typeface="Microsoft YaHei" charset="-122"/>
            </a:endParaRPr>
          </a:p>
        </p:txBody>
      </p:sp>
      <p:sp>
        <p:nvSpPr>
          <p:cNvPr id="25" name="矩形 2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22996184-951A-4111-BEC5-E9460EB39B92}"/>
              </a:ext>
            </a:extLst>
          </p:cNvPr>
          <p:cNvSpPr/>
          <p:nvPr/>
        </p:nvSpPr>
        <p:spPr>
          <a:xfrm>
            <a:off x="5955942" y="4317476"/>
            <a:ext cx="1678881"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FAD9E0B-FDEC-4CF5-9CB6-200A862ECFF0}"/>
              </a:ext>
            </a:extLst>
          </p:cNvPr>
          <p:cNvSpPr/>
          <p:nvPr/>
        </p:nvSpPr>
        <p:spPr>
          <a:xfrm>
            <a:off x="769901" y="4324356"/>
            <a:ext cx="1690746"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E6E58330-F68D-4287-B9E5-9DCBDC86067A}"/>
              </a:ext>
            </a:extLst>
          </p:cNvPr>
          <p:cNvSpPr/>
          <p:nvPr/>
        </p:nvSpPr>
        <p:spPr>
          <a:xfrm>
            <a:off x="2499077" y="4317475"/>
            <a:ext cx="1697369"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A42526BB-CD99-4310-B2D5-71DECBF36954}"/>
              </a:ext>
            </a:extLst>
          </p:cNvPr>
          <p:cNvSpPr/>
          <p:nvPr/>
        </p:nvSpPr>
        <p:spPr>
          <a:xfrm>
            <a:off x="9452116" y="2922745"/>
            <a:ext cx="1666193"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4169EAA7-484D-4E26-9E74-7092A265036F}"/>
              </a:ext>
            </a:extLst>
          </p:cNvPr>
          <p:cNvSpPr/>
          <p:nvPr/>
        </p:nvSpPr>
        <p:spPr>
          <a:xfrm>
            <a:off x="4242062" y="4317474"/>
            <a:ext cx="1690746"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0B02790B-D877-4056-AF44-31D4EC80963C}"/>
              </a:ext>
            </a:extLst>
          </p:cNvPr>
          <p:cNvSpPr/>
          <p:nvPr/>
        </p:nvSpPr>
        <p:spPr>
          <a:xfrm>
            <a:off x="5968234" y="2932873"/>
            <a:ext cx="1678881" cy="13585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1F80E60D-DEFF-46D3-B22E-1182C01C1B40}"/>
              </a:ext>
            </a:extLst>
          </p:cNvPr>
          <p:cNvSpPr/>
          <p:nvPr/>
        </p:nvSpPr>
        <p:spPr>
          <a:xfrm>
            <a:off x="7681335" y="4341520"/>
            <a:ext cx="1747647" cy="13585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03E26A1E-7639-47B5-84F3-11B0EAE8145D}"/>
              </a:ext>
            </a:extLst>
          </p:cNvPr>
          <p:cNvSpPr/>
          <p:nvPr/>
        </p:nvSpPr>
        <p:spPr>
          <a:xfrm>
            <a:off x="9452116" y="4341519"/>
            <a:ext cx="1666193" cy="13585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5305C23F-CECE-473F-96B5-A09427FB2DC7}"/>
              </a:ext>
            </a:extLst>
          </p:cNvPr>
          <p:cNvGrpSpPr/>
          <p:nvPr/>
        </p:nvGrpSpPr>
        <p:grpSpPr>
          <a:xfrm>
            <a:off x="443016" y="4714348"/>
            <a:ext cx="10991749" cy="411644"/>
            <a:chOff x="575039" y="6432155"/>
            <a:chExt cx="10991749" cy="411644"/>
          </a:xfrm>
        </p:grpSpPr>
        <p:sp>
          <p:nvSpPr>
            <p:cNvPr id="100" name="文本框 99">
              <a:extLst>
                <a:ext uri="{FF2B5EF4-FFF2-40B4-BE49-F238E27FC236}">
                  <a16:creationId xmlns:a16="http://schemas.microsoft.com/office/drawing/2014/main" id="{631FF638-C8EA-4DD3-A19B-6AEAE129CFB3}"/>
                </a:ext>
              </a:extLst>
            </p:cNvPr>
            <p:cNvSpPr txBox="1"/>
            <p:nvPr/>
          </p:nvSpPr>
          <p:spPr>
            <a:xfrm>
              <a:off x="575039" y="647446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SD-CODE</a:t>
              </a:r>
              <a:endParaRPr lang="zh-CN" altLang="en-US" b="1" dirty="0">
                <a:solidFill>
                  <a:schemeClr val="tx1">
                    <a:lumMod val="75000"/>
                    <a:lumOff val="25000"/>
                  </a:schemeClr>
                </a:solidFill>
                <a:latin typeface="Century Gothic" panose="020B0502020202020204" pitchFamily="34" charset="0"/>
              </a:endParaRPr>
            </a:p>
          </p:txBody>
        </p:sp>
        <p:sp>
          <p:nvSpPr>
            <p:cNvPr id="101" name="文本框 100">
              <a:extLst>
                <a:ext uri="{FF2B5EF4-FFF2-40B4-BE49-F238E27FC236}">
                  <a16:creationId xmlns:a16="http://schemas.microsoft.com/office/drawing/2014/main" id="{CA6EEF63-7E2A-4463-8843-C8956B8EC196}"/>
                </a:ext>
              </a:extLst>
            </p:cNvPr>
            <p:cNvSpPr txBox="1"/>
            <p:nvPr/>
          </p:nvSpPr>
          <p:spPr>
            <a:xfrm>
              <a:off x="2335713" y="643215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Qw</a:t>
              </a:r>
              <a:endParaRPr lang="zh-CN" altLang="en-US" b="1" dirty="0">
                <a:solidFill>
                  <a:schemeClr val="tx1">
                    <a:lumMod val="75000"/>
                    <a:lumOff val="25000"/>
                  </a:schemeClr>
                </a:solidFill>
                <a:latin typeface="Century Gothic" panose="020B0502020202020204" pitchFamily="34" charset="0"/>
              </a:endParaRPr>
            </a:p>
          </p:txBody>
        </p:sp>
        <p:sp>
          <p:nvSpPr>
            <p:cNvPr id="102" name="文本框 101">
              <a:extLst>
                <a:ext uri="{FF2B5EF4-FFF2-40B4-BE49-F238E27FC236}">
                  <a16:creationId xmlns:a16="http://schemas.microsoft.com/office/drawing/2014/main" id="{D7C8E683-A097-4DC1-AA55-772D29CC3188}"/>
                </a:ext>
              </a:extLst>
            </p:cNvPr>
            <p:cNvSpPr txBox="1"/>
            <p:nvPr/>
          </p:nvSpPr>
          <p:spPr>
            <a:xfrm>
              <a:off x="7674478" y="647446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Qg-CODE</a:t>
              </a:r>
              <a:endParaRPr lang="zh-CN" altLang="en-US" b="1" dirty="0">
                <a:solidFill>
                  <a:schemeClr val="tx1">
                    <a:lumMod val="75000"/>
                    <a:lumOff val="25000"/>
                  </a:schemeClr>
                </a:solidFill>
                <a:latin typeface="Century Gothic" panose="020B0502020202020204" pitchFamily="34" charset="0"/>
              </a:endParaRPr>
            </a:p>
          </p:txBody>
        </p:sp>
        <p:sp>
          <p:nvSpPr>
            <p:cNvPr id="103" name="文本框 102">
              <a:extLst>
                <a:ext uri="{FF2B5EF4-FFF2-40B4-BE49-F238E27FC236}">
                  <a16:creationId xmlns:a16="http://schemas.microsoft.com/office/drawing/2014/main" id="{52E4F3F6-E3EE-44D8-B0EF-6E498753B6F2}"/>
                </a:ext>
              </a:extLst>
            </p:cNvPr>
            <p:cNvSpPr txBox="1"/>
            <p:nvPr/>
          </p:nvSpPr>
          <p:spPr>
            <a:xfrm>
              <a:off x="5820368" y="644837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Qab/f-CODE</a:t>
              </a:r>
              <a:endParaRPr lang="zh-CN" altLang="en-US" b="1" dirty="0">
                <a:solidFill>
                  <a:schemeClr val="tx1">
                    <a:lumMod val="75000"/>
                    <a:lumOff val="25000"/>
                  </a:schemeClr>
                </a:solidFill>
                <a:latin typeface="Century Gothic" panose="020B0502020202020204" pitchFamily="34" charset="0"/>
              </a:endParaRPr>
            </a:p>
          </p:txBody>
        </p:sp>
        <p:sp>
          <p:nvSpPr>
            <p:cNvPr id="105" name="文本框 104">
              <a:extLst>
                <a:ext uri="{FF2B5EF4-FFF2-40B4-BE49-F238E27FC236}">
                  <a16:creationId xmlns:a16="http://schemas.microsoft.com/office/drawing/2014/main" id="{B19923F9-9AE1-47D9-8E35-B73B6767A86F}"/>
                </a:ext>
              </a:extLst>
            </p:cNvPr>
            <p:cNvSpPr txBox="1"/>
            <p:nvPr/>
          </p:nvSpPr>
          <p:spPr>
            <a:xfrm>
              <a:off x="9433007" y="6433409"/>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Qcf-CODE</a:t>
              </a:r>
              <a:endParaRPr lang="zh-CN" altLang="en-US" b="1" dirty="0">
                <a:solidFill>
                  <a:schemeClr val="tx1">
                    <a:lumMod val="75000"/>
                    <a:lumOff val="25000"/>
                  </a:schemeClr>
                </a:solidFill>
                <a:latin typeface="Century Gothic" panose="020B0502020202020204" pitchFamily="34" charset="0"/>
              </a:endParaRPr>
            </a:p>
          </p:txBody>
        </p:sp>
        <p:sp>
          <p:nvSpPr>
            <p:cNvPr id="104" name="文本框 103">
              <a:extLst>
                <a:ext uri="{FF2B5EF4-FFF2-40B4-BE49-F238E27FC236}">
                  <a16:creationId xmlns:a16="http://schemas.microsoft.com/office/drawing/2014/main" id="{382776CE-C057-4F34-8259-39288764EE0C}"/>
                </a:ext>
              </a:extLst>
            </p:cNvPr>
            <p:cNvSpPr txBox="1"/>
            <p:nvPr/>
          </p:nvSpPr>
          <p:spPr>
            <a:xfrm>
              <a:off x="4049587" y="645619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PSNR-CODE</a:t>
              </a:r>
              <a:endParaRPr lang="zh-CN" altLang="en-US" b="1" dirty="0">
                <a:solidFill>
                  <a:schemeClr val="tx1">
                    <a:lumMod val="75000"/>
                    <a:lumOff val="25000"/>
                  </a:schemeClr>
                </a:solidFill>
                <a:latin typeface="Century Gothic" panose="020B0502020202020204" pitchFamily="34" charset="0"/>
              </a:endParaRPr>
            </a:p>
          </p:txBody>
        </p:sp>
      </p:grpSp>
      <p:sp>
        <p:nvSpPr>
          <p:cNvPr id="35" name="矩形 34">
            <a:extLst>
              <a:ext uri="{FF2B5EF4-FFF2-40B4-BE49-F238E27FC236}">
                <a16:creationId xmlns:a16="http://schemas.microsoft.com/office/drawing/2014/main" id="{139B4AD9-B51F-42F2-A374-6B5EC02B21AE}"/>
              </a:ext>
            </a:extLst>
          </p:cNvPr>
          <p:cNvSpPr/>
          <p:nvPr/>
        </p:nvSpPr>
        <p:spPr>
          <a:xfrm>
            <a:off x="7674778" y="2929869"/>
            <a:ext cx="1736362" cy="13855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58939" y="219448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SSIM-CODE</a:t>
            </a:r>
            <a:endParaRPr lang="zh-CN" altLang="en-US" b="1" dirty="0">
              <a:solidFill>
                <a:schemeClr val="tx1">
                  <a:lumMod val="75000"/>
                  <a:lumOff val="25000"/>
                </a:schemeClr>
              </a:solidFill>
              <a:latin typeface="Century Gothic" panose="020B0502020202020204" pitchFamily="34" charset="0"/>
            </a:endParaRPr>
          </a:p>
        </p:txBody>
      </p:sp>
      <p:sp>
        <p:nvSpPr>
          <p:cNvPr id="72" name="文本框 71">
            <a:extLst>
              <a:ext uri="{FF2B5EF4-FFF2-40B4-BE49-F238E27FC236}">
                <a16:creationId xmlns:a16="http://schemas.microsoft.com/office/drawing/2014/main" id="{2FE3DB26-1BA2-4A90-8D65-1D04842D2CA5}"/>
              </a:ext>
            </a:extLst>
          </p:cNvPr>
          <p:cNvSpPr txBox="1"/>
          <p:nvPr/>
        </p:nvSpPr>
        <p:spPr>
          <a:xfrm>
            <a:off x="7385562" y="215415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GMS</a:t>
            </a:r>
            <a:endParaRPr lang="zh-CN" altLang="en-US" b="1" dirty="0">
              <a:solidFill>
                <a:schemeClr val="tx1">
                  <a:lumMod val="75000"/>
                  <a:lumOff val="25000"/>
                </a:schemeClr>
              </a:solidFill>
              <a:latin typeface="Century Gothic" panose="020B0502020202020204" pitchFamily="34" charset="0"/>
            </a:endParaRPr>
          </a:p>
        </p:txBody>
      </p:sp>
      <p:sp>
        <p:nvSpPr>
          <p:cNvPr id="74" name="文本框 73">
            <a:extLst>
              <a:ext uri="{FF2B5EF4-FFF2-40B4-BE49-F238E27FC236}">
                <a16:creationId xmlns:a16="http://schemas.microsoft.com/office/drawing/2014/main" id="{C89DDF90-779E-4DB1-A77E-9C69B4DC6639}"/>
              </a:ext>
            </a:extLst>
          </p:cNvPr>
          <p:cNvSpPr txBox="1"/>
          <p:nvPr/>
        </p:nvSpPr>
        <p:spPr>
          <a:xfrm>
            <a:off x="3934934" y="214262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TMQI-CODE</a:t>
            </a:r>
            <a:endParaRPr lang="zh-CN" altLang="en-US" b="1" dirty="0">
              <a:solidFill>
                <a:schemeClr val="tx1">
                  <a:lumMod val="75000"/>
                  <a:lumOff val="25000"/>
                </a:schemeClr>
              </a:solidFill>
              <a:latin typeface="Century Gothic" panose="020B0502020202020204" pitchFamily="34" charset="0"/>
            </a:endParaRPr>
          </a:p>
        </p:txBody>
      </p:sp>
      <p:sp>
        <p:nvSpPr>
          <p:cNvPr id="75" name="文本框 74">
            <a:extLst>
              <a:ext uri="{FF2B5EF4-FFF2-40B4-BE49-F238E27FC236}">
                <a16:creationId xmlns:a16="http://schemas.microsoft.com/office/drawing/2014/main" id="{089E14C2-8043-4DC9-B0F7-0B3FA4C00367}"/>
              </a:ext>
            </a:extLst>
          </p:cNvPr>
          <p:cNvSpPr txBox="1"/>
          <p:nvPr/>
        </p:nvSpPr>
        <p:spPr>
          <a:xfrm>
            <a:off x="9252351" y="348326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EN-CODE</a:t>
            </a:r>
            <a:endParaRPr lang="zh-CN" altLang="en-US" b="1" dirty="0">
              <a:solidFill>
                <a:schemeClr val="tx1">
                  <a:lumMod val="75000"/>
                  <a:lumOff val="25000"/>
                </a:schemeClr>
              </a:solidFill>
              <a:latin typeface="Century Gothic" panose="020B0502020202020204" pitchFamily="34" charset="0"/>
            </a:endParaRPr>
          </a:p>
        </p:txBody>
      </p:sp>
      <p:sp>
        <p:nvSpPr>
          <p:cNvPr id="76" name="文本框 75">
            <a:extLst>
              <a:ext uri="{FF2B5EF4-FFF2-40B4-BE49-F238E27FC236}">
                <a16:creationId xmlns:a16="http://schemas.microsoft.com/office/drawing/2014/main" id="{246CA992-83AF-4D6F-BF8E-71E13194B1A9}"/>
              </a:ext>
            </a:extLst>
          </p:cNvPr>
          <p:cNvSpPr txBox="1"/>
          <p:nvPr/>
        </p:nvSpPr>
        <p:spPr>
          <a:xfrm>
            <a:off x="7493418" y="3497486"/>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LMI</a:t>
            </a:r>
            <a:endParaRPr lang="zh-CN" altLang="en-US" b="1" dirty="0">
              <a:solidFill>
                <a:schemeClr val="tx1">
                  <a:lumMod val="75000"/>
                  <a:lumOff val="25000"/>
                </a:schemeClr>
              </a:solidFill>
              <a:latin typeface="Century Gothic" panose="020B0502020202020204" pitchFamily="34" charset="0"/>
            </a:endParaRPr>
          </a:p>
        </p:txBody>
      </p:sp>
      <p:sp>
        <p:nvSpPr>
          <p:cNvPr id="77" name="文本框 76">
            <a:extLst>
              <a:ext uri="{FF2B5EF4-FFF2-40B4-BE49-F238E27FC236}">
                <a16:creationId xmlns:a16="http://schemas.microsoft.com/office/drawing/2014/main" id="{0279500E-0D6F-47E5-9247-688668303860}"/>
              </a:ext>
            </a:extLst>
          </p:cNvPr>
          <p:cNvSpPr txBox="1"/>
          <p:nvPr/>
        </p:nvSpPr>
        <p:spPr>
          <a:xfrm>
            <a:off x="5750776" y="215740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SSEQ</a:t>
            </a:r>
            <a:endParaRPr lang="zh-CN" altLang="en-US" b="1" dirty="0">
              <a:solidFill>
                <a:schemeClr val="tx1">
                  <a:lumMod val="75000"/>
                  <a:lumOff val="25000"/>
                </a:schemeClr>
              </a:solidFill>
              <a:latin typeface="Century Gothic" panose="020B0502020202020204" pitchFamily="34" charset="0"/>
            </a:endParaRPr>
          </a:p>
        </p:txBody>
      </p:sp>
      <p:sp>
        <p:nvSpPr>
          <p:cNvPr id="67" name="文本框 66">
            <a:extLst>
              <a:ext uri="{FF2B5EF4-FFF2-40B4-BE49-F238E27FC236}">
                <a16:creationId xmlns:a16="http://schemas.microsoft.com/office/drawing/2014/main" id="{59F891D3-B46D-424D-AB9B-DFD39EAA2179}"/>
              </a:ext>
            </a:extLst>
          </p:cNvPr>
          <p:cNvSpPr txBox="1"/>
          <p:nvPr/>
        </p:nvSpPr>
        <p:spPr>
          <a:xfrm>
            <a:off x="2415100" y="2055985"/>
            <a:ext cx="1837773"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RMSE&amp;STD-CODE</a:t>
            </a:r>
            <a:endParaRPr lang="zh-CN" altLang="en-US" b="1" dirty="0">
              <a:solidFill>
                <a:schemeClr val="tx1">
                  <a:lumMod val="75000"/>
                  <a:lumOff val="25000"/>
                </a:schemeClr>
              </a:solidFill>
              <a:latin typeface="Century Gothic" panose="020B0502020202020204" pitchFamily="34" charset="0"/>
            </a:endParaRPr>
          </a:p>
        </p:txBody>
      </p:sp>
      <p:sp>
        <p:nvSpPr>
          <p:cNvPr id="69" name="文本框 68">
            <a:extLst>
              <a:ext uri="{FF2B5EF4-FFF2-40B4-BE49-F238E27FC236}">
                <a16:creationId xmlns:a16="http://schemas.microsoft.com/office/drawing/2014/main" id="{6315E3CF-F715-4935-B6C0-8E5549833AE7}"/>
              </a:ext>
            </a:extLst>
          </p:cNvPr>
          <p:cNvSpPr txBox="1"/>
          <p:nvPr/>
        </p:nvSpPr>
        <p:spPr>
          <a:xfrm>
            <a:off x="9382460" y="219928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MI-CODE</a:t>
            </a:r>
            <a:endParaRPr lang="zh-CN" altLang="en-US" b="1" dirty="0">
              <a:solidFill>
                <a:schemeClr val="tx1">
                  <a:lumMod val="75000"/>
                  <a:lumOff val="25000"/>
                </a:schemeClr>
              </a:solidFill>
              <a:latin typeface="Century Gothic" panose="020B0502020202020204" pitchFamily="34" charset="0"/>
            </a:endParaRPr>
          </a:p>
        </p:txBody>
      </p:sp>
      <p:sp>
        <p:nvSpPr>
          <p:cNvPr id="37" name="矩形 36">
            <a:extLst>
              <a:ext uri="{FF2B5EF4-FFF2-40B4-BE49-F238E27FC236}">
                <a16:creationId xmlns:a16="http://schemas.microsoft.com/office/drawing/2014/main" id="{2DB9B379-7B97-42B4-B14F-9C3E70672C95}"/>
              </a:ext>
            </a:extLst>
          </p:cNvPr>
          <p:cNvSpPr/>
          <p:nvPr/>
        </p:nvSpPr>
        <p:spPr>
          <a:xfrm>
            <a:off x="2494545" y="2927520"/>
            <a:ext cx="1697369" cy="13585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C47AD943-EC87-433F-967E-42BEDCF58950}"/>
              </a:ext>
            </a:extLst>
          </p:cNvPr>
          <p:cNvSpPr/>
          <p:nvPr/>
        </p:nvSpPr>
        <p:spPr>
          <a:xfrm>
            <a:off x="4248908" y="2932872"/>
            <a:ext cx="1678881" cy="13585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3A7E8A48-8492-40C2-A4C2-EC5166E9CEDB}"/>
              </a:ext>
            </a:extLst>
          </p:cNvPr>
          <p:cNvSpPr txBox="1"/>
          <p:nvPr/>
        </p:nvSpPr>
        <p:spPr>
          <a:xfrm>
            <a:off x="5696080" y="345428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SF-CODE</a:t>
            </a:r>
            <a:endParaRPr lang="zh-CN" altLang="en-US" b="1" dirty="0">
              <a:solidFill>
                <a:schemeClr val="tx1">
                  <a:lumMod val="75000"/>
                  <a:lumOff val="25000"/>
                </a:schemeClr>
              </a:solidFill>
              <a:latin typeface="Century Gothic" panose="020B0502020202020204" pitchFamily="34" charset="0"/>
            </a:endParaRPr>
          </a:p>
        </p:txBody>
      </p:sp>
      <p:sp>
        <p:nvSpPr>
          <p:cNvPr id="38" name="矩形 37">
            <a:extLst>
              <a:ext uri="{FF2B5EF4-FFF2-40B4-BE49-F238E27FC236}">
                <a16:creationId xmlns:a16="http://schemas.microsoft.com/office/drawing/2014/main" id="{D89EA41D-9CFB-4766-8A56-89651C42EF02}"/>
              </a:ext>
            </a:extLst>
          </p:cNvPr>
          <p:cNvSpPr/>
          <p:nvPr/>
        </p:nvSpPr>
        <p:spPr>
          <a:xfrm>
            <a:off x="769445" y="2927520"/>
            <a:ext cx="1678881" cy="13585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9CD2682C-41C3-4EF1-B0AC-9D9A3CA5F37B}"/>
              </a:ext>
            </a:extLst>
          </p:cNvPr>
          <p:cNvSpPr txBox="1"/>
          <p:nvPr/>
        </p:nvSpPr>
        <p:spPr>
          <a:xfrm>
            <a:off x="548383" y="35052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AG-CODE</a:t>
            </a:r>
            <a:endParaRPr lang="zh-CN" altLang="en-US" b="1" dirty="0">
              <a:solidFill>
                <a:schemeClr val="tx1">
                  <a:lumMod val="75000"/>
                  <a:lumOff val="25000"/>
                </a:schemeClr>
              </a:solidFill>
              <a:latin typeface="Century Gothic" panose="020B0502020202020204" pitchFamily="34" charset="0"/>
            </a:endParaRPr>
          </a:p>
        </p:txBody>
      </p:sp>
      <p:sp>
        <p:nvSpPr>
          <p:cNvPr id="73" name="文本框 72">
            <a:extLst>
              <a:ext uri="{FF2B5EF4-FFF2-40B4-BE49-F238E27FC236}">
                <a16:creationId xmlns:a16="http://schemas.microsoft.com/office/drawing/2014/main" id="{40BEAD04-6586-4FCE-8C68-78D6BD32EE98}"/>
              </a:ext>
            </a:extLst>
          </p:cNvPr>
          <p:cNvSpPr txBox="1"/>
          <p:nvPr/>
        </p:nvSpPr>
        <p:spPr>
          <a:xfrm>
            <a:off x="2115127" y="350441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VIF</a:t>
            </a:r>
            <a:endParaRPr lang="zh-CN" altLang="en-US" b="1" dirty="0">
              <a:solidFill>
                <a:schemeClr val="tx1">
                  <a:lumMod val="75000"/>
                  <a:lumOff val="25000"/>
                </a:schemeClr>
              </a:solidFill>
              <a:latin typeface="Century Gothic" panose="020B0502020202020204" pitchFamily="34" charset="0"/>
            </a:endParaRPr>
          </a:p>
        </p:txBody>
      </p:sp>
      <p:sp>
        <p:nvSpPr>
          <p:cNvPr id="68" name="文本框 67">
            <a:extLst>
              <a:ext uri="{FF2B5EF4-FFF2-40B4-BE49-F238E27FC236}">
                <a16:creationId xmlns:a16="http://schemas.microsoft.com/office/drawing/2014/main" id="{974F730C-CE67-417C-8057-B10964E7D63F}"/>
              </a:ext>
            </a:extLst>
          </p:cNvPr>
          <p:cNvSpPr txBox="1"/>
          <p:nvPr/>
        </p:nvSpPr>
        <p:spPr>
          <a:xfrm>
            <a:off x="3917564" y="3439661"/>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EI-CODE</a:t>
            </a:r>
            <a:endParaRPr lang="zh-CN" altLang="en-US" b="1" dirty="0">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295249148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849061"/>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3" name="矩形 2"/>
          <p:cNvSpPr/>
          <p:nvPr/>
        </p:nvSpPr>
        <p:spPr>
          <a:xfrm>
            <a:off x="348747" y="274492"/>
            <a:ext cx="5552432"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评价指标在部分论文中应用</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
          <p:cNvGrpSpPr/>
          <p:nvPr/>
        </p:nvGrpSpPr>
        <p:grpSpPr>
          <a:xfrm>
            <a:off x="450080" y="2253755"/>
            <a:ext cx="1148255" cy="981381"/>
            <a:chOff x="914713" y="4776540"/>
            <a:chExt cx="1181330" cy="1009650"/>
          </a:xfrm>
        </p:grpSpPr>
        <p:sp>
          <p:nvSpPr>
            <p:cNvPr id="7"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dirty="0">
                  <a:solidFill>
                    <a:schemeClr val="bg1"/>
                  </a:solidFill>
                  <a:latin typeface="Century Gothic" panose="020B0502020202020204" pitchFamily="34" charset="0"/>
                </a:rPr>
                <a:t>47</a:t>
              </a:r>
            </a:p>
          </p:txBody>
        </p:sp>
        <p:sp>
          <p:nvSpPr>
            <p:cNvPr id="8"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9" name="ïšḻïďê-Straight Connector 27"/>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23" name="图片 22">
            <a:extLst>
              <a:ext uri="{FF2B5EF4-FFF2-40B4-BE49-F238E27FC236}">
                <a16:creationId xmlns:a16="http://schemas.microsoft.com/office/drawing/2014/main" id="{683ED47C-52F5-40E8-B121-D3A94FCF01BE}"/>
              </a:ext>
            </a:extLst>
          </p:cNvPr>
          <p:cNvPicPr>
            <a:picLocks noChangeAspect="1"/>
          </p:cNvPicPr>
          <p:nvPr/>
        </p:nvPicPr>
        <p:blipFill>
          <a:blip r:embed="rId2"/>
          <a:stretch>
            <a:fillRect/>
          </a:stretch>
        </p:blipFill>
        <p:spPr>
          <a:xfrm>
            <a:off x="-1" y="1519782"/>
            <a:ext cx="12192001" cy="2085975"/>
          </a:xfrm>
          <a:prstGeom prst="rect">
            <a:avLst/>
          </a:prstGeom>
        </p:spPr>
      </p:pic>
      <p:sp>
        <p:nvSpPr>
          <p:cNvPr id="24" name="矩形 23">
            <a:extLst>
              <a:ext uri="{FF2B5EF4-FFF2-40B4-BE49-F238E27FC236}">
                <a16:creationId xmlns:a16="http://schemas.microsoft.com/office/drawing/2014/main" id="{9CE7FCF0-9319-48AB-9E30-F8AC294482A7}"/>
              </a:ext>
            </a:extLst>
          </p:cNvPr>
          <p:cNvSpPr/>
          <p:nvPr/>
        </p:nvSpPr>
        <p:spPr>
          <a:xfrm>
            <a:off x="0" y="3573007"/>
            <a:ext cx="12106000" cy="923330"/>
          </a:xfrm>
          <a:prstGeom prst="rect">
            <a:avLst/>
          </a:prstGeom>
        </p:spPr>
        <p:txBody>
          <a:bodyPr wrap="square">
            <a:spAutoFit/>
          </a:bodyPr>
          <a:lstStyle/>
          <a:p>
            <a:r>
              <a:rPr lang="en-US" altLang="zh-CN" b="1">
                <a:solidFill>
                  <a:schemeClr val="bg1"/>
                </a:solidFill>
                <a:latin typeface="Century Gothic" panose="020B0502020202020204" pitchFamily="34" charset="0"/>
              </a:rPr>
              <a:t>SOURCE–----M. Y,X. Liu, Medical Image Fusion With Parameter-Adaptive Pulse Coupled Neural Network in Nonsubsampled Shearlet Transform Domain, IEEE TRANSACTIONS ON INSTRUMENTATION AND MEASUREMENT, VOL. 68, NO. 1, (2019) 49–64. IF 3 Q1</a:t>
            </a:r>
            <a:r>
              <a:rPr lang="zh-CN" altLang="en-US" b="1">
                <a:solidFill>
                  <a:schemeClr val="bg1"/>
                </a:solidFill>
                <a:latin typeface="Century Gothic" panose="020B0502020202020204" pitchFamily="34" charset="0"/>
              </a:rPr>
              <a:t> </a:t>
            </a:r>
          </a:p>
        </p:txBody>
      </p:sp>
      <p:pic>
        <p:nvPicPr>
          <p:cNvPr id="25" name="图片 24">
            <a:extLst>
              <a:ext uri="{FF2B5EF4-FFF2-40B4-BE49-F238E27FC236}">
                <a16:creationId xmlns:a16="http://schemas.microsoft.com/office/drawing/2014/main" id="{7AA09D7F-6CF6-4677-ABC3-09F8378E1E54}"/>
              </a:ext>
            </a:extLst>
          </p:cNvPr>
          <p:cNvPicPr>
            <a:picLocks noChangeAspect="1"/>
          </p:cNvPicPr>
          <p:nvPr/>
        </p:nvPicPr>
        <p:blipFill>
          <a:blip r:embed="rId3"/>
          <a:stretch>
            <a:fillRect/>
          </a:stretch>
        </p:blipFill>
        <p:spPr>
          <a:xfrm>
            <a:off x="5371550" y="4391512"/>
            <a:ext cx="6816866" cy="2011407"/>
          </a:xfrm>
          <a:prstGeom prst="rect">
            <a:avLst/>
          </a:prstGeom>
        </p:spPr>
      </p:pic>
      <p:sp>
        <p:nvSpPr>
          <p:cNvPr id="26" name="矩形 25">
            <a:extLst>
              <a:ext uri="{FF2B5EF4-FFF2-40B4-BE49-F238E27FC236}">
                <a16:creationId xmlns:a16="http://schemas.microsoft.com/office/drawing/2014/main" id="{19A8CC65-FDD3-4530-BE22-EACAC3FDB955}"/>
              </a:ext>
            </a:extLst>
          </p:cNvPr>
          <p:cNvSpPr/>
          <p:nvPr/>
        </p:nvSpPr>
        <p:spPr>
          <a:xfrm>
            <a:off x="-69138" y="4889645"/>
            <a:ext cx="5371550" cy="1477328"/>
          </a:xfrm>
          <a:prstGeom prst="rect">
            <a:avLst/>
          </a:prstGeom>
        </p:spPr>
        <p:txBody>
          <a:bodyPr wrap="square">
            <a:spAutoFit/>
          </a:bodyPr>
          <a:lstStyle/>
          <a:p>
            <a:r>
              <a:rPr lang="en-US" altLang="zh-CN" b="1">
                <a:solidFill>
                  <a:schemeClr val="bg1"/>
                </a:solidFill>
                <a:latin typeface="Century Gothic" panose="020B0502020202020204" pitchFamily="34" charset="0"/>
              </a:rPr>
              <a:t>SOURCE–----C. S. ASHA, SHYAM LAL, Multi-Modal Medical Image Fusion With Adaptive Weighted Combination of NSST Bands Using Chaotic Grey Wolf Optimization, IEEE Access, (2019) 40782–40796. IF 4  Q1</a:t>
            </a:r>
            <a:r>
              <a:rPr lang="zh-CN" altLang="en-US" b="1">
                <a:solidFill>
                  <a:schemeClr val="bg1"/>
                </a:solidFill>
                <a:latin typeface="Century Gothic" panose="020B0502020202020204" pitchFamily="34" charset="0"/>
              </a:rPr>
              <a:t> </a:t>
            </a:r>
          </a:p>
        </p:txBody>
      </p:sp>
    </p:spTree>
    <p:extLst>
      <p:ext uri="{BB962C8B-B14F-4D97-AF65-F5344CB8AC3E}">
        <p14:creationId xmlns:p14="http://schemas.microsoft.com/office/powerpoint/2010/main" val="1510978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849061"/>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3" name="矩形 2"/>
          <p:cNvSpPr/>
          <p:nvPr/>
        </p:nvSpPr>
        <p:spPr>
          <a:xfrm>
            <a:off x="348747" y="274492"/>
            <a:ext cx="5552432"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传统算法不足</a:t>
            </a:r>
            <a:r>
              <a:rPr lang="en-US" altLang="zh-CN" sz="3200" b="1">
                <a:solidFill>
                  <a:srgbClr val="272727"/>
                </a:solidFill>
                <a:latin typeface="Microsoft YaHei" charset="-122"/>
                <a:ea typeface="Microsoft YaHei" charset="-122"/>
                <a:cs typeface="Microsoft YaHei" charset="-122"/>
              </a:rPr>
              <a:t>-</a:t>
            </a:r>
            <a:r>
              <a:rPr lang="zh-CN" altLang="en-US" sz="3200" b="1">
                <a:solidFill>
                  <a:srgbClr val="272727"/>
                </a:solidFill>
                <a:latin typeface="Microsoft YaHei" charset="-122"/>
                <a:ea typeface="Microsoft YaHei" charset="-122"/>
                <a:cs typeface="Microsoft YaHei" charset="-122"/>
              </a:rPr>
              <a:t>精度</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
          <p:cNvGrpSpPr/>
          <p:nvPr/>
        </p:nvGrpSpPr>
        <p:grpSpPr>
          <a:xfrm>
            <a:off x="450080" y="2253755"/>
            <a:ext cx="1148255" cy="981381"/>
            <a:chOff x="914713" y="4776540"/>
            <a:chExt cx="1181330" cy="1009650"/>
          </a:xfrm>
        </p:grpSpPr>
        <p:sp>
          <p:nvSpPr>
            <p:cNvPr id="7"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dirty="0">
                  <a:solidFill>
                    <a:schemeClr val="bg1"/>
                  </a:solidFill>
                  <a:latin typeface="Century Gothic" panose="020B0502020202020204" pitchFamily="34" charset="0"/>
                </a:rPr>
                <a:t>47</a:t>
              </a:r>
            </a:p>
          </p:txBody>
        </p:sp>
        <p:sp>
          <p:nvSpPr>
            <p:cNvPr id="8"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9" name="ïšḻïďê-Straight Connector 27"/>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23" name="图片 22">
            <a:extLst>
              <a:ext uri="{FF2B5EF4-FFF2-40B4-BE49-F238E27FC236}">
                <a16:creationId xmlns:a16="http://schemas.microsoft.com/office/drawing/2014/main" id="{683ED47C-52F5-40E8-B121-D3A94FCF01BE}"/>
              </a:ext>
            </a:extLst>
          </p:cNvPr>
          <p:cNvPicPr>
            <a:picLocks noChangeAspect="1"/>
          </p:cNvPicPr>
          <p:nvPr/>
        </p:nvPicPr>
        <p:blipFill>
          <a:blip r:embed="rId2"/>
          <a:stretch>
            <a:fillRect/>
          </a:stretch>
        </p:blipFill>
        <p:spPr>
          <a:xfrm>
            <a:off x="-1" y="1519782"/>
            <a:ext cx="12192001" cy="2085975"/>
          </a:xfrm>
          <a:prstGeom prst="rect">
            <a:avLst/>
          </a:prstGeom>
        </p:spPr>
      </p:pic>
      <p:sp>
        <p:nvSpPr>
          <p:cNvPr id="24" name="矩形 23">
            <a:extLst>
              <a:ext uri="{FF2B5EF4-FFF2-40B4-BE49-F238E27FC236}">
                <a16:creationId xmlns:a16="http://schemas.microsoft.com/office/drawing/2014/main" id="{9CE7FCF0-9319-48AB-9E30-F8AC294482A7}"/>
              </a:ext>
            </a:extLst>
          </p:cNvPr>
          <p:cNvSpPr/>
          <p:nvPr/>
        </p:nvSpPr>
        <p:spPr>
          <a:xfrm>
            <a:off x="0" y="3573007"/>
            <a:ext cx="12106000" cy="923330"/>
          </a:xfrm>
          <a:prstGeom prst="rect">
            <a:avLst/>
          </a:prstGeom>
        </p:spPr>
        <p:txBody>
          <a:bodyPr wrap="square">
            <a:spAutoFit/>
          </a:bodyPr>
          <a:lstStyle/>
          <a:p>
            <a:r>
              <a:rPr lang="en-US" altLang="zh-CN" b="1">
                <a:solidFill>
                  <a:schemeClr val="bg1"/>
                </a:solidFill>
                <a:latin typeface="Century Gothic" panose="020B0502020202020204" pitchFamily="34" charset="0"/>
              </a:rPr>
              <a:t>SOURCE–----M. Y,X. Liu, Medical Image Fusion With Parameter-Adaptive Pulse Coupled Neural Network in Nonsubsampled Shearlet Transform Domain, IEEE TRANSACTIONS ON INSTRUMENTATION AND MEASUREMENT, VOL. 68, NO. 1, (2019) 49–64. IF 3 Q1</a:t>
            </a:r>
            <a:r>
              <a:rPr lang="zh-CN" altLang="en-US" b="1">
                <a:solidFill>
                  <a:schemeClr val="bg1"/>
                </a:solidFill>
                <a:latin typeface="Century Gothic" panose="020B0502020202020204" pitchFamily="34" charset="0"/>
              </a:rPr>
              <a:t> </a:t>
            </a:r>
          </a:p>
        </p:txBody>
      </p:sp>
      <p:pic>
        <p:nvPicPr>
          <p:cNvPr id="25" name="图片 24">
            <a:extLst>
              <a:ext uri="{FF2B5EF4-FFF2-40B4-BE49-F238E27FC236}">
                <a16:creationId xmlns:a16="http://schemas.microsoft.com/office/drawing/2014/main" id="{7AA09D7F-6CF6-4677-ABC3-09F8378E1E54}"/>
              </a:ext>
            </a:extLst>
          </p:cNvPr>
          <p:cNvPicPr>
            <a:picLocks noChangeAspect="1"/>
          </p:cNvPicPr>
          <p:nvPr/>
        </p:nvPicPr>
        <p:blipFill>
          <a:blip r:embed="rId3"/>
          <a:stretch>
            <a:fillRect/>
          </a:stretch>
        </p:blipFill>
        <p:spPr>
          <a:xfrm>
            <a:off x="5371550" y="4391512"/>
            <a:ext cx="6816866" cy="2011407"/>
          </a:xfrm>
          <a:prstGeom prst="rect">
            <a:avLst/>
          </a:prstGeom>
        </p:spPr>
      </p:pic>
      <p:sp>
        <p:nvSpPr>
          <p:cNvPr id="26" name="矩形 25">
            <a:extLst>
              <a:ext uri="{FF2B5EF4-FFF2-40B4-BE49-F238E27FC236}">
                <a16:creationId xmlns:a16="http://schemas.microsoft.com/office/drawing/2014/main" id="{19A8CC65-FDD3-4530-BE22-EACAC3FDB955}"/>
              </a:ext>
            </a:extLst>
          </p:cNvPr>
          <p:cNvSpPr/>
          <p:nvPr/>
        </p:nvSpPr>
        <p:spPr>
          <a:xfrm>
            <a:off x="-69138" y="4889645"/>
            <a:ext cx="5371550" cy="1477328"/>
          </a:xfrm>
          <a:prstGeom prst="rect">
            <a:avLst/>
          </a:prstGeom>
        </p:spPr>
        <p:txBody>
          <a:bodyPr wrap="square">
            <a:spAutoFit/>
          </a:bodyPr>
          <a:lstStyle/>
          <a:p>
            <a:r>
              <a:rPr lang="en-US" altLang="zh-CN" b="1">
                <a:solidFill>
                  <a:schemeClr val="bg1"/>
                </a:solidFill>
                <a:latin typeface="Century Gothic" panose="020B0502020202020204" pitchFamily="34" charset="0"/>
              </a:rPr>
              <a:t>SOURCE–----C. S. ASHA, SHYAM LAL, Multi-Modal Medical Image Fusion With Adaptive Weighted Combination of NSST Bands Using Chaotic Grey Wolf Optimization, IEEE Access, (2019) 40782–40796. IF 4  Q1</a:t>
            </a:r>
            <a:r>
              <a:rPr lang="zh-CN" altLang="en-US" b="1">
                <a:solidFill>
                  <a:schemeClr val="bg1"/>
                </a:solidFill>
                <a:latin typeface="Century Gothic" panose="020B0502020202020204" pitchFamily="34" charset="0"/>
              </a:rPr>
              <a:t> </a:t>
            </a:r>
          </a:p>
        </p:txBody>
      </p:sp>
      <p:sp>
        <p:nvSpPr>
          <p:cNvPr id="2" name="矩形 1">
            <a:extLst>
              <a:ext uri="{FF2B5EF4-FFF2-40B4-BE49-F238E27FC236}">
                <a16:creationId xmlns:a16="http://schemas.microsoft.com/office/drawing/2014/main" id="{5ED18DE8-8D07-4EF4-8DD1-F569E03C5DC1}"/>
              </a:ext>
            </a:extLst>
          </p:cNvPr>
          <p:cNvSpPr/>
          <p:nvPr/>
        </p:nvSpPr>
        <p:spPr>
          <a:xfrm>
            <a:off x="11194604" y="3023433"/>
            <a:ext cx="716433" cy="2117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34F5364-DA3F-4FBF-9D31-7B99137AE84A}"/>
              </a:ext>
            </a:extLst>
          </p:cNvPr>
          <p:cNvSpPr/>
          <p:nvPr/>
        </p:nvSpPr>
        <p:spPr>
          <a:xfrm>
            <a:off x="11218441" y="3307883"/>
            <a:ext cx="716433" cy="2117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C24F884-9584-45DD-A2FE-33195A2F271C}"/>
              </a:ext>
            </a:extLst>
          </p:cNvPr>
          <p:cNvSpPr/>
          <p:nvPr/>
        </p:nvSpPr>
        <p:spPr>
          <a:xfrm>
            <a:off x="9772726" y="4562929"/>
            <a:ext cx="716433" cy="2117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ED18DE8-8D07-4EF4-8DD1-F569E03C5DC1}"/>
              </a:ext>
            </a:extLst>
          </p:cNvPr>
          <p:cNvSpPr/>
          <p:nvPr/>
        </p:nvSpPr>
        <p:spPr>
          <a:xfrm>
            <a:off x="10622354" y="4562928"/>
            <a:ext cx="716433" cy="2117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272250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89346" y="2142910"/>
            <a:ext cx="11826133" cy="988347"/>
          </a:xfrm>
          <a:prstGeom prst="rect">
            <a:avLst/>
          </a:prstGeom>
          <a:noFill/>
        </p:spPr>
        <p:txBody>
          <a:bodyPr wrap="square" lIns="91440" tIns="45720" rIns="91440" bIns="45720" rtlCol="0">
            <a:spAutoFit/>
          </a:bodyPr>
          <a:lstStyle/>
          <a:p>
            <a:pPr>
              <a:lnSpc>
                <a:spcPct val="150000"/>
              </a:lnSpc>
            </a:pPr>
            <a:r>
              <a:rPr lang="en-US" altLang="zh-CN" sz="4400" b="1">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4400" b="1">
                <a:solidFill>
                  <a:srgbClr val="C19C7A"/>
                </a:solidFill>
                <a:latin typeface="微软雅黑" panose="020B0503020204020204" pitchFamily="82" charset="2"/>
                <a:ea typeface="微软雅黑" panose="020B0503020204020204" pitchFamily="82" charset="2"/>
                <a:cs typeface="Aharoni" panose="02010803020104030203" pitchFamily="2" charset="-79"/>
              </a:rPr>
              <a:t>、基于稀疏表示图像融合研究现状分析</a:t>
            </a:r>
            <a:endParaRPr lang="en-US" altLang="zh-CN" sz="44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Tree>
    <p:extLst>
      <p:ext uri="{BB962C8B-B14F-4D97-AF65-F5344CB8AC3E}">
        <p14:creationId xmlns:p14="http://schemas.microsoft.com/office/powerpoint/2010/main" val="22050190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9"/>
          <p:cNvGrpSpPr/>
          <p:nvPr/>
        </p:nvGrpSpPr>
        <p:grpSpPr>
          <a:xfrm>
            <a:off x="668521" y="2776713"/>
            <a:ext cx="2146178" cy="1248427"/>
            <a:chOff x="3624780" y="2425796"/>
            <a:chExt cx="2146178" cy="1248427"/>
          </a:xfrm>
        </p:grpSpPr>
        <p:sp>
          <p:nvSpPr>
            <p:cNvPr id="3" name="文本框 2"/>
            <p:cNvSpPr txBox="1"/>
            <p:nvPr/>
          </p:nvSpPr>
          <p:spPr>
            <a:xfrm>
              <a:off x="4205475" y="2425796"/>
              <a:ext cx="1565483"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4" name="文本框 3"/>
            <p:cNvSpPr txBox="1"/>
            <p:nvPr/>
          </p:nvSpPr>
          <p:spPr>
            <a:xfrm>
              <a:off x="3624780" y="2750893"/>
              <a:ext cx="2129538" cy="923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rgbClr val="272727"/>
                  </a:solidFill>
                  <a:latin typeface="+mn-ea"/>
                </a:rPr>
                <a:t>用户可以在投影仪或者计算机上进行演示也可以将演示文稿打印出来</a:t>
              </a:r>
            </a:p>
          </p:txBody>
        </p:sp>
      </p:grpSp>
      <p:sp>
        <p:nvSpPr>
          <p:cNvPr id="26" name="矩形 25"/>
          <p:cNvSpPr/>
          <p:nvPr/>
        </p:nvSpPr>
        <p:spPr>
          <a:xfrm>
            <a:off x="348259" y="259603"/>
            <a:ext cx="4607918" cy="1224118"/>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医学图像融合方法综述</a:t>
            </a:r>
            <a:endParaRPr lang="zh-CN" altLang="en-US" sz="3200" b="1" dirty="0">
              <a:solidFill>
                <a:srgbClr val="272727"/>
              </a:solidFill>
              <a:latin typeface="Microsoft YaHei" charset="-122"/>
              <a:ea typeface="Microsoft YaHei" charset="-122"/>
              <a:cs typeface="Microsoft YaHei" charset="-122"/>
            </a:endParaRPr>
          </a:p>
        </p:txBody>
      </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FD810D5C-F3FC-44C8-A4CE-62E33BC65B44}"/>
              </a:ext>
            </a:extLst>
          </p:cNvPr>
          <p:cNvPicPr>
            <a:picLocks noChangeAspect="1"/>
          </p:cNvPicPr>
          <p:nvPr/>
        </p:nvPicPr>
        <p:blipFill>
          <a:blip r:embed="rId2"/>
          <a:stretch>
            <a:fillRect/>
          </a:stretch>
        </p:blipFill>
        <p:spPr>
          <a:xfrm>
            <a:off x="603910" y="1178111"/>
            <a:ext cx="6230523" cy="4876348"/>
          </a:xfrm>
          <a:prstGeom prst="rect">
            <a:avLst/>
          </a:prstGeom>
        </p:spPr>
      </p:pic>
      <p:sp>
        <p:nvSpPr>
          <p:cNvPr id="5" name="矩形 4">
            <a:extLst>
              <a:ext uri="{FF2B5EF4-FFF2-40B4-BE49-F238E27FC236}">
                <a16:creationId xmlns:a16="http://schemas.microsoft.com/office/drawing/2014/main" id="{35FA38B5-3064-4D1C-AF4C-E4D8032532F5}"/>
              </a:ext>
            </a:extLst>
          </p:cNvPr>
          <p:cNvSpPr/>
          <p:nvPr/>
        </p:nvSpPr>
        <p:spPr>
          <a:xfrm>
            <a:off x="668521" y="6039755"/>
            <a:ext cx="10269539" cy="646331"/>
          </a:xfrm>
          <a:prstGeom prst="rect">
            <a:avLst/>
          </a:prstGeom>
        </p:spPr>
        <p:txBody>
          <a:bodyPr wrap="square">
            <a:spAutoFit/>
          </a:bodyPr>
          <a:lstStyle/>
          <a:p>
            <a:r>
              <a:rPr lang="en-US" altLang="zh-CN" b="1">
                <a:latin typeface="Century Gothic" panose="020B0502020202020204" pitchFamily="34" charset="0"/>
              </a:rPr>
              <a:t>SOURCE–----J. D,W. Li,An overview of multi-modal medical image fusion, Neurocomputing. 215 (2016) 3–20 Contents. IF 4.07 Q1</a:t>
            </a:r>
            <a:r>
              <a:rPr lang="zh-CN" altLang="en-US" b="1">
                <a:latin typeface="Century Gothic" panose="020B0502020202020204" pitchFamily="34" charset="0"/>
              </a:rPr>
              <a:t> </a:t>
            </a:r>
          </a:p>
        </p:txBody>
      </p:sp>
      <p:sp>
        <p:nvSpPr>
          <p:cNvPr id="31" name="矩形 30">
            <a:extLst>
              <a:ext uri="{FF2B5EF4-FFF2-40B4-BE49-F238E27FC236}">
                <a16:creationId xmlns:a16="http://schemas.microsoft.com/office/drawing/2014/main" id="{584F03A4-2012-4742-AD91-67F8D9C07667}"/>
              </a:ext>
            </a:extLst>
          </p:cNvPr>
          <p:cNvSpPr/>
          <p:nvPr/>
        </p:nvSpPr>
        <p:spPr>
          <a:xfrm>
            <a:off x="7103413" y="1178111"/>
            <a:ext cx="3639353" cy="2308324"/>
          </a:xfrm>
          <a:prstGeom prst="rect">
            <a:avLst/>
          </a:prstGeom>
        </p:spPr>
        <p:txBody>
          <a:bodyPr wrap="square">
            <a:spAutoFit/>
          </a:bodyPr>
          <a:lstStyle/>
          <a:p>
            <a:r>
              <a:rPr lang="zh-CN" altLang="en-US" b="1">
                <a:latin typeface="Century Gothic" panose="020B0502020202020204" pitchFamily="34" charset="0"/>
              </a:rPr>
              <a:t>无论是哪种方法，本质上都是由固定几个步骤组成</a:t>
            </a:r>
            <a:r>
              <a:rPr lang="en-US" altLang="zh-CN" b="1">
                <a:latin typeface="Century Gothic" panose="020B0502020202020204" pitchFamily="34" charset="0"/>
              </a:rPr>
              <a:t>:</a:t>
            </a:r>
          </a:p>
          <a:p>
            <a:r>
              <a:rPr lang="en-US" altLang="zh-CN" b="1">
                <a:latin typeface="Century Gothic" panose="020B0502020202020204" pitchFamily="34" charset="0"/>
              </a:rPr>
              <a:t>A:</a:t>
            </a:r>
            <a:r>
              <a:rPr lang="zh-CN" altLang="en-US" b="1">
                <a:latin typeface="Century Gothic" panose="020B0502020202020204" pitchFamily="34" charset="0"/>
              </a:rPr>
              <a:t>两种图像进行分解，将分解得到的两组系数</a:t>
            </a:r>
            <a:endParaRPr lang="en-US" altLang="zh-CN" b="1">
              <a:latin typeface="Century Gothic" panose="020B0502020202020204" pitchFamily="34" charset="0"/>
            </a:endParaRPr>
          </a:p>
          <a:p>
            <a:r>
              <a:rPr lang="en-US" altLang="zh-CN" b="1">
                <a:latin typeface="Century Gothic" panose="020B0502020202020204" pitchFamily="34" charset="0"/>
              </a:rPr>
              <a:t>B:</a:t>
            </a:r>
            <a:r>
              <a:rPr lang="zh-CN" altLang="en-US" b="1">
                <a:latin typeface="Century Gothic" panose="020B0502020202020204" pitchFamily="34" charset="0"/>
              </a:rPr>
              <a:t>进行不同的融合规则进行结合，得到一组系数，</a:t>
            </a:r>
            <a:endParaRPr lang="en-US" altLang="zh-CN" b="1">
              <a:latin typeface="Century Gothic" panose="020B0502020202020204" pitchFamily="34" charset="0"/>
            </a:endParaRPr>
          </a:p>
          <a:p>
            <a:r>
              <a:rPr lang="en-US" altLang="zh-CN" b="1">
                <a:latin typeface="Century Gothic" panose="020B0502020202020204" pitchFamily="34" charset="0"/>
              </a:rPr>
              <a:t>C:</a:t>
            </a:r>
            <a:r>
              <a:rPr lang="zh-CN" altLang="en-US" b="1">
                <a:latin typeface="Century Gothic" panose="020B0502020202020204" pitchFamily="34" charset="0"/>
              </a:rPr>
              <a:t>将这组系数进行做反变换就得到融合图像</a:t>
            </a:r>
          </a:p>
        </p:txBody>
      </p:sp>
      <p:pic>
        <p:nvPicPr>
          <p:cNvPr id="6" name="图片 5">
            <a:extLst>
              <a:ext uri="{FF2B5EF4-FFF2-40B4-BE49-F238E27FC236}">
                <a16:creationId xmlns:a16="http://schemas.microsoft.com/office/drawing/2014/main" id="{7EE543A1-2EA8-4024-B41F-F0C9E0038594}"/>
              </a:ext>
            </a:extLst>
          </p:cNvPr>
          <p:cNvPicPr>
            <a:picLocks noChangeAspect="1"/>
          </p:cNvPicPr>
          <p:nvPr/>
        </p:nvPicPr>
        <p:blipFill>
          <a:blip r:embed="rId3"/>
          <a:stretch>
            <a:fillRect/>
          </a:stretch>
        </p:blipFill>
        <p:spPr>
          <a:xfrm>
            <a:off x="6899044" y="3812852"/>
            <a:ext cx="5013147" cy="1867245"/>
          </a:xfrm>
          <a:prstGeom prst="rect">
            <a:avLst/>
          </a:prstGeom>
        </p:spPr>
      </p:pic>
      <p:sp>
        <p:nvSpPr>
          <p:cNvPr id="32" name="文本框 31">
            <a:extLst>
              <a:ext uri="{FF2B5EF4-FFF2-40B4-BE49-F238E27FC236}">
                <a16:creationId xmlns:a16="http://schemas.microsoft.com/office/drawing/2014/main" id="{CB48A9ED-1017-4F7B-A4B8-D50A5671482B}"/>
              </a:ext>
            </a:extLst>
          </p:cNvPr>
          <p:cNvSpPr txBox="1"/>
          <p:nvPr/>
        </p:nvSpPr>
        <p:spPr>
          <a:xfrm>
            <a:off x="6983754" y="3453194"/>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E.G.   NSST-PAPCNN  </a:t>
            </a:r>
            <a:r>
              <a:rPr lang="zh-CN" altLang="en-US" b="1">
                <a:solidFill>
                  <a:schemeClr val="accent6">
                    <a:lumMod val="75000"/>
                  </a:schemeClr>
                </a:solidFill>
                <a:latin typeface="Century Gothic" panose="020B0502020202020204" pitchFamily="34" charset="0"/>
              </a:rPr>
              <a:t>融合</a:t>
            </a:r>
            <a:r>
              <a:rPr lang="en-US" altLang="zh-CN" b="1">
                <a:solidFill>
                  <a:schemeClr val="accent6">
                    <a:lumMod val="75000"/>
                  </a:schemeClr>
                </a:solidFill>
                <a:latin typeface="Century Gothic" panose="020B0502020202020204" pitchFamily="34" charset="0"/>
              </a:rPr>
              <a:t>MIR-CT</a:t>
            </a:r>
            <a:endParaRPr lang="zh-CN" altLang="en-US" b="1" dirty="0">
              <a:solidFill>
                <a:schemeClr val="accent6">
                  <a:lumMod val="75000"/>
                </a:schemeClr>
              </a:solidFill>
              <a:latin typeface="Century Gothic" panose="020B0502020202020204" pitchFamily="34" charset="0"/>
            </a:endParaRPr>
          </a:p>
        </p:txBody>
      </p:sp>
      <p:sp>
        <p:nvSpPr>
          <p:cNvPr id="7" name="矩形 6">
            <a:extLst>
              <a:ext uri="{FF2B5EF4-FFF2-40B4-BE49-F238E27FC236}">
                <a16:creationId xmlns:a16="http://schemas.microsoft.com/office/drawing/2014/main" id="{73A63AF7-5A0E-439A-A2B4-98667BCC41A3}"/>
              </a:ext>
            </a:extLst>
          </p:cNvPr>
          <p:cNvSpPr/>
          <p:nvPr/>
        </p:nvSpPr>
        <p:spPr>
          <a:xfrm>
            <a:off x="2798059" y="3242821"/>
            <a:ext cx="1151772" cy="11074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10C8527-431C-46D7-B757-665CECB81FC4}"/>
              </a:ext>
            </a:extLst>
          </p:cNvPr>
          <p:cNvSpPr/>
          <p:nvPr/>
        </p:nvSpPr>
        <p:spPr>
          <a:xfrm>
            <a:off x="5743095" y="3990579"/>
            <a:ext cx="517098" cy="359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550CF32-A1B3-4DBD-B4E0-D0C50F1C0ACE}"/>
              </a:ext>
            </a:extLst>
          </p:cNvPr>
          <p:cNvSpPr/>
          <p:nvPr/>
        </p:nvSpPr>
        <p:spPr>
          <a:xfrm>
            <a:off x="4279769" y="5015060"/>
            <a:ext cx="414779" cy="3930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6496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8"/>
          <p:cNvGrpSpPr/>
          <p:nvPr/>
        </p:nvGrpSpPr>
        <p:grpSpPr>
          <a:xfrm>
            <a:off x="4541482" y="1174330"/>
            <a:ext cx="667657" cy="667657"/>
            <a:chOff x="6952343" y="-1290029"/>
            <a:chExt cx="1219200" cy="1219200"/>
          </a:xfrm>
        </p:grpSpPr>
        <p:sp>
          <p:nvSpPr>
            <p:cNvPr id="3" name="椭圆 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7"/>
            <p:cNvSpPr/>
            <p:nvPr/>
          </p:nvSpPr>
          <p:spPr>
            <a:xfrm>
              <a:off x="7308851" y="-957943"/>
              <a:ext cx="506183" cy="555028"/>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9" name="组合 41"/>
          <p:cNvGrpSpPr/>
          <p:nvPr/>
        </p:nvGrpSpPr>
        <p:grpSpPr>
          <a:xfrm>
            <a:off x="4555484" y="3638840"/>
            <a:ext cx="667657" cy="667657"/>
            <a:chOff x="6952343" y="-1290029"/>
            <a:chExt cx="1219200" cy="1219200"/>
          </a:xfrm>
        </p:grpSpPr>
        <p:sp>
          <p:nvSpPr>
            <p:cNvPr id="10" name="椭圆 9"/>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8"/>
            <p:cNvSpPr/>
            <p:nvPr/>
          </p:nvSpPr>
          <p:spPr>
            <a:xfrm>
              <a:off x="7284429" y="-957362"/>
              <a:ext cx="555028" cy="553866"/>
            </a:xfrm>
            <a:custGeom>
              <a:avLst/>
              <a:gdLst>
                <a:gd name="connsiteX0" fmla="*/ 73141 w 606368"/>
                <a:gd name="connsiteY0" fmla="*/ 459099 h 605099"/>
                <a:gd name="connsiteX1" fmla="*/ 146282 w 606368"/>
                <a:gd name="connsiteY1" fmla="*/ 532099 h 605099"/>
                <a:gd name="connsiteX2" fmla="*/ 73141 w 606368"/>
                <a:gd name="connsiteY2" fmla="*/ 605099 h 605099"/>
                <a:gd name="connsiteX3" fmla="*/ 0 w 606368"/>
                <a:gd name="connsiteY3" fmla="*/ 532099 h 605099"/>
                <a:gd name="connsiteX4" fmla="*/ 73141 w 606368"/>
                <a:gd name="connsiteY4" fmla="*/ 459099 h 605099"/>
                <a:gd name="connsiteX5" fmla="*/ 90350 w 606368"/>
                <a:gd name="connsiteY5" fmla="*/ 311335 h 605099"/>
                <a:gd name="connsiteX6" fmla="*/ 286566 w 606368"/>
                <a:gd name="connsiteY6" fmla="*/ 507355 h 605099"/>
                <a:gd name="connsiteX7" fmla="*/ 245213 w 606368"/>
                <a:gd name="connsiteY7" fmla="*/ 548647 h 605099"/>
                <a:gd name="connsiteX8" fmla="*/ 203860 w 606368"/>
                <a:gd name="connsiteY8" fmla="*/ 507355 h 605099"/>
                <a:gd name="connsiteX9" fmla="*/ 90350 w 606368"/>
                <a:gd name="connsiteY9" fmla="*/ 393919 h 605099"/>
                <a:gd name="connsiteX10" fmla="*/ 48902 w 606368"/>
                <a:gd name="connsiteY10" fmla="*/ 352627 h 605099"/>
                <a:gd name="connsiteX11" fmla="*/ 90350 w 606368"/>
                <a:gd name="connsiteY11" fmla="*/ 311335 h 605099"/>
                <a:gd name="connsiteX12" fmla="*/ 112838 w 606368"/>
                <a:gd name="connsiteY12" fmla="*/ 158772 h 605099"/>
                <a:gd name="connsiteX13" fmla="*/ 439340 w 606368"/>
                <a:gd name="connsiteY13" fmla="*/ 484848 h 605099"/>
                <a:gd name="connsiteX14" fmla="*/ 397986 w 606368"/>
                <a:gd name="connsiteY14" fmla="*/ 526136 h 605099"/>
                <a:gd name="connsiteX15" fmla="*/ 356631 w 606368"/>
                <a:gd name="connsiteY15" fmla="*/ 484848 h 605099"/>
                <a:gd name="connsiteX16" fmla="*/ 112838 w 606368"/>
                <a:gd name="connsiteY16" fmla="*/ 241443 h 605099"/>
                <a:gd name="connsiteX17" fmla="*/ 71483 w 606368"/>
                <a:gd name="connsiteY17" fmla="*/ 200060 h 605099"/>
                <a:gd name="connsiteX18" fmla="*/ 112838 w 606368"/>
                <a:gd name="connsiteY18" fmla="*/ 158772 h 605099"/>
                <a:gd name="connsiteX19" fmla="*/ 121024 w 606368"/>
                <a:gd name="connsiteY19" fmla="*/ 0 h 605099"/>
                <a:gd name="connsiteX20" fmla="*/ 606368 w 606368"/>
                <a:gd name="connsiteY20" fmla="*/ 484702 h 605099"/>
                <a:gd name="connsiteX21" fmla="*/ 565012 w 606368"/>
                <a:gd name="connsiteY21" fmla="*/ 525995 h 605099"/>
                <a:gd name="connsiteX22" fmla="*/ 523656 w 606368"/>
                <a:gd name="connsiteY22" fmla="*/ 484702 h 605099"/>
                <a:gd name="connsiteX23" fmla="*/ 121024 w 606368"/>
                <a:gd name="connsiteY23" fmla="*/ 82586 h 605099"/>
                <a:gd name="connsiteX24" fmla="*/ 79668 w 606368"/>
                <a:gd name="connsiteY24" fmla="*/ 41293 h 605099"/>
                <a:gd name="connsiteX25" fmla="*/ 121024 w 606368"/>
                <a:gd name="connsiteY25" fmla="*/ 0 h 605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6368" h="605099">
                  <a:moveTo>
                    <a:pt x="73141" y="459099"/>
                  </a:moveTo>
                  <a:cubicBezTo>
                    <a:pt x="113536" y="459099"/>
                    <a:pt x="146282" y="491782"/>
                    <a:pt x="146282" y="532099"/>
                  </a:cubicBezTo>
                  <a:cubicBezTo>
                    <a:pt x="146282" y="572416"/>
                    <a:pt x="113536" y="605099"/>
                    <a:pt x="73141" y="605099"/>
                  </a:cubicBezTo>
                  <a:cubicBezTo>
                    <a:pt x="32746" y="605099"/>
                    <a:pt x="0" y="572416"/>
                    <a:pt x="0" y="532099"/>
                  </a:cubicBezTo>
                  <a:cubicBezTo>
                    <a:pt x="0" y="491782"/>
                    <a:pt x="32746" y="459099"/>
                    <a:pt x="73141" y="459099"/>
                  </a:cubicBezTo>
                  <a:close/>
                  <a:moveTo>
                    <a:pt x="90350" y="311335"/>
                  </a:moveTo>
                  <a:cubicBezTo>
                    <a:pt x="198584" y="311335"/>
                    <a:pt x="286566" y="399280"/>
                    <a:pt x="286566" y="507355"/>
                  </a:cubicBezTo>
                  <a:cubicBezTo>
                    <a:pt x="286566" y="530118"/>
                    <a:pt x="268103" y="548647"/>
                    <a:pt x="245213" y="548647"/>
                  </a:cubicBezTo>
                  <a:cubicBezTo>
                    <a:pt x="222417" y="548647"/>
                    <a:pt x="203860" y="530118"/>
                    <a:pt x="203860" y="507355"/>
                  </a:cubicBezTo>
                  <a:cubicBezTo>
                    <a:pt x="203860" y="444805"/>
                    <a:pt x="152898" y="393919"/>
                    <a:pt x="90350" y="393919"/>
                  </a:cubicBezTo>
                  <a:cubicBezTo>
                    <a:pt x="67459" y="393919"/>
                    <a:pt x="48902" y="375483"/>
                    <a:pt x="48902" y="352627"/>
                  </a:cubicBezTo>
                  <a:cubicBezTo>
                    <a:pt x="48902" y="329770"/>
                    <a:pt x="67459" y="311335"/>
                    <a:pt x="90350" y="311335"/>
                  </a:cubicBezTo>
                  <a:close/>
                  <a:moveTo>
                    <a:pt x="112838" y="158772"/>
                  </a:moveTo>
                  <a:cubicBezTo>
                    <a:pt x="292857" y="158772"/>
                    <a:pt x="439340" y="305021"/>
                    <a:pt x="439340" y="484848"/>
                  </a:cubicBezTo>
                  <a:cubicBezTo>
                    <a:pt x="439340" y="507608"/>
                    <a:pt x="420783" y="526136"/>
                    <a:pt x="397986" y="526136"/>
                  </a:cubicBezTo>
                  <a:cubicBezTo>
                    <a:pt x="375095" y="526136"/>
                    <a:pt x="356631" y="507608"/>
                    <a:pt x="356631" y="484848"/>
                  </a:cubicBezTo>
                  <a:cubicBezTo>
                    <a:pt x="356631" y="350636"/>
                    <a:pt x="247263" y="241443"/>
                    <a:pt x="112838" y="241443"/>
                  </a:cubicBezTo>
                  <a:cubicBezTo>
                    <a:pt x="89947" y="241443"/>
                    <a:pt x="71483" y="222915"/>
                    <a:pt x="71483" y="200060"/>
                  </a:cubicBezTo>
                  <a:cubicBezTo>
                    <a:pt x="71483" y="177300"/>
                    <a:pt x="89947" y="158772"/>
                    <a:pt x="112838" y="158772"/>
                  </a:cubicBezTo>
                  <a:close/>
                  <a:moveTo>
                    <a:pt x="121024" y="0"/>
                  </a:moveTo>
                  <a:cubicBezTo>
                    <a:pt x="388661" y="0"/>
                    <a:pt x="606368" y="217377"/>
                    <a:pt x="606368" y="484702"/>
                  </a:cubicBezTo>
                  <a:cubicBezTo>
                    <a:pt x="606368" y="507465"/>
                    <a:pt x="587904" y="525995"/>
                    <a:pt x="565012" y="525995"/>
                  </a:cubicBezTo>
                  <a:cubicBezTo>
                    <a:pt x="542120" y="525995"/>
                    <a:pt x="523656" y="507465"/>
                    <a:pt x="523656" y="484702"/>
                  </a:cubicBezTo>
                  <a:cubicBezTo>
                    <a:pt x="523656" y="262997"/>
                    <a:pt x="342971" y="82586"/>
                    <a:pt x="121024" y="82586"/>
                  </a:cubicBezTo>
                  <a:cubicBezTo>
                    <a:pt x="98227" y="82586"/>
                    <a:pt x="79668" y="64150"/>
                    <a:pt x="79668" y="41293"/>
                  </a:cubicBezTo>
                  <a:cubicBezTo>
                    <a:pt x="79668" y="18530"/>
                    <a:pt x="98227" y="0"/>
                    <a:pt x="1210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2" name="组合 47"/>
          <p:cNvGrpSpPr/>
          <p:nvPr/>
        </p:nvGrpSpPr>
        <p:grpSpPr>
          <a:xfrm>
            <a:off x="8173397" y="4244895"/>
            <a:ext cx="667657" cy="667657"/>
            <a:chOff x="6952343" y="-1290029"/>
            <a:chExt cx="1219200" cy="1219200"/>
          </a:xfrm>
        </p:grpSpPr>
        <p:sp>
          <p:nvSpPr>
            <p:cNvPr id="13" name="椭圆 1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21"/>
            <p:cNvSpPr/>
            <p:nvPr/>
          </p:nvSpPr>
          <p:spPr>
            <a:xfrm>
              <a:off x="7284429" y="-952531"/>
              <a:ext cx="555028" cy="544205"/>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5" name="组合 26"/>
          <p:cNvGrpSpPr/>
          <p:nvPr/>
        </p:nvGrpSpPr>
        <p:grpSpPr>
          <a:xfrm>
            <a:off x="5232262" y="1244420"/>
            <a:ext cx="5985488" cy="973403"/>
            <a:chOff x="8267997" y="2722614"/>
            <a:chExt cx="5985488" cy="973403"/>
          </a:xfrm>
        </p:grpSpPr>
        <p:sp>
          <p:nvSpPr>
            <p:cNvPr id="16" name="矩形 15"/>
            <p:cNvSpPr/>
            <p:nvPr/>
          </p:nvSpPr>
          <p:spPr>
            <a:xfrm>
              <a:off x="8267997" y="2722614"/>
              <a:ext cx="2501951" cy="402546"/>
            </a:xfrm>
            <a:prstGeom prst="rect">
              <a:avLst/>
            </a:prstGeom>
          </p:spPr>
          <p:txBody>
            <a:bodyPr wrap="square">
              <a:spAutoFit/>
              <a:scene3d>
                <a:camera prst="orthographicFront"/>
                <a:lightRig rig="threePt" dir="t"/>
              </a:scene3d>
              <a:sp3d contourW="12700"/>
            </a:bodyPr>
            <a:lstStyle/>
            <a:p>
              <a:pPr>
                <a:lnSpc>
                  <a:spcPct val="120000"/>
                </a:lnSpc>
              </a:pPr>
              <a:r>
                <a:rPr lang="zh-CN" altLang="en-US" b="1"/>
                <a:t>方法新</a:t>
              </a:r>
              <a:endParaRPr lang="zh-CN" altLang="en-US" b="1" dirty="0"/>
            </a:p>
          </p:txBody>
        </p:sp>
        <p:sp>
          <p:nvSpPr>
            <p:cNvPr id="17" name="文本框 16"/>
            <p:cNvSpPr txBox="1"/>
            <p:nvPr/>
          </p:nvSpPr>
          <p:spPr>
            <a:xfrm>
              <a:off x="8276222" y="3089633"/>
              <a:ext cx="5977263" cy="606384"/>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b="1">
                  <a:latin typeface="Century Gothic" panose="020B0502020202020204" pitchFamily="34" charset="0"/>
                  <a:ea typeface="+mj-ea"/>
                </a:rPr>
                <a:t>[18] B. Yang, S. Li, Multifocus image fusion and restoration with sparse representation, IEEE Trans. Instrum. Meas. 59 (4) (2010) 884–892 . </a:t>
              </a:r>
              <a:br>
                <a:rPr lang="en-US" altLang="zh-CN" sz="800"/>
              </a:br>
              <a:endParaRPr lang="en-US" altLang="zh-CN" sz="800" dirty="0">
                <a:latin typeface="Century Gothic" panose="020B0502020202020204" pitchFamily="34" charset="0"/>
                <a:ea typeface="+mj-ea"/>
              </a:endParaRPr>
            </a:p>
          </p:txBody>
        </p:sp>
      </p:grpSp>
      <p:sp>
        <p:nvSpPr>
          <p:cNvPr id="19" name="矩形 18"/>
          <p:cNvSpPr/>
          <p:nvPr/>
        </p:nvSpPr>
        <p:spPr>
          <a:xfrm>
            <a:off x="5277593" y="3787051"/>
            <a:ext cx="3633226" cy="403124"/>
          </a:xfrm>
          <a:prstGeom prst="rect">
            <a:avLst/>
          </a:prstGeom>
        </p:spPr>
        <p:txBody>
          <a:bodyPr wrap="square">
            <a:spAutoFit/>
            <a:scene3d>
              <a:camera prst="orthographicFront"/>
              <a:lightRig rig="threePt" dir="t"/>
            </a:scene3d>
            <a:sp3d contourW="12700"/>
          </a:bodyPr>
          <a:lstStyle/>
          <a:p>
            <a:pPr>
              <a:lnSpc>
                <a:spcPct val="120000"/>
              </a:lnSpc>
            </a:pPr>
            <a:r>
              <a:rPr lang="zh-CN" altLang="en-US" b="1"/>
              <a:t>基于稀疏感知图像融合论文数量</a:t>
            </a:r>
            <a:endParaRPr lang="zh-CN" altLang="en-US" b="1" dirty="0"/>
          </a:p>
        </p:txBody>
      </p:sp>
      <p:pic>
        <p:nvPicPr>
          <p:cNvPr id="27" name="图片 2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5" y="0"/>
            <a:ext cx="4096512" cy="6858000"/>
          </a:xfrm>
          <a:prstGeom prst="rect">
            <a:avLst/>
          </a:prstGeom>
        </p:spPr>
      </p:pic>
      <p:grpSp>
        <p:nvGrpSpPr>
          <p:cNvPr id="37" name="组合 36">
            <a:extLst>
              <a:ext uri="{FF2B5EF4-FFF2-40B4-BE49-F238E27FC236}">
                <a16:creationId xmlns:a16="http://schemas.microsoft.com/office/drawing/2014/main" id="{7BDE1354-FEAA-42AA-8B30-5238CBEED0D1}"/>
              </a:ext>
            </a:extLst>
          </p:cNvPr>
          <p:cNvGrpSpPr/>
          <p:nvPr/>
        </p:nvGrpSpPr>
        <p:grpSpPr>
          <a:xfrm>
            <a:off x="4742877" y="2215012"/>
            <a:ext cx="5982671" cy="946485"/>
            <a:chOff x="4631910" y="1681049"/>
            <a:chExt cx="5982671" cy="946485"/>
          </a:xfrm>
        </p:grpSpPr>
        <p:pic>
          <p:nvPicPr>
            <p:cNvPr id="28" name="图片 27">
              <a:extLst>
                <a:ext uri="{FF2B5EF4-FFF2-40B4-BE49-F238E27FC236}">
                  <a16:creationId xmlns:a16="http://schemas.microsoft.com/office/drawing/2014/main" id="{44F2B219-05FD-4C9F-9823-AB4B1CC26AE3}"/>
                </a:ext>
              </a:extLst>
            </p:cNvPr>
            <p:cNvPicPr>
              <a:picLocks noChangeAspect="1"/>
            </p:cNvPicPr>
            <p:nvPr/>
          </p:nvPicPr>
          <p:blipFill>
            <a:blip r:embed="rId3"/>
            <a:stretch>
              <a:fillRect/>
            </a:stretch>
          </p:blipFill>
          <p:spPr>
            <a:xfrm>
              <a:off x="4677144" y="1681049"/>
              <a:ext cx="5867400" cy="809625"/>
            </a:xfrm>
            <a:prstGeom prst="rect">
              <a:avLst/>
            </a:prstGeom>
          </p:spPr>
        </p:pic>
        <p:cxnSp>
          <p:nvCxnSpPr>
            <p:cNvPr id="30" name="直接连接符 29">
              <a:extLst>
                <a:ext uri="{FF2B5EF4-FFF2-40B4-BE49-F238E27FC236}">
                  <a16:creationId xmlns:a16="http://schemas.microsoft.com/office/drawing/2014/main" id="{8CD84FC0-6AEE-4900-BB0A-C2C23B4835A7}"/>
                </a:ext>
              </a:extLst>
            </p:cNvPr>
            <p:cNvCxnSpPr>
              <a:cxnSpLocks/>
            </p:cNvCxnSpPr>
            <p:nvPr/>
          </p:nvCxnSpPr>
          <p:spPr>
            <a:xfrm flipV="1">
              <a:off x="4933334" y="1922197"/>
              <a:ext cx="5681247" cy="57433"/>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2" name="直接连接符 31">
              <a:extLst>
                <a:ext uri="{FF2B5EF4-FFF2-40B4-BE49-F238E27FC236}">
                  <a16:creationId xmlns:a16="http://schemas.microsoft.com/office/drawing/2014/main" id="{260D08E0-F8DB-4A6B-AF2C-603AD7A7DEE8}"/>
                </a:ext>
              </a:extLst>
            </p:cNvPr>
            <p:cNvCxnSpPr>
              <a:cxnSpLocks/>
            </p:cNvCxnSpPr>
            <p:nvPr/>
          </p:nvCxnSpPr>
          <p:spPr>
            <a:xfrm>
              <a:off x="4631910" y="2206435"/>
              <a:ext cx="2598449"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6" name="矩形 35">
              <a:extLst>
                <a:ext uri="{FF2B5EF4-FFF2-40B4-BE49-F238E27FC236}">
                  <a16:creationId xmlns:a16="http://schemas.microsoft.com/office/drawing/2014/main" id="{E8F41EF5-0148-4B4C-AF02-265F4E39EA98}"/>
                </a:ext>
              </a:extLst>
            </p:cNvPr>
            <p:cNvSpPr/>
            <p:nvPr/>
          </p:nvSpPr>
          <p:spPr>
            <a:xfrm>
              <a:off x="4794737" y="2422689"/>
              <a:ext cx="5749807" cy="204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a:extLst>
              <a:ext uri="{FF2B5EF4-FFF2-40B4-BE49-F238E27FC236}">
                <a16:creationId xmlns:a16="http://schemas.microsoft.com/office/drawing/2014/main" id="{143A15D9-09BA-4F7E-9868-F0E503D43144}"/>
              </a:ext>
            </a:extLst>
          </p:cNvPr>
          <p:cNvSpPr/>
          <p:nvPr/>
        </p:nvSpPr>
        <p:spPr>
          <a:xfrm flipV="1">
            <a:off x="7509889" y="1850004"/>
            <a:ext cx="423844" cy="16226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A97E2005-F5E1-44E1-927D-BD92E3CE0E1B}"/>
              </a:ext>
            </a:extLst>
          </p:cNvPr>
          <p:cNvSpPr txBox="1"/>
          <p:nvPr/>
        </p:nvSpPr>
        <p:spPr>
          <a:xfrm>
            <a:off x="4777728" y="3145879"/>
            <a:ext cx="5977263" cy="1985159"/>
          </a:xfrm>
          <a:prstGeom prst="rect">
            <a:avLst/>
          </a:prstGeom>
          <a:noFill/>
        </p:spPr>
        <p:txBody>
          <a:bodyPr wrap="square" rtlCol="0">
            <a:spAutoFit/>
          </a:bodyPr>
          <a:lstStyle/>
          <a:p>
            <a:r>
              <a:rPr lang="en-US" altLang="zh-CN" sz="1100" b="1">
                <a:latin typeface="Century Gothic" panose="020B0502020202020204" pitchFamily="34" charset="0"/>
                <a:ea typeface="+mj-ea"/>
              </a:rPr>
              <a:t>SOURCE–----Q. Zhang,Y. Liu,Sparse representation based multi-sensor image fusion for multi-focus and multi-modality images: A review,Information Fusion.</a:t>
            </a:r>
            <a:r>
              <a:rPr lang="zh-CN" altLang="en-US" sz="1100" b="1">
                <a:latin typeface="Century Gothic" panose="020B0502020202020204" pitchFamily="34" charset="0"/>
                <a:ea typeface="+mj-ea"/>
              </a:rPr>
              <a:t> </a:t>
            </a:r>
            <a:r>
              <a:rPr lang="en-US" altLang="zh-CN" sz="1100" b="1">
                <a:latin typeface="Century Gothic" panose="020B0502020202020204" pitchFamily="34" charset="0"/>
                <a:ea typeface="+mj-ea"/>
              </a:rPr>
              <a:t>40 (2018) 57–75. IF 10.7 Q1</a:t>
            </a:r>
            <a:r>
              <a:rPr lang="zh-CN" altLang="en-US" sz="1100" b="1">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pic>
        <p:nvPicPr>
          <p:cNvPr id="35" name="图片 34">
            <a:extLst>
              <a:ext uri="{FF2B5EF4-FFF2-40B4-BE49-F238E27FC236}">
                <a16:creationId xmlns:a16="http://schemas.microsoft.com/office/drawing/2014/main" id="{2259E243-C408-4F4A-B863-C9C189A2518B}"/>
              </a:ext>
            </a:extLst>
          </p:cNvPr>
          <p:cNvPicPr/>
          <p:nvPr/>
        </p:nvPicPr>
        <p:blipFill>
          <a:blip r:embed="rId4"/>
          <a:stretch>
            <a:fillRect/>
          </a:stretch>
        </p:blipFill>
        <p:spPr>
          <a:xfrm>
            <a:off x="5232262" y="4135454"/>
            <a:ext cx="4352925" cy="2533650"/>
          </a:xfrm>
          <a:prstGeom prst="rect">
            <a:avLst/>
          </a:prstGeom>
        </p:spPr>
      </p:pic>
      <p:sp>
        <p:nvSpPr>
          <p:cNvPr id="24" name="矩形 23">
            <a:extLst>
              <a:ext uri="{FF2B5EF4-FFF2-40B4-BE49-F238E27FC236}">
                <a16:creationId xmlns:a16="http://schemas.microsoft.com/office/drawing/2014/main" id="{D86BC652-6722-4B3A-8181-E973F01C445A}"/>
              </a:ext>
            </a:extLst>
          </p:cNvPr>
          <p:cNvSpPr/>
          <p:nvPr/>
        </p:nvSpPr>
        <p:spPr>
          <a:xfrm>
            <a:off x="4548806" y="141941"/>
            <a:ext cx="6772786"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稀疏表示方法在图像融合应用简介</a:t>
            </a:r>
            <a:endParaRPr lang="zh-CN" altLang="en-US" sz="3200" b="1" dirty="0">
              <a:solidFill>
                <a:srgbClr val="272727"/>
              </a:solidFill>
              <a:latin typeface="Microsoft YaHei" charset="-122"/>
              <a:ea typeface="Microsoft YaHei" charset="-122"/>
              <a:cs typeface="Microsoft YaHei" charset="-122"/>
            </a:endParaRPr>
          </a:p>
        </p:txBody>
      </p:sp>
      <p:sp>
        <p:nvSpPr>
          <p:cNvPr id="25" name="矩形 24">
            <a:extLst>
              <a:ext uri="{FF2B5EF4-FFF2-40B4-BE49-F238E27FC236}">
                <a16:creationId xmlns:a16="http://schemas.microsoft.com/office/drawing/2014/main" id="{A483182B-2C73-4AB3-A27F-FD79E634A619}"/>
              </a:ext>
            </a:extLst>
          </p:cNvPr>
          <p:cNvSpPr/>
          <p:nvPr/>
        </p:nvSpPr>
        <p:spPr>
          <a:xfrm>
            <a:off x="4136909" y="0"/>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61941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67599" y="259603"/>
            <a:ext cx="11544591"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rPr>
              <a:t>多尺度几何分析（</a:t>
            </a:r>
            <a:r>
              <a:rPr lang="en-US" altLang="zh-CN" sz="3200" b="1">
                <a:solidFill>
                  <a:srgbClr val="272727"/>
                </a:solidFill>
                <a:latin typeface="Microsoft YaHei" charset="-122"/>
                <a:ea typeface="Microsoft YaHei" charset="-122"/>
              </a:rPr>
              <a:t>Multiscale Geometric Analysis)</a:t>
            </a:r>
            <a:r>
              <a:rPr lang="zh-CN" altLang="en-US" sz="3200" b="1">
                <a:solidFill>
                  <a:srgbClr val="272727"/>
                </a:solidFill>
                <a:latin typeface="Microsoft YaHei" charset="-122"/>
                <a:ea typeface="Microsoft YaHei" charset="-122"/>
              </a:rPr>
              <a:t>方法</a:t>
            </a:r>
            <a:endParaRPr lang="zh-CN" altLang="en-US" sz="3200" b="1" dirty="0">
              <a:solidFill>
                <a:srgbClr val="272727"/>
              </a:solidFill>
              <a:latin typeface="Microsoft YaHei" charset="-122"/>
              <a:ea typeface="Microsoft YaHei" charset="-122"/>
            </a:endParaRPr>
          </a:p>
        </p:txBody>
      </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CB48A9ED-1017-4F7B-A4B8-D50A5671482B}"/>
              </a:ext>
            </a:extLst>
          </p:cNvPr>
          <p:cNvSpPr txBox="1"/>
          <p:nvPr/>
        </p:nvSpPr>
        <p:spPr>
          <a:xfrm>
            <a:off x="6899043" y="3790729"/>
            <a:ext cx="5013147" cy="646331"/>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NSST</a:t>
            </a:r>
            <a:r>
              <a:rPr lang="zh-CN" altLang="en-US" b="1">
                <a:solidFill>
                  <a:schemeClr val="accent6">
                    <a:lumMod val="75000"/>
                  </a:schemeClr>
                </a:solidFill>
                <a:latin typeface="Century Gothic" panose="020B0502020202020204" pitchFamily="34" charset="0"/>
              </a:rPr>
              <a:t>多尺度多方向分解过程 </a:t>
            </a:r>
            <a:br>
              <a:rPr lang="zh-CN" altLang="en-US"/>
            </a:br>
            <a:endParaRPr lang="zh-CN" altLang="en-US" b="1" dirty="0">
              <a:solidFill>
                <a:schemeClr val="accent6">
                  <a:lumMod val="75000"/>
                </a:schemeClr>
              </a:solidFill>
              <a:latin typeface="Century Gothic" panose="020B0502020202020204" pitchFamily="34" charset="0"/>
            </a:endParaRPr>
          </a:p>
        </p:txBody>
      </p:sp>
      <p:graphicFrame>
        <p:nvGraphicFramePr>
          <p:cNvPr id="2" name="图示 1">
            <a:extLst>
              <a:ext uri="{FF2B5EF4-FFF2-40B4-BE49-F238E27FC236}">
                <a16:creationId xmlns:a16="http://schemas.microsoft.com/office/drawing/2014/main" id="{3C1A7B87-14C4-4F4B-8DC3-D55073D4AED9}"/>
              </a:ext>
            </a:extLst>
          </p:cNvPr>
          <p:cNvGraphicFramePr/>
          <p:nvPr>
            <p:extLst>
              <p:ext uri="{D42A27DB-BD31-4B8C-83A1-F6EECF244321}">
                <p14:modId xmlns:p14="http://schemas.microsoft.com/office/powerpoint/2010/main" val="3713500219"/>
              </p:ext>
            </p:extLst>
          </p:nvPr>
        </p:nvGraphicFramePr>
        <p:xfrm>
          <a:off x="505826" y="1318274"/>
          <a:ext cx="6308508" cy="4982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a:extLst>
              <a:ext uri="{FF2B5EF4-FFF2-40B4-BE49-F238E27FC236}">
                <a16:creationId xmlns:a16="http://schemas.microsoft.com/office/drawing/2014/main" id="{D8D90081-4B74-433A-A21F-7801C50D1598}"/>
              </a:ext>
            </a:extLst>
          </p:cNvPr>
          <p:cNvPicPr>
            <a:picLocks noChangeAspect="1"/>
          </p:cNvPicPr>
          <p:nvPr/>
        </p:nvPicPr>
        <p:blipFill>
          <a:blip r:embed="rId7"/>
          <a:stretch>
            <a:fillRect/>
          </a:stretch>
        </p:blipFill>
        <p:spPr>
          <a:xfrm>
            <a:off x="6814334" y="1532175"/>
            <a:ext cx="4461776" cy="2258554"/>
          </a:xfrm>
          <a:prstGeom prst="rect">
            <a:avLst/>
          </a:prstGeom>
        </p:spPr>
      </p:pic>
      <p:sp>
        <p:nvSpPr>
          <p:cNvPr id="9" name="文本框 8">
            <a:extLst>
              <a:ext uri="{FF2B5EF4-FFF2-40B4-BE49-F238E27FC236}">
                <a16:creationId xmlns:a16="http://schemas.microsoft.com/office/drawing/2014/main" id="{0282BBE6-D490-4992-9748-6375AA7B68C9}"/>
              </a:ext>
            </a:extLst>
          </p:cNvPr>
          <p:cNvSpPr txBox="1"/>
          <p:nvPr/>
        </p:nvSpPr>
        <p:spPr>
          <a:xfrm>
            <a:off x="6899043" y="1133609"/>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MGA</a:t>
            </a:r>
            <a:r>
              <a:rPr lang="zh-CN" altLang="en-US" b="1">
                <a:solidFill>
                  <a:schemeClr val="accent6">
                    <a:lumMod val="75000"/>
                  </a:schemeClr>
                </a:solidFill>
                <a:latin typeface="Century Gothic" panose="020B0502020202020204" pitchFamily="34" charset="0"/>
              </a:rPr>
              <a:t>意在解决核心问题</a:t>
            </a:r>
            <a:endParaRPr lang="zh-CN" altLang="en-US" b="1" dirty="0">
              <a:solidFill>
                <a:schemeClr val="accent6">
                  <a:lumMod val="75000"/>
                </a:schemeClr>
              </a:solidFill>
              <a:latin typeface="Century Gothic" panose="020B0502020202020204" pitchFamily="34" charset="0"/>
            </a:endParaRPr>
          </a:p>
        </p:txBody>
      </p:sp>
      <p:pic>
        <p:nvPicPr>
          <p:cNvPr id="4" name="图片 3">
            <a:extLst>
              <a:ext uri="{FF2B5EF4-FFF2-40B4-BE49-F238E27FC236}">
                <a16:creationId xmlns:a16="http://schemas.microsoft.com/office/drawing/2014/main" id="{1A30E507-C9A3-4FD5-AD08-8A923FC96E7A}"/>
              </a:ext>
            </a:extLst>
          </p:cNvPr>
          <p:cNvPicPr>
            <a:picLocks noChangeAspect="1"/>
          </p:cNvPicPr>
          <p:nvPr/>
        </p:nvPicPr>
        <p:blipFill>
          <a:blip r:embed="rId8"/>
          <a:stretch>
            <a:fillRect/>
          </a:stretch>
        </p:blipFill>
        <p:spPr>
          <a:xfrm>
            <a:off x="6899406" y="4134968"/>
            <a:ext cx="4279353" cy="2165930"/>
          </a:xfrm>
          <a:prstGeom prst="rect">
            <a:avLst/>
          </a:prstGeom>
        </p:spPr>
      </p:pic>
    </p:spTree>
    <p:extLst>
      <p:ext uri="{BB962C8B-B14F-4D97-AF65-F5344CB8AC3E}">
        <p14:creationId xmlns:p14="http://schemas.microsoft.com/office/powerpoint/2010/main" val="160468767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14735" y="241092"/>
            <a:ext cx="4914010"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稀疏表示核心部分原理</a:t>
            </a:r>
            <a:endParaRPr lang="zh-CN" altLang="en-US" sz="3200" b="1" dirty="0">
              <a:solidFill>
                <a:srgbClr val="272727"/>
              </a:solidFill>
              <a:latin typeface="Microsoft YaHei" charset="-122"/>
              <a:ea typeface="Microsoft YaHei" charset="-122"/>
              <a:cs typeface="Microsoft YaHei" charset="-122"/>
            </a:endParaRPr>
          </a:p>
        </p:txBody>
      </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B1C079FC-7D19-460C-AA2D-ED34B73EB6BD}"/>
              </a:ext>
            </a:extLst>
          </p:cNvPr>
          <p:cNvSpPr/>
          <p:nvPr/>
        </p:nvSpPr>
        <p:spPr>
          <a:xfrm>
            <a:off x="114300" y="3841679"/>
            <a:ext cx="12077700" cy="646331"/>
          </a:xfrm>
          <a:prstGeom prst="rect">
            <a:avLst/>
          </a:prstGeom>
        </p:spPr>
        <p:txBody>
          <a:bodyPr wrap="square">
            <a:spAutoFit/>
          </a:bodyPr>
          <a:lstStyle/>
          <a:p>
            <a:r>
              <a:rPr lang="en-US" altLang="zh-CN" b="1">
                <a:latin typeface="Century Gothic" panose="020B0502020202020204" pitchFamily="34" charset="0"/>
              </a:rPr>
              <a:t>SOURCE–----J. Wright,Y. Yang, Robust Face Recognition via Sparse Representation</a:t>
            </a:r>
          </a:p>
          <a:p>
            <a:r>
              <a:rPr lang="en-US" altLang="zh-CN" b="1">
                <a:latin typeface="Century Gothic" panose="020B0502020202020204" pitchFamily="34" charset="0"/>
              </a:rPr>
              <a:t>John,IEEE TRANSACTIONS ON PATTERN ANALYSIS AND MACHINE INTELLIGENCE, 31 (2009) 210–227. IF 17.7  Q1</a:t>
            </a:r>
            <a:r>
              <a:rPr lang="zh-CN" altLang="en-US" b="1">
                <a:latin typeface="Century Gothic" panose="020B0502020202020204" pitchFamily="34" charset="0"/>
              </a:rPr>
              <a:t> </a:t>
            </a:r>
          </a:p>
        </p:txBody>
      </p:sp>
      <p:pic>
        <p:nvPicPr>
          <p:cNvPr id="2" name="图片 1">
            <a:extLst>
              <a:ext uri="{FF2B5EF4-FFF2-40B4-BE49-F238E27FC236}">
                <a16:creationId xmlns:a16="http://schemas.microsoft.com/office/drawing/2014/main" id="{0B9072A2-F674-4215-8006-295275A21597}"/>
              </a:ext>
            </a:extLst>
          </p:cNvPr>
          <p:cNvPicPr>
            <a:picLocks noChangeAspect="1"/>
          </p:cNvPicPr>
          <p:nvPr/>
        </p:nvPicPr>
        <p:blipFill>
          <a:blip r:embed="rId2"/>
          <a:stretch>
            <a:fillRect/>
          </a:stretch>
        </p:blipFill>
        <p:spPr>
          <a:xfrm>
            <a:off x="414735" y="1595985"/>
            <a:ext cx="10753725" cy="2152650"/>
          </a:xfrm>
          <a:prstGeom prst="rect">
            <a:avLst/>
          </a:prstGeom>
        </p:spPr>
      </p:pic>
      <p:pic>
        <p:nvPicPr>
          <p:cNvPr id="3" name="图片 2">
            <a:extLst>
              <a:ext uri="{FF2B5EF4-FFF2-40B4-BE49-F238E27FC236}">
                <a16:creationId xmlns:a16="http://schemas.microsoft.com/office/drawing/2014/main" id="{18962F1A-6C26-4275-B704-7DE2805DA70B}"/>
              </a:ext>
            </a:extLst>
          </p:cNvPr>
          <p:cNvPicPr>
            <a:picLocks noChangeAspect="1"/>
          </p:cNvPicPr>
          <p:nvPr/>
        </p:nvPicPr>
        <p:blipFill>
          <a:blip r:embed="rId3"/>
          <a:stretch>
            <a:fillRect/>
          </a:stretch>
        </p:blipFill>
        <p:spPr>
          <a:xfrm>
            <a:off x="228600" y="4759809"/>
            <a:ext cx="6781800" cy="1743075"/>
          </a:xfrm>
          <a:prstGeom prst="rect">
            <a:avLst/>
          </a:prstGeom>
        </p:spPr>
      </p:pic>
      <p:sp>
        <p:nvSpPr>
          <p:cNvPr id="7" name="文本框 6">
            <a:extLst>
              <a:ext uri="{FF2B5EF4-FFF2-40B4-BE49-F238E27FC236}">
                <a16:creationId xmlns:a16="http://schemas.microsoft.com/office/drawing/2014/main" id="{42BA2F0F-D9E8-432C-9C3E-7ECAFE447EF8}"/>
              </a:ext>
            </a:extLst>
          </p:cNvPr>
          <p:cNvSpPr txBox="1"/>
          <p:nvPr/>
        </p:nvSpPr>
        <p:spPr>
          <a:xfrm>
            <a:off x="414735" y="1226653"/>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A</a:t>
            </a:r>
            <a:r>
              <a:rPr lang="zh-CN" altLang="en-US" b="1">
                <a:solidFill>
                  <a:schemeClr val="accent6">
                    <a:lumMod val="75000"/>
                  </a:schemeClr>
                </a:solidFill>
                <a:latin typeface="Century Gothic" panose="020B0502020202020204" pitchFamily="34" charset="0"/>
              </a:rPr>
              <a:t>、通过完备字典去表示原图像图解</a:t>
            </a:r>
            <a:endParaRPr lang="zh-CN" altLang="en-US" b="1" dirty="0">
              <a:solidFill>
                <a:schemeClr val="accent6">
                  <a:lumMod val="75000"/>
                </a:schemeClr>
              </a:solidFill>
              <a:latin typeface="Century Gothic" panose="020B0502020202020204" pitchFamily="34" charset="0"/>
            </a:endParaRPr>
          </a:p>
        </p:txBody>
      </p:sp>
      <p:sp>
        <p:nvSpPr>
          <p:cNvPr id="8" name="文本框 7">
            <a:extLst>
              <a:ext uri="{FF2B5EF4-FFF2-40B4-BE49-F238E27FC236}">
                <a16:creationId xmlns:a16="http://schemas.microsoft.com/office/drawing/2014/main" id="{656C3741-68F3-497F-84C4-CA14DC0DCBAE}"/>
              </a:ext>
            </a:extLst>
          </p:cNvPr>
          <p:cNvSpPr txBox="1"/>
          <p:nvPr/>
        </p:nvSpPr>
        <p:spPr>
          <a:xfrm>
            <a:off x="414735" y="4458949"/>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B</a:t>
            </a:r>
            <a:r>
              <a:rPr lang="zh-CN" altLang="en-US" b="1">
                <a:solidFill>
                  <a:schemeClr val="accent6">
                    <a:lumMod val="75000"/>
                  </a:schemeClr>
                </a:solidFill>
                <a:latin typeface="Century Gothic" panose="020B0502020202020204" pitchFamily="34" charset="0"/>
              </a:rPr>
              <a:t>、通过公式表示原图像分解过程</a:t>
            </a:r>
            <a:endParaRPr lang="zh-CN" altLang="en-US" b="1" dirty="0">
              <a:solidFill>
                <a:schemeClr val="accent6">
                  <a:lumMod val="75000"/>
                </a:schemeClr>
              </a:solidFill>
              <a:latin typeface="Century Gothic" panose="020B0502020202020204" pitchFamily="34" charset="0"/>
            </a:endParaRPr>
          </a:p>
        </p:txBody>
      </p:sp>
      <p:pic>
        <p:nvPicPr>
          <p:cNvPr id="4" name="图片 3">
            <a:extLst>
              <a:ext uri="{FF2B5EF4-FFF2-40B4-BE49-F238E27FC236}">
                <a16:creationId xmlns:a16="http://schemas.microsoft.com/office/drawing/2014/main" id="{A4603B6C-4D81-4232-935C-0905679CD21B}"/>
              </a:ext>
            </a:extLst>
          </p:cNvPr>
          <p:cNvPicPr>
            <a:picLocks noChangeAspect="1"/>
          </p:cNvPicPr>
          <p:nvPr/>
        </p:nvPicPr>
        <p:blipFill>
          <a:blip r:embed="rId4"/>
          <a:stretch>
            <a:fillRect/>
          </a:stretch>
        </p:blipFill>
        <p:spPr>
          <a:xfrm>
            <a:off x="7196535" y="4828281"/>
            <a:ext cx="4235777" cy="1269116"/>
          </a:xfrm>
          <a:prstGeom prst="rect">
            <a:avLst/>
          </a:prstGeom>
        </p:spPr>
      </p:pic>
      <p:sp>
        <p:nvSpPr>
          <p:cNvPr id="10" name="文本框 9">
            <a:extLst>
              <a:ext uri="{FF2B5EF4-FFF2-40B4-BE49-F238E27FC236}">
                <a16:creationId xmlns:a16="http://schemas.microsoft.com/office/drawing/2014/main" id="{488DB603-47A2-4194-ABB7-E38026342B20}"/>
              </a:ext>
            </a:extLst>
          </p:cNvPr>
          <p:cNvSpPr txBox="1"/>
          <p:nvPr/>
        </p:nvSpPr>
        <p:spPr>
          <a:xfrm>
            <a:off x="7064553" y="4488010"/>
            <a:ext cx="5013147"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accent6">
                    <a:lumMod val="75000"/>
                  </a:schemeClr>
                </a:solidFill>
                <a:latin typeface="Century Gothic" panose="020B0502020202020204" pitchFamily="34" charset="0"/>
              </a:rPr>
              <a:t>C</a:t>
            </a:r>
            <a:r>
              <a:rPr lang="zh-CN" altLang="en-US" b="1">
                <a:solidFill>
                  <a:schemeClr val="accent6">
                    <a:lumMod val="75000"/>
                  </a:schemeClr>
                </a:solidFill>
                <a:latin typeface="Century Gothic" panose="020B0502020202020204" pitchFamily="34" charset="0"/>
              </a:rPr>
              <a:t>、提取系数满足条件</a:t>
            </a:r>
            <a:endParaRPr lang="zh-CN" altLang="en-US" b="1"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10510447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734" y="142581"/>
            <a:ext cx="11610974"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基于稀疏表示（</a:t>
            </a:r>
            <a:r>
              <a:rPr lang="en-US" altLang="zh-CN" sz="3200" b="1">
                <a:solidFill>
                  <a:srgbClr val="272727"/>
                </a:solidFill>
                <a:latin typeface="Microsoft YaHei" charset="-122"/>
                <a:ea typeface="Microsoft YaHei" charset="-122"/>
                <a:cs typeface="Microsoft YaHei" charset="-122"/>
              </a:rPr>
              <a:t>SPARSE REPRESENTATION) SR</a:t>
            </a:r>
            <a:r>
              <a:rPr lang="zh-CN" altLang="en-US" sz="3200" b="1">
                <a:solidFill>
                  <a:srgbClr val="272727"/>
                </a:solidFill>
                <a:latin typeface="Microsoft YaHei" charset="-122"/>
                <a:ea typeface="Microsoft YaHei" charset="-122"/>
                <a:cs typeface="Microsoft YaHei" charset="-122"/>
              </a:rPr>
              <a:t>融合流程</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06986" y="4759323"/>
            <a:ext cx="1155755" cy="733662"/>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红外</a:t>
            </a:r>
            <a:r>
              <a:rPr lang="en-US" altLang="zh-CN" b="1" spc="150">
                <a:solidFill>
                  <a:schemeClr val="bg1"/>
                </a:solidFill>
                <a:latin typeface="Calibri" panose="020F0502020204030204" pitchFamily="34" charset="0"/>
                <a:ea typeface="微软雅黑" panose="020B0503020204020204" pitchFamily="34" charset="-122"/>
                <a:sym typeface="Calibri" panose="020F0502020204030204" pitchFamily="34" charset="0"/>
              </a:rPr>
              <a:t>/</a:t>
            </a: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可见光</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9" name="Group 8"/>
          <p:cNvGrpSpPr>
            <a:grpSpLocks noChangeAspect="1"/>
          </p:cNvGrpSpPr>
          <p:nvPr/>
        </p:nvGrpSpPr>
        <p:grpSpPr bwMode="auto">
          <a:xfrm>
            <a:off x="850732" y="4244702"/>
            <a:ext cx="440106" cy="428748"/>
            <a:chOff x="1245" y="-370"/>
            <a:chExt cx="5192" cy="5058"/>
          </a:xfrm>
          <a:solidFill>
            <a:schemeClr val="bg1"/>
          </a:solidFill>
        </p:grpSpPr>
        <p:sp>
          <p:nvSpPr>
            <p:cNvPr id="10" name="Freeform 9"/>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1" name="Freeform 10"/>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2" name="文本框 11"/>
          <p:cNvSpPr txBox="1"/>
          <p:nvPr/>
        </p:nvSpPr>
        <p:spPr>
          <a:xfrm>
            <a:off x="4473261" y="5141015"/>
            <a:ext cx="1054820" cy="402546"/>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遥感</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3" name="文本框 12"/>
          <p:cNvSpPr txBox="1"/>
          <p:nvPr/>
        </p:nvSpPr>
        <p:spPr>
          <a:xfrm>
            <a:off x="6659607" y="3791240"/>
            <a:ext cx="1590212" cy="402546"/>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多聚焦</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4" name="文本框 13"/>
          <p:cNvSpPr txBox="1"/>
          <p:nvPr/>
        </p:nvSpPr>
        <p:spPr>
          <a:xfrm>
            <a:off x="9414862" y="3791240"/>
            <a:ext cx="1590212" cy="401264"/>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医学诊断</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15" name="Group 13"/>
          <p:cNvGrpSpPr>
            <a:grpSpLocks noChangeAspect="1"/>
          </p:cNvGrpSpPr>
          <p:nvPr/>
        </p:nvGrpSpPr>
        <p:grpSpPr bwMode="auto">
          <a:xfrm>
            <a:off x="5352649" y="4422239"/>
            <a:ext cx="404921" cy="453683"/>
            <a:chOff x="1106" y="-899"/>
            <a:chExt cx="5464" cy="6122"/>
          </a:xfrm>
          <a:solidFill>
            <a:schemeClr val="bg1"/>
          </a:solidFill>
        </p:grpSpPr>
        <p:sp>
          <p:nvSpPr>
            <p:cNvPr id="16" name="Freeform 14"/>
            <p:cNvSpPr>
              <a:spLocks noEditPoints="1"/>
            </p:cNvSpPr>
            <p:nvPr/>
          </p:nvSpPr>
          <p:spPr bwMode="auto">
            <a:xfrm>
              <a:off x="1106" y="1116"/>
              <a:ext cx="5464" cy="4107"/>
            </a:xfrm>
            <a:custGeom>
              <a:avLst/>
              <a:gdLst>
                <a:gd name="T0" fmla="*/ 3082 w 5464"/>
                <a:gd name="T1" fmla="*/ 4107 h 4107"/>
                <a:gd name="T2" fmla="*/ 1996 w 5464"/>
                <a:gd name="T3" fmla="*/ 2634 h 4107"/>
                <a:gd name="T4" fmla="*/ 0 w 5464"/>
                <a:gd name="T5" fmla="*/ 3235 h 4107"/>
                <a:gd name="T6" fmla="*/ 0 w 5464"/>
                <a:gd name="T7" fmla="*/ 1007 h 4107"/>
                <a:gd name="T8" fmla="*/ 1258 w 5464"/>
                <a:gd name="T9" fmla="*/ 154 h 4107"/>
                <a:gd name="T10" fmla="*/ 1473 w 5464"/>
                <a:gd name="T11" fmla="*/ 485 h 4107"/>
                <a:gd name="T12" fmla="*/ 387 w 5464"/>
                <a:gd name="T13" fmla="*/ 1220 h 4107"/>
                <a:gd name="T14" fmla="*/ 387 w 5464"/>
                <a:gd name="T15" fmla="*/ 2712 h 4107"/>
                <a:gd name="T16" fmla="*/ 2131 w 5464"/>
                <a:gd name="T17" fmla="*/ 2190 h 4107"/>
                <a:gd name="T18" fmla="*/ 3198 w 5464"/>
                <a:gd name="T19" fmla="*/ 3604 h 4107"/>
                <a:gd name="T20" fmla="*/ 5076 w 5464"/>
                <a:gd name="T21" fmla="*/ 2518 h 4107"/>
                <a:gd name="T22" fmla="*/ 5076 w 5464"/>
                <a:gd name="T23" fmla="*/ 620 h 4107"/>
                <a:gd name="T24" fmla="*/ 3701 w 5464"/>
                <a:gd name="T25" fmla="*/ 1298 h 4107"/>
                <a:gd name="T26" fmla="*/ 3526 w 5464"/>
                <a:gd name="T27" fmla="*/ 948 h 4107"/>
                <a:gd name="T28" fmla="*/ 5464 w 5464"/>
                <a:gd name="T29" fmla="*/ 0 h 4107"/>
                <a:gd name="T30" fmla="*/ 5464 w 5464"/>
                <a:gd name="T31" fmla="*/ 2750 h 4107"/>
                <a:gd name="T32" fmla="*/ 3082 w 5464"/>
                <a:gd name="T33" fmla="*/ 4107 h 4107"/>
                <a:gd name="T34" fmla="*/ 3082 w 5464"/>
                <a:gd name="T35" fmla="*/ 4107 h 4107"/>
                <a:gd name="T36" fmla="*/ 3082 w 5464"/>
                <a:gd name="T37" fmla="*/ 4107 h 4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64" h="4107">
                  <a:moveTo>
                    <a:pt x="3082" y="4107"/>
                  </a:moveTo>
                  <a:lnTo>
                    <a:pt x="1996" y="2634"/>
                  </a:lnTo>
                  <a:lnTo>
                    <a:pt x="0" y="3235"/>
                  </a:lnTo>
                  <a:lnTo>
                    <a:pt x="0" y="1007"/>
                  </a:lnTo>
                  <a:lnTo>
                    <a:pt x="1258" y="154"/>
                  </a:lnTo>
                  <a:lnTo>
                    <a:pt x="1473" y="485"/>
                  </a:lnTo>
                  <a:lnTo>
                    <a:pt x="387" y="1220"/>
                  </a:lnTo>
                  <a:lnTo>
                    <a:pt x="387" y="2712"/>
                  </a:lnTo>
                  <a:lnTo>
                    <a:pt x="2131" y="2190"/>
                  </a:lnTo>
                  <a:lnTo>
                    <a:pt x="3198" y="3604"/>
                  </a:lnTo>
                  <a:lnTo>
                    <a:pt x="5076" y="2518"/>
                  </a:lnTo>
                  <a:lnTo>
                    <a:pt x="5076" y="620"/>
                  </a:lnTo>
                  <a:lnTo>
                    <a:pt x="3701" y="1298"/>
                  </a:lnTo>
                  <a:lnTo>
                    <a:pt x="3526" y="948"/>
                  </a:lnTo>
                  <a:lnTo>
                    <a:pt x="5464" y="0"/>
                  </a:lnTo>
                  <a:lnTo>
                    <a:pt x="5464" y="2750"/>
                  </a:lnTo>
                  <a:lnTo>
                    <a:pt x="3082" y="4107"/>
                  </a:lnTo>
                  <a:close/>
                  <a:moveTo>
                    <a:pt x="3082" y="4107"/>
                  </a:moveTo>
                  <a:lnTo>
                    <a:pt x="3082" y="4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Freeform 16"/>
            <p:cNvSpPr>
              <a:spLocks noEditPoints="1"/>
            </p:cNvSpPr>
            <p:nvPr/>
          </p:nvSpPr>
          <p:spPr bwMode="auto">
            <a:xfrm>
              <a:off x="2695" y="-899"/>
              <a:ext cx="2519" cy="3138"/>
            </a:xfrm>
            <a:custGeom>
              <a:avLst/>
              <a:gdLst>
                <a:gd name="T0" fmla="*/ 532 w 1065"/>
                <a:gd name="T1" fmla="*/ 1327 h 1327"/>
                <a:gd name="T2" fmla="*/ 491 w 1065"/>
                <a:gd name="T3" fmla="*/ 1303 h 1327"/>
                <a:gd name="T4" fmla="*/ 0 w 1065"/>
                <a:gd name="T5" fmla="*/ 655 h 1327"/>
                <a:gd name="T6" fmla="*/ 532 w 1065"/>
                <a:gd name="T7" fmla="*/ 0 h 1327"/>
                <a:gd name="T8" fmla="*/ 1065 w 1065"/>
                <a:gd name="T9" fmla="*/ 655 h 1327"/>
                <a:gd name="T10" fmla="*/ 573 w 1065"/>
                <a:gd name="T11" fmla="*/ 1303 h 1327"/>
                <a:gd name="T12" fmla="*/ 532 w 1065"/>
                <a:gd name="T13" fmla="*/ 1327 h 1327"/>
                <a:gd name="T14" fmla="*/ 532 w 1065"/>
                <a:gd name="T15" fmla="*/ 164 h 1327"/>
                <a:gd name="T16" fmla="*/ 164 w 1065"/>
                <a:gd name="T17" fmla="*/ 655 h 1327"/>
                <a:gd name="T18" fmla="*/ 532 w 1065"/>
                <a:gd name="T19" fmla="*/ 1139 h 1327"/>
                <a:gd name="T20" fmla="*/ 901 w 1065"/>
                <a:gd name="T21" fmla="*/ 655 h 1327"/>
                <a:gd name="T22" fmla="*/ 532 w 1065"/>
                <a:gd name="T23" fmla="*/ 164 h 1327"/>
                <a:gd name="T24" fmla="*/ 532 w 1065"/>
                <a:gd name="T25" fmla="*/ 164 h 1327"/>
                <a:gd name="T26" fmla="*/ 532 w 1065"/>
                <a:gd name="T27" fmla="*/ 16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5" h="1327">
                  <a:moveTo>
                    <a:pt x="532" y="1327"/>
                  </a:moveTo>
                  <a:cubicBezTo>
                    <a:pt x="491" y="1303"/>
                    <a:pt x="491" y="1303"/>
                    <a:pt x="491" y="1303"/>
                  </a:cubicBezTo>
                  <a:cubicBezTo>
                    <a:pt x="475" y="1294"/>
                    <a:pt x="0" y="1016"/>
                    <a:pt x="0" y="655"/>
                  </a:cubicBezTo>
                  <a:cubicBezTo>
                    <a:pt x="0" y="295"/>
                    <a:pt x="237" y="0"/>
                    <a:pt x="532" y="0"/>
                  </a:cubicBezTo>
                  <a:cubicBezTo>
                    <a:pt x="827" y="0"/>
                    <a:pt x="1065" y="295"/>
                    <a:pt x="1065" y="655"/>
                  </a:cubicBezTo>
                  <a:cubicBezTo>
                    <a:pt x="1065" y="1016"/>
                    <a:pt x="598" y="1294"/>
                    <a:pt x="573" y="1303"/>
                  </a:cubicBezTo>
                  <a:lnTo>
                    <a:pt x="532" y="1327"/>
                  </a:lnTo>
                  <a:close/>
                  <a:moveTo>
                    <a:pt x="532" y="164"/>
                  </a:moveTo>
                  <a:cubicBezTo>
                    <a:pt x="327" y="164"/>
                    <a:pt x="164" y="385"/>
                    <a:pt x="164" y="655"/>
                  </a:cubicBezTo>
                  <a:cubicBezTo>
                    <a:pt x="164" y="852"/>
                    <a:pt x="401" y="1049"/>
                    <a:pt x="532" y="1139"/>
                  </a:cubicBezTo>
                  <a:cubicBezTo>
                    <a:pt x="663" y="1057"/>
                    <a:pt x="901" y="860"/>
                    <a:pt x="901" y="655"/>
                  </a:cubicBezTo>
                  <a:cubicBezTo>
                    <a:pt x="901" y="385"/>
                    <a:pt x="737" y="164"/>
                    <a:pt x="532" y="164"/>
                  </a:cubicBezTo>
                  <a:close/>
                  <a:moveTo>
                    <a:pt x="532" y="164"/>
                  </a:moveTo>
                  <a:cubicBezTo>
                    <a:pt x="532" y="164"/>
                    <a:pt x="532" y="164"/>
                    <a:pt x="532" y="1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8" name="Freeform 20"/>
          <p:cNvSpPr>
            <a:spLocks noEditPoints="1"/>
          </p:cNvSpPr>
          <p:nvPr/>
        </p:nvSpPr>
        <p:spPr bwMode="auto">
          <a:xfrm>
            <a:off x="7227863" y="3154796"/>
            <a:ext cx="479473" cy="456500"/>
          </a:xfrm>
          <a:custGeom>
            <a:avLst/>
            <a:gdLst>
              <a:gd name="T0" fmla="*/ 1220 w 6470"/>
              <a:gd name="T1" fmla="*/ 6160 h 6160"/>
              <a:gd name="T2" fmla="*/ 1608 w 6470"/>
              <a:gd name="T3" fmla="*/ 3932 h 6160"/>
              <a:gd name="T4" fmla="*/ 0 w 6470"/>
              <a:gd name="T5" fmla="*/ 2362 h 6160"/>
              <a:gd name="T6" fmla="*/ 2227 w 6470"/>
              <a:gd name="T7" fmla="*/ 2033 h 6160"/>
              <a:gd name="T8" fmla="*/ 3235 w 6470"/>
              <a:gd name="T9" fmla="*/ 0 h 6160"/>
              <a:gd name="T10" fmla="*/ 4223 w 6470"/>
              <a:gd name="T11" fmla="*/ 2033 h 6160"/>
              <a:gd name="T12" fmla="*/ 6470 w 6470"/>
              <a:gd name="T13" fmla="*/ 2362 h 6160"/>
              <a:gd name="T14" fmla="*/ 4843 w 6470"/>
              <a:gd name="T15" fmla="*/ 3932 h 6160"/>
              <a:gd name="T16" fmla="*/ 5037 w 6470"/>
              <a:gd name="T17" fmla="*/ 5018 h 6160"/>
              <a:gd name="T18" fmla="*/ 4649 w 6470"/>
              <a:gd name="T19" fmla="*/ 5093 h 6160"/>
              <a:gd name="T20" fmla="*/ 4436 w 6470"/>
              <a:gd name="T21" fmla="*/ 3798 h 6160"/>
              <a:gd name="T22" fmla="*/ 5637 w 6470"/>
              <a:gd name="T23" fmla="*/ 2615 h 6160"/>
              <a:gd name="T24" fmla="*/ 3970 w 6470"/>
              <a:gd name="T25" fmla="*/ 2383 h 6160"/>
              <a:gd name="T26" fmla="*/ 3235 w 6470"/>
              <a:gd name="T27" fmla="*/ 872 h 6160"/>
              <a:gd name="T28" fmla="*/ 2480 w 6470"/>
              <a:gd name="T29" fmla="*/ 2383 h 6160"/>
              <a:gd name="T30" fmla="*/ 832 w 6470"/>
              <a:gd name="T31" fmla="*/ 2615 h 6160"/>
              <a:gd name="T32" fmla="*/ 2033 w 6470"/>
              <a:gd name="T33" fmla="*/ 3798 h 6160"/>
              <a:gd name="T34" fmla="*/ 1742 w 6470"/>
              <a:gd name="T35" fmla="*/ 5443 h 6160"/>
              <a:gd name="T36" fmla="*/ 3235 w 6470"/>
              <a:gd name="T37" fmla="*/ 4668 h 6160"/>
              <a:gd name="T38" fmla="*/ 4339 w 6470"/>
              <a:gd name="T39" fmla="*/ 5250 h 6160"/>
              <a:gd name="T40" fmla="*/ 4164 w 6470"/>
              <a:gd name="T41" fmla="*/ 5597 h 6160"/>
              <a:gd name="T42" fmla="*/ 3235 w 6470"/>
              <a:gd name="T43" fmla="*/ 5115 h 6160"/>
              <a:gd name="T44" fmla="*/ 1220 w 6470"/>
              <a:gd name="T45" fmla="*/ 6160 h 6160"/>
              <a:gd name="T46" fmla="*/ 1220 w 6470"/>
              <a:gd name="T47" fmla="*/ 6160 h 6160"/>
              <a:gd name="T48" fmla="*/ 1220 w 6470"/>
              <a:gd name="T49" fmla="*/ 6160 h 6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70" h="6160">
                <a:moveTo>
                  <a:pt x="1220" y="6160"/>
                </a:moveTo>
                <a:lnTo>
                  <a:pt x="1608" y="3932"/>
                </a:lnTo>
                <a:lnTo>
                  <a:pt x="0" y="2362"/>
                </a:lnTo>
                <a:lnTo>
                  <a:pt x="2227" y="2033"/>
                </a:lnTo>
                <a:lnTo>
                  <a:pt x="3235" y="0"/>
                </a:lnTo>
                <a:lnTo>
                  <a:pt x="4223" y="2033"/>
                </a:lnTo>
                <a:lnTo>
                  <a:pt x="6470" y="2362"/>
                </a:lnTo>
                <a:lnTo>
                  <a:pt x="4843" y="3932"/>
                </a:lnTo>
                <a:lnTo>
                  <a:pt x="5037" y="5018"/>
                </a:lnTo>
                <a:lnTo>
                  <a:pt x="4649" y="5093"/>
                </a:lnTo>
                <a:lnTo>
                  <a:pt x="4436" y="3798"/>
                </a:lnTo>
                <a:lnTo>
                  <a:pt x="5637" y="2615"/>
                </a:lnTo>
                <a:lnTo>
                  <a:pt x="3970" y="2383"/>
                </a:lnTo>
                <a:lnTo>
                  <a:pt x="3235" y="872"/>
                </a:lnTo>
                <a:lnTo>
                  <a:pt x="2480" y="2383"/>
                </a:lnTo>
                <a:lnTo>
                  <a:pt x="832" y="2615"/>
                </a:lnTo>
                <a:lnTo>
                  <a:pt x="2033" y="3798"/>
                </a:lnTo>
                <a:lnTo>
                  <a:pt x="1742" y="5443"/>
                </a:lnTo>
                <a:lnTo>
                  <a:pt x="3235" y="4668"/>
                </a:lnTo>
                <a:lnTo>
                  <a:pt x="4339" y="5250"/>
                </a:lnTo>
                <a:lnTo>
                  <a:pt x="4164" y="5597"/>
                </a:lnTo>
                <a:lnTo>
                  <a:pt x="3235" y="5115"/>
                </a:lnTo>
                <a:lnTo>
                  <a:pt x="1220" y="6160"/>
                </a:lnTo>
                <a:close/>
                <a:moveTo>
                  <a:pt x="1220" y="6160"/>
                </a:moveTo>
                <a:lnTo>
                  <a:pt x="1220" y="6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19" name="Group 24"/>
          <p:cNvGrpSpPr>
            <a:grpSpLocks noChangeAspect="1"/>
          </p:cNvGrpSpPr>
          <p:nvPr/>
        </p:nvGrpSpPr>
        <p:grpSpPr bwMode="auto">
          <a:xfrm>
            <a:off x="10001764" y="3172767"/>
            <a:ext cx="416408" cy="420558"/>
            <a:chOff x="1052" y="-707"/>
            <a:chExt cx="5619" cy="5675"/>
          </a:xfrm>
          <a:solidFill>
            <a:schemeClr val="bg1"/>
          </a:solidFill>
        </p:grpSpPr>
        <p:sp>
          <p:nvSpPr>
            <p:cNvPr id="20" name="Freeform 25"/>
            <p:cNvSpPr>
              <a:spLocks noEditPoints="1"/>
            </p:cNvSpPr>
            <p:nvPr/>
          </p:nvSpPr>
          <p:spPr bwMode="auto">
            <a:xfrm>
              <a:off x="1052" y="-282"/>
              <a:ext cx="5231" cy="5250"/>
            </a:xfrm>
            <a:custGeom>
              <a:avLst/>
              <a:gdLst>
                <a:gd name="T0" fmla="*/ 942 w 2212"/>
                <a:gd name="T1" fmla="*/ 2220 h 2220"/>
                <a:gd name="T2" fmla="*/ 794 w 2212"/>
                <a:gd name="T3" fmla="*/ 2163 h 2220"/>
                <a:gd name="T4" fmla="*/ 65 w 2212"/>
                <a:gd name="T5" fmla="*/ 1433 h 2220"/>
                <a:gd name="T6" fmla="*/ 8 w 2212"/>
                <a:gd name="T7" fmla="*/ 1253 h 2220"/>
                <a:gd name="T8" fmla="*/ 98 w 2212"/>
                <a:gd name="T9" fmla="*/ 1081 h 2220"/>
                <a:gd name="T10" fmla="*/ 1098 w 2212"/>
                <a:gd name="T11" fmla="*/ 74 h 2220"/>
                <a:gd name="T12" fmla="*/ 1827 w 2212"/>
                <a:gd name="T13" fmla="*/ 0 h 2220"/>
                <a:gd name="T14" fmla="*/ 1843 w 2212"/>
                <a:gd name="T15" fmla="*/ 164 h 2220"/>
                <a:gd name="T16" fmla="*/ 1179 w 2212"/>
                <a:gd name="T17" fmla="*/ 237 h 2220"/>
                <a:gd name="T18" fmla="*/ 213 w 2212"/>
                <a:gd name="T19" fmla="*/ 1188 h 2220"/>
                <a:gd name="T20" fmla="*/ 172 w 2212"/>
                <a:gd name="T21" fmla="*/ 1261 h 2220"/>
                <a:gd name="T22" fmla="*/ 180 w 2212"/>
                <a:gd name="T23" fmla="*/ 1302 h 2220"/>
                <a:gd name="T24" fmla="*/ 909 w 2212"/>
                <a:gd name="T25" fmla="*/ 2031 h 2220"/>
                <a:gd name="T26" fmla="*/ 950 w 2212"/>
                <a:gd name="T27" fmla="*/ 2040 h 2220"/>
                <a:gd name="T28" fmla="*/ 1024 w 2212"/>
                <a:gd name="T29" fmla="*/ 1999 h 2220"/>
                <a:gd name="T30" fmla="*/ 1999 w 2212"/>
                <a:gd name="T31" fmla="*/ 1048 h 2220"/>
                <a:gd name="T32" fmla="*/ 2048 w 2212"/>
                <a:gd name="T33" fmla="*/ 360 h 2220"/>
                <a:gd name="T34" fmla="*/ 2212 w 2212"/>
                <a:gd name="T35" fmla="*/ 368 h 2220"/>
                <a:gd name="T36" fmla="*/ 2163 w 2212"/>
                <a:gd name="T37" fmla="*/ 1114 h 2220"/>
                <a:gd name="T38" fmla="*/ 1147 w 2212"/>
                <a:gd name="T39" fmla="*/ 2130 h 2220"/>
                <a:gd name="T40" fmla="*/ 975 w 2212"/>
                <a:gd name="T41" fmla="*/ 2220 h 2220"/>
                <a:gd name="T42" fmla="*/ 942 w 2212"/>
                <a:gd name="T43" fmla="*/ 2220 h 2220"/>
                <a:gd name="T44" fmla="*/ 942 w 2212"/>
                <a:gd name="T45" fmla="*/ 2220 h 2220"/>
                <a:gd name="T46" fmla="*/ 942 w 2212"/>
                <a:gd name="T47" fmla="*/ 2220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2" h="2220">
                  <a:moveTo>
                    <a:pt x="942" y="2220"/>
                  </a:moveTo>
                  <a:cubicBezTo>
                    <a:pt x="885" y="2220"/>
                    <a:pt x="827" y="2195"/>
                    <a:pt x="794" y="2163"/>
                  </a:cubicBezTo>
                  <a:cubicBezTo>
                    <a:pt x="65" y="1433"/>
                    <a:pt x="65" y="1433"/>
                    <a:pt x="65" y="1433"/>
                  </a:cubicBezTo>
                  <a:cubicBezTo>
                    <a:pt x="16" y="1384"/>
                    <a:pt x="0" y="1319"/>
                    <a:pt x="8" y="1253"/>
                  </a:cubicBezTo>
                  <a:cubicBezTo>
                    <a:pt x="16" y="1188"/>
                    <a:pt x="49" y="1130"/>
                    <a:pt x="98" y="1081"/>
                  </a:cubicBezTo>
                  <a:cubicBezTo>
                    <a:pt x="1098" y="74"/>
                    <a:pt x="1098" y="74"/>
                    <a:pt x="1098" y="74"/>
                  </a:cubicBezTo>
                  <a:cubicBezTo>
                    <a:pt x="1827" y="0"/>
                    <a:pt x="1827" y="0"/>
                    <a:pt x="1827" y="0"/>
                  </a:cubicBezTo>
                  <a:cubicBezTo>
                    <a:pt x="1843" y="164"/>
                    <a:pt x="1843" y="164"/>
                    <a:pt x="1843" y="164"/>
                  </a:cubicBezTo>
                  <a:cubicBezTo>
                    <a:pt x="1179" y="237"/>
                    <a:pt x="1179" y="237"/>
                    <a:pt x="1179" y="237"/>
                  </a:cubicBezTo>
                  <a:cubicBezTo>
                    <a:pt x="213" y="1188"/>
                    <a:pt x="213" y="1188"/>
                    <a:pt x="213" y="1188"/>
                  </a:cubicBezTo>
                  <a:cubicBezTo>
                    <a:pt x="188" y="1212"/>
                    <a:pt x="172" y="1237"/>
                    <a:pt x="172" y="1261"/>
                  </a:cubicBezTo>
                  <a:cubicBezTo>
                    <a:pt x="172" y="1270"/>
                    <a:pt x="172" y="1294"/>
                    <a:pt x="180" y="1302"/>
                  </a:cubicBezTo>
                  <a:cubicBezTo>
                    <a:pt x="909" y="2031"/>
                    <a:pt x="909" y="2031"/>
                    <a:pt x="909" y="2031"/>
                  </a:cubicBezTo>
                  <a:cubicBezTo>
                    <a:pt x="926" y="2048"/>
                    <a:pt x="942" y="2040"/>
                    <a:pt x="950" y="2040"/>
                  </a:cubicBezTo>
                  <a:cubicBezTo>
                    <a:pt x="975" y="2040"/>
                    <a:pt x="1007" y="2023"/>
                    <a:pt x="1024" y="1999"/>
                  </a:cubicBezTo>
                  <a:cubicBezTo>
                    <a:pt x="1999" y="1048"/>
                    <a:pt x="1999" y="1048"/>
                    <a:pt x="1999" y="1048"/>
                  </a:cubicBezTo>
                  <a:cubicBezTo>
                    <a:pt x="2048" y="360"/>
                    <a:pt x="2048" y="360"/>
                    <a:pt x="2048" y="360"/>
                  </a:cubicBezTo>
                  <a:cubicBezTo>
                    <a:pt x="2212" y="368"/>
                    <a:pt x="2212" y="368"/>
                    <a:pt x="2212" y="368"/>
                  </a:cubicBezTo>
                  <a:cubicBezTo>
                    <a:pt x="2163" y="1114"/>
                    <a:pt x="2163" y="1114"/>
                    <a:pt x="2163" y="1114"/>
                  </a:cubicBezTo>
                  <a:cubicBezTo>
                    <a:pt x="1147" y="2130"/>
                    <a:pt x="1147" y="2130"/>
                    <a:pt x="1147" y="2130"/>
                  </a:cubicBezTo>
                  <a:cubicBezTo>
                    <a:pt x="1098" y="2179"/>
                    <a:pt x="1040" y="2212"/>
                    <a:pt x="975" y="2220"/>
                  </a:cubicBezTo>
                  <a:lnTo>
                    <a:pt x="942" y="2220"/>
                  </a:lnTo>
                  <a:close/>
                  <a:moveTo>
                    <a:pt x="942" y="2220"/>
                  </a:moveTo>
                  <a:cubicBezTo>
                    <a:pt x="942" y="2220"/>
                    <a:pt x="942" y="2220"/>
                    <a:pt x="942" y="22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1" name="Freeform 26"/>
            <p:cNvSpPr>
              <a:spLocks noEditPoints="1"/>
            </p:cNvSpPr>
            <p:nvPr/>
          </p:nvSpPr>
          <p:spPr bwMode="auto">
            <a:xfrm>
              <a:off x="5081" y="-707"/>
              <a:ext cx="1590" cy="1568"/>
            </a:xfrm>
            <a:custGeom>
              <a:avLst/>
              <a:gdLst>
                <a:gd name="T0" fmla="*/ 147 w 672"/>
                <a:gd name="T1" fmla="*/ 663 h 663"/>
                <a:gd name="T2" fmla="*/ 65 w 672"/>
                <a:gd name="T3" fmla="*/ 614 h 663"/>
                <a:gd name="T4" fmla="*/ 0 w 672"/>
                <a:gd name="T5" fmla="*/ 450 h 663"/>
                <a:gd name="T6" fmla="*/ 65 w 672"/>
                <a:gd name="T7" fmla="*/ 286 h 663"/>
                <a:gd name="T8" fmla="*/ 254 w 672"/>
                <a:gd name="T9" fmla="*/ 90 h 663"/>
                <a:gd name="T10" fmla="*/ 581 w 672"/>
                <a:gd name="T11" fmla="*/ 90 h 663"/>
                <a:gd name="T12" fmla="*/ 581 w 672"/>
                <a:gd name="T13" fmla="*/ 417 h 663"/>
                <a:gd name="T14" fmla="*/ 450 w 672"/>
                <a:gd name="T15" fmla="*/ 548 h 663"/>
                <a:gd name="T16" fmla="*/ 336 w 672"/>
                <a:gd name="T17" fmla="*/ 434 h 663"/>
                <a:gd name="T18" fmla="*/ 467 w 672"/>
                <a:gd name="T19" fmla="*/ 303 h 663"/>
                <a:gd name="T20" fmla="*/ 483 w 672"/>
                <a:gd name="T21" fmla="*/ 254 h 663"/>
                <a:gd name="T22" fmla="*/ 467 w 672"/>
                <a:gd name="T23" fmla="*/ 204 h 663"/>
                <a:gd name="T24" fmla="*/ 368 w 672"/>
                <a:gd name="T25" fmla="*/ 204 h 663"/>
                <a:gd name="T26" fmla="*/ 180 w 672"/>
                <a:gd name="T27" fmla="*/ 393 h 663"/>
                <a:gd name="T28" fmla="*/ 164 w 672"/>
                <a:gd name="T29" fmla="*/ 442 h 663"/>
                <a:gd name="T30" fmla="*/ 180 w 672"/>
                <a:gd name="T31" fmla="*/ 491 h 663"/>
                <a:gd name="T32" fmla="*/ 205 w 672"/>
                <a:gd name="T33" fmla="*/ 507 h 663"/>
                <a:gd name="T34" fmla="*/ 147 w 672"/>
                <a:gd name="T35" fmla="*/ 663 h 663"/>
                <a:gd name="T36" fmla="*/ 147 w 672"/>
                <a:gd name="T37" fmla="*/ 663 h 663"/>
                <a:gd name="T38" fmla="*/ 147 w 672"/>
                <a:gd name="T39" fmla="*/ 66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2" h="663">
                  <a:moveTo>
                    <a:pt x="147" y="663"/>
                  </a:moveTo>
                  <a:cubicBezTo>
                    <a:pt x="114" y="655"/>
                    <a:pt x="90" y="630"/>
                    <a:pt x="65" y="614"/>
                  </a:cubicBezTo>
                  <a:cubicBezTo>
                    <a:pt x="24" y="573"/>
                    <a:pt x="0" y="516"/>
                    <a:pt x="0" y="450"/>
                  </a:cubicBezTo>
                  <a:cubicBezTo>
                    <a:pt x="0" y="385"/>
                    <a:pt x="24" y="327"/>
                    <a:pt x="65" y="286"/>
                  </a:cubicBezTo>
                  <a:cubicBezTo>
                    <a:pt x="254" y="90"/>
                    <a:pt x="254" y="90"/>
                    <a:pt x="254" y="90"/>
                  </a:cubicBezTo>
                  <a:cubicBezTo>
                    <a:pt x="344" y="0"/>
                    <a:pt x="491" y="0"/>
                    <a:pt x="581" y="90"/>
                  </a:cubicBezTo>
                  <a:cubicBezTo>
                    <a:pt x="672" y="180"/>
                    <a:pt x="672" y="327"/>
                    <a:pt x="581" y="417"/>
                  </a:cubicBezTo>
                  <a:cubicBezTo>
                    <a:pt x="450" y="548"/>
                    <a:pt x="450" y="548"/>
                    <a:pt x="450" y="548"/>
                  </a:cubicBezTo>
                  <a:cubicBezTo>
                    <a:pt x="336" y="434"/>
                    <a:pt x="336" y="434"/>
                    <a:pt x="336" y="434"/>
                  </a:cubicBezTo>
                  <a:cubicBezTo>
                    <a:pt x="467" y="303"/>
                    <a:pt x="467" y="303"/>
                    <a:pt x="467" y="303"/>
                  </a:cubicBezTo>
                  <a:cubicBezTo>
                    <a:pt x="483" y="286"/>
                    <a:pt x="483" y="270"/>
                    <a:pt x="483" y="254"/>
                  </a:cubicBezTo>
                  <a:cubicBezTo>
                    <a:pt x="483" y="237"/>
                    <a:pt x="475" y="221"/>
                    <a:pt x="467" y="204"/>
                  </a:cubicBezTo>
                  <a:cubicBezTo>
                    <a:pt x="442" y="180"/>
                    <a:pt x="393" y="180"/>
                    <a:pt x="368" y="204"/>
                  </a:cubicBezTo>
                  <a:cubicBezTo>
                    <a:pt x="180" y="393"/>
                    <a:pt x="180" y="393"/>
                    <a:pt x="180" y="393"/>
                  </a:cubicBezTo>
                  <a:cubicBezTo>
                    <a:pt x="164" y="409"/>
                    <a:pt x="164" y="426"/>
                    <a:pt x="164" y="442"/>
                  </a:cubicBezTo>
                  <a:cubicBezTo>
                    <a:pt x="164" y="458"/>
                    <a:pt x="172" y="475"/>
                    <a:pt x="180" y="491"/>
                  </a:cubicBezTo>
                  <a:cubicBezTo>
                    <a:pt x="188" y="499"/>
                    <a:pt x="196" y="499"/>
                    <a:pt x="205" y="507"/>
                  </a:cubicBezTo>
                  <a:lnTo>
                    <a:pt x="147" y="663"/>
                  </a:lnTo>
                  <a:close/>
                  <a:moveTo>
                    <a:pt x="147" y="663"/>
                  </a:moveTo>
                  <a:cubicBezTo>
                    <a:pt x="147" y="663"/>
                    <a:pt x="147" y="663"/>
                    <a:pt x="147" y="6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cxnSp>
        <p:nvCxnSpPr>
          <p:cNvPr id="24" name="直接连接符 22"/>
          <p:cNvCxnSpPr>
            <a:cxnSpLocks/>
          </p:cNvCxnSpPr>
          <p:nvPr/>
        </p:nvCxnSpPr>
        <p:spPr>
          <a:xfrm>
            <a:off x="3353037" y="1716281"/>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43"/>
          <p:cNvCxnSpPr>
            <a:cxnSpLocks/>
          </p:cNvCxnSpPr>
          <p:nvPr/>
        </p:nvCxnSpPr>
        <p:spPr>
          <a:xfrm>
            <a:off x="5993890" y="1711848"/>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44"/>
          <p:cNvCxnSpPr>
            <a:cxnSpLocks/>
          </p:cNvCxnSpPr>
          <p:nvPr/>
        </p:nvCxnSpPr>
        <p:spPr>
          <a:xfrm>
            <a:off x="8838581" y="1716281"/>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5"/>
          <p:cNvCxnSpPr/>
          <p:nvPr/>
        </p:nvCxnSpPr>
        <p:spPr>
          <a:xfrm>
            <a:off x="492646" y="6524273"/>
            <a:ext cx="11158310" cy="0"/>
          </a:xfrm>
          <a:prstGeom prst="line">
            <a:avLst/>
          </a:prstGeom>
          <a:ln w="22225">
            <a:solidFill>
              <a:srgbClr val="272727"/>
            </a:solidFill>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3CE542F2-2CCA-4B26-AEA4-01B67CD414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709" y="1755244"/>
            <a:ext cx="2042022" cy="2062241"/>
          </a:xfrm>
          <a:prstGeom prst="rect">
            <a:avLst/>
          </a:prstGeom>
        </p:spPr>
      </p:pic>
      <p:pic>
        <p:nvPicPr>
          <p:cNvPr id="42" name="图片 41">
            <a:extLst>
              <a:ext uri="{FF2B5EF4-FFF2-40B4-BE49-F238E27FC236}">
                <a16:creationId xmlns:a16="http://schemas.microsoft.com/office/drawing/2014/main" id="{54D92E42-40B8-4362-BE6B-557CD301C839}"/>
              </a:ext>
            </a:extLst>
          </p:cNvPr>
          <p:cNvPicPr>
            <a:picLocks noChangeAspect="1"/>
          </p:cNvPicPr>
          <p:nvPr/>
        </p:nvPicPr>
        <p:blipFill>
          <a:blip r:embed="rId3"/>
          <a:stretch>
            <a:fillRect/>
          </a:stretch>
        </p:blipFill>
        <p:spPr>
          <a:xfrm>
            <a:off x="3972930" y="1902825"/>
            <a:ext cx="2005570" cy="1621991"/>
          </a:xfrm>
          <a:prstGeom prst="rect">
            <a:avLst/>
          </a:prstGeom>
        </p:spPr>
      </p:pic>
      <p:pic>
        <p:nvPicPr>
          <p:cNvPr id="43" name="图片 42">
            <a:extLst>
              <a:ext uri="{FF2B5EF4-FFF2-40B4-BE49-F238E27FC236}">
                <a16:creationId xmlns:a16="http://schemas.microsoft.com/office/drawing/2014/main" id="{162F81D1-BE8C-4128-A9E5-CEBEE9A4DAE9}"/>
              </a:ext>
            </a:extLst>
          </p:cNvPr>
          <p:cNvPicPr>
            <a:picLocks noChangeAspect="1"/>
          </p:cNvPicPr>
          <p:nvPr/>
        </p:nvPicPr>
        <p:blipFill>
          <a:blip r:embed="rId4"/>
          <a:stretch>
            <a:fillRect/>
          </a:stretch>
        </p:blipFill>
        <p:spPr>
          <a:xfrm>
            <a:off x="3370835" y="3611296"/>
            <a:ext cx="1732309" cy="1453215"/>
          </a:xfrm>
          <a:prstGeom prst="rect">
            <a:avLst/>
          </a:prstGeom>
        </p:spPr>
      </p:pic>
      <p:pic>
        <p:nvPicPr>
          <p:cNvPr id="45" name="图片 44">
            <a:extLst>
              <a:ext uri="{FF2B5EF4-FFF2-40B4-BE49-F238E27FC236}">
                <a16:creationId xmlns:a16="http://schemas.microsoft.com/office/drawing/2014/main" id="{8BFD64B4-2BC6-41A5-8886-754FB57AD8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24672" y="1883270"/>
            <a:ext cx="1320993" cy="1320993"/>
          </a:xfrm>
          <a:prstGeom prst="rect">
            <a:avLst/>
          </a:prstGeom>
        </p:spPr>
      </p:pic>
      <p:pic>
        <p:nvPicPr>
          <p:cNvPr id="55" name="图片 54">
            <a:extLst>
              <a:ext uri="{FF2B5EF4-FFF2-40B4-BE49-F238E27FC236}">
                <a16:creationId xmlns:a16="http://schemas.microsoft.com/office/drawing/2014/main" id="{B042AE03-86DC-4F87-97D6-D53B2C6F70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4829" y="1776040"/>
            <a:ext cx="1230307" cy="1230307"/>
          </a:xfrm>
          <a:prstGeom prst="rect">
            <a:avLst/>
          </a:prstGeom>
        </p:spPr>
      </p:pic>
      <p:pic>
        <p:nvPicPr>
          <p:cNvPr id="7" name="图片 6">
            <a:extLst>
              <a:ext uri="{FF2B5EF4-FFF2-40B4-BE49-F238E27FC236}">
                <a16:creationId xmlns:a16="http://schemas.microsoft.com/office/drawing/2014/main" id="{5B229BC7-2B58-445C-A4EE-B90950A60853}"/>
              </a:ext>
            </a:extLst>
          </p:cNvPr>
          <p:cNvPicPr>
            <a:picLocks noChangeAspect="1"/>
          </p:cNvPicPr>
          <p:nvPr/>
        </p:nvPicPr>
        <p:blipFill>
          <a:blip r:embed="rId7"/>
          <a:stretch>
            <a:fillRect/>
          </a:stretch>
        </p:blipFill>
        <p:spPr>
          <a:xfrm>
            <a:off x="290512" y="1044159"/>
            <a:ext cx="11610975" cy="4107092"/>
          </a:xfrm>
          <a:prstGeom prst="rect">
            <a:avLst/>
          </a:prstGeom>
        </p:spPr>
      </p:pic>
      <p:sp>
        <p:nvSpPr>
          <p:cNvPr id="22" name="文本框 21">
            <a:extLst>
              <a:ext uri="{FF2B5EF4-FFF2-40B4-BE49-F238E27FC236}">
                <a16:creationId xmlns:a16="http://schemas.microsoft.com/office/drawing/2014/main" id="{36EAD471-1403-4033-AAEC-6812B519205F}"/>
              </a:ext>
            </a:extLst>
          </p:cNvPr>
          <p:cNvSpPr txBox="1"/>
          <p:nvPr/>
        </p:nvSpPr>
        <p:spPr>
          <a:xfrm>
            <a:off x="435167" y="5434963"/>
            <a:ext cx="11117446" cy="646331"/>
          </a:xfrm>
          <a:prstGeom prst="rect">
            <a:avLst/>
          </a:prstGeom>
          <a:noFill/>
        </p:spPr>
        <p:txBody>
          <a:bodyPr wrap="square" rtlCol="0">
            <a:spAutoFit/>
          </a:bodyPr>
          <a:lstStyle/>
          <a:p>
            <a:r>
              <a:rPr lang="en-US" altLang="zh-CN"/>
              <a:t>Conclusion:</a:t>
            </a:r>
            <a:r>
              <a:rPr lang="en-US" altLang="zh-CN">
                <a:solidFill>
                  <a:srgbClr val="FF0000"/>
                </a:solidFill>
              </a:rPr>
              <a:t>the SR-based fusion methods generally outperform the traditional (traditional multiscale transforms)MST image fusion methods in both subjective and objective tests.</a:t>
            </a:r>
            <a:endParaRPr lang="zh-CN" altLang="en-US">
              <a:solidFill>
                <a:srgbClr val="FF0000"/>
              </a:solidFill>
            </a:endParaRPr>
          </a:p>
        </p:txBody>
      </p:sp>
      <p:sp>
        <p:nvSpPr>
          <p:cNvPr id="6" name="矩形 5">
            <a:extLst>
              <a:ext uri="{FF2B5EF4-FFF2-40B4-BE49-F238E27FC236}">
                <a16:creationId xmlns:a16="http://schemas.microsoft.com/office/drawing/2014/main" id="{01DCDA76-356B-458D-BC6A-7A74FEDA9B3E}"/>
              </a:ext>
            </a:extLst>
          </p:cNvPr>
          <p:cNvSpPr/>
          <p:nvPr/>
        </p:nvSpPr>
        <p:spPr>
          <a:xfrm>
            <a:off x="228600" y="1038034"/>
            <a:ext cx="2178881" cy="427067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422A78A-41D1-4C37-8BA4-9189D865578C}"/>
              </a:ext>
            </a:extLst>
          </p:cNvPr>
          <p:cNvSpPr/>
          <p:nvPr/>
        </p:nvSpPr>
        <p:spPr>
          <a:xfrm>
            <a:off x="2531703" y="1050117"/>
            <a:ext cx="3319004" cy="427067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E9DF8FE-5C02-4BA8-AE4C-BCCCEAF9F982}"/>
              </a:ext>
            </a:extLst>
          </p:cNvPr>
          <p:cNvSpPr/>
          <p:nvPr/>
        </p:nvSpPr>
        <p:spPr>
          <a:xfrm>
            <a:off x="5962727" y="1038034"/>
            <a:ext cx="1477532" cy="427067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915D3983-9875-4AF5-AB75-39B7ABE42595}"/>
              </a:ext>
            </a:extLst>
          </p:cNvPr>
          <p:cNvSpPr txBox="1"/>
          <p:nvPr/>
        </p:nvSpPr>
        <p:spPr>
          <a:xfrm>
            <a:off x="631596" y="2733773"/>
            <a:ext cx="1323119" cy="646331"/>
          </a:xfrm>
          <a:prstGeom prst="rect">
            <a:avLst/>
          </a:prstGeom>
          <a:solidFill>
            <a:srgbClr val="FF9409"/>
          </a:solidFill>
        </p:spPr>
        <p:txBody>
          <a:bodyPr wrap="square" rtlCol="0">
            <a:spAutoFit/>
          </a:bodyPr>
          <a:lstStyle/>
          <a:p>
            <a:r>
              <a:rPr lang="en-US" altLang="zh-CN"/>
              <a:t>A</a:t>
            </a:r>
            <a:r>
              <a:rPr lang="zh-CN" altLang="en-US"/>
              <a:t>、</a:t>
            </a:r>
            <a:r>
              <a:rPr lang="en-US" altLang="zh-CN"/>
              <a:t>SR</a:t>
            </a:r>
            <a:r>
              <a:rPr lang="zh-CN" altLang="en-US"/>
              <a:t>模型选择</a:t>
            </a:r>
          </a:p>
        </p:txBody>
      </p:sp>
      <p:sp>
        <p:nvSpPr>
          <p:cNvPr id="35" name="文本框 34">
            <a:extLst>
              <a:ext uri="{FF2B5EF4-FFF2-40B4-BE49-F238E27FC236}">
                <a16:creationId xmlns:a16="http://schemas.microsoft.com/office/drawing/2014/main" id="{77614F87-A3C5-4048-8ED9-AAEC61EC440B}"/>
              </a:ext>
            </a:extLst>
          </p:cNvPr>
          <p:cNvSpPr txBox="1"/>
          <p:nvPr/>
        </p:nvSpPr>
        <p:spPr>
          <a:xfrm>
            <a:off x="2506287" y="2601226"/>
            <a:ext cx="1257994" cy="1200329"/>
          </a:xfrm>
          <a:prstGeom prst="rect">
            <a:avLst/>
          </a:prstGeom>
          <a:solidFill>
            <a:srgbClr val="FF9409"/>
          </a:solidFill>
        </p:spPr>
        <p:txBody>
          <a:bodyPr wrap="square" rtlCol="0">
            <a:spAutoFit/>
          </a:bodyPr>
          <a:lstStyle/>
          <a:p>
            <a:r>
              <a:rPr lang="en-US" altLang="zh-CN"/>
              <a:t>B </a:t>
            </a:r>
            <a:r>
              <a:rPr lang="zh-CN" altLang="en-US"/>
              <a:t>、训练字典表示图像，得到系数</a:t>
            </a:r>
          </a:p>
        </p:txBody>
      </p:sp>
      <p:sp>
        <p:nvSpPr>
          <p:cNvPr id="36" name="文本框 35">
            <a:extLst>
              <a:ext uri="{FF2B5EF4-FFF2-40B4-BE49-F238E27FC236}">
                <a16:creationId xmlns:a16="http://schemas.microsoft.com/office/drawing/2014/main" id="{3CFD08C5-66D8-4E29-B864-9B98E70DF36A}"/>
              </a:ext>
            </a:extLst>
          </p:cNvPr>
          <p:cNvSpPr txBox="1"/>
          <p:nvPr/>
        </p:nvSpPr>
        <p:spPr>
          <a:xfrm>
            <a:off x="6071801" y="3547743"/>
            <a:ext cx="1323119" cy="646331"/>
          </a:xfrm>
          <a:prstGeom prst="rect">
            <a:avLst/>
          </a:prstGeom>
          <a:solidFill>
            <a:srgbClr val="FF9409"/>
          </a:solidFill>
        </p:spPr>
        <p:txBody>
          <a:bodyPr wrap="square" rtlCol="0">
            <a:spAutoFit/>
          </a:bodyPr>
          <a:lstStyle/>
          <a:p>
            <a:r>
              <a:rPr lang="en-US" altLang="zh-CN"/>
              <a:t>C</a:t>
            </a:r>
            <a:r>
              <a:rPr lang="zh-CN" altLang="en-US"/>
              <a:t>、融合规则</a:t>
            </a:r>
          </a:p>
        </p:txBody>
      </p:sp>
      <p:sp>
        <p:nvSpPr>
          <p:cNvPr id="37" name="文本框 36">
            <a:extLst>
              <a:ext uri="{FF2B5EF4-FFF2-40B4-BE49-F238E27FC236}">
                <a16:creationId xmlns:a16="http://schemas.microsoft.com/office/drawing/2014/main" id="{DA49120F-D6B8-4B8A-99E7-7E969262510F}"/>
              </a:ext>
            </a:extLst>
          </p:cNvPr>
          <p:cNvSpPr txBox="1"/>
          <p:nvPr/>
        </p:nvSpPr>
        <p:spPr>
          <a:xfrm>
            <a:off x="492646" y="6082309"/>
            <a:ext cx="11158306" cy="1815882"/>
          </a:xfrm>
          <a:prstGeom prst="rect">
            <a:avLst/>
          </a:prstGeom>
          <a:noFill/>
        </p:spPr>
        <p:txBody>
          <a:bodyPr wrap="square" rtlCol="0">
            <a:spAutoFit/>
          </a:bodyPr>
          <a:lstStyle/>
          <a:p>
            <a:r>
              <a:rPr lang="en-US" altLang="zh-CN" sz="1100" b="1">
                <a:latin typeface="Century Gothic" panose="020B0502020202020204" pitchFamily="34" charset="0"/>
                <a:ea typeface="+mj-ea"/>
              </a:rPr>
              <a:t>SOURCE–----Q. Zhang,Y. Liu,Sparse representation based multi-sensor image fusion for multi-focus and multi-modality images: A review,Information Fusion.</a:t>
            </a:r>
            <a:r>
              <a:rPr lang="zh-CN" altLang="en-US" sz="1100" b="1">
                <a:latin typeface="Century Gothic" panose="020B0502020202020204" pitchFamily="34" charset="0"/>
                <a:ea typeface="+mj-ea"/>
              </a:rPr>
              <a:t> </a:t>
            </a:r>
            <a:r>
              <a:rPr lang="en-US" altLang="zh-CN" sz="1100" b="1">
                <a:latin typeface="Century Gothic" panose="020B0502020202020204" pitchFamily="34" charset="0"/>
                <a:ea typeface="+mj-ea"/>
              </a:rPr>
              <a:t>40 (2018) 57–75. IF 10.7 Q1</a:t>
            </a:r>
            <a:r>
              <a:rPr lang="zh-CN" altLang="en-US" sz="1100" b="1">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spTree>
    <p:extLst>
      <p:ext uri="{BB962C8B-B14F-4D97-AF65-F5344CB8AC3E}">
        <p14:creationId xmlns:p14="http://schemas.microsoft.com/office/powerpoint/2010/main" val="206435106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2749046" y="1969703"/>
            <a:ext cx="3138321" cy="1411385"/>
            <a:chOff x="8386921" y="2192795"/>
            <a:chExt cx="3138321" cy="1411385"/>
          </a:xfrm>
        </p:grpSpPr>
        <p:sp>
          <p:nvSpPr>
            <p:cNvPr id="3" name="矩形 2"/>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4" name="文本框 3"/>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8" name="组合 21"/>
          <p:cNvGrpSpPr/>
          <p:nvPr/>
        </p:nvGrpSpPr>
        <p:grpSpPr>
          <a:xfrm>
            <a:off x="8015845" y="1969703"/>
            <a:ext cx="3138321" cy="1411385"/>
            <a:chOff x="8386921" y="2192795"/>
            <a:chExt cx="3138321" cy="1411385"/>
          </a:xfrm>
        </p:grpSpPr>
        <p:sp>
          <p:nvSpPr>
            <p:cNvPr id="9" name="矩形 8"/>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0" name="文本框 9"/>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sp>
        <p:nvSpPr>
          <p:cNvPr id="19" name="矩形 18"/>
          <p:cNvSpPr/>
          <p:nvPr/>
        </p:nvSpPr>
        <p:spPr>
          <a:xfrm>
            <a:off x="424162" y="241092"/>
            <a:ext cx="7334098"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稀疏表示应用于图像融合</a:t>
            </a:r>
            <a:r>
              <a:rPr lang="en-US" altLang="zh-CN" sz="3200" b="1">
                <a:solidFill>
                  <a:srgbClr val="272727"/>
                </a:solidFill>
                <a:latin typeface="Microsoft YaHei" charset="-122"/>
                <a:ea typeface="Microsoft YaHei" charset="-122"/>
                <a:cs typeface="Microsoft YaHei" charset="-122"/>
              </a:rPr>
              <a:t>-</a:t>
            </a:r>
            <a:r>
              <a:rPr lang="zh-CN" altLang="en-US" sz="3200" b="1">
                <a:solidFill>
                  <a:srgbClr val="272727"/>
                </a:solidFill>
                <a:latin typeface="Microsoft YaHei" charset="-122"/>
                <a:ea typeface="Microsoft YaHei" charset="-122"/>
                <a:cs typeface="Microsoft YaHei" charset="-122"/>
              </a:rPr>
              <a:t>精度</a:t>
            </a:r>
            <a:endParaRPr lang="zh-CN" altLang="en-US" sz="3200" b="1" dirty="0">
              <a:solidFill>
                <a:srgbClr val="272727"/>
              </a:solidFill>
              <a:latin typeface="Microsoft YaHei" charset="-122"/>
              <a:ea typeface="Microsoft YaHei" charset="-122"/>
              <a:cs typeface="Microsoft YaHei" charset="-122"/>
            </a:endParaRPr>
          </a:p>
        </p:txBody>
      </p:sp>
      <p:sp>
        <p:nvSpPr>
          <p:cNvPr id="21" name="矩形 2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A6324E73-8572-4D6F-B7A0-67A98D34BA88}"/>
              </a:ext>
            </a:extLst>
          </p:cNvPr>
          <p:cNvPicPr>
            <a:picLocks noChangeAspect="1"/>
          </p:cNvPicPr>
          <p:nvPr/>
        </p:nvPicPr>
        <p:blipFill>
          <a:blip r:embed="rId2"/>
          <a:stretch>
            <a:fillRect/>
          </a:stretch>
        </p:blipFill>
        <p:spPr>
          <a:xfrm>
            <a:off x="1457786" y="1314515"/>
            <a:ext cx="8449786" cy="4324795"/>
          </a:xfrm>
          <a:prstGeom prst="rect">
            <a:avLst/>
          </a:prstGeom>
        </p:spPr>
      </p:pic>
      <p:sp>
        <p:nvSpPr>
          <p:cNvPr id="26" name="文本框 25">
            <a:extLst>
              <a:ext uri="{FF2B5EF4-FFF2-40B4-BE49-F238E27FC236}">
                <a16:creationId xmlns:a16="http://schemas.microsoft.com/office/drawing/2014/main" id="{80E6EC51-0958-4A50-A06B-82D7487E779F}"/>
              </a:ext>
            </a:extLst>
          </p:cNvPr>
          <p:cNvSpPr txBox="1"/>
          <p:nvPr/>
        </p:nvSpPr>
        <p:spPr>
          <a:xfrm>
            <a:off x="630757" y="5860480"/>
            <a:ext cx="11133896" cy="1815882"/>
          </a:xfrm>
          <a:prstGeom prst="rect">
            <a:avLst/>
          </a:prstGeom>
          <a:noFill/>
        </p:spPr>
        <p:txBody>
          <a:bodyPr wrap="square" rtlCol="0">
            <a:spAutoFit/>
          </a:bodyPr>
          <a:lstStyle/>
          <a:p>
            <a:r>
              <a:rPr lang="en-US" altLang="zh-CN" sz="1100" b="1">
                <a:latin typeface="Century Gothic" panose="020B0502020202020204" pitchFamily="34" charset="0"/>
                <a:ea typeface="+mj-ea"/>
              </a:rPr>
              <a:t>FROM--S. Daneshvar,H.Ghassemian, Multi-focus image fusion based on joint sparse representation and optimum theory.</a:t>
            </a:r>
            <a:r>
              <a:rPr lang="fr-FR" altLang="zh-CN" sz="1100" b="1">
                <a:latin typeface="Century Gothic" panose="020B0502020202020204" pitchFamily="34" charset="0"/>
                <a:ea typeface="+mj-ea"/>
              </a:rPr>
              <a:t> Signal Processing: Image Communication 78 (2019) 125–134 Contents</a:t>
            </a:r>
            <a:r>
              <a:rPr lang="en-US" altLang="zh-CN" sz="1100" b="1">
                <a:latin typeface="Century Gothic" panose="020B0502020202020204" pitchFamily="34" charset="0"/>
                <a:ea typeface="+mj-ea"/>
              </a:rPr>
              <a:t>. IF 2.8 Q2</a:t>
            </a:r>
            <a:r>
              <a:rPr lang="zh-CN" altLang="en-US" sz="1100" b="1">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spTree>
    <p:extLst>
      <p:ext uri="{BB962C8B-B14F-4D97-AF65-F5344CB8AC3E}">
        <p14:creationId xmlns:p14="http://schemas.microsoft.com/office/powerpoint/2010/main" val="2363159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23">
            <a:extLst>
              <a:ext uri="{FF2B5EF4-FFF2-40B4-BE49-F238E27FC236}">
                <a16:creationId xmlns:a16="http://schemas.microsoft.com/office/drawing/2014/main" id="{34F2530B-9D47-4B6F-934D-3CBC017EB0A6}"/>
              </a:ext>
            </a:extLst>
          </p:cNvPr>
          <p:cNvSpPr txBox="1"/>
          <p:nvPr/>
        </p:nvSpPr>
        <p:spPr>
          <a:xfrm>
            <a:off x="759696" y="460188"/>
            <a:ext cx="2732804" cy="1508105"/>
          </a:xfrm>
          <a:prstGeom prst="rect">
            <a:avLst/>
          </a:prstGeom>
          <a:noFill/>
        </p:spPr>
        <p:txBody>
          <a:bodyPr wrap="square" lIns="91440" tIns="45720" rIns="91440" bIns="45720" rtlCol="0">
            <a:spAutoFit/>
          </a:bodyPr>
          <a:lstStyle/>
          <a:p>
            <a:r>
              <a:rPr lang="zh-CN" altLang="en-US" sz="6000" b="1" spc="400" dirty="0">
                <a:solidFill>
                  <a:schemeClr val="bg1"/>
                </a:solidFill>
                <a:latin typeface="微软雅黑" pitchFamily="34" charset="-122"/>
                <a:ea typeface="微软雅黑" pitchFamily="34" charset="-122"/>
                <a:cs typeface="Aharoni" panose="02010803020104030203" pitchFamily="2" charset="-79"/>
              </a:rPr>
              <a:t>目录</a:t>
            </a:r>
            <a:endParaRPr lang="en-US" altLang="zh-CN" sz="3600" dirty="0">
              <a:solidFill>
                <a:schemeClr val="bg1"/>
              </a:solidFill>
              <a:latin typeface="微软雅黑" pitchFamily="34" charset="-122"/>
              <a:ea typeface="微软雅黑" pitchFamily="34" charset="-122"/>
              <a:cs typeface="Aharoni" panose="02010803020104030203" pitchFamily="2" charset="-79"/>
            </a:endParaRPr>
          </a:p>
          <a:p>
            <a:r>
              <a:rPr lang="en-US" altLang="zh-CN" sz="3200" i="1" dirty="0">
                <a:solidFill>
                  <a:schemeClr val="bg1"/>
                </a:solidFill>
                <a:latin typeface="微软雅黑" pitchFamily="34" charset="-122"/>
                <a:ea typeface="微软雅黑" pitchFamily="34" charset="-122"/>
                <a:cs typeface="Aharoni" panose="02010803020104030203" pitchFamily="2" charset="-79"/>
              </a:rPr>
              <a:t>CONTENTS</a:t>
            </a:r>
            <a:endParaRPr lang="zh-CN" altLang="en-US" sz="3200" i="1" dirty="0">
              <a:solidFill>
                <a:schemeClr val="bg1"/>
              </a:solidFill>
              <a:latin typeface="微软雅黑" pitchFamily="34" charset="-122"/>
              <a:ea typeface="微软雅黑" pitchFamily="34" charset="-122"/>
              <a:cs typeface="Aharoni" panose="02010803020104030203" pitchFamily="2" charset="-79"/>
            </a:endParaRPr>
          </a:p>
        </p:txBody>
      </p:sp>
      <p:cxnSp>
        <p:nvCxnSpPr>
          <p:cNvPr id="60" name="直接连接符 59">
            <a:extLst>
              <a:ext uri="{FF2B5EF4-FFF2-40B4-BE49-F238E27FC236}">
                <a16:creationId xmlns:a16="http://schemas.microsoft.com/office/drawing/2014/main" id="{F64F76BB-6746-48B2-931D-69363F92B8BE}"/>
              </a:ext>
            </a:extLst>
          </p:cNvPr>
          <p:cNvCxnSpPr/>
          <p:nvPr/>
        </p:nvCxnSpPr>
        <p:spPr>
          <a:xfrm>
            <a:off x="901700" y="1968293"/>
            <a:ext cx="2743200" cy="0"/>
          </a:xfrm>
          <a:prstGeom prst="line">
            <a:avLst/>
          </a:prstGeom>
          <a:ln w="28575">
            <a:solidFill>
              <a:srgbClr val="C19C7A"/>
            </a:solidFill>
          </a:ln>
        </p:spPr>
        <p:style>
          <a:lnRef idx="1">
            <a:schemeClr val="accent1"/>
          </a:lnRef>
          <a:fillRef idx="0">
            <a:schemeClr val="accent1"/>
          </a:fillRef>
          <a:effectRef idx="0">
            <a:schemeClr val="accent1"/>
          </a:effectRef>
          <a:fontRef idx="minor">
            <a:schemeClr val="tx1"/>
          </a:fontRef>
        </p:style>
      </p:cxnSp>
      <p:sp>
        <p:nvSpPr>
          <p:cNvPr id="61" name="文本框 23">
            <a:extLst>
              <a:ext uri="{FF2B5EF4-FFF2-40B4-BE49-F238E27FC236}">
                <a16:creationId xmlns:a16="http://schemas.microsoft.com/office/drawing/2014/main" id="{BC6F8C1D-E9ED-4323-80FA-5AE5BA9629DA}"/>
              </a:ext>
            </a:extLst>
          </p:cNvPr>
          <p:cNvSpPr txBox="1"/>
          <p:nvPr/>
        </p:nvSpPr>
        <p:spPr>
          <a:xfrm>
            <a:off x="1065037" y="4670378"/>
            <a:ext cx="4320304" cy="743986"/>
          </a:xfrm>
          <a:prstGeom prst="rect">
            <a:avLst/>
          </a:prstGeom>
          <a:noFill/>
        </p:spPr>
        <p:txBody>
          <a:bodyPr wrap="square" lIns="91440" tIns="45720" rIns="91440" bIns="45720" rtlCol="0">
            <a:spAutoFit/>
          </a:bodyPr>
          <a:lstStyle/>
          <a:p>
            <a:pPr>
              <a:lnSpc>
                <a:spcPct val="150000"/>
              </a:lnSpc>
            </a:pPr>
            <a:r>
              <a:rPr lang="en-US" altLang="zh-CN"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、已做工作概述</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63" name="文本框 23">
            <a:extLst>
              <a:ext uri="{FF2B5EF4-FFF2-40B4-BE49-F238E27FC236}">
                <a16:creationId xmlns:a16="http://schemas.microsoft.com/office/drawing/2014/main" id="{7E362DF6-6FF1-4E27-B83B-B0F83B83EF63}"/>
              </a:ext>
            </a:extLst>
          </p:cNvPr>
          <p:cNvSpPr txBox="1"/>
          <p:nvPr/>
        </p:nvSpPr>
        <p:spPr>
          <a:xfrm>
            <a:off x="986542" y="2708503"/>
            <a:ext cx="4320304" cy="743986"/>
          </a:xfrm>
          <a:prstGeom prst="rect">
            <a:avLst/>
          </a:prstGeom>
          <a:noFill/>
        </p:spPr>
        <p:txBody>
          <a:bodyPr wrap="square" lIns="91440" tIns="45720" rIns="91440" bIns="45720" rtlCol="0">
            <a:spAutoFit/>
          </a:bodyPr>
          <a:lstStyle/>
          <a:p>
            <a:pPr>
              <a:lnSpc>
                <a:spcPct val="150000"/>
              </a:lnSpc>
            </a:pPr>
            <a:r>
              <a:rPr lang="en-US" altLang="zh-CN"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、图像融合简介</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64" name="文本框 23">
            <a:extLst>
              <a:ext uri="{FF2B5EF4-FFF2-40B4-BE49-F238E27FC236}">
                <a16:creationId xmlns:a16="http://schemas.microsoft.com/office/drawing/2014/main" id="{551CA820-7273-4178-A95E-14A871EAB05E}"/>
              </a:ext>
            </a:extLst>
          </p:cNvPr>
          <p:cNvSpPr txBox="1"/>
          <p:nvPr/>
        </p:nvSpPr>
        <p:spPr>
          <a:xfrm>
            <a:off x="6299200" y="2708504"/>
            <a:ext cx="5163794" cy="1491049"/>
          </a:xfrm>
          <a:prstGeom prst="rect">
            <a:avLst/>
          </a:prstGeom>
          <a:noFill/>
        </p:spPr>
        <p:txBody>
          <a:bodyPr wrap="square" lIns="91440" tIns="45720" rIns="91440" bIns="45720" rtlCol="0">
            <a:spAutoFit/>
          </a:bodyPr>
          <a:lstStyle/>
          <a:p>
            <a:pPr>
              <a:lnSpc>
                <a:spcPct val="150000"/>
              </a:lnSpc>
            </a:pPr>
            <a:r>
              <a:rPr lang="en-US" altLang="zh-CN"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、基于稀疏表示图像融合研究现况分析</a:t>
            </a:r>
            <a:endParaRPr lang="en-US" altLang="zh-CN" sz="1200" dirty="0">
              <a:solidFill>
                <a:schemeClr val="bg1"/>
              </a:solidFill>
              <a:latin typeface="Lora" panose="02000503000000020004" charset="0"/>
              <a:ea typeface="华文细黑" panose="02010600040101010101" charset="-122"/>
              <a:sym typeface="+mn-ea"/>
            </a:endParaRPr>
          </a:p>
        </p:txBody>
      </p:sp>
      <p:sp>
        <p:nvSpPr>
          <p:cNvPr id="65" name="文本框 23">
            <a:extLst>
              <a:ext uri="{FF2B5EF4-FFF2-40B4-BE49-F238E27FC236}">
                <a16:creationId xmlns:a16="http://schemas.microsoft.com/office/drawing/2014/main" id="{98CD5202-3E7D-4197-8546-8A65DF37076B}"/>
              </a:ext>
            </a:extLst>
          </p:cNvPr>
          <p:cNvSpPr txBox="1"/>
          <p:nvPr/>
        </p:nvSpPr>
        <p:spPr>
          <a:xfrm>
            <a:off x="6266773" y="4649045"/>
            <a:ext cx="4320304" cy="743986"/>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a:t>
            </a:r>
            <a:r>
              <a:rPr lang="zh-CN" altLang="en-US" sz="3200" b="1">
                <a:solidFill>
                  <a:srgbClr val="C19C7A"/>
                </a:solidFill>
                <a:latin typeface="微软雅黑" panose="020B0503020204020204" pitchFamily="82" charset="2"/>
                <a:ea typeface="微软雅黑" panose="020B0503020204020204" pitchFamily="82" charset="2"/>
                <a:cs typeface="Aharoni" panose="02010803020104030203" pitchFamily="2" charset="-79"/>
              </a:rPr>
              <a:t>工作计划</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66" name="矩形 65">
            <a:extLst>
              <a:ext uri="{FF2B5EF4-FFF2-40B4-BE49-F238E27FC236}">
                <a16:creationId xmlns:a16="http://schemas.microsoft.com/office/drawing/2014/main" id="{7964F19B-C3A6-4D67-BD1B-CB0939EECE43}"/>
              </a:ext>
            </a:extLst>
          </p:cNvPr>
          <p:cNvSpPr/>
          <p:nvPr/>
        </p:nvSpPr>
        <p:spPr>
          <a:xfrm>
            <a:off x="11959770" y="1512525"/>
            <a:ext cx="232229"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485173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CDA51A29-5004-4A23-ADFD-DD80A56C5F06}"/>
              </a:ext>
            </a:extLst>
          </p:cNvPr>
          <p:cNvSpPr/>
          <p:nvPr/>
        </p:nvSpPr>
        <p:spPr>
          <a:xfrm>
            <a:off x="0" y="0"/>
            <a:ext cx="12192000" cy="6857999"/>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îṩlîďe"/>
          <p:cNvSpPr>
            <a:spLocks/>
          </p:cNvSpPr>
          <p:nvPr/>
        </p:nvSpPr>
        <p:spPr bwMode="auto">
          <a:xfrm>
            <a:off x="1883362" y="5279397"/>
            <a:ext cx="2158834" cy="157860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3" name="işḷíḓé"/>
          <p:cNvSpPr>
            <a:spLocks/>
          </p:cNvSpPr>
          <p:nvPr/>
        </p:nvSpPr>
        <p:spPr bwMode="auto">
          <a:xfrm>
            <a:off x="3165278" y="5495940"/>
            <a:ext cx="2158834" cy="136205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4" name="ïśľiḍe"/>
          <p:cNvSpPr>
            <a:spLocks/>
          </p:cNvSpPr>
          <p:nvPr/>
        </p:nvSpPr>
        <p:spPr bwMode="auto">
          <a:xfrm>
            <a:off x="4447193" y="4743197"/>
            <a:ext cx="2158834" cy="211480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5" name="iŝļïḑè"/>
          <p:cNvSpPr>
            <a:spLocks/>
          </p:cNvSpPr>
          <p:nvPr/>
        </p:nvSpPr>
        <p:spPr bwMode="auto">
          <a:xfrm>
            <a:off x="5729108" y="5929025"/>
            <a:ext cx="2158834" cy="9289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6" name="ïṥḻïďé"/>
          <p:cNvSpPr>
            <a:spLocks/>
          </p:cNvSpPr>
          <p:nvPr/>
        </p:nvSpPr>
        <p:spPr bwMode="auto">
          <a:xfrm>
            <a:off x="7011023" y="5062854"/>
            <a:ext cx="2158834" cy="179514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7" name="ïšľïḓé"/>
          <p:cNvSpPr>
            <a:spLocks/>
          </p:cNvSpPr>
          <p:nvPr/>
        </p:nvSpPr>
        <p:spPr bwMode="auto">
          <a:xfrm>
            <a:off x="8292939" y="5650613"/>
            <a:ext cx="2158834" cy="12073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grpSp>
        <p:nvGrpSpPr>
          <p:cNvPr id="12" name="组合 1">
            <a:extLst>
              <a:ext uri="{FF2B5EF4-FFF2-40B4-BE49-F238E27FC236}">
                <a16:creationId xmlns:a16="http://schemas.microsoft.com/office/drawing/2014/main" id="{C38F34E4-D1A7-40B6-8221-28A69DD6EF5C}"/>
              </a:ext>
            </a:extLst>
          </p:cNvPr>
          <p:cNvGrpSpPr/>
          <p:nvPr/>
        </p:nvGrpSpPr>
        <p:grpSpPr>
          <a:xfrm>
            <a:off x="2962779" y="4081334"/>
            <a:ext cx="5102506" cy="1012071"/>
            <a:chOff x="4181289" y="3418300"/>
            <a:chExt cx="5102506" cy="1012071"/>
          </a:xfrm>
        </p:grpSpPr>
        <p:cxnSp>
          <p:nvCxnSpPr>
            <p:cNvPr id="13" name="Straight Connector 39"/>
            <p:cNvCxnSpPr/>
            <p:nvPr/>
          </p:nvCxnSpPr>
          <p:spPr>
            <a:xfrm rot="5400000">
              <a:off x="3937393" y="4183748"/>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43"/>
            <p:cNvCxnSpPr/>
            <p:nvPr/>
          </p:nvCxnSpPr>
          <p:spPr>
            <a:xfrm rot="5400000">
              <a:off x="6502095" y="3662196"/>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47"/>
            <p:cNvCxnSpPr/>
            <p:nvPr/>
          </p:nvCxnSpPr>
          <p:spPr>
            <a:xfrm rot="5400000">
              <a:off x="9037171" y="3930787"/>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7" name="îṣľiḑè"/>
          <p:cNvSpPr txBox="1"/>
          <p:nvPr/>
        </p:nvSpPr>
        <p:spPr>
          <a:xfrm>
            <a:off x="3828257" y="190001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60%</a:t>
            </a:r>
          </a:p>
        </p:txBody>
      </p:sp>
      <p:sp>
        <p:nvSpPr>
          <p:cNvPr id="19" name="îsľîḋè"/>
          <p:cNvSpPr txBox="1"/>
          <p:nvPr/>
        </p:nvSpPr>
        <p:spPr>
          <a:xfrm>
            <a:off x="6418004" y="161389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45%</a:t>
            </a:r>
          </a:p>
        </p:txBody>
      </p:sp>
      <p:sp>
        <p:nvSpPr>
          <p:cNvPr id="21" name="íṡľïḑê"/>
          <p:cNvSpPr txBox="1"/>
          <p:nvPr/>
        </p:nvSpPr>
        <p:spPr>
          <a:xfrm>
            <a:off x="8852997" y="146565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50%</a:t>
            </a:r>
          </a:p>
        </p:txBody>
      </p:sp>
      <p:sp>
        <p:nvSpPr>
          <p:cNvPr id="25" name="文本框 24"/>
          <p:cNvSpPr txBox="1"/>
          <p:nvPr/>
        </p:nvSpPr>
        <p:spPr>
          <a:xfrm>
            <a:off x="8340675" y="1867071"/>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6" name="文本框 25"/>
          <p:cNvSpPr txBox="1"/>
          <p:nvPr/>
        </p:nvSpPr>
        <p:spPr>
          <a:xfrm>
            <a:off x="5871427" y="1961498"/>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7" name="文本框 26"/>
          <p:cNvSpPr txBox="1"/>
          <p:nvPr/>
        </p:nvSpPr>
        <p:spPr>
          <a:xfrm>
            <a:off x="3305478" y="2253324"/>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9" name="矩形 28"/>
          <p:cNvSpPr/>
          <p:nvPr/>
        </p:nvSpPr>
        <p:spPr>
          <a:xfrm>
            <a:off x="395921" y="241092"/>
            <a:ext cx="3646275"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chemeClr val="bg1"/>
                </a:solidFill>
                <a:latin typeface="Microsoft YaHei" charset="-122"/>
                <a:ea typeface="Microsoft YaHei" charset="-122"/>
                <a:cs typeface="Microsoft YaHei" charset="-122"/>
              </a:rPr>
              <a:t>字典学习方法选择</a:t>
            </a:r>
            <a:endParaRPr lang="zh-CN" altLang="en-US" sz="3200" b="1" dirty="0">
              <a:solidFill>
                <a:schemeClr val="bg1"/>
              </a:solidFill>
              <a:latin typeface="Microsoft YaHei" charset="-122"/>
              <a:ea typeface="Microsoft YaHei" charset="-122"/>
              <a:cs typeface="Microsoft YaHei" charset="-122"/>
            </a:endParaRPr>
          </a:p>
        </p:txBody>
      </p:sp>
      <p:sp>
        <p:nvSpPr>
          <p:cNvPr id="31" name="矩形 3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a:extLst>
              <a:ext uri="{FF2B5EF4-FFF2-40B4-BE49-F238E27FC236}">
                <a16:creationId xmlns:a16="http://schemas.microsoft.com/office/drawing/2014/main" id="{17D06213-446E-454E-9EC7-3D5F4EE8D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1345" y="3764822"/>
            <a:ext cx="2530859" cy="2936288"/>
          </a:xfrm>
          <a:prstGeom prst="rect">
            <a:avLst/>
          </a:prstGeom>
        </p:spPr>
      </p:pic>
      <p:pic>
        <p:nvPicPr>
          <p:cNvPr id="35" name="图片 34">
            <a:extLst>
              <a:ext uri="{FF2B5EF4-FFF2-40B4-BE49-F238E27FC236}">
                <a16:creationId xmlns:a16="http://schemas.microsoft.com/office/drawing/2014/main" id="{62B7E7D9-D065-4907-BE46-05F44EF5B5DE}"/>
              </a:ext>
            </a:extLst>
          </p:cNvPr>
          <p:cNvPicPr>
            <a:picLocks noChangeAspect="1"/>
          </p:cNvPicPr>
          <p:nvPr/>
        </p:nvPicPr>
        <p:blipFill>
          <a:blip r:embed="rId3"/>
          <a:stretch>
            <a:fillRect/>
          </a:stretch>
        </p:blipFill>
        <p:spPr>
          <a:xfrm>
            <a:off x="636501" y="1195563"/>
            <a:ext cx="9334500" cy="1695450"/>
          </a:xfrm>
          <a:prstGeom prst="rect">
            <a:avLst/>
          </a:prstGeom>
        </p:spPr>
      </p:pic>
      <p:sp>
        <p:nvSpPr>
          <p:cNvPr id="36" name="文本框 35">
            <a:extLst>
              <a:ext uri="{FF2B5EF4-FFF2-40B4-BE49-F238E27FC236}">
                <a16:creationId xmlns:a16="http://schemas.microsoft.com/office/drawing/2014/main" id="{C19B77ED-F79A-4157-9C1F-D98F9DE5DD67}"/>
              </a:ext>
            </a:extLst>
          </p:cNvPr>
          <p:cNvSpPr txBox="1"/>
          <p:nvPr/>
        </p:nvSpPr>
        <p:spPr>
          <a:xfrm>
            <a:off x="596397" y="3025085"/>
            <a:ext cx="9334500" cy="1969770"/>
          </a:xfrm>
          <a:prstGeom prst="rect">
            <a:avLst/>
          </a:prstGeom>
          <a:noFill/>
        </p:spPr>
        <p:txBody>
          <a:bodyPr wrap="square" rtlCol="0">
            <a:spAutoFit/>
          </a:bodyPr>
          <a:lstStyle/>
          <a:p>
            <a:r>
              <a:rPr lang="en-US" altLang="zh-CN" sz="1600" b="1">
                <a:solidFill>
                  <a:schemeClr val="bg1"/>
                </a:solidFill>
                <a:latin typeface="Century Gothic" panose="020B0502020202020204" pitchFamily="34" charset="0"/>
              </a:rPr>
              <a:t>SOURCE</a:t>
            </a:r>
            <a:r>
              <a:rPr lang="en-US" altLang="zh-CN" sz="1600" b="1">
                <a:solidFill>
                  <a:schemeClr val="bg1"/>
                </a:solidFill>
                <a:latin typeface="Century Gothic" panose="020B0502020202020204" pitchFamily="34" charset="0"/>
                <a:ea typeface="+mj-ea"/>
              </a:rPr>
              <a:t>–----Q. Zhang,Y. Liu,Sparse representation based multi-sensor image fusion for multi-focus and multi-modality images: A review,Information Fusion.</a:t>
            </a:r>
            <a:r>
              <a:rPr lang="zh-CN" altLang="en-US" sz="1600" b="1">
                <a:solidFill>
                  <a:schemeClr val="bg1"/>
                </a:solidFill>
                <a:latin typeface="Century Gothic" panose="020B0502020202020204" pitchFamily="34" charset="0"/>
                <a:ea typeface="+mj-ea"/>
              </a:rPr>
              <a:t> </a:t>
            </a:r>
            <a:r>
              <a:rPr lang="en-US" altLang="zh-CN" sz="1600" b="1">
                <a:solidFill>
                  <a:schemeClr val="bg1"/>
                </a:solidFill>
                <a:latin typeface="Century Gothic" panose="020B0502020202020204" pitchFamily="34" charset="0"/>
                <a:ea typeface="+mj-ea"/>
              </a:rPr>
              <a:t>40 (2018) 57–75. IF 10.7 Q1</a:t>
            </a:r>
            <a:r>
              <a:rPr lang="zh-CN" altLang="en-US" sz="1600" b="1">
                <a:solidFill>
                  <a:schemeClr val="bg1"/>
                </a:solidFill>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pic>
        <p:nvPicPr>
          <p:cNvPr id="37" name="图片 36">
            <a:extLst>
              <a:ext uri="{FF2B5EF4-FFF2-40B4-BE49-F238E27FC236}">
                <a16:creationId xmlns:a16="http://schemas.microsoft.com/office/drawing/2014/main" id="{8B524FAF-31F0-4CAE-826D-DE315A7A2B70}"/>
              </a:ext>
            </a:extLst>
          </p:cNvPr>
          <p:cNvPicPr>
            <a:picLocks noChangeAspect="1"/>
          </p:cNvPicPr>
          <p:nvPr/>
        </p:nvPicPr>
        <p:blipFill>
          <a:blip r:embed="rId4"/>
          <a:stretch>
            <a:fillRect/>
          </a:stretch>
        </p:blipFill>
        <p:spPr>
          <a:xfrm>
            <a:off x="741189" y="3764822"/>
            <a:ext cx="6495382" cy="2866735"/>
          </a:xfrm>
          <a:prstGeom prst="rect">
            <a:avLst/>
          </a:prstGeom>
        </p:spPr>
      </p:pic>
    </p:spTree>
    <p:extLst>
      <p:ext uri="{BB962C8B-B14F-4D97-AF65-F5344CB8AC3E}">
        <p14:creationId xmlns:p14="http://schemas.microsoft.com/office/powerpoint/2010/main" val="347861981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472545"/>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3" name="矩形 2"/>
          <p:cNvSpPr/>
          <p:nvPr/>
        </p:nvSpPr>
        <p:spPr>
          <a:xfrm>
            <a:off x="439002" y="258103"/>
            <a:ext cx="3646275" cy="633187"/>
          </a:xfrm>
          <a:prstGeom prst="rect">
            <a:avLst/>
          </a:prstGeom>
        </p:spPr>
        <p:txBody>
          <a:bodyPr wrap="square">
            <a:spAutoFit/>
            <a:scene3d>
              <a:camera prst="orthographicFront"/>
              <a:lightRig rig="threePt" dir="t"/>
            </a:scene3d>
            <a:sp3d contourW="12700"/>
          </a:bodyPr>
          <a:lstStyle/>
          <a:p>
            <a:pPr>
              <a:lnSpc>
                <a:spcPct val="120000"/>
              </a:lnSpc>
            </a:pPr>
            <a:r>
              <a:rPr lang="en-US" altLang="zh-CN" sz="3200" b="1">
                <a:solidFill>
                  <a:srgbClr val="272727"/>
                </a:solidFill>
                <a:latin typeface="Microsoft YaHei" charset="-122"/>
                <a:ea typeface="Microsoft YaHei" charset="-122"/>
                <a:cs typeface="Microsoft YaHei" charset="-122"/>
              </a:rPr>
              <a:t>SR</a:t>
            </a:r>
            <a:r>
              <a:rPr lang="zh-CN" altLang="en-US" sz="3200" b="1">
                <a:solidFill>
                  <a:srgbClr val="272727"/>
                </a:solidFill>
                <a:latin typeface="Microsoft YaHei" charset="-122"/>
                <a:ea typeface="Microsoft YaHei" charset="-122"/>
                <a:cs typeface="Microsoft YaHei" charset="-122"/>
              </a:rPr>
              <a:t>模型选择</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ïšḻïďê-Straight Connector 6"/>
          <p:cNvCxnSpPr/>
          <p:nvPr/>
        </p:nvCxnSpPr>
        <p:spPr>
          <a:xfrm>
            <a:off x="450081" y="3557056"/>
            <a:ext cx="433243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35"/>
          <p:cNvGrpSpPr/>
          <p:nvPr/>
        </p:nvGrpSpPr>
        <p:grpSpPr>
          <a:xfrm>
            <a:off x="439002" y="3047211"/>
            <a:ext cx="3200512" cy="797359"/>
            <a:chOff x="7805426" y="3341205"/>
            <a:chExt cx="3200512" cy="797358"/>
          </a:xfrm>
        </p:grpSpPr>
        <p:sp>
          <p:nvSpPr>
            <p:cNvPr id="16" name="矩形 15"/>
            <p:cNvSpPr/>
            <p:nvPr/>
          </p:nvSpPr>
          <p:spPr>
            <a:xfrm>
              <a:off x="7805427" y="3797379"/>
              <a:ext cx="3200511" cy="341184"/>
            </a:xfrm>
            <a:prstGeom prst="rect">
              <a:avLst/>
            </a:prstGeom>
          </p:spPr>
          <p:txBody>
            <a:bodyPr wrap="square">
              <a:spAutoFit/>
              <a:scene3d>
                <a:camera prst="orthographicFront"/>
                <a:lightRig rig="threePt" dir="t"/>
              </a:scene3d>
              <a:sp3d contourW="12700"/>
            </a:bodyPr>
            <a:lstStyle/>
            <a:p>
              <a:pPr>
                <a:lnSpc>
                  <a:spcPct val="150000"/>
                </a:lnSpc>
              </a:pPr>
              <a:endParaRPr lang="zh-CN" altLang="en-US" sz="1200" dirty="0">
                <a:solidFill>
                  <a:schemeClr val="bg1"/>
                </a:solidFill>
                <a:latin typeface="+mn-ea"/>
              </a:endParaRPr>
            </a:p>
          </p:txBody>
        </p:sp>
        <p:sp>
          <p:nvSpPr>
            <p:cNvPr id="17" name="矩形 16"/>
            <p:cNvSpPr/>
            <p:nvPr/>
          </p:nvSpPr>
          <p:spPr>
            <a:xfrm>
              <a:off x="7805426" y="3341205"/>
              <a:ext cx="2391249" cy="506677"/>
            </a:xfrm>
            <a:prstGeom prst="rect">
              <a:avLst/>
            </a:prstGeom>
          </p:spPr>
          <p:txBody>
            <a:bodyPr wrap="square">
              <a:spAutoFit/>
              <a:scene3d>
                <a:camera prst="orthographicFront"/>
                <a:lightRig rig="threePt" dir="t"/>
              </a:scene3d>
              <a:sp3d contourW="12700"/>
            </a:bodyPr>
            <a:lstStyle/>
            <a:p>
              <a:pPr>
                <a:lnSpc>
                  <a:spcPct val="120000"/>
                </a:lnSpc>
              </a:pPr>
              <a:r>
                <a:rPr lang="en-US" altLang="zh-CN" sz="2489" b="1">
                  <a:solidFill>
                    <a:schemeClr val="bg1"/>
                  </a:solidFill>
                  <a:latin typeface="Century Gothic" panose="020B0502020202020204" pitchFamily="34" charset="0"/>
                </a:rPr>
                <a:t>Multi-modality</a:t>
              </a:r>
              <a:endParaRPr lang="zh-CN" altLang="en-US" sz="2489" b="1" dirty="0">
                <a:solidFill>
                  <a:schemeClr val="bg1"/>
                </a:solidFill>
                <a:latin typeface="Century Gothic" panose="020B0502020202020204" pitchFamily="34" charset="0"/>
              </a:endParaRPr>
            </a:p>
          </p:txBody>
        </p:sp>
      </p:grpSp>
      <p:grpSp>
        <p:nvGrpSpPr>
          <p:cNvPr id="18" name="组合 38"/>
          <p:cNvGrpSpPr/>
          <p:nvPr/>
        </p:nvGrpSpPr>
        <p:grpSpPr>
          <a:xfrm>
            <a:off x="450081" y="3674085"/>
            <a:ext cx="4125314" cy="818020"/>
            <a:chOff x="6622019" y="3311081"/>
            <a:chExt cx="4125314" cy="818019"/>
          </a:xfrm>
        </p:grpSpPr>
        <p:sp>
          <p:nvSpPr>
            <p:cNvPr id="19" name="矩形 18"/>
            <p:cNvSpPr/>
            <p:nvPr/>
          </p:nvSpPr>
          <p:spPr>
            <a:xfrm>
              <a:off x="6655251" y="3787916"/>
              <a:ext cx="3200511" cy="341184"/>
            </a:xfrm>
            <a:prstGeom prst="rect">
              <a:avLst/>
            </a:prstGeom>
          </p:spPr>
          <p:txBody>
            <a:bodyPr wrap="square">
              <a:spAutoFit/>
              <a:scene3d>
                <a:camera prst="orthographicFront"/>
                <a:lightRig rig="threePt" dir="t"/>
              </a:scene3d>
              <a:sp3d contourW="12700"/>
            </a:bodyPr>
            <a:lstStyle/>
            <a:p>
              <a:pPr>
                <a:lnSpc>
                  <a:spcPct val="150000"/>
                </a:lnSpc>
              </a:pPr>
              <a:endParaRPr lang="zh-CN" altLang="en-US" sz="1200" dirty="0">
                <a:solidFill>
                  <a:schemeClr val="bg1"/>
                </a:solidFill>
                <a:latin typeface="+mn-ea"/>
              </a:endParaRPr>
            </a:p>
          </p:txBody>
        </p:sp>
        <p:sp>
          <p:nvSpPr>
            <p:cNvPr id="20" name="矩形 19"/>
            <p:cNvSpPr/>
            <p:nvPr/>
          </p:nvSpPr>
          <p:spPr>
            <a:xfrm>
              <a:off x="6622019" y="3311081"/>
              <a:ext cx="4125314" cy="506676"/>
            </a:xfrm>
            <a:prstGeom prst="rect">
              <a:avLst/>
            </a:prstGeom>
          </p:spPr>
          <p:txBody>
            <a:bodyPr wrap="square">
              <a:spAutoFit/>
              <a:scene3d>
                <a:camera prst="orthographicFront"/>
                <a:lightRig rig="threePt" dir="t"/>
              </a:scene3d>
              <a:sp3d contourW="12700"/>
            </a:bodyPr>
            <a:lstStyle/>
            <a:p>
              <a:pPr>
                <a:lnSpc>
                  <a:spcPct val="120000"/>
                </a:lnSpc>
              </a:pPr>
              <a:r>
                <a:rPr lang="en-US" altLang="zh-CN" sz="2489" b="1">
                  <a:solidFill>
                    <a:schemeClr val="bg1"/>
                  </a:solidFill>
                  <a:latin typeface="Century Gothic" panose="020B0502020202020204" pitchFamily="34" charset="0"/>
                </a:rPr>
                <a:t>MODEL:NNSR/JSR/GSR</a:t>
              </a:r>
              <a:endParaRPr lang="zh-CN" altLang="en-US" sz="2489" b="1" dirty="0">
                <a:solidFill>
                  <a:schemeClr val="bg1"/>
                </a:solidFill>
                <a:latin typeface="Century Gothic" panose="020B0502020202020204" pitchFamily="34" charset="0"/>
              </a:endParaRPr>
            </a:p>
          </p:txBody>
        </p:sp>
      </p:grpSp>
      <p:pic>
        <p:nvPicPr>
          <p:cNvPr id="22" name="图片 2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03434" y="1499219"/>
            <a:ext cx="6816866" cy="4526301"/>
          </a:xfrm>
          <a:prstGeom prst="rect">
            <a:avLst/>
          </a:prstGeom>
        </p:spPr>
      </p:pic>
      <p:graphicFrame>
        <p:nvGraphicFramePr>
          <p:cNvPr id="23" name="表格 23">
            <a:extLst>
              <a:ext uri="{FF2B5EF4-FFF2-40B4-BE49-F238E27FC236}">
                <a16:creationId xmlns:a16="http://schemas.microsoft.com/office/drawing/2014/main" id="{F4A21271-6A76-4B5A-9695-181682541E76}"/>
              </a:ext>
            </a:extLst>
          </p:cNvPr>
          <p:cNvGraphicFramePr>
            <a:graphicFrameLocks noGrp="1"/>
          </p:cNvGraphicFramePr>
          <p:nvPr>
            <p:extLst>
              <p:ext uri="{D42A27DB-BD31-4B8C-83A1-F6EECF244321}">
                <p14:modId xmlns:p14="http://schemas.microsoft.com/office/powerpoint/2010/main" val="2072346004"/>
              </p:ext>
            </p:extLst>
          </p:nvPr>
        </p:nvGraphicFramePr>
        <p:xfrm>
          <a:off x="5403434" y="1472543"/>
          <a:ext cx="6816867" cy="4579648"/>
        </p:xfrm>
        <a:graphic>
          <a:graphicData uri="http://schemas.openxmlformats.org/drawingml/2006/table">
            <a:tbl>
              <a:tblPr firstRow="1" bandRow="1">
                <a:tableStyleId>{5C22544A-7EE6-4342-B048-85BDC9FD1C3A}</a:tableStyleId>
              </a:tblPr>
              <a:tblGrid>
                <a:gridCol w="1572401">
                  <a:extLst>
                    <a:ext uri="{9D8B030D-6E8A-4147-A177-3AD203B41FA5}">
                      <a16:colId xmlns:a16="http://schemas.microsoft.com/office/drawing/2014/main" val="3906612069"/>
                    </a:ext>
                  </a:extLst>
                </a:gridCol>
                <a:gridCol w="1291472">
                  <a:extLst>
                    <a:ext uri="{9D8B030D-6E8A-4147-A177-3AD203B41FA5}">
                      <a16:colId xmlns:a16="http://schemas.microsoft.com/office/drawing/2014/main" val="1401419559"/>
                    </a:ext>
                  </a:extLst>
                </a:gridCol>
                <a:gridCol w="1008668">
                  <a:extLst>
                    <a:ext uri="{9D8B030D-6E8A-4147-A177-3AD203B41FA5}">
                      <a16:colId xmlns:a16="http://schemas.microsoft.com/office/drawing/2014/main" val="561426560"/>
                    </a:ext>
                  </a:extLst>
                </a:gridCol>
                <a:gridCol w="980388">
                  <a:extLst>
                    <a:ext uri="{9D8B030D-6E8A-4147-A177-3AD203B41FA5}">
                      <a16:colId xmlns:a16="http://schemas.microsoft.com/office/drawing/2014/main" val="555548401"/>
                    </a:ext>
                  </a:extLst>
                </a:gridCol>
                <a:gridCol w="867266">
                  <a:extLst>
                    <a:ext uri="{9D8B030D-6E8A-4147-A177-3AD203B41FA5}">
                      <a16:colId xmlns:a16="http://schemas.microsoft.com/office/drawing/2014/main" val="3537244866"/>
                    </a:ext>
                  </a:extLst>
                </a:gridCol>
                <a:gridCol w="1096672">
                  <a:extLst>
                    <a:ext uri="{9D8B030D-6E8A-4147-A177-3AD203B41FA5}">
                      <a16:colId xmlns:a16="http://schemas.microsoft.com/office/drawing/2014/main" val="726473252"/>
                    </a:ext>
                  </a:extLst>
                </a:gridCol>
              </a:tblGrid>
              <a:tr h="2289824">
                <a:tc>
                  <a:txBody>
                    <a:bodyPr/>
                    <a:lstStyle/>
                    <a:p>
                      <a:endParaRPr lang="en-US" altLang="zh-CN"/>
                    </a:p>
                    <a:p>
                      <a:endParaRPr lang="en-US" altLang="zh-CN"/>
                    </a:p>
                    <a:p>
                      <a:endParaRPr lang="en-US" altLang="zh-CN"/>
                    </a:p>
                    <a:p>
                      <a:pPr algn="ctr"/>
                      <a:r>
                        <a:rPr lang="en-US" altLang="zh-CN"/>
                        <a:t>SR  MODEL</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TRADITION SR</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NNSR</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JSR</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RSR</a:t>
                      </a:r>
                      <a:endParaRPr lang="zh-CN" altLang="en-US"/>
                    </a:p>
                  </a:txBody>
                  <a:tcPr/>
                </a:tc>
                <a:tc>
                  <a:txBody>
                    <a:bodyPr/>
                    <a:lstStyle/>
                    <a:p>
                      <a:pPr algn="ctr"/>
                      <a:endParaRPr lang="en-US" altLang="zh-CN"/>
                    </a:p>
                    <a:p>
                      <a:pPr algn="ctr"/>
                      <a:endParaRPr lang="en-US" altLang="zh-CN"/>
                    </a:p>
                    <a:p>
                      <a:pPr algn="ctr"/>
                      <a:endParaRPr lang="en-US" altLang="zh-CN"/>
                    </a:p>
                    <a:p>
                      <a:pPr algn="ctr"/>
                      <a:r>
                        <a:rPr lang="en-US" altLang="zh-CN"/>
                        <a:t>GSR</a:t>
                      </a:r>
                      <a:endParaRPr lang="zh-CN" altLang="en-US"/>
                    </a:p>
                  </a:txBody>
                  <a:tcPr/>
                </a:tc>
                <a:extLst>
                  <a:ext uri="{0D108BD9-81ED-4DB2-BD59-A6C34878D82A}">
                    <a16:rowId xmlns:a16="http://schemas.microsoft.com/office/drawing/2014/main" val="782008854"/>
                  </a:ext>
                </a:extLst>
              </a:tr>
              <a:tr h="2289824">
                <a:tc>
                  <a:txBody>
                    <a:bodyPr/>
                    <a:lstStyle/>
                    <a:p>
                      <a:endParaRPr lang="en-US" altLang="zh-CN"/>
                    </a:p>
                    <a:p>
                      <a:endParaRPr lang="en-US" altLang="zh-CN"/>
                    </a:p>
                    <a:p>
                      <a:endParaRPr lang="en-US" altLang="zh-CN"/>
                    </a:p>
                    <a:p>
                      <a:pPr algn="ctr"/>
                      <a:r>
                        <a:rPr lang="en-US" altLang="zh-CN" sz="1800" b="1" kern="1200">
                          <a:solidFill>
                            <a:schemeClr val="lt1"/>
                          </a:solidFill>
                          <a:latin typeface="+mn-lt"/>
                          <a:ea typeface="+mn-ea"/>
                          <a:cs typeface="+mn-cs"/>
                        </a:rPr>
                        <a:t>APLICATION</a:t>
                      </a:r>
                      <a:endParaRPr lang="zh-CN" altLang="en-US" sz="1800" b="1" kern="1200">
                        <a:solidFill>
                          <a:schemeClr val="lt1"/>
                        </a:solidFill>
                        <a:latin typeface="+mn-lt"/>
                        <a:ea typeface="+mn-ea"/>
                        <a:cs typeface="+mn-cs"/>
                      </a:endParaRPr>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830194374"/>
                  </a:ext>
                </a:extLst>
              </a:tr>
            </a:tbl>
          </a:graphicData>
        </a:graphic>
      </p:graphicFrame>
      <p:sp>
        <p:nvSpPr>
          <p:cNvPr id="25" name="矩形 24">
            <a:extLst>
              <a:ext uri="{FF2B5EF4-FFF2-40B4-BE49-F238E27FC236}">
                <a16:creationId xmlns:a16="http://schemas.microsoft.com/office/drawing/2014/main" id="{5DBE6112-083E-4320-960A-9215F69C2EDB}"/>
              </a:ext>
            </a:extLst>
          </p:cNvPr>
          <p:cNvSpPr/>
          <p:nvPr/>
        </p:nvSpPr>
        <p:spPr>
          <a:xfrm>
            <a:off x="10253335" y="3755528"/>
            <a:ext cx="867866" cy="22699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651D66A-8EAC-45A0-A8ED-6A0E28DAC797}"/>
              </a:ext>
            </a:extLst>
          </p:cNvPr>
          <p:cNvSpPr txBox="1"/>
          <p:nvPr/>
        </p:nvSpPr>
        <p:spPr>
          <a:xfrm>
            <a:off x="10278959" y="4474085"/>
            <a:ext cx="820133" cy="646331"/>
          </a:xfrm>
          <a:prstGeom prst="rect">
            <a:avLst/>
          </a:prstGeom>
          <a:noFill/>
        </p:spPr>
        <p:txBody>
          <a:bodyPr wrap="square" rtlCol="0">
            <a:spAutoFit/>
          </a:bodyPr>
          <a:lstStyle/>
          <a:p>
            <a:r>
              <a:rPr lang="en-US" altLang="zh-CN">
                <a:solidFill>
                  <a:srgbClr val="FF0000"/>
                </a:solidFill>
              </a:rPr>
              <a:t>Multi-focus</a:t>
            </a:r>
            <a:endParaRPr lang="zh-CN" altLang="en-US">
              <a:solidFill>
                <a:srgbClr val="FF0000"/>
              </a:solidFill>
            </a:endParaRPr>
          </a:p>
        </p:txBody>
      </p:sp>
      <p:sp>
        <p:nvSpPr>
          <p:cNvPr id="30" name="矩形 29">
            <a:extLst>
              <a:ext uri="{FF2B5EF4-FFF2-40B4-BE49-F238E27FC236}">
                <a16:creationId xmlns:a16="http://schemas.microsoft.com/office/drawing/2014/main" id="{19A801B8-6E97-46EA-BD71-5A3111CA9CD3}"/>
              </a:ext>
            </a:extLst>
          </p:cNvPr>
          <p:cNvSpPr/>
          <p:nvPr/>
        </p:nvSpPr>
        <p:spPr>
          <a:xfrm>
            <a:off x="8288281" y="3737696"/>
            <a:ext cx="967390" cy="22882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C3C3ABD1-7EE9-4C96-9B9A-37D22AE4F19A}"/>
              </a:ext>
            </a:extLst>
          </p:cNvPr>
          <p:cNvSpPr/>
          <p:nvPr/>
        </p:nvSpPr>
        <p:spPr>
          <a:xfrm>
            <a:off x="9283973" y="3755776"/>
            <a:ext cx="941060" cy="228307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B98BD5F7-CE31-445A-BE09-8B9F007F7582}"/>
              </a:ext>
            </a:extLst>
          </p:cNvPr>
          <p:cNvSpPr txBox="1"/>
          <p:nvPr/>
        </p:nvSpPr>
        <p:spPr>
          <a:xfrm>
            <a:off x="9247989" y="4473202"/>
            <a:ext cx="1045173" cy="646331"/>
          </a:xfrm>
          <a:prstGeom prst="rect">
            <a:avLst/>
          </a:prstGeom>
          <a:noFill/>
        </p:spPr>
        <p:txBody>
          <a:bodyPr wrap="square" rtlCol="0">
            <a:spAutoFit/>
          </a:bodyPr>
          <a:lstStyle/>
          <a:p>
            <a:r>
              <a:rPr lang="en-US" altLang="zh-CN">
                <a:solidFill>
                  <a:srgbClr val="FF0000"/>
                </a:solidFill>
              </a:rPr>
              <a:t>Multi-modality</a:t>
            </a:r>
            <a:endParaRPr lang="zh-CN" altLang="en-US">
              <a:solidFill>
                <a:srgbClr val="FF0000"/>
              </a:solidFill>
            </a:endParaRPr>
          </a:p>
        </p:txBody>
      </p:sp>
      <p:sp>
        <p:nvSpPr>
          <p:cNvPr id="33" name="文本框 32">
            <a:extLst>
              <a:ext uri="{FF2B5EF4-FFF2-40B4-BE49-F238E27FC236}">
                <a16:creationId xmlns:a16="http://schemas.microsoft.com/office/drawing/2014/main" id="{FFAEC472-316E-40DA-BBB1-2D7050ACC89A}"/>
              </a:ext>
            </a:extLst>
          </p:cNvPr>
          <p:cNvSpPr txBox="1"/>
          <p:nvPr/>
        </p:nvSpPr>
        <p:spPr>
          <a:xfrm>
            <a:off x="8264719" y="4439978"/>
            <a:ext cx="1019254" cy="646331"/>
          </a:xfrm>
          <a:prstGeom prst="rect">
            <a:avLst/>
          </a:prstGeom>
          <a:noFill/>
        </p:spPr>
        <p:txBody>
          <a:bodyPr wrap="square" rtlCol="0">
            <a:spAutoFit/>
          </a:bodyPr>
          <a:lstStyle/>
          <a:p>
            <a:r>
              <a:rPr lang="en-US" altLang="zh-CN">
                <a:solidFill>
                  <a:srgbClr val="FF0000"/>
                </a:solidFill>
              </a:rPr>
              <a:t>Multi-modality</a:t>
            </a:r>
            <a:endParaRPr lang="zh-CN" altLang="en-US">
              <a:solidFill>
                <a:srgbClr val="FF0000"/>
              </a:solidFill>
            </a:endParaRPr>
          </a:p>
        </p:txBody>
      </p:sp>
      <p:sp>
        <p:nvSpPr>
          <p:cNvPr id="34" name="矩形 33">
            <a:extLst>
              <a:ext uri="{FF2B5EF4-FFF2-40B4-BE49-F238E27FC236}">
                <a16:creationId xmlns:a16="http://schemas.microsoft.com/office/drawing/2014/main" id="{6E1C5E61-90D0-4EFE-BEA4-D0B592775D08}"/>
              </a:ext>
            </a:extLst>
          </p:cNvPr>
          <p:cNvSpPr/>
          <p:nvPr/>
        </p:nvSpPr>
        <p:spPr>
          <a:xfrm>
            <a:off x="11149503" y="3755528"/>
            <a:ext cx="1042496" cy="11558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5CF7DAEA-A57A-40C7-995B-774CD21C08EE}"/>
              </a:ext>
            </a:extLst>
          </p:cNvPr>
          <p:cNvSpPr/>
          <p:nvPr/>
        </p:nvSpPr>
        <p:spPr>
          <a:xfrm>
            <a:off x="11149503" y="4938039"/>
            <a:ext cx="1042496" cy="10782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533AC0BB-9207-4FC7-AFB0-E055BB592753}"/>
              </a:ext>
            </a:extLst>
          </p:cNvPr>
          <p:cNvSpPr txBox="1"/>
          <p:nvPr/>
        </p:nvSpPr>
        <p:spPr>
          <a:xfrm>
            <a:off x="11241390" y="4116813"/>
            <a:ext cx="820133" cy="646331"/>
          </a:xfrm>
          <a:prstGeom prst="rect">
            <a:avLst/>
          </a:prstGeom>
          <a:noFill/>
        </p:spPr>
        <p:txBody>
          <a:bodyPr wrap="square" rtlCol="0">
            <a:spAutoFit/>
          </a:bodyPr>
          <a:lstStyle/>
          <a:p>
            <a:r>
              <a:rPr lang="en-US" altLang="zh-CN">
                <a:solidFill>
                  <a:srgbClr val="FF0000"/>
                </a:solidFill>
              </a:rPr>
              <a:t>Multi-focus</a:t>
            </a:r>
            <a:endParaRPr lang="zh-CN" altLang="en-US">
              <a:solidFill>
                <a:srgbClr val="FF0000"/>
              </a:solidFill>
            </a:endParaRPr>
          </a:p>
        </p:txBody>
      </p:sp>
      <p:sp>
        <p:nvSpPr>
          <p:cNvPr id="37" name="文本框 36">
            <a:extLst>
              <a:ext uri="{FF2B5EF4-FFF2-40B4-BE49-F238E27FC236}">
                <a16:creationId xmlns:a16="http://schemas.microsoft.com/office/drawing/2014/main" id="{07BC3C2D-9852-4ED8-9FBD-F384331DBCFA}"/>
              </a:ext>
            </a:extLst>
          </p:cNvPr>
          <p:cNvSpPr txBox="1"/>
          <p:nvPr/>
        </p:nvSpPr>
        <p:spPr>
          <a:xfrm>
            <a:off x="11203429" y="5124429"/>
            <a:ext cx="1045173" cy="646331"/>
          </a:xfrm>
          <a:prstGeom prst="rect">
            <a:avLst/>
          </a:prstGeom>
          <a:noFill/>
        </p:spPr>
        <p:txBody>
          <a:bodyPr wrap="square" rtlCol="0">
            <a:spAutoFit/>
          </a:bodyPr>
          <a:lstStyle/>
          <a:p>
            <a:r>
              <a:rPr lang="en-US" altLang="zh-CN">
                <a:solidFill>
                  <a:srgbClr val="FF0000"/>
                </a:solidFill>
              </a:rPr>
              <a:t>Multi-modality</a:t>
            </a:r>
            <a:endParaRPr lang="zh-CN" altLang="en-US">
              <a:solidFill>
                <a:srgbClr val="FF0000"/>
              </a:solidFill>
            </a:endParaRPr>
          </a:p>
        </p:txBody>
      </p:sp>
      <p:sp>
        <p:nvSpPr>
          <p:cNvPr id="24" name="文本框 23">
            <a:extLst>
              <a:ext uri="{FF2B5EF4-FFF2-40B4-BE49-F238E27FC236}">
                <a16:creationId xmlns:a16="http://schemas.microsoft.com/office/drawing/2014/main" id="{497A42AA-7903-4D66-8CCB-35B6C90926BB}"/>
              </a:ext>
            </a:extLst>
          </p:cNvPr>
          <p:cNvSpPr txBox="1"/>
          <p:nvPr/>
        </p:nvSpPr>
        <p:spPr>
          <a:xfrm>
            <a:off x="72366" y="5317091"/>
            <a:ext cx="5278821" cy="2031325"/>
          </a:xfrm>
          <a:prstGeom prst="rect">
            <a:avLst/>
          </a:prstGeom>
          <a:noFill/>
        </p:spPr>
        <p:txBody>
          <a:bodyPr wrap="square" rtlCol="0">
            <a:spAutoFit/>
          </a:bodyPr>
          <a:lstStyle/>
          <a:p>
            <a:r>
              <a:rPr lang="en-US" altLang="zh-CN" sz="1200" b="1">
                <a:solidFill>
                  <a:schemeClr val="bg1"/>
                </a:solidFill>
                <a:latin typeface="Century Gothic" panose="020B0502020202020204" pitchFamily="34" charset="0"/>
              </a:rPr>
              <a:t>SOURCE</a:t>
            </a:r>
            <a:r>
              <a:rPr lang="en-US" altLang="zh-CN" sz="1200" b="1">
                <a:solidFill>
                  <a:schemeClr val="bg1"/>
                </a:solidFill>
                <a:latin typeface="Century Gothic" panose="020B0502020202020204" pitchFamily="34" charset="0"/>
                <a:ea typeface="+mj-ea"/>
              </a:rPr>
              <a:t>–----Q. Zhang,Y. Liu,Sparse representation based multi-sensor image fusion for multi-focus and multi-modality images: A review,Information Fusion.</a:t>
            </a:r>
            <a:r>
              <a:rPr lang="zh-CN" altLang="en-US" sz="1200" b="1">
                <a:solidFill>
                  <a:schemeClr val="bg1"/>
                </a:solidFill>
                <a:latin typeface="Century Gothic" panose="020B0502020202020204" pitchFamily="34" charset="0"/>
                <a:ea typeface="+mj-ea"/>
              </a:rPr>
              <a:t> </a:t>
            </a:r>
            <a:r>
              <a:rPr lang="en-US" altLang="zh-CN" sz="1200" b="1">
                <a:solidFill>
                  <a:schemeClr val="bg1"/>
                </a:solidFill>
                <a:latin typeface="Century Gothic" panose="020B0502020202020204" pitchFamily="34" charset="0"/>
                <a:ea typeface="+mj-ea"/>
              </a:rPr>
              <a:t>40 (2018) 57–75. IF 10.7 Q1</a:t>
            </a:r>
            <a:r>
              <a:rPr lang="zh-CN" altLang="en-US" sz="1200" b="1">
                <a:solidFill>
                  <a:schemeClr val="bg1"/>
                </a:solidFill>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sp>
        <p:nvSpPr>
          <p:cNvPr id="26" name="矩形 25">
            <a:extLst>
              <a:ext uri="{FF2B5EF4-FFF2-40B4-BE49-F238E27FC236}">
                <a16:creationId xmlns:a16="http://schemas.microsoft.com/office/drawing/2014/main" id="{D63F95AB-EBE0-447D-990D-6B3C47A5FD4A}"/>
              </a:ext>
            </a:extLst>
          </p:cNvPr>
          <p:cNvSpPr/>
          <p:nvPr/>
        </p:nvSpPr>
        <p:spPr>
          <a:xfrm>
            <a:off x="7002746" y="3737696"/>
            <a:ext cx="1233287" cy="23086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86E5C3A-728D-45EA-96F7-4278285C17F4}"/>
              </a:ext>
            </a:extLst>
          </p:cNvPr>
          <p:cNvSpPr txBox="1"/>
          <p:nvPr/>
        </p:nvSpPr>
        <p:spPr>
          <a:xfrm>
            <a:off x="7252721" y="4439978"/>
            <a:ext cx="820133" cy="646331"/>
          </a:xfrm>
          <a:prstGeom prst="rect">
            <a:avLst/>
          </a:prstGeom>
          <a:noFill/>
        </p:spPr>
        <p:txBody>
          <a:bodyPr wrap="square" rtlCol="0">
            <a:spAutoFit/>
          </a:bodyPr>
          <a:lstStyle/>
          <a:p>
            <a:r>
              <a:rPr lang="en-US" altLang="zh-CN">
                <a:solidFill>
                  <a:srgbClr val="FF0000"/>
                </a:solidFill>
              </a:rPr>
              <a:t>Multi-focus</a:t>
            </a:r>
            <a:endParaRPr lang="zh-CN" altLang="en-US">
              <a:solidFill>
                <a:srgbClr val="FF0000"/>
              </a:solidFill>
            </a:endParaRPr>
          </a:p>
        </p:txBody>
      </p:sp>
    </p:spTree>
    <p:extLst>
      <p:ext uri="{BB962C8B-B14F-4D97-AF65-F5344CB8AC3E}">
        <p14:creationId xmlns:p14="http://schemas.microsoft.com/office/powerpoint/2010/main" val="184847435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9E06680D-8CD5-403E-863E-5377025936B6}"/>
              </a:ext>
            </a:extLst>
          </p:cNvPr>
          <p:cNvSpPr txBox="1"/>
          <p:nvPr/>
        </p:nvSpPr>
        <p:spPr>
          <a:xfrm>
            <a:off x="6103717" y="2932710"/>
            <a:ext cx="6828512" cy="992579"/>
          </a:xfrm>
          <a:prstGeom prst="rect">
            <a:avLst/>
          </a:prstGeom>
          <a:noFill/>
        </p:spPr>
        <p:txBody>
          <a:bodyPr wrap="square" lIns="68580" tIns="34290" rIns="68580" bIns="34290" rtlCol="0">
            <a:spAutoFit/>
          </a:bodyPr>
          <a:lstStyle/>
          <a:p>
            <a:r>
              <a:rPr lang="en-US" altLang="zh-CN" sz="6000" i="1" dirty="0">
                <a:solidFill>
                  <a:srgbClr val="C19C7A"/>
                </a:solidFill>
                <a:latin typeface="Arial" panose="020B0604020202020204" pitchFamily="34" charset="0"/>
                <a:ea typeface="微软雅黑" panose="020B0503020204020204" charset="-122"/>
              </a:rPr>
              <a:t>THANK YOU</a:t>
            </a:r>
          </a:p>
        </p:txBody>
      </p:sp>
    </p:spTree>
    <p:extLst>
      <p:ext uri="{BB962C8B-B14F-4D97-AF65-F5344CB8AC3E}">
        <p14:creationId xmlns:p14="http://schemas.microsoft.com/office/powerpoint/2010/main" val="11843228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206"/>
          </a:xfrm>
          <a:prstGeom prst="rect">
            <a:avLst/>
          </a:prstGeom>
          <a:noFill/>
        </p:spPr>
        <p:txBody>
          <a:bodyPr wrap="square" lIns="91440" tIns="45720" rIns="91440" bIns="45720" rtlCol="0">
            <a:spAutoFit/>
          </a:bodyPr>
          <a:lstStyle/>
          <a:p>
            <a:pPr>
              <a:lnSpc>
                <a:spcPct val="150000"/>
              </a:lnSpc>
            </a:pPr>
            <a:r>
              <a:rPr lang="en-US" altLang="zh-CN"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、图像融合简介</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Tree>
    <p:extLst>
      <p:ext uri="{BB962C8B-B14F-4D97-AF65-F5344CB8AC3E}">
        <p14:creationId xmlns:p14="http://schemas.microsoft.com/office/powerpoint/2010/main" val="8825463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0282" y="258649"/>
            <a:ext cx="3646275"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应用场景</a:t>
            </a:r>
            <a:endParaRPr lang="zh-CN" altLang="en-US" sz="3200" b="1" dirty="0">
              <a:solidFill>
                <a:srgbClr val="272727"/>
              </a:solidFill>
              <a:latin typeface="Microsoft YaHei" charset="-122"/>
              <a:ea typeface="Microsoft YaHei" charset="-122"/>
              <a:cs typeface="Microsoft YaHei" charset="-122"/>
            </a:endParaRPr>
          </a:p>
        </p:txBody>
      </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8"/>
          <p:cNvGrpSpPr>
            <a:grpSpLocks noChangeAspect="1"/>
          </p:cNvGrpSpPr>
          <p:nvPr/>
        </p:nvGrpSpPr>
        <p:grpSpPr bwMode="auto">
          <a:xfrm>
            <a:off x="850732" y="4244702"/>
            <a:ext cx="440106" cy="428748"/>
            <a:chOff x="1245" y="-370"/>
            <a:chExt cx="5192" cy="5058"/>
          </a:xfrm>
          <a:solidFill>
            <a:schemeClr val="bg1"/>
          </a:solidFill>
        </p:grpSpPr>
        <p:sp>
          <p:nvSpPr>
            <p:cNvPr id="10" name="Freeform 9"/>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1" name="Freeform 10"/>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cxnSp>
        <p:nvCxnSpPr>
          <p:cNvPr id="24" name="直接连接符 22"/>
          <p:cNvCxnSpPr>
            <a:cxnSpLocks/>
          </p:cNvCxnSpPr>
          <p:nvPr/>
        </p:nvCxnSpPr>
        <p:spPr>
          <a:xfrm>
            <a:off x="3155075" y="4781132"/>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43"/>
          <p:cNvCxnSpPr>
            <a:cxnSpLocks/>
            <a:stCxn id="6" idx="0"/>
            <a:endCxn id="6" idx="2"/>
          </p:cNvCxnSpPr>
          <p:nvPr/>
        </p:nvCxnSpPr>
        <p:spPr>
          <a:xfrm>
            <a:off x="5989437" y="1181859"/>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44"/>
          <p:cNvCxnSpPr>
            <a:cxnSpLocks/>
          </p:cNvCxnSpPr>
          <p:nvPr/>
        </p:nvCxnSpPr>
        <p:spPr>
          <a:xfrm>
            <a:off x="8838581" y="1716281"/>
            <a:ext cx="0" cy="3854960"/>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5"/>
          <p:cNvCxnSpPr/>
          <p:nvPr/>
        </p:nvCxnSpPr>
        <p:spPr>
          <a:xfrm>
            <a:off x="410282" y="6489724"/>
            <a:ext cx="11158310" cy="0"/>
          </a:xfrm>
          <a:prstGeom prst="line">
            <a:avLst/>
          </a:prstGeom>
          <a:ln w="22225">
            <a:solidFill>
              <a:srgbClr val="272727"/>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A01115F7-1726-4C22-8460-59F6126124CB}"/>
              </a:ext>
            </a:extLst>
          </p:cNvPr>
          <p:cNvGrpSpPr/>
          <p:nvPr/>
        </p:nvGrpSpPr>
        <p:grpSpPr>
          <a:xfrm>
            <a:off x="410282" y="1181859"/>
            <a:ext cx="11158310" cy="3861466"/>
            <a:chOff x="437350" y="1709775"/>
            <a:chExt cx="11158310" cy="3861466"/>
          </a:xfrm>
        </p:grpSpPr>
        <p:sp>
          <p:nvSpPr>
            <p:cNvPr id="6" name="矩形 5"/>
            <p:cNvSpPr/>
            <p:nvPr/>
          </p:nvSpPr>
          <p:spPr>
            <a:xfrm>
              <a:off x="437350" y="1709775"/>
              <a:ext cx="11158310" cy="3854960"/>
            </a:xfrm>
            <a:prstGeom prst="rect">
              <a:avLst/>
            </a:prstGeom>
            <a:solidFill>
              <a:srgbClr val="272727"/>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libri" panose="020F0502020204030204" pitchFamily="34" charset="0"/>
                <a:ea typeface="微软雅黑" panose="020B0503020204020204" pitchFamily="34" charset="-122"/>
                <a:sym typeface="Calibri" panose="020F0502020204030204" pitchFamily="34" charset="0"/>
              </a:endParaRPr>
            </a:p>
          </p:txBody>
        </p:sp>
        <p:sp>
          <p:nvSpPr>
            <p:cNvPr id="8" name="文本框 7"/>
            <p:cNvSpPr txBox="1"/>
            <p:nvPr/>
          </p:nvSpPr>
          <p:spPr>
            <a:xfrm>
              <a:off x="506986" y="4759323"/>
              <a:ext cx="1155755" cy="733662"/>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红外</a:t>
              </a:r>
              <a:r>
                <a:rPr lang="en-US" altLang="zh-CN" b="1" spc="150">
                  <a:solidFill>
                    <a:schemeClr val="bg1"/>
                  </a:solidFill>
                  <a:latin typeface="Calibri" panose="020F0502020204030204" pitchFamily="34" charset="0"/>
                  <a:ea typeface="微软雅黑" panose="020B0503020204020204" pitchFamily="34" charset="-122"/>
                  <a:sym typeface="Calibri" panose="020F0502020204030204" pitchFamily="34" charset="0"/>
                </a:rPr>
                <a:t>/</a:t>
              </a: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可见光</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2" name="文本框 11"/>
            <p:cNvSpPr txBox="1"/>
            <p:nvPr/>
          </p:nvSpPr>
          <p:spPr>
            <a:xfrm>
              <a:off x="4473261" y="5141015"/>
              <a:ext cx="1054820" cy="402546"/>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遥感</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3" name="文本框 12"/>
            <p:cNvSpPr txBox="1"/>
            <p:nvPr/>
          </p:nvSpPr>
          <p:spPr>
            <a:xfrm>
              <a:off x="6659607" y="3791240"/>
              <a:ext cx="1590212" cy="402546"/>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多聚焦</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4" name="文本框 13"/>
            <p:cNvSpPr txBox="1"/>
            <p:nvPr/>
          </p:nvSpPr>
          <p:spPr>
            <a:xfrm>
              <a:off x="9414862" y="3791240"/>
              <a:ext cx="1590212" cy="401264"/>
            </a:xfrm>
            <a:prstGeom prst="rect">
              <a:avLst/>
            </a:prstGeom>
            <a:noFill/>
          </p:spPr>
          <p:txBody>
            <a:bodyPr wrap="square" rtlCol="0">
              <a:spAutoFit/>
            </a:bodyPr>
            <a:lstStyle/>
            <a:p>
              <a:pPr algn="ctr">
                <a:lnSpc>
                  <a:spcPct val="120000"/>
                </a:lnSpc>
              </a:pPr>
              <a:r>
                <a:rPr lang="zh-CN" altLang="en-US" b="1" spc="150">
                  <a:solidFill>
                    <a:schemeClr val="bg1"/>
                  </a:solidFill>
                  <a:latin typeface="Calibri" panose="020F0502020204030204" pitchFamily="34" charset="0"/>
                  <a:ea typeface="微软雅黑" panose="020B0503020204020204" pitchFamily="34" charset="-122"/>
                  <a:sym typeface="Calibri" panose="020F0502020204030204" pitchFamily="34" charset="0"/>
                </a:rPr>
                <a:t>医学诊断</a:t>
              </a:r>
              <a:endPar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15" name="Group 13"/>
            <p:cNvGrpSpPr>
              <a:grpSpLocks noChangeAspect="1"/>
            </p:cNvGrpSpPr>
            <p:nvPr/>
          </p:nvGrpSpPr>
          <p:grpSpPr bwMode="auto">
            <a:xfrm>
              <a:off x="5352649" y="4422239"/>
              <a:ext cx="404921" cy="453683"/>
              <a:chOff x="1106" y="-899"/>
              <a:chExt cx="5464" cy="6122"/>
            </a:xfrm>
            <a:solidFill>
              <a:schemeClr val="bg1"/>
            </a:solidFill>
          </p:grpSpPr>
          <p:sp>
            <p:nvSpPr>
              <p:cNvPr id="16" name="Freeform 14"/>
              <p:cNvSpPr>
                <a:spLocks noEditPoints="1"/>
              </p:cNvSpPr>
              <p:nvPr/>
            </p:nvSpPr>
            <p:spPr bwMode="auto">
              <a:xfrm>
                <a:off x="1106" y="1116"/>
                <a:ext cx="5464" cy="4107"/>
              </a:xfrm>
              <a:custGeom>
                <a:avLst/>
                <a:gdLst>
                  <a:gd name="T0" fmla="*/ 3082 w 5464"/>
                  <a:gd name="T1" fmla="*/ 4107 h 4107"/>
                  <a:gd name="T2" fmla="*/ 1996 w 5464"/>
                  <a:gd name="T3" fmla="*/ 2634 h 4107"/>
                  <a:gd name="T4" fmla="*/ 0 w 5464"/>
                  <a:gd name="T5" fmla="*/ 3235 h 4107"/>
                  <a:gd name="T6" fmla="*/ 0 w 5464"/>
                  <a:gd name="T7" fmla="*/ 1007 h 4107"/>
                  <a:gd name="T8" fmla="*/ 1258 w 5464"/>
                  <a:gd name="T9" fmla="*/ 154 h 4107"/>
                  <a:gd name="T10" fmla="*/ 1473 w 5464"/>
                  <a:gd name="T11" fmla="*/ 485 h 4107"/>
                  <a:gd name="T12" fmla="*/ 387 w 5464"/>
                  <a:gd name="T13" fmla="*/ 1220 h 4107"/>
                  <a:gd name="T14" fmla="*/ 387 w 5464"/>
                  <a:gd name="T15" fmla="*/ 2712 h 4107"/>
                  <a:gd name="T16" fmla="*/ 2131 w 5464"/>
                  <a:gd name="T17" fmla="*/ 2190 h 4107"/>
                  <a:gd name="T18" fmla="*/ 3198 w 5464"/>
                  <a:gd name="T19" fmla="*/ 3604 h 4107"/>
                  <a:gd name="T20" fmla="*/ 5076 w 5464"/>
                  <a:gd name="T21" fmla="*/ 2518 h 4107"/>
                  <a:gd name="T22" fmla="*/ 5076 w 5464"/>
                  <a:gd name="T23" fmla="*/ 620 h 4107"/>
                  <a:gd name="T24" fmla="*/ 3701 w 5464"/>
                  <a:gd name="T25" fmla="*/ 1298 h 4107"/>
                  <a:gd name="T26" fmla="*/ 3526 w 5464"/>
                  <a:gd name="T27" fmla="*/ 948 h 4107"/>
                  <a:gd name="T28" fmla="*/ 5464 w 5464"/>
                  <a:gd name="T29" fmla="*/ 0 h 4107"/>
                  <a:gd name="T30" fmla="*/ 5464 w 5464"/>
                  <a:gd name="T31" fmla="*/ 2750 h 4107"/>
                  <a:gd name="T32" fmla="*/ 3082 w 5464"/>
                  <a:gd name="T33" fmla="*/ 4107 h 4107"/>
                  <a:gd name="T34" fmla="*/ 3082 w 5464"/>
                  <a:gd name="T35" fmla="*/ 4107 h 4107"/>
                  <a:gd name="T36" fmla="*/ 3082 w 5464"/>
                  <a:gd name="T37" fmla="*/ 4107 h 4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64" h="4107">
                    <a:moveTo>
                      <a:pt x="3082" y="4107"/>
                    </a:moveTo>
                    <a:lnTo>
                      <a:pt x="1996" y="2634"/>
                    </a:lnTo>
                    <a:lnTo>
                      <a:pt x="0" y="3235"/>
                    </a:lnTo>
                    <a:lnTo>
                      <a:pt x="0" y="1007"/>
                    </a:lnTo>
                    <a:lnTo>
                      <a:pt x="1258" y="154"/>
                    </a:lnTo>
                    <a:lnTo>
                      <a:pt x="1473" y="485"/>
                    </a:lnTo>
                    <a:lnTo>
                      <a:pt x="387" y="1220"/>
                    </a:lnTo>
                    <a:lnTo>
                      <a:pt x="387" y="2712"/>
                    </a:lnTo>
                    <a:lnTo>
                      <a:pt x="2131" y="2190"/>
                    </a:lnTo>
                    <a:lnTo>
                      <a:pt x="3198" y="3604"/>
                    </a:lnTo>
                    <a:lnTo>
                      <a:pt x="5076" y="2518"/>
                    </a:lnTo>
                    <a:lnTo>
                      <a:pt x="5076" y="620"/>
                    </a:lnTo>
                    <a:lnTo>
                      <a:pt x="3701" y="1298"/>
                    </a:lnTo>
                    <a:lnTo>
                      <a:pt x="3526" y="948"/>
                    </a:lnTo>
                    <a:lnTo>
                      <a:pt x="5464" y="0"/>
                    </a:lnTo>
                    <a:lnTo>
                      <a:pt x="5464" y="2750"/>
                    </a:lnTo>
                    <a:lnTo>
                      <a:pt x="3082" y="4107"/>
                    </a:lnTo>
                    <a:close/>
                    <a:moveTo>
                      <a:pt x="3082" y="4107"/>
                    </a:moveTo>
                    <a:lnTo>
                      <a:pt x="3082" y="4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Freeform 16"/>
              <p:cNvSpPr>
                <a:spLocks noEditPoints="1"/>
              </p:cNvSpPr>
              <p:nvPr/>
            </p:nvSpPr>
            <p:spPr bwMode="auto">
              <a:xfrm>
                <a:off x="2695" y="-899"/>
                <a:ext cx="2519" cy="3138"/>
              </a:xfrm>
              <a:custGeom>
                <a:avLst/>
                <a:gdLst>
                  <a:gd name="T0" fmla="*/ 532 w 1065"/>
                  <a:gd name="T1" fmla="*/ 1327 h 1327"/>
                  <a:gd name="T2" fmla="*/ 491 w 1065"/>
                  <a:gd name="T3" fmla="*/ 1303 h 1327"/>
                  <a:gd name="T4" fmla="*/ 0 w 1065"/>
                  <a:gd name="T5" fmla="*/ 655 h 1327"/>
                  <a:gd name="T6" fmla="*/ 532 w 1065"/>
                  <a:gd name="T7" fmla="*/ 0 h 1327"/>
                  <a:gd name="T8" fmla="*/ 1065 w 1065"/>
                  <a:gd name="T9" fmla="*/ 655 h 1327"/>
                  <a:gd name="T10" fmla="*/ 573 w 1065"/>
                  <a:gd name="T11" fmla="*/ 1303 h 1327"/>
                  <a:gd name="T12" fmla="*/ 532 w 1065"/>
                  <a:gd name="T13" fmla="*/ 1327 h 1327"/>
                  <a:gd name="T14" fmla="*/ 532 w 1065"/>
                  <a:gd name="T15" fmla="*/ 164 h 1327"/>
                  <a:gd name="T16" fmla="*/ 164 w 1065"/>
                  <a:gd name="T17" fmla="*/ 655 h 1327"/>
                  <a:gd name="T18" fmla="*/ 532 w 1065"/>
                  <a:gd name="T19" fmla="*/ 1139 h 1327"/>
                  <a:gd name="T20" fmla="*/ 901 w 1065"/>
                  <a:gd name="T21" fmla="*/ 655 h 1327"/>
                  <a:gd name="T22" fmla="*/ 532 w 1065"/>
                  <a:gd name="T23" fmla="*/ 164 h 1327"/>
                  <a:gd name="T24" fmla="*/ 532 w 1065"/>
                  <a:gd name="T25" fmla="*/ 164 h 1327"/>
                  <a:gd name="T26" fmla="*/ 532 w 1065"/>
                  <a:gd name="T27" fmla="*/ 16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5" h="1327">
                    <a:moveTo>
                      <a:pt x="532" y="1327"/>
                    </a:moveTo>
                    <a:cubicBezTo>
                      <a:pt x="491" y="1303"/>
                      <a:pt x="491" y="1303"/>
                      <a:pt x="491" y="1303"/>
                    </a:cubicBezTo>
                    <a:cubicBezTo>
                      <a:pt x="475" y="1294"/>
                      <a:pt x="0" y="1016"/>
                      <a:pt x="0" y="655"/>
                    </a:cubicBezTo>
                    <a:cubicBezTo>
                      <a:pt x="0" y="295"/>
                      <a:pt x="237" y="0"/>
                      <a:pt x="532" y="0"/>
                    </a:cubicBezTo>
                    <a:cubicBezTo>
                      <a:pt x="827" y="0"/>
                      <a:pt x="1065" y="295"/>
                      <a:pt x="1065" y="655"/>
                    </a:cubicBezTo>
                    <a:cubicBezTo>
                      <a:pt x="1065" y="1016"/>
                      <a:pt x="598" y="1294"/>
                      <a:pt x="573" y="1303"/>
                    </a:cubicBezTo>
                    <a:lnTo>
                      <a:pt x="532" y="1327"/>
                    </a:lnTo>
                    <a:close/>
                    <a:moveTo>
                      <a:pt x="532" y="164"/>
                    </a:moveTo>
                    <a:cubicBezTo>
                      <a:pt x="327" y="164"/>
                      <a:pt x="164" y="385"/>
                      <a:pt x="164" y="655"/>
                    </a:cubicBezTo>
                    <a:cubicBezTo>
                      <a:pt x="164" y="852"/>
                      <a:pt x="401" y="1049"/>
                      <a:pt x="532" y="1139"/>
                    </a:cubicBezTo>
                    <a:cubicBezTo>
                      <a:pt x="663" y="1057"/>
                      <a:pt x="901" y="860"/>
                      <a:pt x="901" y="655"/>
                    </a:cubicBezTo>
                    <a:cubicBezTo>
                      <a:pt x="901" y="385"/>
                      <a:pt x="737" y="164"/>
                      <a:pt x="532" y="164"/>
                    </a:cubicBezTo>
                    <a:close/>
                    <a:moveTo>
                      <a:pt x="532" y="164"/>
                    </a:moveTo>
                    <a:cubicBezTo>
                      <a:pt x="532" y="164"/>
                      <a:pt x="532" y="164"/>
                      <a:pt x="532" y="1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8" name="Freeform 20"/>
            <p:cNvSpPr>
              <a:spLocks noEditPoints="1"/>
            </p:cNvSpPr>
            <p:nvPr/>
          </p:nvSpPr>
          <p:spPr bwMode="auto">
            <a:xfrm>
              <a:off x="7227863" y="3154796"/>
              <a:ext cx="479473" cy="456500"/>
            </a:xfrm>
            <a:custGeom>
              <a:avLst/>
              <a:gdLst>
                <a:gd name="T0" fmla="*/ 1220 w 6470"/>
                <a:gd name="T1" fmla="*/ 6160 h 6160"/>
                <a:gd name="T2" fmla="*/ 1608 w 6470"/>
                <a:gd name="T3" fmla="*/ 3932 h 6160"/>
                <a:gd name="T4" fmla="*/ 0 w 6470"/>
                <a:gd name="T5" fmla="*/ 2362 h 6160"/>
                <a:gd name="T6" fmla="*/ 2227 w 6470"/>
                <a:gd name="T7" fmla="*/ 2033 h 6160"/>
                <a:gd name="T8" fmla="*/ 3235 w 6470"/>
                <a:gd name="T9" fmla="*/ 0 h 6160"/>
                <a:gd name="T10" fmla="*/ 4223 w 6470"/>
                <a:gd name="T11" fmla="*/ 2033 h 6160"/>
                <a:gd name="T12" fmla="*/ 6470 w 6470"/>
                <a:gd name="T13" fmla="*/ 2362 h 6160"/>
                <a:gd name="T14" fmla="*/ 4843 w 6470"/>
                <a:gd name="T15" fmla="*/ 3932 h 6160"/>
                <a:gd name="T16" fmla="*/ 5037 w 6470"/>
                <a:gd name="T17" fmla="*/ 5018 h 6160"/>
                <a:gd name="T18" fmla="*/ 4649 w 6470"/>
                <a:gd name="T19" fmla="*/ 5093 h 6160"/>
                <a:gd name="T20" fmla="*/ 4436 w 6470"/>
                <a:gd name="T21" fmla="*/ 3798 h 6160"/>
                <a:gd name="T22" fmla="*/ 5637 w 6470"/>
                <a:gd name="T23" fmla="*/ 2615 h 6160"/>
                <a:gd name="T24" fmla="*/ 3970 w 6470"/>
                <a:gd name="T25" fmla="*/ 2383 h 6160"/>
                <a:gd name="T26" fmla="*/ 3235 w 6470"/>
                <a:gd name="T27" fmla="*/ 872 h 6160"/>
                <a:gd name="T28" fmla="*/ 2480 w 6470"/>
                <a:gd name="T29" fmla="*/ 2383 h 6160"/>
                <a:gd name="T30" fmla="*/ 832 w 6470"/>
                <a:gd name="T31" fmla="*/ 2615 h 6160"/>
                <a:gd name="T32" fmla="*/ 2033 w 6470"/>
                <a:gd name="T33" fmla="*/ 3798 h 6160"/>
                <a:gd name="T34" fmla="*/ 1742 w 6470"/>
                <a:gd name="T35" fmla="*/ 5443 h 6160"/>
                <a:gd name="T36" fmla="*/ 3235 w 6470"/>
                <a:gd name="T37" fmla="*/ 4668 h 6160"/>
                <a:gd name="T38" fmla="*/ 4339 w 6470"/>
                <a:gd name="T39" fmla="*/ 5250 h 6160"/>
                <a:gd name="T40" fmla="*/ 4164 w 6470"/>
                <a:gd name="T41" fmla="*/ 5597 h 6160"/>
                <a:gd name="T42" fmla="*/ 3235 w 6470"/>
                <a:gd name="T43" fmla="*/ 5115 h 6160"/>
                <a:gd name="T44" fmla="*/ 1220 w 6470"/>
                <a:gd name="T45" fmla="*/ 6160 h 6160"/>
                <a:gd name="T46" fmla="*/ 1220 w 6470"/>
                <a:gd name="T47" fmla="*/ 6160 h 6160"/>
                <a:gd name="T48" fmla="*/ 1220 w 6470"/>
                <a:gd name="T49" fmla="*/ 6160 h 6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70" h="6160">
                  <a:moveTo>
                    <a:pt x="1220" y="6160"/>
                  </a:moveTo>
                  <a:lnTo>
                    <a:pt x="1608" y="3932"/>
                  </a:lnTo>
                  <a:lnTo>
                    <a:pt x="0" y="2362"/>
                  </a:lnTo>
                  <a:lnTo>
                    <a:pt x="2227" y="2033"/>
                  </a:lnTo>
                  <a:lnTo>
                    <a:pt x="3235" y="0"/>
                  </a:lnTo>
                  <a:lnTo>
                    <a:pt x="4223" y="2033"/>
                  </a:lnTo>
                  <a:lnTo>
                    <a:pt x="6470" y="2362"/>
                  </a:lnTo>
                  <a:lnTo>
                    <a:pt x="4843" y="3932"/>
                  </a:lnTo>
                  <a:lnTo>
                    <a:pt x="5037" y="5018"/>
                  </a:lnTo>
                  <a:lnTo>
                    <a:pt x="4649" y="5093"/>
                  </a:lnTo>
                  <a:lnTo>
                    <a:pt x="4436" y="3798"/>
                  </a:lnTo>
                  <a:lnTo>
                    <a:pt x="5637" y="2615"/>
                  </a:lnTo>
                  <a:lnTo>
                    <a:pt x="3970" y="2383"/>
                  </a:lnTo>
                  <a:lnTo>
                    <a:pt x="3235" y="872"/>
                  </a:lnTo>
                  <a:lnTo>
                    <a:pt x="2480" y="2383"/>
                  </a:lnTo>
                  <a:lnTo>
                    <a:pt x="832" y="2615"/>
                  </a:lnTo>
                  <a:lnTo>
                    <a:pt x="2033" y="3798"/>
                  </a:lnTo>
                  <a:lnTo>
                    <a:pt x="1742" y="5443"/>
                  </a:lnTo>
                  <a:lnTo>
                    <a:pt x="3235" y="4668"/>
                  </a:lnTo>
                  <a:lnTo>
                    <a:pt x="4339" y="5250"/>
                  </a:lnTo>
                  <a:lnTo>
                    <a:pt x="4164" y="5597"/>
                  </a:lnTo>
                  <a:lnTo>
                    <a:pt x="3235" y="5115"/>
                  </a:lnTo>
                  <a:lnTo>
                    <a:pt x="1220" y="6160"/>
                  </a:lnTo>
                  <a:close/>
                  <a:moveTo>
                    <a:pt x="1220" y="6160"/>
                  </a:moveTo>
                  <a:lnTo>
                    <a:pt x="1220" y="6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19" name="Group 24"/>
            <p:cNvGrpSpPr>
              <a:grpSpLocks noChangeAspect="1"/>
            </p:cNvGrpSpPr>
            <p:nvPr/>
          </p:nvGrpSpPr>
          <p:grpSpPr bwMode="auto">
            <a:xfrm>
              <a:off x="10001764" y="3172767"/>
              <a:ext cx="416408" cy="420558"/>
              <a:chOff x="1052" y="-707"/>
              <a:chExt cx="5619" cy="5675"/>
            </a:xfrm>
            <a:solidFill>
              <a:schemeClr val="bg1"/>
            </a:solidFill>
          </p:grpSpPr>
          <p:sp>
            <p:nvSpPr>
              <p:cNvPr id="20" name="Freeform 25"/>
              <p:cNvSpPr>
                <a:spLocks noEditPoints="1"/>
              </p:cNvSpPr>
              <p:nvPr/>
            </p:nvSpPr>
            <p:spPr bwMode="auto">
              <a:xfrm>
                <a:off x="1052" y="-282"/>
                <a:ext cx="5231" cy="5250"/>
              </a:xfrm>
              <a:custGeom>
                <a:avLst/>
                <a:gdLst>
                  <a:gd name="T0" fmla="*/ 942 w 2212"/>
                  <a:gd name="T1" fmla="*/ 2220 h 2220"/>
                  <a:gd name="T2" fmla="*/ 794 w 2212"/>
                  <a:gd name="T3" fmla="*/ 2163 h 2220"/>
                  <a:gd name="T4" fmla="*/ 65 w 2212"/>
                  <a:gd name="T5" fmla="*/ 1433 h 2220"/>
                  <a:gd name="T6" fmla="*/ 8 w 2212"/>
                  <a:gd name="T7" fmla="*/ 1253 h 2220"/>
                  <a:gd name="T8" fmla="*/ 98 w 2212"/>
                  <a:gd name="T9" fmla="*/ 1081 h 2220"/>
                  <a:gd name="T10" fmla="*/ 1098 w 2212"/>
                  <a:gd name="T11" fmla="*/ 74 h 2220"/>
                  <a:gd name="T12" fmla="*/ 1827 w 2212"/>
                  <a:gd name="T13" fmla="*/ 0 h 2220"/>
                  <a:gd name="T14" fmla="*/ 1843 w 2212"/>
                  <a:gd name="T15" fmla="*/ 164 h 2220"/>
                  <a:gd name="T16" fmla="*/ 1179 w 2212"/>
                  <a:gd name="T17" fmla="*/ 237 h 2220"/>
                  <a:gd name="T18" fmla="*/ 213 w 2212"/>
                  <a:gd name="T19" fmla="*/ 1188 h 2220"/>
                  <a:gd name="T20" fmla="*/ 172 w 2212"/>
                  <a:gd name="T21" fmla="*/ 1261 h 2220"/>
                  <a:gd name="T22" fmla="*/ 180 w 2212"/>
                  <a:gd name="T23" fmla="*/ 1302 h 2220"/>
                  <a:gd name="T24" fmla="*/ 909 w 2212"/>
                  <a:gd name="T25" fmla="*/ 2031 h 2220"/>
                  <a:gd name="T26" fmla="*/ 950 w 2212"/>
                  <a:gd name="T27" fmla="*/ 2040 h 2220"/>
                  <a:gd name="T28" fmla="*/ 1024 w 2212"/>
                  <a:gd name="T29" fmla="*/ 1999 h 2220"/>
                  <a:gd name="T30" fmla="*/ 1999 w 2212"/>
                  <a:gd name="T31" fmla="*/ 1048 h 2220"/>
                  <a:gd name="T32" fmla="*/ 2048 w 2212"/>
                  <a:gd name="T33" fmla="*/ 360 h 2220"/>
                  <a:gd name="T34" fmla="*/ 2212 w 2212"/>
                  <a:gd name="T35" fmla="*/ 368 h 2220"/>
                  <a:gd name="T36" fmla="*/ 2163 w 2212"/>
                  <a:gd name="T37" fmla="*/ 1114 h 2220"/>
                  <a:gd name="T38" fmla="*/ 1147 w 2212"/>
                  <a:gd name="T39" fmla="*/ 2130 h 2220"/>
                  <a:gd name="T40" fmla="*/ 975 w 2212"/>
                  <a:gd name="T41" fmla="*/ 2220 h 2220"/>
                  <a:gd name="T42" fmla="*/ 942 w 2212"/>
                  <a:gd name="T43" fmla="*/ 2220 h 2220"/>
                  <a:gd name="T44" fmla="*/ 942 w 2212"/>
                  <a:gd name="T45" fmla="*/ 2220 h 2220"/>
                  <a:gd name="T46" fmla="*/ 942 w 2212"/>
                  <a:gd name="T47" fmla="*/ 2220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2" h="2220">
                    <a:moveTo>
                      <a:pt x="942" y="2220"/>
                    </a:moveTo>
                    <a:cubicBezTo>
                      <a:pt x="885" y="2220"/>
                      <a:pt x="827" y="2195"/>
                      <a:pt x="794" y="2163"/>
                    </a:cubicBezTo>
                    <a:cubicBezTo>
                      <a:pt x="65" y="1433"/>
                      <a:pt x="65" y="1433"/>
                      <a:pt x="65" y="1433"/>
                    </a:cubicBezTo>
                    <a:cubicBezTo>
                      <a:pt x="16" y="1384"/>
                      <a:pt x="0" y="1319"/>
                      <a:pt x="8" y="1253"/>
                    </a:cubicBezTo>
                    <a:cubicBezTo>
                      <a:pt x="16" y="1188"/>
                      <a:pt x="49" y="1130"/>
                      <a:pt x="98" y="1081"/>
                    </a:cubicBezTo>
                    <a:cubicBezTo>
                      <a:pt x="1098" y="74"/>
                      <a:pt x="1098" y="74"/>
                      <a:pt x="1098" y="74"/>
                    </a:cubicBezTo>
                    <a:cubicBezTo>
                      <a:pt x="1827" y="0"/>
                      <a:pt x="1827" y="0"/>
                      <a:pt x="1827" y="0"/>
                    </a:cubicBezTo>
                    <a:cubicBezTo>
                      <a:pt x="1843" y="164"/>
                      <a:pt x="1843" y="164"/>
                      <a:pt x="1843" y="164"/>
                    </a:cubicBezTo>
                    <a:cubicBezTo>
                      <a:pt x="1179" y="237"/>
                      <a:pt x="1179" y="237"/>
                      <a:pt x="1179" y="237"/>
                    </a:cubicBezTo>
                    <a:cubicBezTo>
                      <a:pt x="213" y="1188"/>
                      <a:pt x="213" y="1188"/>
                      <a:pt x="213" y="1188"/>
                    </a:cubicBezTo>
                    <a:cubicBezTo>
                      <a:pt x="188" y="1212"/>
                      <a:pt x="172" y="1237"/>
                      <a:pt x="172" y="1261"/>
                    </a:cubicBezTo>
                    <a:cubicBezTo>
                      <a:pt x="172" y="1270"/>
                      <a:pt x="172" y="1294"/>
                      <a:pt x="180" y="1302"/>
                    </a:cubicBezTo>
                    <a:cubicBezTo>
                      <a:pt x="909" y="2031"/>
                      <a:pt x="909" y="2031"/>
                      <a:pt x="909" y="2031"/>
                    </a:cubicBezTo>
                    <a:cubicBezTo>
                      <a:pt x="926" y="2048"/>
                      <a:pt x="942" y="2040"/>
                      <a:pt x="950" y="2040"/>
                    </a:cubicBezTo>
                    <a:cubicBezTo>
                      <a:pt x="975" y="2040"/>
                      <a:pt x="1007" y="2023"/>
                      <a:pt x="1024" y="1999"/>
                    </a:cubicBezTo>
                    <a:cubicBezTo>
                      <a:pt x="1999" y="1048"/>
                      <a:pt x="1999" y="1048"/>
                      <a:pt x="1999" y="1048"/>
                    </a:cubicBezTo>
                    <a:cubicBezTo>
                      <a:pt x="2048" y="360"/>
                      <a:pt x="2048" y="360"/>
                      <a:pt x="2048" y="360"/>
                    </a:cubicBezTo>
                    <a:cubicBezTo>
                      <a:pt x="2212" y="368"/>
                      <a:pt x="2212" y="368"/>
                      <a:pt x="2212" y="368"/>
                    </a:cubicBezTo>
                    <a:cubicBezTo>
                      <a:pt x="2163" y="1114"/>
                      <a:pt x="2163" y="1114"/>
                      <a:pt x="2163" y="1114"/>
                    </a:cubicBezTo>
                    <a:cubicBezTo>
                      <a:pt x="1147" y="2130"/>
                      <a:pt x="1147" y="2130"/>
                      <a:pt x="1147" y="2130"/>
                    </a:cubicBezTo>
                    <a:cubicBezTo>
                      <a:pt x="1098" y="2179"/>
                      <a:pt x="1040" y="2212"/>
                      <a:pt x="975" y="2220"/>
                    </a:cubicBezTo>
                    <a:lnTo>
                      <a:pt x="942" y="2220"/>
                    </a:lnTo>
                    <a:close/>
                    <a:moveTo>
                      <a:pt x="942" y="2220"/>
                    </a:moveTo>
                    <a:cubicBezTo>
                      <a:pt x="942" y="2220"/>
                      <a:pt x="942" y="2220"/>
                      <a:pt x="942" y="22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1" name="Freeform 26"/>
              <p:cNvSpPr>
                <a:spLocks noEditPoints="1"/>
              </p:cNvSpPr>
              <p:nvPr/>
            </p:nvSpPr>
            <p:spPr bwMode="auto">
              <a:xfrm>
                <a:off x="5081" y="-707"/>
                <a:ext cx="1590" cy="1568"/>
              </a:xfrm>
              <a:custGeom>
                <a:avLst/>
                <a:gdLst>
                  <a:gd name="T0" fmla="*/ 147 w 672"/>
                  <a:gd name="T1" fmla="*/ 663 h 663"/>
                  <a:gd name="T2" fmla="*/ 65 w 672"/>
                  <a:gd name="T3" fmla="*/ 614 h 663"/>
                  <a:gd name="T4" fmla="*/ 0 w 672"/>
                  <a:gd name="T5" fmla="*/ 450 h 663"/>
                  <a:gd name="T6" fmla="*/ 65 w 672"/>
                  <a:gd name="T7" fmla="*/ 286 h 663"/>
                  <a:gd name="T8" fmla="*/ 254 w 672"/>
                  <a:gd name="T9" fmla="*/ 90 h 663"/>
                  <a:gd name="T10" fmla="*/ 581 w 672"/>
                  <a:gd name="T11" fmla="*/ 90 h 663"/>
                  <a:gd name="T12" fmla="*/ 581 w 672"/>
                  <a:gd name="T13" fmla="*/ 417 h 663"/>
                  <a:gd name="T14" fmla="*/ 450 w 672"/>
                  <a:gd name="T15" fmla="*/ 548 h 663"/>
                  <a:gd name="T16" fmla="*/ 336 w 672"/>
                  <a:gd name="T17" fmla="*/ 434 h 663"/>
                  <a:gd name="T18" fmla="*/ 467 w 672"/>
                  <a:gd name="T19" fmla="*/ 303 h 663"/>
                  <a:gd name="T20" fmla="*/ 483 w 672"/>
                  <a:gd name="T21" fmla="*/ 254 h 663"/>
                  <a:gd name="T22" fmla="*/ 467 w 672"/>
                  <a:gd name="T23" fmla="*/ 204 h 663"/>
                  <a:gd name="T24" fmla="*/ 368 w 672"/>
                  <a:gd name="T25" fmla="*/ 204 h 663"/>
                  <a:gd name="T26" fmla="*/ 180 w 672"/>
                  <a:gd name="T27" fmla="*/ 393 h 663"/>
                  <a:gd name="T28" fmla="*/ 164 w 672"/>
                  <a:gd name="T29" fmla="*/ 442 h 663"/>
                  <a:gd name="T30" fmla="*/ 180 w 672"/>
                  <a:gd name="T31" fmla="*/ 491 h 663"/>
                  <a:gd name="T32" fmla="*/ 205 w 672"/>
                  <a:gd name="T33" fmla="*/ 507 h 663"/>
                  <a:gd name="T34" fmla="*/ 147 w 672"/>
                  <a:gd name="T35" fmla="*/ 663 h 663"/>
                  <a:gd name="T36" fmla="*/ 147 w 672"/>
                  <a:gd name="T37" fmla="*/ 663 h 663"/>
                  <a:gd name="T38" fmla="*/ 147 w 672"/>
                  <a:gd name="T39" fmla="*/ 66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2" h="663">
                    <a:moveTo>
                      <a:pt x="147" y="663"/>
                    </a:moveTo>
                    <a:cubicBezTo>
                      <a:pt x="114" y="655"/>
                      <a:pt x="90" y="630"/>
                      <a:pt x="65" y="614"/>
                    </a:cubicBezTo>
                    <a:cubicBezTo>
                      <a:pt x="24" y="573"/>
                      <a:pt x="0" y="516"/>
                      <a:pt x="0" y="450"/>
                    </a:cubicBezTo>
                    <a:cubicBezTo>
                      <a:pt x="0" y="385"/>
                      <a:pt x="24" y="327"/>
                      <a:pt x="65" y="286"/>
                    </a:cubicBezTo>
                    <a:cubicBezTo>
                      <a:pt x="254" y="90"/>
                      <a:pt x="254" y="90"/>
                      <a:pt x="254" y="90"/>
                    </a:cubicBezTo>
                    <a:cubicBezTo>
                      <a:pt x="344" y="0"/>
                      <a:pt x="491" y="0"/>
                      <a:pt x="581" y="90"/>
                    </a:cubicBezTo>
                    <a:cubicBezTo>
                      <a:pt x="672" y="180"/>
                      <a:pt x="672" y="327"/>
                      <a:pt x="581" y="417"/>
                    </a:cubicBezTo>
                    <a:cubicBezTo>
                      <a:pt x="450" y="548"/>
                      <a:pt x="450" y="548"/>
                      <a:pt x="450" y="548"/>
                    </a:cubicBezTo>
                    <a:cubicBezTo>
                      <a:pt x="336" y="434"/>
                      <a:pt x="336" y="434"/>
                      <a:pt x="336" y="434"/>
                    </a:cubicBezTo>
                    <a:cubicBezTo>
                      <a:pt x="467" y="303"/>
                      <a:pt x="467" y="303"/>
                      <a:pt x="467" y="303"/>
                    </a:cubicBezTo>
                    <a:cubicBezTo>
                      <a:pt x="483" y="286"/>
                      <a:pt x="483" y="270"/>
                      <a:pt x="483" y="254"/>
                    </a:cubicBezTo>
                    <a:cubicBezTo>
                      <a:pt x="483" y="237"/>
                      <a:pt x="475" y="221"/>
                      <a:pt x="467" y="204"/>
                    </a:cubicBezTo>
                    <a:cubicBezTo>
                      <a:pt x="442" y="180"/>
                      <a:pt x="393" y="180"/>
                      <a:pt x="368" y="204"/>
                    </a:cubicBezTo>
                    <a:cubicBezTo>
                      <a:pt x="180" y="393"/>
                      <a:pt x="180" y="393"/>
                      <a:pt x="180" y="393"/>
                    </a:cubicBezTo>
                    <a:cubicBezTo>
                      <a:pt x="164" y="409"/>
                      <a:pt x="164" y="426"/>
                      <a:pt x="164" y="442"/>
                    </a:cubicBezTo>
                    <a:cubicBezTo>
                      <a:pt x="164" y="458"/>
                      <a:pt x="172" y="475"/>
                      <a:pt x="180" y="491"/>
                    </a:cubicBezTo>
                    <a:cubicBezTo>
                      <a:pt x="188" y="499"/>
                      <a:pt x="196" y="499"/>
                      <a:pt x="205" y="507"/>
                    </a:cubicBezTo>
                    <a:lnTo>
                      <a:pt x="147" y="663"/>
                    </a:lnTo>
                    <a:close/>
                    <a:moveTo>
                      <a:pt x="147" y="663"/>
                    </a:moveTo>
                    <a:cubicBezTo>
                      <a:pt x="147" y="663"/>
                      <a:pt x="147" y="663"/>
                      <a:pt x="147" y="6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pic>
          <p:nvPicPr>
            <p:cNvPr id="51" name="图片 50">
              <a:extLst>
                <a:ext uri="{FF2B5EF4-FFF2-40B4-BE49-F238E27FC236}">
                  <a16:creationId xmlns:a16="http://schemas.microsoft.com/office/drawing/2014/main" id="{F560788E-65D3-4C8B-B22D-FFC2B727CD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9676" y="4180781"/>
              <a:ext cx="1379619" cy="1379619"/>
            </a:xfrm>
            <a:prstGeom prst="rect">
              <a:avLst/>
            </a:prstGeom>
          </p:spPr>
        </p:pic>
        <p:pic>
          <p:nvPicPr>
            <p:cNvPr id="53" name="图片 52">
              <a:extLst>
                <a:ext uri="{FF2B5EF4-FFF2-40B4-BE49-F238E27FC236}">
                  <a16:creationId xmlns:a16="http://schemas.microsoft.com/office/drawing/2014/main" id="{B9AEAC71-852B-407D-84AE-06C262C9C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210" y="4191622"/>
              <a:ext cx="1379619" cy="1379619"/>
            </a:xfrm>
            <a:prstGeom prst="rect">
              <a:avLst/>
            </a:prstGeom>
          </p:spPr>
        </p:pic>
        <p:pic>
          <p:nvPicPr>
            <p:cNvPr id="55" name="图片 54">
              <a:extLst>
                <a:ext uri="{FF2B5EF4-FFF2-40B4-BE49-F238E27FC236}">
                  <a16:creationId xmlns:a16="http://schemas.microsoft.com/office/drawing/2014/main" id="{B042AE03-86DC-4F87-97D6-D53B2C6F7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4829" y="1776040"/>
              <a:ext cx="1230307" cy="1230307"/>
            </a:xfrm>
            <a:prstGeom prst="rect">
              <a:avLst/>
            </a:prstGeom>
          </p:spPr>
        </p:pic>
        <p:grpSp>
          <p:nvGrpSpPr>
            <p:cNvPr id="34" name="Group 8">
              <a:extLst>
                <a:ext uri="{FF2B5EF4-FFF2-40B4-BE49-F238E27FC236}">
                  <a16:creationId xmlns:a16="http://schemas.microsoft.com/office/drawing/2014/main" id="{980D947A-F2B0-492B-A892-E4CDFAA03771}"/>
                </a:ext>
              </a:extLst>
            </p:cNvPr>
            <p:cNvGrpSpPr>
              <a:grpSpLocks noChangeAspect="1"/>
            </p:cNvGrpSpPr>
            <p:nvPr/>
          </p:nvGrpSpPr>
          <p:grpSpPr bwMode="auto">
            <a:xfrm>
              <a:off x="868736" y="4226039"/>
              <a:ext cx="440106" cy="428748"/>
              <a:chOff x="1245" y="-370"/>
              <a:chExt cx="5192" cy="5058"/>
            </a:xfrm>
            <a:solidFill>
              <a:schemeClr val="bg1"/>
            </a:solidFill>
          </p:grpSpPr>
          <p:sp>
            <p:nvSpPr>
              <p:cNvPr id="35" name="Freeform 9">
                <a:extLst>
                  <a:ext uri="{FF2B5EF4-FFF2-40B4-BE49-F238E27FC236}">
                    <a16:creationId xmlns:a16="http://schemas.microsoft.com/office/drawing/2014/main" id="{4CF1FA4E-3070-4A0F-B143-54228E221F53}"/>
                  </a:ext>
                </a:extLst>
              </p:cNvPr>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36" name="Freeform 10">
                <a:extLst>
                  <a:ext uri="{FF2B5EF4-FFF2-40B4-BE49-F238E27FC236}">
                    <a16:creationId xmlns:a16="http://schemas.microsoft.com/office/drawing/2014/main" id="{548455E5-A479-4A56-9BA4-FCA5E6267D29}"/>
                  </a:ext>
                </a:extLst>
              </p:cNvPr>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pic>
          <p:nvPicPr>
            <p:cNvPr id="37" name="图片 36">
              <a:extLst>
                <a:ext uri="{FF2B5EF4-FFF2-40B4-BE49-F238E27FC236}">
                  <a16:creationId xmlns:a16="http://schemas.microsoft.com/office/drawing/2014/main" id="{4BC0DA8C-D33E-4D81-B421-ADFBED60838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8444" y="3818849"/>
              <a:ext cx="1695146" cy="1711930"/>
            </a:xfrm>
            <a:prstGeom prst="rect">
              <a:avLst/>
            </a:prstGeom>
          </p:spPr>
        </p:pic>
        <p:pic>
          <p:nvPicPr>
            <p:cNvPr id="38" name="图片 37">
              <a:extLst>
                <a:ext uri="{FF2B5EF4-FFF2-40B4-BE49-F238E27FC236}">
                  <a16:creationId xmlns:a16="http://schemas.microsoft.com/office/drawing/2014/main" id="{381A9803-75E2-4142-804F-0B073D00832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5713" y="1736581"/>
              <a:ext cx="2042022" cy="2062241"/>
            </a:xfrm>
            <a:prstGeom prst="rect">
              <a:avLst/>
            </a:prstGeom>
          </p:spPr>
        </p:pic>
        <p:pic>
          <p:nvPicPr>
            <p:cNvPr id="41" name="图片 40">
              <a:extLst>
                <a:ext uri="{FF2B5EF4-FFF2-40B4-BE49-F238E27FC236}">
                  <a16:creationId xmlns:a16="http://schemas.microsoft.com/office/drawing/2014/main" id="{5E48E1DE-2C62-4B78-8A9A-51E50E2C55C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43318" y="1743831"/>
              <a:ext cx="1320993" cy="1320993"/>
            </a:xfrm>
            <a:prstGeom prst="rect">
              <a:avLst/>
            </a:prstGeom>
          </p:spPr>
        </p:pic>
      </p:grpSp>
      <p:pic>
        <p:nvPicPr>
          <p:cNvPr id="30" name="图片 29">
            <a:extLst>
              <a:ext uri="{FF2B5EF4-FFF2-40B4-BE49-F238E27FC236}">
                <a16:creationId xmlns:a16="http://schemas.microsoft.com/office/drawing/2014/main" id="{D05DBEF3-D9F2-4973-9D80-F4F75F0A5FAF}"/>
              </a:ext>
            </a:extLst>
          </p:cNvPr>
          <p:cNvPicPr>
            <a:picLocks noChangeAspect="1"/>
          </p:cNvPicPr>
          <p:nvPr/>
        </p:nvPicPr>
        <p:blipFill>
          <a:blip r:embed="rId8"/>
          <a:stretch>
            <a:fillRect/>
          </a:stretch>
        </p:blipFill>
        <p:spPr>
          <a:xfrm>
            <a:off x="3366037" y="3066540"/>
            <a:ext cx="1845167" cy="1544550"/>
          </a:xfrm>
          <a:prstGeom prst="rect">
            <a:avLst/>
          </a:prstGeom>
        </p:spPr>
      </p:pic>
      <p:pic>
        <p:nvPicPr>
          <p:cNvPr id="32" name="图片 31">
            <a:extLst>
              <a:ext uri="{FF2B5EF4-FFF2-40B4-BE49-F238E27FC236}">
                <a16:creationId xmlns:a16="http://schemas.microsoft.com/office/drawing/2014/main" id="{0BF2DAF9-3016-478F-8356-C411DC373A42}"/>
              </a:ext>
            </a:extLst>
          </p:cNvPr>
          <p:cNvPicPr>
            <a:picLocks noChangeAspect="1"/>
          </p:cNvPicPr>
          <p:nvPr/>
        </p:nvPicPr>
        <p:blipFill>
          <a:blip r:embed="rId9"/>
          <a:stretch>
            <a:fillRect/>
          </a:stretch>
        </p:blipFill>
        <p:spPr>
          <a:xfrm>
            <a:off x="3961006" y="1221428"/>
            <a:ext cx="1952625" cy="1609725"/>
          </a:xfrm>
          <a:prstGeom prst="rect">
            <a:avLst/>
          </a:prstGeom>
        </p:spPr>
      </p:pic>
      <p:cxnSp>
        <p:nvCxnSpPr>
          <p:cNvPr id="46" name="直接连接符 45">
            <a:extLst>
              <a:ext uri="{FF2B5EF4-FFF2-40B4-BE49-F238E27FC236}">
                <a16:creationId xmlns:a16="http://schemas.microsoft.com/office/drawing/2014/main" id="{900B2BBD-F83F-4C10-9FA8-FEC098952FC6}"/>
              </a:ext>
            </a:extLst>
          </p:cNvPr>
          <p:cNvCxnSpPr>
            <a:cxnSpLocks/>
          </p:cNvCxnSpPr>
          <p:nvPr/>
        </p:nvCxnSpPr>
        <p:spPr>
          <a:xfrm>
            <a:off x="3268270" y="1138926"/>
            <a:ext cx="87058" cy="3854960"/>
          </a:xfrm>
          <a:prstGeom prst="line">
            <a:avLst/>
          </a:prstGeom>
        </p:spPr>
        <p:style>
          <a:lnRef idx="3">
            <a:schemeClr val="accent6"/>
          </a:lnRef>
          <a:fillRef idx="0">
            <a:schemeClr val="accent6"/>
          </a:fillRef>
          <a:effectRef idx="2">
            <a:schemeClr val="accent6"/>
          </a:effectRef>
          <a:fontRef idx="minor">
            <a:schemeClr val="tx1"/>
          </a:fontRef>
        </p:style>
      </p:cxnSp>
      <p:cxnSp>
        <p:nvCxnSpPr>
          <p:cNvPr id="52" name="直接连接符 51">
            <a:extLst>
              <a:ext uri="{FF2B5EF4-FFF2-40B4-BE49-F238E27FC236}">
                <a16:creationId xmlns:a16="http://schemas.microsoft.com/office/drawing/2014/main" id="{99438E8B-D319-470C-BA17-A92B3D545176}"/>
              </a:ext>
            </a:extLst>
          </p:cNvPr>
          <p:cNvCxnSpPr>
            <a:cxnSpLocks/>
          </p:cNvCxnSpPr>
          <p:nvPr/>
        </p:nvCxnSpPr>
        <p:spPr>
          <a:xfrm>
            <a:off x="5945908" y="1166606"/>
            <a:ext cx="87058" cy="3854960"/>
          </a:xfrm>
          <a:prstGeom prst="line">
            <a:avLst/>
          </a:prstGeom>
        </p:spPr>
        <p:style>
          <a:lnRef idx="3">
            <a:schemeClr val="accent6"/>
          </a:lnRef>
          <a:fillRef idx="0">
            <a:schemeClr val="accent6"/>
          </a:fillRef>
          <a:effectRef idx="2">
            <a:schemeClr val="accent6"/>
          </a:effectRef>
          <a:fontRef idx="minor">
            <a:schemeClr val="tx1"/>
          </a:fontRef>
        </p:style>
      </p:cxnSp>
      <p:cxnSp>
        <p:nvCxnSpPr>
          <p:cNvPr id="54" name="直接连接符 53">
            <a:extLst>
              <a:ext uri="{FF2B5EF4-FFF2-40B4-BE49-F238E27FC236}">
                <a16:creationId xmlns:a16="http://schemas.microsoft.com/office/drawing/2014/main" id="{19DA767A-8574-47A3-B0AA-7761653E2016}"/>
              </a:ext>
            </a:extLst>
          </p:cNvPr>
          <p:cNvCxnSpPr>
            <a:cxnSpLocks/>
          </p:cNvCxnSpPr>
          <p:nvPr/>
        </p:nvCxnSpPr>
        <p:spPr>
          <a:xfrm>
            <a:off x="8747794" y="1138926"/>
            <a:ext cx="87058" cy="3854960"/>
          </a:xfrm>
          <a:prstGeom prst="line">
            <a:avLst/>
          </a:prstGeom>
        </p:spPr>
        <p:style>
          <a:lnRef idx="3">
            <a:schemeClr val="accent6"/>
          </a:lnRef>
          <a:fillRef idx="0">
            <a:schemeClr val="accent6"/>
          </a:fillRef>
          <a:effectRef idx="2">
            <a:schemeClr val="accent6"/>
          </a:effectRef>
          <a:fontRef idx="minor">
            <a:schemeClr val="tx1"/>
          </a:fontRef>
        </p:style>
      </p:cxnSp>
      <p:sp>
        <p:nvSpPr>
          <p:cNvPr id="56" name="矩形 55">
            <a:extLst>
              <a:ext uri="{FF2B5EF4-FFF2-40B4-BE49-F238E27FC236}">
                <a16:creationId xmlns:a16="http://schemas.microsoft.com/office/drawing/2014/main" id="{DA5F76E4-2DE3-4711-9DE8-D49B9D100E5D}"/>
              </a:ext>
            </a:extLst>
          </p:cNvPr>
          <p:cNvSpPr/>
          <p:nvPr/>
        </p:nvSpPr>
        <p:spPr>
          <a:xfrm>
            <a:off x="708467" y="5255310"/>
            <a:ext cx="10269539" cy="1200329"/>
          </a:xfrm>
          <a:prstGeom prst="rect">
            <a:avLst/>
          </a:prstGeom>
        </p:spPr>
        <p:txBody>
          <a:bodyPr wrap="square">
            <a:spAutoFit/>
          </a:bodyPr>
          <a:lstStyle/>
          <a:p>
            <a:r>
              <a:rPr lang="en-US" altLang="zh-CN" b="1">
                <a:latin typeface="Century Gothic" panose="020B0502020202020204" pitchFamily="34" charset="0"/>
              </a:rPr>
              <a:t>SPECT/PET:SPECT </a:t>
            </a:r>
            <a:r>
              <a:rPr lang="zh-CN" altLang="en-US" b="1">
                <a:latin typeface="Century Gothic" panose="020B0502020202020204" pitchFamily="34" charset="0"/>
              </a:rPr>
              <a:t>单光子发射计算机断层成像术</a:t>
            </a:r>
            <a:r>
              <a:rPr lang="en-US" altLang="zh-CN" b="1">
                <a:latin typeface="Century Gothic" panose="020B0502020202020204" pitchFamily="34" charset="0"/>
              </a:rPr>
              <a:t>/PET </a:t>
            </a:r>
            <a:r>
              <a:rPr lang="zh-CN" altLang="en-US" b="1">
                <a:latin typeface="Century Gothic" panose="020B0502020202020204" pitchFamily="34" charset="0"/>
              </a:rPr>
              <a:t>正电子发射型计算机断层成像  两种成像大多只显示显像剂分布差异的靶器官或靶病灶，与局部血流灌注、代谢、组织细胞或分子行为等功能情况 缺点</a:t>
            </a:r>
            <a:r>
              <a:rPr lang="en-US" altLang="zh-CN" b="1">
                <a:latin typeface="Century Gothic" panose="020B0502020202020204" pitchFamily="34" charset="0"/>
              </a:rPr>
              <a:t>:</a:t>
            </a:r>
            <a:r>
              <a:rPr lang="zh-CN" altLang="en-US" b="1">
                <a:latin typeface="Century Gothic" panose="020B0502020202020204" pitchFamily="34" charset="0"/>
              </a:rPr>
              <a:t>有关人体解剖结构显示不清，而传统的</a:t>
            </a:r>
            <a:r>
              <a:rPr lang="en-US" altLang="zh-CN" b="1">
                <a:latin typeface="Century Gothic" panose="020B0502020202020204" pitchFamily="34" charset="0"/>
              </a:rPr>
              <a:t>MIR/CT</a:t>
            </a:r>
            <a:r>
              <a:rPr lang="zh-CN" altLang="en-US" b="1">
                <a:latin typeface="Century Gothic" panose="020B0502020202020204" pitchFamily="34" charset="0"/>
              </a:rPr>
              <a:t>能够显示解剖结构</a:t>
            </a:r>
            <a:r>
              <a:rPr lang="en-US" altLang="zh-CN" b="1">
                <a:latin typeface="Century Gothic" panose="020B0502020202020204" pitchFamily="34" charset="0"/>
              </a:rPr>
              <a:t>,</a:t>
            </a:r>
            <a:r>
              <a:rPr lang="zh-CN" altLang="en-US" b="1">
                <a:latin typeface="Century Gothic" panose="020B0502020202020204" pitchFamily="34" charset="0"/>
              </a:rPr>
              <a:t>两种成像方式结合能够丰富诊断信息</a:t>
            </a:r>
          </a:p>
        </p:txBody>
      </p:sp>
    </p:spTree>
    <p:extLst>
      <p:ext uri="{BB962C8B-B14F-4D97-AF65-F5344CB8AC3E}">
        <p14:creationId xmlns:p14="http://schemas.microsoft.com/office/powerpoint/2010/main" val="1505684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50000" fill="hold" nodeType="withEffect">
                                  <p:stCondLst>
                                    <p:cond delay="800"/>
                                  </p:stCondLst>
                                  <p:childTnLst>
                                    <p:animMotion origin="layout" path="M -1.66667E-6 -3.33333E-6 L 0.06901 0.00023 " pathEditMode="relative" rAng="0" ptsTypes="AA">
                                      <p:cBhvr>
                                        <p:cTn id="9" dur="750" spd="-100000" fill="hold"/>
                                        <p:tgtEl>
                                          <p:spTgt spid="9"/>
                                        </p:tgtEl>
                                        <p:attrNameLst>
                                          <p:attrName>ppt_x</p:attrName>
                                          <p:attrName>ppt_y</p:attrName>
                                        </p:attrNameLst>
                                      </p:cBhvr>
                                      <p:rCtr x="3451" y="0"/>
                                    </p:animMotion>
                                  </p:childTnLst>
                                </p:cTn>
                              </p:par>
                              <p:par>
                                <p:cTn id="10" presetID="16" presetClass="entr" presetSubtype="42" fill="hold" nodeType="withEffect">
                                  <p:stCondLst>
                                    <p:cond delay="1250"/>
                                  </p:stCondLst>
                                  <p:childTnLst>
                                    <p:set>
                                      <p:cBhvr>
                                        <p:cTn id="11" dur="1" fill="hold">
                                          <p:stCondLst>
                                            <p:cond delay="0"/>
                                          </p:stCondLst>
                                        </p:cTn>
                                        <p:tgtEl>
                                          <p:spTgt spid="24"/>
                                        </p:tgtEl>
                                        <p:attrNameLst>
                                          <p:attrName>style.visibility</p:attrName>
                                        </p:attrNameLst>
                                      </p:cBhvr>
                                      <p:to>
                                        <p:strVal val="visible"/>
                                      </p:to>
                                    </p:set>
                                    <p:animEffect transition="in" filter="barn(outHorizontal)">
                                      <p:cBhvr>
                                        <p:cTn id="12" dur="750"/>
                                        <p:tgtEl>
                                          <p:spTgt spid="24"/>
                                        </p:tgtEl>
                                      </p:cBhvr>
                                    </p:animEffect>
                                  </p:childTnLst>
                                </p:cTn>
                              </p:par>
                              <p:par>
                                <p:cTn id="13" presetID="16" presetClass="entr" presetSubtype="42" fill="hold" nodeType="withEffect">
                                  <p:stCondLst>
                                    <p:cond delay="1250"/>
                                  </p:stCondLst>
                                  <p:childTnLst>
                                    <p:set>
                                      <p:cBhvr>
                                        <p:cTn id="14" dur="1" fill="hold">
                                          <p:stCondLst>
                                            <p:cond delay="0"/>
                                          </p:stCondLst>
                                        </p:cTn>
                                        <p:tgtEl>
                                          <p:spTgt spid="25"/>
                                        </p:tgtEl>
                                        <p:attrNameLst>
                                          <p:attrName>style.visibility</p:attrName>
                                        </p:attrNameLst>
                                      </p:cBhvr>
                                      <p:to>
                                        <p:strVal val="visible"/>
                                      </p:to>
                                    </p:set>
                                    <p:animEffect transition="in" filter="barn(outHorizontal)">
                                      <p:cBhvr>
                                        <p:cTn id="15" dur="750"/>
                                        <p:tgtEl>
                                          <p:spTgt spid="25"/>
                                        </p:tgtEl>
                                      </p:cBhvr>
                                    </p:animEffect>
                                  </p:childTnLst>
                                </p:cTn>
                              </p:par>
                              <p:par>
                                <p:cTn id="16" presetID="16" presetClass="entr" presetSubtype="42" fill="hold" nodeType="withEffect">
                                  <p:stCondLst>
                                    <p:cond delay="1250"/>
                                  </p:stCondLst>
                                  <p:childTnLst>
                                    <p:set>
                                      <p:cBhvr>
                                        <p:cTn id="17" dur="1" fill="hold">
                                          <p:stCondLst>
                                            <p:cond delay="0"/>
                                          </p:stCondLst>
                                        </p:cTn>
                                        <p:tgtEl>
                                          <p:spTgt spid="26"/>
                                        </p:tgtEl>
                                        <p:attrNameLst>
                                          <p:attrName>style.visibility</p:attrName>
                                        </p:attrNameLst>
                                      </p:cBhvr>
                                      <p:to>
                                        <p:strVal val="visible"/>
                                      </p:to>
                                    </p:set>
                                    <p:animEffect transition="in" filter="barn(outHorizontal)">
                                      <p:cBhvr>
                                        <p:cTn id="18"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206"/>
          </a:xfrm>
          <a:prstGeom prst="rect">
            <a:avLst/>
          </a:prstGeom>
          <a:noFill/>
        </p:spPr>
        <p:txBody>
          <a:bodyPr wrap="square" lIns="91440" tIns="45720" rIns="91440" bIns="45720" rtlCol="0">
            <a:spAutoFit/>
          </a:bodyPr>
          <a:lstStyle/>
          <a:p>
            <a:pPr>
              <a:lnSpc>
                <a:spcPct val="150000"/>
              </a:lnSpc>
            </a:pPr>
            <a:r>
              <a:rPr lang="en-US" altLang="zh-CN"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6000" b="1">
                <a:solidFill>
                  <a:srgbClr val="C19C7A"/>
                </a:solidFill>
                <a:latin typeface="微软雅黑" panose="020B0503020204020204" pitchFamily="82" charset="2"/>
                <a:ea typeface="微软雅黑" panose="020B0503020204020204" pitchFamily="82" charset="2"/>
                <a:cs typeface="Aharoni" panose="02010803020104030203" pitchFamily="2" charset="-79"/>
              </a:rPr>
              <a:t>、已做工作概述</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Tree>
    <p:extLst>
      <p:ext uri="{BB962C8B-B14F-4D97-AF65-F5344CB8AC3E}">
        <p14:creationId xmlns:p14="http://schemas.microsoft.com/office/powerpoint/2010/main" val="29652544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íS1ïdê"/>
          <p:cNvSpPr/>
          <p:nvPr/>
        </p:nvSpPr>
        <p:spPr>
          <a:xfrm>
            <a:off x="8402057" y="4143739"/>
            <a:ext cx="2567902" cy="236075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S1iďé"/>
          <p:cNvSpPr/>
          <p:nvPr/>
        </p:nvSpPr>
        <p:spPr>
          <a:xfrm>
            <a:off x="4757622" y="4555374"/>
            <a:ext cx="2567902" cy="1928147"/>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Sḻiḑê"/>
          <p:cNvSpPr/>
          <p:nvPr/>
        </p:nvSpPr>
        <p:spPr>
          <a:xfrm>
            <a:off x="1221518" y="4693172"/>
            <a:ext cx="2567902" cy="179035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矩形 14"/>
          <p:cNvSpPr/>
          <p:nvPr/>
        </p:nvSpPr>
        <p:spPr>
          <a:xfrm>
            <a:off x="325126" y="238470"/>
            <a:ext cx="6711929" cy="1224118"/>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数据集获取</a:t>
            </a:r>
            <a:br>
              <a:rPr lang="en-US" altLang="zh-CN" sz="3200"/>
            </a:br>
            <a:endParaRPr lang="zh-CN" altLang="en-US" sz="3200" b="1" dirty="0">
              <a:solidFill>
                <a:srgbClr val="272727"/>
              </a:solidFill>
              <a:latin typeface="Microsoft YaHei" charset="-122"/>
              <a:ea typeface="Microsoft YaHei" charset="-122"/>
              <a:cs typeface="Microsoft YaHei" charset="-122"/>
            </a:endParaRPr>
          </a:p>
        </p:txBody>
      </p:sp>
      <p:sp>
        <p:nvSpPr>
          <p:cNvPr id="17" name="矩形 16">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a:extLst>
              <a:ext uri="{FF2B5EF4-FFF2-40B4-BE49-F238E27FC236}">
                <a16:creationId xmlns:a16="http://schemas.microsoft.com/office/drawing/2014/main" id="{43F376D3-82AA-43F8-89B2-F942FA247F8F}"/>
              </a:ext>
            </a:extLst>
          </p:cNvPr>
          <p:cNvGrpSpPr/>
          <p:nvPr/>
        </p:nvGrpSpPr>
        <p:grpSpPr>
          <a:xfrm>
            <a:off x="1202796" y="1408989"/>
            <a:ext cx="2962940" cy="5074532"/>
            <a:chOff x="1202796" y="1408989"/>
            <a:chExt cx="2962940" cy="5074532"/>
          </a:xfrm>
        </p:grpSpPr>
        <p:grpSp>
          <p:nvGrpSpPr>
            <p:cNvPr id="18" name="组合 13">
              <a:extLst>
                <a:ext uri="{FF2B5EF4-FFF2-40B4-BE49-F238E27FC236}">
                  <a16:creationId xmlns:a16="http://schemas.microsoft.com/office/drawing/2014/main" id="{2F6D70C2-333E-4CBB-AF8E-F9E41A9F58C8}"/>
                </a:ext>
              </a:extLst>
            </p:cNvPr>
            <p:cNvGrpSpPr/>
            <p:nvPr/>
          </p:nvGrpSpPr>
          <p:grpSpPr>
            <a:xfrm>
              <a:off x="1202796" y="4620277"/>
              <a:ext cx="2962940" cy="1863244"/>
              <a:chOff x="-37103" y="1470760"/>
              <a:chExt cx="2962940" cy="1863244"/>
            </a:xfrm>
          </p:grpSpPr>
          <p:sp>
            <p:nvSpPr>
              <p:cNvPr id="19" name="文本框 18">
                <a:extLst>
                  <a:ext uri="{FF2B5EF4-FFF2-40B4-BE49-F238E27FC236}">
                    <a16:creationId xmlns:a16="http://schemas.microsoft.com/office/drawing/2014/main" id="{D688322E-5B50-441F-8346-8FD8C86550AA}"/>
                  </a:ext>
                </a:extLst>
              </p:cNvPr>
              <p:cNvSpPr txBox="1"/>
              <p:nvPr/>
            </p:nvSpPr>
            <p:spPr>
              <a:xfrm>
                <a:off x="37489" y="1470760"/>
                <a:ext cx="2888348" cy="646331"/>
              </a:xfrm>
              <a:prstGeom prst="rect">
                <a:avLst/>
              </a:prstGeom>
              <a:noFill/>
            </p:spPr>
            <p:txBody>
              <a:bodyPr wrap="square" rtlCol="0">
                <a:spAutoFit/>
                <a:scene3d>
                  <a:camera prst="orthographicFront"/>
                  <a:lightRig rig="threePt" dir="t"/>
                </a:scene3d>
                <a:sp3d contourW="12700"/>
              </a:bodyPr>
              <a:lstStyle/>
              <a:p>
                <a:r>
                  <a:rPr lang="en-US" altLang="zh-CN" b="1">
                    <a:solidFill>
                      <a:schemeClr val="bg1"/>
                    </a:solidFill>
                    <a:latin typeface="Century Gothic" panose="020B0502020202020204" pitchFamily="34" charset="0"/>
                  </a:rPr>
                  <a:t>E.G.   MRI-CT-Fatal stroke-9</a:t>
                </a:r>
                <a:endParaRPr lang="zh-CN" altLang="en-US" b="1" dirty="0">
                  <a:solidFill>
                    <a:schemeClr val="bg1"/>
                  </a:solidFill>
                  <a:latin typeface="Century Gothic" panose="020B0502020202020204" pitchFamily="34" charset="0"/>
                </a:endParaRPr>
              </a:p>
            </p:txBody>
          </p:sp>
          <p:sp>
            <p:nvSpPr>
              <p:cNvPr id="20" name="文本框 19">
                <a:extLst>
                  <a:ext uri="{FF2B5EF4-FFF2-40B4-BE49-F238E27FC236}">
                    <a16:creationId xmlns:a16="http://schemas.microsoft.com/office/drawing/2014/main" id="{4788C6C8-384C-4C28-B0CC-2FEA6B86E5AB}"/>
                  </a:ext>
                </a:extLst>
              </p:cNvPr>
              <p:cNvSpPr txBox="1"/>
              <p:nvPr/>
            </p:nvSpPr>
            <p:spPr>
              <a:xfrm>
                <a:off x="-37103" y="1981839"/>
                <a:ext cx="2567902" cy="1352165"/>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400">
                    <a:solidFill>
                      <a:srgbClr val="92D050"/>
                    </a:solidFill>
                    <a:latin typeface="+mn-ea"/>
                  </a:rPr>
                  <a:t>MRI-CT-Fatal stroke 23 sets MRI-CT-Multiple embolic infarctions 23 sets             MRI-CT-Acute stroke 23 sets</a:t>
                </a:r>
                <a:endParaRPr lang="zh-CN" altLang="en-US" sz="1400" dirty="0">
                  <a:solidFill>
                    <a:srgbClr val="92D050"/>
                  </a:solidFill>
                  <a:latin typeface="+mn-ea"/>
                </a:endParaRPr>
              </a:p>
            </p:txBody>
          </p:sp>
        </p:grpSp>
        <p:grpSp>
          <p:nvGrpSpPr>
            <p:cNvPr id="48" name="组合 47">
              <a:extLst>
                <a:ext uri="{FF2B5EF4-FFF2-40B4-BE49-F238E27FC236}">
                  <a16:creationId xmlns:a16="http://schemas.microsoft.com/office/drawing/2014/main" id="{07433D0A-6EC0-485A-9DD7-4E7E7CD70DD8}"/>
                </a:ext>
              </a:extLst>
            </p:cNvPr>
            <p:cNvGrpSpPr/>
            <p:nvPr/>
          </p:nvGrpSpPr>
          <p:grpSpPr>
            <a:xfrm>
              <a:off x="1221518" y="1408989"/>
              <a:ext cx="2567903" cy="3284183"/>
              <a:chOff x="1221518" y="1408989"/>
              <a:chExt cx="2567903" cy="3284183"/>
            </a:xfrm>
          </p:grpSpPr>
          <p:sp>
            <p:nvSpPr>
              <p:cNvPr id="5" name="îṣļîďè"/>
              <p:cNvSpPr/>
              <p:nvPr/>
            </p:nvSpPr>
            <p:spPr>
              <a:xfrm>
                <a:off x="1221519" y="1408989"/>
                <a:ext cx="2567902" cy="3284183"/>
              </a:xfrm>
              <a:prstGeom prst="rect">
                <a:avLst/>
              </a:prstGeom>
              <a:blipFill dpi="0" rotWithShape="1">
                <a:blip r:embed="rId2">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pic>
            <p:nvPicPr>
              <p:cNvPr id="10" name="图片 9">
                <a:extLst>
                  <a:ext uri="{FF2B5EF4-FFF2-40B4-BE49-F238E27FC236}">
                    <a16:creationId xmlns:a16="http://schemas.microsoft.com/office/drawing/2014/main" id="{F57FBF78-E3CF-4456-8A5A-3A60FE141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589" y="3166341"/>
                <a:ext cx="1526831" cy="1526831"/>
              </a:xfrm>
              <a:prstGeom prst="rect">
                <a:avLst/>
              </a:prstGeom>
            </p:spPr>
          </p:pic>
          <p:pic>
            <p:nvPicPr>
              <p:cNvPr id="12" name="图片 11">
                <a:extLst>
                  <a:ext uri="{FF2B5EF4-FFF2-40B4-BE49-F238E27FC236}">
                    <a16:creationId xmlns:a16="http://schemas.microsoft.com/office/drawing/2014/main" id="{ED2C5E42-BFB8-48AE-B419-FF8155835E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518" y="1408989"/>
                <a:ext cx="1757352" cy="1757352"/>
              </a:xfrm>
              <a:prstGeom prst="rect">
                <a:avLst/>
              </a:prstGeom>
            </p:spPr>
          </p:pic>
        </p:grpSp>
      </p:grpSp>
      <p:grpSp>
        <p:nvGrpSpPr>
          <p:cNvPr id="49" name="组合 48">
            <a:extLst>
              <a:ext uri="{FF2B5EF4-FFF2-40B4-BE49-F238E27FC236}">
                <a16:creationId xmlns:a16="http://schemas.microsoft.com/office/drawing/2014/main" id="{197FBE79-EC74-4C33-A9A5-A6FE78AF96D9}"/>
              </a:ext>
            </a:extLst>
          </p:cNvPr>
          <p:cNvGrpSpPr/>
          <p:nvPr/>
        </p:nvGrpSpPr>
        <p:grpSpPr>
          <a:xfrm>
            <a:off x="4738617" y="1408989"/>
            <a:ext cx="2963707" cy="5037052"/>
            <a:chOff x="4738617" y="1408989"/>
            <a:chExt cx="2963707" cy="5037052"/>
          </a:xfrm>
        </p:grpSpPr>
        <p:pic>
          <p:nvPicPr>
            <p:cNvPr id="30" name="图片 29"/>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757623" y="1409696"/>
              <a:ext cx="2567902" cy="3145679"/>
            </a:xfrm>
            <a:prstGeom prst="rect">
              <a:avLst/>
            </a:prstGeom>
          </p:spPr>
        </p:pic>
        <p:pic>
          <p:nvPicPr>
            <p:cNvPr id="35" name="图片 34">
              <a:extLst>
                <a:ext uri="{FF2B5EF4-FFF2-40B4-BE49-F238E27FC236}">
                  <a16:creationId xmlns:a16="http://schemas.microsoft.com/office/drawing/2014/main" id="{50A86C62-FDD6-4B69-8245-DBC9B3A55C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0924" y="1408989"/>
              <a:ext cx="1584600" cy="1584600"/>
            </a:xfrm>
            <a:prstGeom prst="rect">
              <a:avLst/>
            </a:prstGeom>
          </p:spPr>
        </p:pic>
        <p:pic>
          <p:nvPicPr>
            <p:cNvPr id="37" name="图片 36">
              <a:extLst>
                <a:ext uri="{FF2B5EF4-FFF2-40B4-BE49-F238E27FC236}">
                  <a16:creationId xmlns:a16="http://schemas.microsoft.com/office/drawing/2014/main" id="{7269CF45-E11A-4BFD-9C2F-9D2A1A10DA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57100" y="2953323"/>
              <a:ext cx="1584600" cy="1597441"/>
            </a:xfrm>
            <a:prstGeom prst="rect">
              <a:avLst/>
            </a:prstGeom>
          </p:spPr>
        </p:pic>
        <p:grpSp>
          <p:nvGrpSpPr>
            <p:cNvPr id="38" name="组合 13">
              <a:extLst>
                <a:ext uri="{FF2B5EF4-FFF2-40B4-BE49-F238E27FC236}">
                  <a16:creationId xmlns:a16="http://schemas.microsoft.com/office/drawing/2014/main" id="{14533092-9010-4C45-A9A6-44FB9163C5A4}"/>
                </a:ext>
              </a:extLst>
            </p:cNvPr>
            <p:cNvGrpSpPr/>
            <p:nvPr/>
          </p:nvGrpSpPr>
          <p:grpSpPr>
            <a:xfrm>
              <a:off x="4738617" y="4547381"/>
              <a:ext cx="2963707" cy="1898660"/>
              <a:chOff x="-36864" y="1486643"/>
              <a:chExt cx="2963707" cy="1898660"/>
            </a:xfrm>
          </p:grpSpPr>
          <p:sp>
            <p:nvSpPr>
              <p:cNvPr id="39" name="文本框 38">
                <a:extLst>
                  <a:ext uri="{FF2B5EF4-FFF2-40B4-BE49-F238E27FC236}">
                    <a16:creationId xmlns:a16="http://schemas.microsoft.com/office/drawing/2014/main" id="{9E24DF37-38F4-495B-9642-57D2C5CACB41}"/>
                  </a:ext>
                </a:extLst>
              </p:cNvPr>
              <p:cNvSpPr txBox="1"/>
              <p:nvPr/>
            </p:nvSpPr>
            <p:spPr>
              <a:xfrm>
                <a:off x="79439" y="1486643"/>
                <a:ext cx="2847404" cy="646331"/>
              </a:xfrm>
              <a:prstGeom prst="rect">
                <a:avLst/>
              </a:prstGeom>
              <a:noFill/>
            </p:spPr>
            <p:txBody>
              <a:bodyPr wrap="square" rtlCol="0">
                <a:spAutoFit/>
                <a:scene3d>
                  <a:camera prst="orthographicFront"/>
                  <a:lightRig rig="threePt" dir="t"/>
                </a:scene3d>
                <a:sp3d contourW="12700"/>
              </a:bodyPr>
              <a:lstStyle/>
              <a:p>
                <a:r>
                  <a:rPr lang="en-US" altLang="zh-CN" b="1">
                    <a:solidFill>
                      <a:schemeClr val="bg1"/>
                    </a:solidFill>
                    <a:latin typeface="Century Gothic" panose="020B0502020202020204" pitchFamily="34" charset="0"/>
                  </a:rPr>
                  <a:t>E.G.   MRI-PET-Mild  Alzheimer-9</a:t>
                </a:r>
                <a:endParaRPr lang="zh-CN" altLang="en-US" b="1" dirty="0">
                  <a:solidFill>
                    <a:schemeClr val="bg1"/>
                  </a:solidFill>
                  <a:latin typeface="Century Gothic" panose="020B0502020202020204" pitchFamily="34" charset="0"/>
                </a:endParaRPr>
              </a:p>
            </p:txBody>
          </p:sp>
          <p:sp>
            <p:nvSpPr>
              <p:cNvPr id="40" name="文本框 39">
                <a:extLst>
                  <a:ext uri="{FF2B5EF4-FFF2-40B4-BE49-F238E27FC236}">
                    <a16:creationId xmlns:a16="http://schemas.microsoft.com/office/drawing/2014/main" id="{9D76DE42-21C1-493A-B759-A9442C9D5989}"/>
                  </a:ext>
                </a:extLst>
              </p:cNvPr>
              <p:cNvSpPr txBox="1"/>
              <p:nvPr/>
            </p:nvSpPr>
            <p:spPr>
              <a:xfrm>
                <a:off x="-36864" y="2033138"/>
                <a:ext cx="2778598" cy="1352165"/>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400">
                    <a:solidFill>
                      <a:srgbClr val="FFFF00"/>
                    </a:solidFill>
                    <a:latin typeface="+mn-ea"/>
                  </a:rPr>
                  <a:t>MRI-PET-Glioma 81 sets         MRI-PET-Mild Alzheimer 23 sets                 MRI-PET-Glioma1MR-Gad 17 sets</a:t>
                </a:r>
                <a:endParaRPr lang="zh-CN" altLang="en-US" sz="1400" dirty="0">
                  <a:solidFill>
                    <a:srgbClr val="FFFF00"/>
                  </a:solidFill>
                  <a:latin typeface="+mn-ea"/>
                </a:endParaRPr>
              </a:p>
            </p:txBody>
          </p:sp>
        </p:grpSp>
      </p:grpSp>
      <p:grpSp>
        <p:nvGrpSpPr>
          <p:cNvPr id="50" name="组合 49">
            <a:extLst>
              <a:ext uri="{FF2B5EF4-FFF2-40B4-BE49-F238E27FC236}">
                <a16:creationId xmlns:a16="http://schemas.microsoft.com/office/drawing/2014/main" id="{8A5A5FF5-3950-4438-9192-9C30185D1E19}"/>
              </a:ext>
            </a:extLst>
          </p:cNvPr>
          <p:cNvGrpSpPr/>
          <p:nvPr/>
        </p:nvGrpSpPr>
        <p:grpSpPr>
          <a:xfrm>
            <a:off x="8402056" y="1408989"/>
            <a:ext cx="2951057" cy="5140747"/>
            <a:chOff x="8402056" y="1408989"/>
            <a:chExt cx="2951057" cy="5140747"/>
          </a:xfrm>
        </p:grpSpPr>
        <p:sp>
          <p:nvSpPr>
            <p:cNvPr id="3" name="îšḻíḋé"/>
            <p:cNvSpPr/>
            <p:nvPr/>
          </p:nvSpPr>
          <p:spPr>
            <a:xfrm>
              <a:off x="8402057" y="1408989"/>
              <a:ext cx="2568424" cy="2734750"/>
            </a:xfrm>
            <a:prstGeom prst="rect">
              <a:avLst/>
            </a:prstGeom>
            <a:blipFill dpi="0" rotWithShape="1">
              <a:blip r:embed="rId8">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文本框 41">
              <a:extLst>
                <a:ext uri="{FF2B5EF4-FFF2-40B4-BE49-F238E27FC236}">
                  <a16:creationId xmlns:a16="http://schemas.microsoft.com/office/drawing/2014/main" id="{DA222F2D-2B83-46C8-AAF5-DC26623F7FC4}"/>
                </a:ext>
              </a:extLst>
            </p:cNvPr>
            <p:cNvSpPr txBox="1"/>
            <p:nvPr/>
          </p:nvSpPr>
          <p:spPr>
            <a:xfrm>
              <a:off x="8505709" y="4113926"/>
              <a:ext cx="2847404" cy="646331"/>
            </a:xfrm>
            <a:prstGeom prst="rect">
              <a:avLst/>
            </a:prstGeom>
            <a:noFill/>
          </p:spPr>
          <p:txBody>
            <a:bodyPr wrap="square" rtlCol="0">
              <a:spAutoFit/>
              <a:scene3d>
                <a:camera prst="orthographicFront"/>
                <a:lightRig rig="threePt" dir="t"/>
              </a:scene3d>
              <a:sp3d contourW="12700"/>
            </a:bodyPr>
            <a:lstStyle/>
            <a:p>
              <a:r>
                <a:rPr lang="en-US" altLang="zh-CN" b="1">
                  <a:solidFill>
                    <a:schemeClr val="bg1"/>
                  </a:solidFill>
                  <a:latin typeface="Century Gothic" panose="020B0502020202020204" pitchFamily="34" charset="0"/>
                </a:rPr>
                <a:t>E.G.   MRI-SPECT-Subacute Stroke-9</a:t>
              </a:r>
              <a:endParaRPr lang="zh-CN" altLang="en-US" b="1" dirty="0">
                <a:solidFill>
                  <a:schemeClr val="bg1"/>
                </a:solidFill>
                <a:latin typeface="Century Gothic" panose="020B0502020202020204" pitchFamily="34" charset="0"/>
              </a:endParaRPr>
            </a:p>
          </p:txBody>
        </p:sp>
        <p:pic>
          <p:nvPicPr>
            <p:cNvPr id="44" name="图片 43">
              <a:extLst>
                <a:ext uri="{FF2B5EF4-FFF2-40B4-BE49-F238E27FC236}">
                  <a16:creationId xmlns:a16="http://schemas.microsoft.com/office/drawing/2014/main" id="{1E9E1DF7-26BA-4D70-B96D-D93937E23C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63471" y="2776364"/>
              <a:ext cx="1406749" cy="1406749"/>
            </a:xfrm>
            <a:prstGeom prst="rect">
              <a:avLst/>
            </a:prstGeom>
          </p:spPr>
        </p:pic>
        <p:pic>
          <p:nvPicPr>
            <p:cNvPr id="46" name="图片 45">
              <a:extLst>
                <a:ext uri="{FF2B5EF4-FFF2-40B4-BE49-F238E27FC236}">
                  <a16:creationId xmlns:a16="http://schemas.microsoft.com/office/drawing/2014/main" id="{0A6CF745-3A5D-420B-96ED-53E1D8C9D4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02056" y="1408989"/>
              <a:ext cx="1406749" cy="1406749"/>
            </a:xfrm>
            <a:prstGeom prst="rect">
              <a:avLst/>
            </a:prstGeom>
          </p:spPr>
        </p:pic>
        <p:sp>
          <p:nvSpPr>
            <p:cNvPr id="47" name="文本框 46">
              <a:extLst>
                <a:ext uri="{FF2B5EF4-FFF2-40B4-BE49-F238E27FC236}">
                  <a16:creationId xmlns:a16="http://schemas.microsoft.com/office/drawing/2014/main" id="{B8E1F3F3-A34D-4EFC-A526-1DD9C22AC3A1}"/>
                </a:ext>
              </a:extLst>
            </p:cNvPr>
            <p:cNvSpPr txBox="1"/>
            <p:nvPr/>
          </p:nvSpPr>
          <p:spPr>
            <a:xfrm>
              <a:off x="8402056" y="4551240"/>
              <a:ext cx="2676234" cy="1998496"/>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400">
                  <a:solidFill>
                    <a:srgbClr val="92D050"/>
                  </a:solidFill>
                  <a:latin typeface="+mn-ea"/>
                </a:rPr>
                <a:t>MRI-SPET-Subacute Stroke 21 sets                                          MRI-SPET-Cavernous angioma 25 sets                                       MRI-SPET-Vascular dementia 38 sets +  5 OTHER SETS</a:t>
              </a:r>
              <a:endParaRPr lang="zh-CN" altLang="en-US" sz="1400" dirty="0">
                <a:solidFill>
                  <a:srgbClr val="92D050"/>
                </a:solidFill>
                <a:latin typeface="+mn-ea"/>
              </a:endParaRPr>
            </a:p>
          </p:txBody>
        </p:sp>
      </p:grpSp>
    </p:spTree>
    <p:extLst>
      <p:ext uri="{BB962C8B-B14F-4D97-AF65-F5344CB8AC3E}">
        <p14:creationId xmlns:p14="http://schemas.microsoft.com/office/powerpoint/2010/main" val="293277079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29894" y="245552"/>
            <a:ext cx="6092615"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传统算法概述及应用</a:t>
            </a:r>
            <a:r>
              <a:rPr lang="en-US" altLang="zh-CN" sz="3200" b="1">
                <a:solidFill>
                  <a:srgbClr val="272727"/>
                </a:solidFill>
                <a:latin typeface="Microsoft YaHei" charset="-122"/>
                <a:ea typeface="Microsoft YaHei" charset="-122"/>
                <a:cs typeface="Microsoft YaHei" charset="-122"/>
              </a:rPr>
              <a:t>-MIR-CT</a:t>
            </a:r>
            <a:endParaRPr lang="zh-CN" altLang="en-US" sz="3200" b="1" dirty="0">
              <a:solidFill>
                <a:srgbClr val="272727"/>
              </a:solidFill>
              <a:latin typeface="Microsoft YaHei" charset="-122"/>
              <a:ea typeface="Microsoft YaHei" charset="-122"/>
              <a:cs typeface="Microsoft YaHei" charset="-122"/>
            </a:endParaRPr>
          </a:p>
        </p:txBody>
      </p:sp>
      <p:sp>
        <p:nvSpPr>
          <p:cNvPr id="33" name="矩形 32">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38EBC906-015D-4AA2-8DBB-0F257B66CA7C}"/>
              </a:ext>
            </a:extLst>
          </p:cNvPr>
          <p:cNvSpPr txBox="1"/>
          <p:nvPr/>
        </p:nvSpPr>
        <p:spPr>
          <a:xfrm>
            <a:off x="221782" y="2441450"/>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MoR+MR-1994</a:t>
            </a:r>
            <a:endParaRPr lang="zh-CN" altLang="en-US" b="1" dirty="0">
              <a:solidFill>
                <a:schemeClr val="tx1">
                  <a:lumMod val="75000"/>
                  <a:lumOff val="25000"/>
                </a:schemeClr>
              </a:solidFill>
              <a:latin typeface="Century Gothic" panose="020B0502020202020204" pitchFamily="34" charset="0"/>
            </a:endParaRPr>
          </a:p>
        </p:txBody>
      </p:sp>
      <p:sp>
        <p:nvSpPr>
          <p:cNvPr id="91" name="文本框 90">
            <a:extLst>
              <a:ext uri="{FF2B5EF4-FFF2-40B4-BE49-F238E27FC236}">
                <a16:creationId xmlns:a16="http://schemas.microsoft.com/office/drawing/2014/main" id="{2B2B7C06-576C-4391-A66C-FABF37CA69EC}"/>
              </a:ext>
            </a:extLst>
          </p:cNvPr>
          <p:cNvSpPr txBox="1"/>
          <p:nvPr/>
        </p:nvSpPr>
        <p:spPr>
          <a:xfrm>
            <a:off x="1882624" y="2394418"/>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DWT+Entropy-2001</a:t>
            </a:r>
            <a:endParaRPr lang="zh-CN" altLang="en-US" b="1" dirty="0">
              <a:solidFill>
                <a:schemeClr val="tx1">
                  <a:lumMod val="75000"/>
                  <a:lumOff val="25000"/>
                </a:schemeClr>
              </a:solidFill>
              <a:latin typeface="Century Gothic" panose="020B0502020202020204" pitchFamily="34" charset="0"/>
            </a:endParaRPr>
          </a:p>
        </p:txBody>
      </p:sp>
      <p:sp>
        <p:nvSpPr>
          <p:cNvPr id="92" name="文本框 91">
            <a:extLst>
              <a:ext uri="{FF2B5EF4-FFF2-40B4-BE49-F238E27FC236}">
                <a16:creationId xmlns:a16="http://schemas.microsoft.com/office/drawing/2014/main" id="{7C916DE0-A084-481B-AA7A-D462C789B729}"/>
              </a:ext>
            </a:extLst>
          </p:cNvPr>
          <p:cNvSpPr txBox="1"/>
          <p:nvPr/>
        </p:nvSpPr>
        <p:spPr>
          <a:xfrm>
            <a:off x="3531337" y="243736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IHS+PCA-2010</a:t>
            </a:r>
            <a:endParaRPr lang="zh-CN" altLang="en-US" b="1" dirty="0">
              <a:solidFill>
                <a:schemeClr val="tx1">
                  <a:lumMod val="75000"/>
                  <a:lumOff val="25000"/>
                </a:schemeClr>
              </a:solidFill>
              <a:latin typeface="Century Gothic" panose="020B0502020202020204" pitchFamily="34" charset="0"/>
            </a:endParaRPr>
          </a:p>
        </p:txBody>
      </p:sp>
      <p:pic>
        <p:nvPicPr>
          <p:cNvPr id="95" name="图片 94">
            <a:extLst>
              <a:ext uri="{FF2B5EF4-FFF2-40B4-BE49-F238E27FC236}">
                <a16:creationId xmlns:a16="http://schemas.microsoft.com/office/drawing/2014/main" id="{327BBA2D-4E29-4C7A-85F4-2C2F49A1F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8885" y="1023072"/>
            <a:ext cx="1327611" cy="1327611"/>
          </a:xfrm>
          <a:prstGeom prst="rect">
            <a:avLst/>
          </a:prstGeom>
        </p:spPr>
      </p:pic>
      <p:pic>
        <p:nvPicPr>
          <p:cNvPr id="96" name="图片 95">
            <a:extLst>
              <a:ext uri="{FF2B5EF4-FFF2-40B4-BE49-F238E27FC236}">
                <a16:creationId xmlns:a16="http://schemas.microsoft.com/office/drawing/2014/main" id="{D2AC293E-0DDB-4EAE-89E5-7DEFBDAA0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775" y="1055321"/>
            <a:ext cx="1314005" cy="1314005"/>
          </a:xfrm>
          <a:prstGeom prst="rect">
            <a:avLst/>
          </a:prstGeom>
        </p:spPr>
      </p:pic>
      <p:pic>
        <p:nvPicPr>
          <p:cNvPr id="98" name="图片 97">
            <a:extLst>
              <a:ext uri="{FF2B5EF4-FFF2-40B4-BE49-F238E27FC236}">
                <a16:creationId xmlns:a16="http://schemas.microsoft.com/office/drawing/2014/main" id="{16282130-309C-4730-9F03-016FAE4D3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8532" y="1068746"/>
            <a:ext cx="1327611" cy="1327611"/>
          </a:xfrm>
          <a:prstGeom prst="rect">
            <a:avLst/>
          </a:prstGeom>
        </p:spPr>
      </p:pic>
      <p:pic>
        <p:nvPicPr>
          <p:cNvPr id="100" name="图片 99">
            <a:extLst>
              <a:ext uri="{FF2B5EF4-FFF2-40B4-BE49-F238E27FC236}">
                <a16:creationId xmlns:a16="http://schemas.microsoft.com/office/drawing/2014/main" id="{04CB6AC0-0E21-4C4F-A906-A473333DFB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68" y="1080786"/>
            <a:ext cx="1327611" cy="1327611"/>
          </a:xfrm>
          <a:prstGeom prst="rect">
            <a:avLst/>
          </a:prstGeom>
        </p:spPr>
      </p:pic>
      <p:sp>
        <p:nvSpPr>
          <p:cNvPr id="102" name="文本框 101">
            <a:extLst>
              <a:ext uri="{FF2B5EF4-FFF2-40B4-BE49-F238E27FC236}">
                <a16:creationId xmlns:a16="http://schemas.microsoft.com/office/drawing/2014/main" id="{120B8D77-B138-4327-B61C-8C45BDBDB58E}"/>
              </a:ext>
            </a:extLst>
          </p:cNvPr>
          <p:cNvSpPr txBox="1"/>
          <p:nvPr/>
        </p:nvSpPr>
        <p:spPr>
          <a:xfrm>
            <a:off x="5099402" y="2443224"/>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JSR-AR-2011</a:t>
            </a:r>
            <a:endParaRPr lang="zh-CN" altLang="en-US" b="1" dirty="0">
              <a:solidFill>
                <a:schemeClr val="tx1">
                  <a:lumMod val="75000"/>
                  <a:lumOff val="25000"/>
                </a:schemeClr>
              </a:solidFill>
              <a:latin typeface="Century Gothic" panose="020B0502020202020204" pitchFamily="34" charset="0"/>
            </a:endParaRPr>
          </a:p>
        </p:txBody>
      </p:sp>
      <p:pic>
        <p:nvPicPr>
          <p:cNvPr id="103" name="图片 102">
            <a:extLst>
              <a:ext uri="{FF2B5EF4-FFF2-40B4-BE49-F238E27FC236}">
                <a16:creationId xmlns:a16="http://schemas.microsoft.com/office/drawing/2014/main" id="{37D44773-7462-4B5A-BCF3-76F4A0CA8E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8884" y="1036678"/>
            <a:ext cx="1327611" cy="1327611"/>
          </a:xfrm>
          <a:prstGeom prst="rect">
            <a:avLst/>
          </a:prstGeom>
        </p:spPr>
      </p:pic>
      <p:pic>
        <p:nvPicPr>
          <p:cNvPr id="104" name="图片 103">
            <a:extLst>
              <a:ext uri="{FF2B5EF4-FFF2-40B4-BE49-F238E27FC236}">
                <a16:creationId xmlns:a16="http://schemas.microsoft.com/office/drawing/2014/main" id="{4EFD6317-596E-4F65-9C4E-137C0BAF0C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6821" y="1046158"/>
            <a:ext cx="1327612" cy="1327612"/>
          </a:xfrm>
          <a:prstGeom prst="rect">
            <a:avLst/>
          </a:prstGeom>
        </p:spPr>
      </p:pic>
      <p:pic>
        <p:nvPicPr>
          <p:cNvPr id="106" name="图片 105">
            <a:extLst>
              <a:ext uri="{FF2B5EF4-FFF2-40B4-BE49-F238E27FC236}">
                <a16:creationId xmlns:a16="http://schemas.microsoft.com/office/drawing/2014/main" id="{8B866BC3-F3B9-4564-8136-9F67CF70F0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36020" y="1114798"/>
            <a:ext cx="1275778" cy="1275778"/>
          </a:xfrm>
          <a:prstGeom prst="rect">
            <a:avLst/>
          </a:prstGeom>
        </p:spPr>
      </p:pic>
      <p:pic>
        <p:nvPicPr>
          <p:cNvPr id="107" name="图片 106">
            <a:extLst>
              <a:ext uri="{FF2B5EF4-FFF2-40B4-BE49-F238E27FC236}">
                <a16:creationId xmlns:a16="http://schemas.microsoft.com/office/drawing/2014/main" id="{833A94B0-7CC0-407A-825B-F2223842E9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67" y="1119410"/>
            <a:ext cx="1266553" cy="1266553"/>
          </a:xfrm>
          <a:prstGeom prst="rect">
            <a:avLst/>
          </a:prstGeom>
        </p:spPr>
      </p:pic>
      <p:grpSp>
        <p:nvGrpSpPr>
          <p:cNvPr id="270" name="组合 269">
            <a:extLst>
              <a:ext uri="{FF2B5EF4-FFF2-40B4-BE49-F238E27FC236}">
                <a16:creationId xmlns:a16="http://schemas.microsoft.com/office/drawing/2014/main" id="{28E7F9BB-D4BF-4CAF-8635-F0DF2A0755B3}"/>
              </a:ext>
            </a:extLst>
          </p:cNvPr>
          <p:cNvGrpSpPr/>
          <p:nvPr/>
        </p:nvGrpSpPr>
        <p:grpSpPr>
          <a:xfrm>
            <a:off x="9839577" y="1028532"/>
            <a:ext cx="2133781" cy="1743960"/>
            <a:chOff x="9839577" y="1028532"/>
            <a:chExt cx="2133781" cy="1743960"/>
          </a:xfrm>
        </p:grpSpPr>
        <p:sp>
          <p:nvSpPr>
            <p:cNvPr id="110" name="文本框 109">
              <a:extLst>
                <a:ext uri="{FF2B5EF4-FFF2-40B4-BE49-F238E27FC236}">
                  <a16:creationId xmlns:a16="http://schemas.microsoft.com/office/drawing/2014/main" id="{38A3E310-C675-483E-B8F0-468B27A780F2}"/>
                </a:ext>
              </a:extLst>
            </p:cNvPr>
            <p:cNvSpPr txBox="1"/>
            <p:nvPr/>
          </p:nvSpPr>
          <p:spPr>
            <a:xfrm>
              <a:off x="9839577" y="2403160"/>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ASR-2013</a:t>
              </a:r>
              <a:endParaRPr lang="zh-CN" altLang="en-US" b="1" dirty="0">
                <a:solidFill>
                  <a:schemeClr val="tx1">
                    <a:lumMod val="75000"/>
                    <a:lumOff val="25000"/>
                  </a:schemeClr>
                </a:solidFill>
                <a:latin typeface="Century Gothic" panose="020B0502020202020204" pitchFamily="34" charset="0"/>
              </a:endParaRPr>
            </a:p>
          </p:txBody>
        </p:sp>
        <p:pic>
          <p:nvPicPr>
            <p:cNvPr id="168" name="图片 167">
              <a:extLst>
                <a:ext uri="{FF2B5EF4-FFF2-40B4-BE49-F238E27FC236}">
                  <a16:creationId xmlns:a16="http://schemas.microsoft.com/office/drawing/2014/main" id="{2F77EDCA-FDB6-4392-98A9-049D1B8391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91174" y="1028532"/>
              <a:ext cx="1327611" cy="1327611"/>
            </a:xfrm>
            <a:prstGeom prst="rect">
              <a:avLst/>
            </a:prstGeom>
          </p:spPr>
        </p:pic>
      </p:grpSp>
      <p:grpSp>
        <p:nvGrpSpPr>
          <p:cNvPr id="275" name="组合 274">
            <a:extLst>
              <a:ext uri="{FF2B5EF4-FFF2-40B4-BE49-F238E27FC236}">
                <a16:creationId xmlns:a16="http://schemas.microsoft.com/office/drawing/2014/main" id="{1784ADAC-01BE-4A2B-9524-F945265FDDA9}"/>
              </a:ext>
            </a:extLst>
          </p:cNvPr>
          <p:cNvGrpSpPr/>
          <p:nvPr/>
        </p:nvGrpSpPr>
        <p:grpSpPr>
          <a:xfrm>
            <a:off x="1805811" y="5180243"/>
            <a:ext cx="2133781" cy="1643749"/>
            <a:chOff x="5140181" y="4919916"/>
            <a:chExt cx="2133781" cy="1643749"/>
          </a:xfrm>
        </p:grpSpPr>
        <p:sp>
          <p:nvSpPr>
            <p:cNvPr id="157" name="文本框 156">
              <a:extLst>
                <a:ext uri="{FF2B5EF4-FFF2-40B4-BE49-F238E27FC236}">
                  <a16:creationId xmlns:a16="http://schemas.microsoft.com/office/drawing/2014/main" id="{E4915CFF-EBF4-4587-A900-29231B68902A}"/>
                </a:ext>
              </a:extLst>
            </p:cNvPr>
            <p:cNvSpPr txBox="1"/>
            <p:nvPr/>
          </p:nvSpPr>
          <p:spPr>
            <a:xfrm>
              <a:off x="5140181" y="619433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CNN-2017</a:t>
              </a:r>
              <a:endParaRPr lang="zh-CN" altLang="en-US" b="1" dirty="0">
                <a:solidFill>
                  <a:schemeClr val="tx1">
                    <a:lumMod val="75000"/>
                    <a:lumOff val="25000"/>
                  </a:schemeClr>
                </a:solidFill>
                <a:latin typeface="Century Gothic" panose="020B0502020202020204" pitchFamily="34" charset="0"/>
              </a:endParaRPr>
            </a:p>
          </p:txBody>
        </p:sp>
        <p:pic>
          <p:nvPicPr>
            <p:cNvPr id="170" name="图片 169">
              <a:extLst>
                <a:ext uri="{FF2B5EF4-FFF2-40B4-BE49-F238E27FC236}">
                  <a16:creationId xmlns:a16="http://schemas.microsoft.com/office/drawing/2014/main" id="{9CF00FFD-8DEC-4D6F-8841-F196FD681C2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90301" y="4919916"/>
              <a:ext cx="1287558" cy="1287558"/>
            </a:xfrm>
            <a:prstGeom prst="rect">
              <a:avLst/>
            </a:prstGeom>
          </p:spPr>
        </p:pic>
      </p:grpSp>
      <p:pic>
        <p:nvPicPr>
          <p:cNvPr id="195" name="图片 194">
            <a:extLst>
              <a:ext uri="{FF2B5EF4-FFF2-40B4-BE49-F238E27FC236}">
                <a16:creationId xmlns:a16="http://schemas.microsoft.com/office/drawing/2014/main" id="{D9FAA57B-6303-407F-B05A-377EFD11400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54887" y="5133101"/>
            <a:ext cx="1328168" cy="1328168"/>
          </a:xfrm>
          <a:prstGeom prst="rect">
            <a:avLst/>
          </a:prstGeom>
        </p:spPr>
      </p:pic>
      <p:sp>
        <p:nvSpPr>
          <p:cNvPr id="197" name="文本框 196">
            <a:extLst>
              <a:ext uri="{FF2B5EF4-FFF2-40B4-BE49-F238E27FC236}">
                <a16:creationId xmlns:a16="http://schemas.microsoft.com/office/drawing/2014/main" id="{4285B9DE-24FB-49AB-9075-4261A1DC3F5E}"/>
              </a:ext>
            </a:extLst>
          </p:cNvPr>
          <p:cNvSpPr txBox="1"/>
          <p:nvPr/>
        </p:nvSpPr>
        <p:spPr>
          <a:xfrm>
            <a:off x="5362817" y="6457918"/>
            <a:ext cx="197877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CM-MCA-2019</a:t>
            </a:r>
            <a:endParaRPr lang="zh-CN" altLang="en-US" b="1" dirty="0">
              <a:solidFill>
                <a:schemeClr val="tx1">
                  <a:lumMod val="75000"/>
                  <a:lumOff val="25000"/>
                </a:schemeClr>
              </a:solidFill>
              <a:latin typeface="Century Gothic" panose="020B0502020202020204" pitchFamily="34" charset="0"/>
            </a:endParaRPr>
          </a:p>
        </p:txBody>
      </p:sp>
      <p:grpSp>
        <p:nvGrpSpPr>
          <p:cNvPr id="211" name="组合 210">
            <a:extLst>
              <a:ext uri="{FF2B5EF4-FFF2-40B4-BE49-F238E27FC236}">
                <a16:creationId xmlns:a16="http://schemas.microsoft.com/office/drawing/2014/main" id="{091D3F23-B28C-4086-9C79-A8568E3FA57A}"/>
              </a:ext>
            </a:extLst>
          </p:cNvPr>
          <p:cNvGrpSpPr/>
          <p:nvPr/>
        </p:nvGrpSpPr>
        <p:grpSpPr>
          <a:xfrm>
            <a:off x="220893" y="5137712"/>
            <a:ext cx="2133781" cy="1656016"/>
            <a:chOff x="6842016" y="2983422"/>
            <a:chExt cx="2133781" cy="1656016"/>
          </a:xfrm>
        </p:grpSpPr>
        <p:sp>
          <p:nvSpPr>
            <p:cNvPr id="214" name="文本框 213">
              <a:extLst>
                <a:ext uri="{FF2B5EF4-FFF2-40B4-BE49-F238E27FC236}">
                  <a16:creationId xmlns:a16="http://schemas.microsoft.com/office/drawing/2014/main" id="{6687A069-DC56-4C6C-B381-6CF58EA479D2}"/>
                </a:ext>
              </a:extLst>
            </p:cNvPr>
            <p:cNvSpPr txBox="1"/>
            <p:nvPr/>
          </p:nvSpPr>
          <p:spPr>
            <a:xfrm>
              <a:off x="6842016" y="4270106"/>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CSR-2016</a:t>
              </a:r>
              <a:endParaRPr lang="zh-CN" altLang="en-US" b="1" dirty="0">
                <a:solidFill>
                  <a:schemeClr val="tx1">
                    <a:lumMod val="75000"/>
                    <a:lumOff val="25000"/>
                  </a:schemeClr>
                </a:solidFill>
                <a:latin typeface="Century Gothic" panose="020B0502020202020204" pitchFamily="34" charset="0"/>
              </a:endParaRPr>
            </a:p>
          </p:txBody>
        </p:sp>
        <p:pic>
          <p:nvPicPr>
            <p:cNvPr id="213" name="图片 212">
              <a:extLst>
                <a:ext uri="{FF2B5EF4-FFF2-40B4-BE49-F238E27FC236}">
                  <a16:creationId xmlns:a16="http://schemas.microsoft.com/office/drawing/2014/main" id="{766B59D4-658A-4846-997E-994C37408F9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47821" y="2983422"/>
              <a:ext cx="1340393" cy="1340393"/>
            </a:xfrm>
            <a:prstGeom prst="rect">
              <a:avLst/>
            </a:prstGeom>
          </p:spPr>
        </p:pic>
      </p:grpSp>
      <p:grpSp>
        <p:nvGrpSpPr>
          <p:cNvPr id="241" name="组合 240">
            <a:extLst>
              <a:ext uri="{FF2B5EF4-FFF2-40B4-BE49-F238E27FC236}">
                <a16:creationId xmlns:a16="http://schemas.microsoft.com/office/drawing/2014/main" id="{27389B11-39E3-4CA4-A626-A43FC2CBEBA8}"/>
              </a:ext>
            </a:extLst>
          </p:cNvPr>
          <p:cNvGrpSpPr/>
          <p:nvPr/>
        </p:nvGrpSpPr>
        <p:grpSpPr>
          <a:xfrm>
            <a:off x="8480932" y="3172978"/>
            <a:ext cx="2133781" cy="1672504"/>
            <a:chOff x="8824464" y="2675892"/>
            <a:chExt cx="2133781" cy="1672504"/>
          </a:xfrm>
        </p:grpSpPr>
        <p:sp>
          <p:nvSpPr>
            <p:cNvPr id="158" name="文本框 157">
              <a:extLst>
                <a:ext uri="{FF2B5EF4-FFF2-40B4-BE49-F238E27FC236}">
                  <a16:creationId xmlns:a16="http://schemas.microsoft.com/office/drawing/2014/main" id="{BC2D317C-C3E7-4FA8-B068-B0F0745953B4}"/>
                </a:ext>
              </a:extLst>
            </p:cNvPr>
            <p:cNvSpPr txBox="1"/>
            <p:nvPr/>
          </p:nvSpPr>
          <p:spPr>
            <a:xfrm>
              <a:off x="8824464" y="3979064"/>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DSIFT-EF-2015</a:t>
              </a:r>
              <a:endParaRPr lang="zh-CN" altLang="en-US" b="1" dirty="0">
                <a:solidFill>
                  <a:schemeClr val="tx1">
                    <a:lumMod val="75000"/>
                    <a:lumOff val="25000"/>
                  </a:schemeClr>
                </a:solidFill>
                <a:latin typeface="Century Gothic" panose="020B0502020202020204" pitchFamily="34" charset="0"/>
              </a:endParaRPr>
            </a:p>
          </p:txBody>
        </p:sp>
        <p:pic>
          <p:nvPicPr>
            <p:cNvPr id="217" name="图片 216">
              <a:extLst>
                <a:ext uri="{FF2B5EF4-FFF2-40B4-BE49-F238E27FC236}">
                  <a16:creationId xmlns:a16="http://schemas.microsoft.com/office/drawing/2014/main" id="{DBC8911F-0890-4FF5-9EF7-B6FB0631210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90826" y="2675892"/>
              <a:ext cx="1347227" cy="1347227"/>
            </a:xfrm>
            <a:prstGeom prst="rect">
              <a:avLst/>
            </a:prstGeom>
          </p:spPr>
        </p:pic>
      </p:grpSp>
      <p:grpSp>
        <p:nvGrpSpPr>
          <p:cNvPr id="220" name="组合 219">
            <a:extLst>
              <a:ext uri="{FF2B5EF4-FFF2-40B4-BE49-F238E27FC236}">
                <a16:creationId xmlns:a16="http://schemas.microsoft.com/office/drawing/2014/main" id="{45C0E5A5-0696-40FE-AF2A-96F4C0D198B1}"/>
              </a:ext>
            </a:extLst>
          </p:cNvPr>
          <p:cNvGrpSpPr/>
          <p:nvPr/>
        </p:nvGrpSpPr>
        <p:grpSpPr>
          <a:xfrm>
            <a:off x="9995083" y="3150011"/>
            <a:ext cx="2133781" cy="1662816"/>
            <a:chOff x="6621123" y="2963555"/>
            <a:chExt cx="2133781" cy="1662816"/>
          </a:xfrm>
        </p:grpSpPr>
        <p:grpSp>
          <p:nvGrpSpPr>
            <p:cNvPr id="210" name="组合 209">
              <a:extLst>
                <a:ext uri="{FF2B5EF4-FFF2-40B4-BE49-F238E27FC236}">
                  <a16:creationId xmlns:a16="http://schemas.microsoft.com/office/drawing/2014/main" id="{4BFC81F4-4259-4705-A279-08B8AAD200E9}"/>
                </a:ext>
              </a:extLst>
            </p:cNvPr>
            <p:cNvGrpSpPr/>
            <p:nvPr/>
          </p:nvGrpSpPr>
          <p:grpSpPr>
            <a:xfrm>
              <a:off x="6621123" y="2963555"/>
              <a:ext cx="2133781" cy="1662816"/>
              <a:chOff x="6621123" y="2963555"/>
              <a:chExt cx="2133781" cy="1662816"/>
            </a:xfrm>
          </p:grpSpPr>
          <p:grpSp>
            <p:nvGrpSpPr>
              <p:cNvPr id="201" name="组合 200">
                <a:extLst>
                  <a:ext uri="{FF2B5EF4-FFF2-40B4-BE49-F238E27FC236}">
                    <a16:creationId xmlns:a16="http://schemas.microsoft.com/office/drawing/2014/main" id="{2957A24F-7740-4B72-B876-33F018CD75CA}"/>
                  </a:ext>
                </a:extLst>
              </p:cNvPr>
              <p:cNvGrpSpPr/>
              <p:nvPr/>
            </p:nvGrpSpPr>
            <p:grpSpPr>
              <a:xfrm>
                <a:off x="6621123" y="2963555"/>
                <a:ext cx="2133781" cy="1662816"/>
                <a:chOff x="6621123" y="2963555"/>
                <a:chExt cx="2133781" cy="1662816"/>
              </a:xfrm>
            </p:grpSpPr>
            <p:sp>
              <p:nvSpPr>
                <p:cNvPr id="176" name="文本框 175">
                  <a:extLst>
                    <a:ext uri="{FF2B5EF4-FFF2-40B4-BE49-F238E27FC236}">
                      <a16:creationId xmlns:a16="http://schemas.microsoft.com/office/drawing/2014/main" id="{61394A26-F527-4635-84C5-E8060F414A52}"/>
                    </a:ext>
                  </a:extLst>
                </p:cNvPr>
                <p:cNvSpPr txBox="1"/>
                <p:nvPr/>
              </p:nvSpPr>
              <p:spPr>
                <a:xfrm>
                  <a:off x="6621123" y="4257039"/>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DSIFT-2015</a:t>
                  </a:r>
                  <a:endParaRPr lang="zh-CN" altLang="en-US" b="1" dirty="0">
                    <a:solidFill>
                      <a:schemeClr val="tx1">
                        <a:lumMod val="75000"/>
                        <a:lumOff val="25000"/>
                      </a:schemeClr>
                    </a:solidFill>
                    <a:latin typeface="Century Gothic" panose="020B0502020202020204" pitchFamily="34" charset="0"/>
                  </a:endParaRPr>
                </a:p>
              </p:txBody>
            </p:sp>
            <p:pic>
              <p:nvPicPr>
                <p:cNvPr id="182" name="图片 181">
                  <a:extLst>
                    <a:ext uri="{FF2B5EF4-FFF2-40B4-BE49-F238E27FC236}">
                      <a16:creationId xmlns:a16="http://schemas.microsoft.com/office/drawing/2014/main" id="{750E5F12-C271-4D33-8CB1-8677568F7D0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16502" y="2963555"/>
                  <a:ext cx="1327611" cy="1327611"/>
                </a:xfrm>
                <a:prstGeom prst="rect">
                  <a:avLst/>
                </a:prstGeom>
              </p:spPr>
            </p:pic>
          </p:grpSp>
          <p:pic>
            <p:nvPicPr>
              <p:cNvPr id="203" name="图片 202">
                <a:extLst>
                  <a:ext uri="{FF2B5EF4-FFF2-40B4-BE49-F238E27FC236}">
                    <a16:creationId xmlns:a16="http://schemas.microsoft.com/office/drawing/2014/main" id="{4496DF1C-8950-4427-8800-BCF64DF739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57640" y="2991384"/>
                <a:ext cx="1286473" cy="1286473"/>
              </a:xfrm>
              <a:prstGeom prst="rect">
                <a:avLst/>
              </a:prstGeom>
            </p:spPr>
          </p:pic>
        </p:grpSp>
        <p:pic>
          <p:nvPicPr>
            <p:cNvPr id="219" name="图片 218">
              <a:extLst>
                <a:ext uri="{FF2B5EF4-FFF2-40B4-BE49-F238E27FC236}">
                  <a16:creationId xmlns:a16="http://schemas.microsoft.com/office/drawing/2014/main" id="{BDFBC795-4AB5-4ACB-9F2E-5925F71543F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50822" y="3004693"/>
              <a:ext cx="1286473" cy="1286473"/>
            </a:xfrm>
            <a:prstGeom prst="rect">
              <a:avLst/>
            </a:prstGeom>
          </p:spPr>
        </p:pic>
      </p:grpSp>
      <p:pic>
        <p:nvPicPr>
          <p:cNvPr id="229" name="图片 228">
            <a:extLst>
              <a:ext uri="{FF2B5EF4-FFF2-40B4-BE49-F238E27FC236}">
                <a16:creationId xmlns:a16="http://schemas.microsoft.com/office/drawing/2014/main" id="{8EF97475-0A27-4153-9FFB-B10ED402344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45860" y="1087576"/>
            <a:ext cx="1219200" cy="1219200"/>
          </a:xfrm>
          <a:prstGeom prst="rect">
            <a:avLst/>
          </a:prstGeom>
        </p:spPr>
      </p:pic>
      <p:grpSp>
        <p:nvGrpSpPr>
          <p:cNvPr id="269" name="组合 268">
            <a:extLst>
              <a:ext uri="{FF2B5EF4-FFF2-40B4-BE49-F238E27FC236}">
                <a16:creationId xmlns:a16="http://schemas.microsoft.com/office/drawing/2014/main" id="{5A00ABC8-447D-4668-BBB7-1FE61EE0B7F1}"/>
              </a:ext>
            </a:extLst>
          </p:cNvPr>
          <p:cNvGrpSpPr/>
          <p:nvPr/>
        </p:nvGrpSpPr>
        <p:grpSpPr>
          <a:xfrm>
            <a:off x="8248560" y="1020034"/>
            <a:ext cx="2133781" cy="1721003"/>
            <a:chOff x="8280539" y="1044686"/>
            <a:chExt cx="2133781" cy="1721003"/>
          </a:xfrm>
        </p:grpSpPr>
        <p:sp>
          <p:nvSpPr>
            <p:cNvPr id="94" name="文本框 93">
              <a:extLst>
                <a:ext uri="{FF2B5EF4-FFF2-40B4-BE49-F238E27FC236}">
                  <a16:creationId xmlns:a16="http://schemas.microsoft.com/office/drawing/2014/main" id="{588BEF83-CEBA-4F0C-A326-B5C918829C7F}"/>
                </a:ext>
              </a:extLst>
            </p:cNvPr>
            <p:cNvSpPr txBox="1"/>
            <p:nvPr/>
          </p:nvSpPr>
          <p:spPr>
            <a:xfrm>
              <a:off x="8280539" y="239635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DWTDE-2013</a:t>
              </a:r>
              <a:endParaRPr lang="zh-CN" altLang="en-US" b="1" dirty="0">
                <a:solidFill>
                  <a:schemeClr val="tx1">
                    <a:lumMod val="75000"/>
                    <a:lumOff val="25000"/>
                  </a:schemeClr>
                </a:solidFill>
                <a:latin typeface="Century Gothic" panose="020B0502020202020204" pitchFamily="34" charset="0"/>
              </a:endParaRPr>
            </a:p>
          </p:txBody>
        </p:sp>
        <p:pic>
          <p:nvPicPr>
            <p:cNvPr id="231" name="图片 230">
              <a:extLst>
                <a:ext uri="{FF2B5EF4-FFF2-40B4-BE49-F238E27FC236}">
                  <a16:creationId xmlns:a16="http://schemas.microsoft.com/office/drawing/2014/main" id="{42ED8093-09F6-466A-8C7A-03852A92200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86667" y="1044686"/>
              <a:ext cx="1284115" cy="1284115"/>
            </a:xfrm>
            <a:prstGeom prst="rect">
              <a:avLst/>
            </a:prstGeom>
          </p:spPr>
        </p:pic>
      </p:grpSp>
      <p:grpSp>
        <p:nvGrpSpPr>
          <p:cNvPr id="234" name="组合 233">
            <a:extLst>
              <a:ext uri="{FF2B5EF4-FFF2-40B4-BE49-F238E27FC236}">
                <a16:creationId xmlns:a16="http://schemas.microsoft.com/office/drawing/2014/main" id="{9F2FEB49-7178-4484-9898-AB2A2CC18A92}"/>
              </a:ext>
            </a:extLst>
          </p:cNvPr>
          <p:cNvGrpSpPr/>
          <p:nvPr/>
        </p:nvGrpSpPr>
        <p:grpSpPr>
          <a:xfrm>
            <a:off x="228600" y="3251105"/>
            <a:ext cx="2133781" cy="1670649"/>
            <a:chOff x="5685120" y="3040749"/>
            <a:chExt cx="2133781" cy="1670649"/>
          </a:xfrm>
        </p:grpSpPr>
        <p:grpSp>
          <p:nvGrpSpPr>
            <p:cNvPr id="221" name="组合 220">
              <a:extLst>
                <a:ext uri="{FF2B5EF4-FFF2-40B4-BE49-F238E27FC236}">
                  <a16:creationId xmlns:a16="http://schemas.microsoft.com/office/drawing/2014/main" id="{50FC0D8B-8BAF-4EAB-A485-F5AC451F9923}"/>
                </a:ext>
              </a:extLst>
            </p:cNvPr>
            <p:cNvGrpSpPr/>
            <p:nvPr/>
          </p:nvGrpSpPr>
          <p:grpSpPr>
            <a:xfrm>
              <a:off x="5685120" y="3048582"/>
              <a:ext cx="2133781" cy="1662816"/>
              <a:chOff x="6621123" y="2963555"/>
              <a:chExt cx="2133781" cy="1662816"/>
            </a:xfrm>
          </p:grpSpPr>
          <p:grpSp>
            <p:nvGrpSpPr>
              <p:cNvPr id="222" name="组合 221">
                <a:extLst>
                  <a:ext uri="{FF2B5EF4-FFF2-40B4-BE49-F238E27FC236}">
                    <a16:creationId xmlns:a16="http://schemas.microsoft.com/office/drawing/2014/main" id="{447C53CB-97DB-4E22-BE3C-B56727FF17A8}"/>
                  </a:ext>
                </a:extLst>
              </p:cNvPr>
              <p:cNvGrpSpPr/>
              <p:nvPr/>
            </p:nvGrpSpPr>
            <p:grpSpPr>
              <a:xfrm>
                <a:off x="6621123" y="2963555"/>
                <a:ext cx="2133781" cy="1662816"/>
                <a:chOff x="6621123" y="2963555"/>
                <a:chExt cx="2133781" cy="1662816"/>
              </a:xfrm>
            </p:grpSpPr>
            <p:grpSp>
              <p:nvGrpSpPr>
                <p:cNvPr id="224" name="组合 223">
                  <a:extLst>
                    <a:ext uri="{FF2B5EF4-FFF2-40B4-BE49-F238E27FC236}">
                      <a16:creationId xmlns:a16="http://schemas.microsoft.com/office/drawing/2014/main" id="{945EF7A2-571B-4AAD-BB60-CAE70A1E1BC3}"/>
                    </a:ext>
                  </a:extLst>
                </p:cNvPr>
                <p:cNvGrpSpPr/>
                <p:nvPr/>
              </p:nvGrpSpPr>
              <p:grpSpPr>
                <a:xfrm>
                  <a:off x="6621123" y="2963555"/>
                  <a:ext cx="2133781" cy="1662816"/>
                  <a:chOff x="6621123" y="2963555"/>
                  <a:chExt cx="2133781" cy="1662816"/>
                </a:xfrm>
              </p:grpSpPr>
              <p:sp>
                <p:nvSpPr>
                  <p:cNvPr id="226" name="文本框 225">
                    <a:extLst>
                      <a:ext uri="{FF2B5EF4-FFF2-40B4-BE49-F238E27FC236}">
                        <a16:creationId xmlns:a16="http://schemas.microsoft.com/office/drawing/2014/main" id="{8487C550-C54E-4381-8922-857F1CB2DD0B}"/>
                      </a:ext>
                    </a:extLst>
                  </p:cNvPr>
                  <p:cNvSpPr txBox="1"/>
                  <p:nvPr/>
                </p:nvSpPr>
                <p:spPr>
                  <a:xfrm>
                    <a:off x="6621123" y="4257039"/>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GF-2013</a:t>
                    </a:r>
                    <a:endParaRPr lang="zh-CN" altLang="en-US" b="1" dirty="0">
                      <a:solidFill>
                        <a:schemeClr val="tx1">
                          <a:lumMod val="75000"/>
                          <a:lumOff val="25000"/>
                        </a:schemeClr>
                      </a:solidFill>
                      <a:latin typeface="Century Gothic" panose="020B0502020202020204" pitchFamily="34" charset="0"/>
                    </a:endParaRPr>
                  </a:p>
                </p:txBody>
              </p:sp>
              <p:pic>
                <p:nvPicPr>
                  <p:cNvPr id="227" name="图片 226">
                    <a:extLst>
                      <a:ext uri="{FF2B5EF4-FFF2-40B4-BE49-F238E27FC236}">
                        <a16:creationId xmlns:a16="http://schemas.microsoft.com/office/drawing/2014/main" id="{ADD0B6E1-6E3C-4272-8B68-E7E90E7D183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16502" y="2963555"/>
                    <a:ext cx="1327611" cy="1327611"/>
                  </a:xfrm>
                  <a:prstGeom prst="rect">
                    <a:avLst/>
                  </a:prstGeom>
                </p:spPr>
              </p:pic>
            </p:grpSp>
            <p:pic>
              <p:nvPicPr>
                <p:cNvPr id="225" name="图片 224">
                  <a:extLst>
                    <a:ext uri="{FF2B5EF4-FFF2-40B4-BE49-F238E27FC236}">
                      <a16:creationId xmlns:a16="http://schemas.microsoft.com/office/drawing/2014/main" id="{D39A5662-4687-4FBA-AE88-137ECE6BD95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57640" y="2991384"/>
                  <a:ext cx="1286473" cy="1286473"/>
                </a:xfrm>
                <a:prstGeom prst="rect">
                  <a:avLst/>
                </a:prstGeom>
              </p:spPr>
            </p:pic>
          </p:grpSp>
          <p:pic>
            <p:nvPicPr>
              <p:cNvPr id="223" name="图片 222">
                <a:extLst>
                  <a:ext uri="{FF2B5EF4-FFF2-40B4-BE49-F238E27FC236}">
                    <a16:creationId xmlns:a16="http://schemas.microsoft.com/office/drawing/2014/main" id="{65FE0756-AA07-4816-9B52-E49B6F395BB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50822" y="3004693"/>
                <a:ext cx="1286473" cy="1286473"/>
              </a:xfrm>
              <a:prstGeom prst="rect">
                <a:avLst/>
              </a:prstGeom>
            </p:spPr>
          </p:pic>
        </p:grpSp>
        <p:pic>
          <p:nvPicPr>
            <p:cNvPr id="233" name="图片 232">
              <a:extLst>
                <a:ext uri="{FF2B5EF4-FFF2-40B4-BE49-F238E27FC236}">
                  <a16:creationId xmlns:a16="http://schemas.microsoft.com/office/drawing/2014/main" id="{5DA9969A-77BC-4277-AB80-F17E70D6E20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096000" y="3040749"/>
              <a:ext cx="1327611" cy="1327611"/>
            </a:xfrm>
            <a:prstGeom prst="rect">
              <a:avLst/>
            </a:prstGeom>
          </p:spPr>
        </p:pic>
      </p:grpSp>
      <p:pic>
        <p:nvPicPr>
          <p:cNvPr id="238" name="图片 237">
            <a:extLst>
              <a:ext uri="{FF2B5EF4-FFF2-40B4-BE49-F238E27FC236}">
                <a16:creationId xmlns:a16="http://schemas.microsoft.com/office/drawing/2014/main" id="{0305B26C-FEDF-49B8-AC0A-FBD555F9EA5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49278" y="1080131"/>
            <a:ext cx="1275778" cy="1275778"/>
          </a:xfrm>
          <a:prstGeom prst="rect">
            <a:avLst/>
          </a:prstGeom>
        </p:spPr>
      </p:pic>
      <p:grpSp>
        <p:nvGrpSpPr>
          <p:cNvPr id="274" name="组合 273">
            <a:extLst>
              <a:ext uri="{FF2B5EF4-FFF2-40B4-BE49-F238E27FC236}">
                <a16:creationId xmlns:a16="http://schemas.microsoft.com/office/drawing/2014/main" id="{0E32ECAD-6A14-4095-9CB6-881EFAD84D96}"/>
              </a:ext>
            </a:extLst>
          </p:cNvPr>
          <p:cNvGrpSpPr/>
          <p:nvPr/>
        </p:nvGrpSpPr>
        <p:grpSpPr>
          <a:xfrm>
            <a:off x="6820196" y="3192440"/>
            <a:ext cx="2133781" cy="1690447"/>
            <a:chOff x="6744666" y="3124785"/>
            <a:chExt cx="2133781" cy="1690447"/>
          </a:xfrm>
        </p:grpSpPr>
        <p:grpSp>
          <p:nvGrpSpPr>
            <p:cNvPr id="236" name="组合 235">
              <a:extLst>
                <a:ext uri="{FF2B5EF4-FFF2-40B4-BE49-F238E27FC236}">
                  <a16:creationId xmlns:a16="http://schemas.microsoft.com/office/drawing/2014/main" id="{D65FFB1C-51A0-4557-A15E-F164A69E31C2}"/>
                </a:ext>
              </a:extLst>
            </p:cNvPr>
            <p:cNvGrpSpPr/>
            <p:nvPr/>
          </p:nvGrpSpPr>
          <p:grpSpPr>
            <a:xfrm>
              <a:off x="6744666" y="3124785"/>
              <a:ext cx="2133781" cy="1690447"/>
              <a:chOff x="8743540" y="3298926"/>
              <a:chExt cx="2133781" cy="1690447"/>
            </a:xfrm>
          </p:grpSpPr>
          <p:sp>
            <p:nvSpPr>
              <p:cNvPr id="159" name="文本框 158">
                <a:extLst>
                  <a:ext uri="{FF2B5EF4-FFF2-40B4-BE49-F238E27FC236}">
                    <a16:creationId xmlns:a16="http://schemas.microsoft.com/office/drawing/2014/main" id="{187FA84E-AA07-4D28-B4CC-1C41A852B5AE}"/>
                  </a:ext>
                </a:extLst>
              </p:cNvPr>
              <p:cNvSpPr txBox="1"/>
              <p:nvPr/>
            </p:nvSpPr>
            <p:spPr>
              <a:xfrm>
                <a:off x="8743540" y="4620041"/>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LES+DC-2014</a:t>
                </a:r>
                <a:endParaRPr lang="zh-CN" altLang="en-US" b="1" dirty="0">
                  <a:solidFill>
                    <a:schemeClr val="tx1">
                      <a:lumMod val="75000"/>
                      <a:lumOff val="25000"/>
                    </a:schemeClr>
                  </a:solidFill>
                  <a:latin typeface="Century Gothic" panose="020B0502020202020204" pitchFamily="34" charset="0"/>
                </a:endParaRPr>
              </a:p>
            </p:txBody>
          </p:sp>
          <p:pic>
            <p:nvPicPr>
              <p:cNvPr id="163" name="图片 162">
                <a:extLst>
                  <a:ext uri="{FF2B5EF4-FFF2-40B4-BE49-F238E27FC236}">
                    <a16:creationId xmlns:a16="http://schemas.microsoft.com/office/drawing/2014/main" id="{1704276F-69E9-4DFB-A786-91C3523786A3}"/>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082224" y="3298926"/>
                <a:ext cx="1347227" cy="1347227"/>
              </a:xfrm>
              <a:prstGeom prst="rect">
                <a:avLst/>
              </a:prstGeom>
            </p:spPr>
          </p:pic>
        </p:grpSp>
        <p:pic>
          <p:nvPicPr>
            <p:cNvPr id="240" name="图片 239">
              <a:extLst>
                <a:ext uri="{FF2B5EF4-FFF2-40B4-BE49-F238E27FC236}">
                  <a16:creationId xmlns:a16="http://schemas.microsoft.com/office/drawing/2014/main" id="{8493AA09-EE10-4A17-8367-9304AF1C7E1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121994" y="3144515"/>
              <a:ext cx="1327612" cy="1327612"/>
            </a:xfrm>
            <a:prstGeom prst="rect">
              <a:avLst/>
            </a:prstGeom>
          </p:spPr>
        </p:pic>
      </p:grpSp>
      <p:grpSp>
        <p:nvGrpSpPr>
          <p:cNvPr id="244" name="组合 243">
            <a:extLst>
              <a:ext uri="{FF2B5EF4-FFF2-40B4-BE49-F238E27FC236}">
                <a16:creationId xmlns:a16="http://schemas.microsoft.com/office/drawing/2014/main" id="{3D6639C2-7498-4502-85F4-7A17D756804F}"/>
              </a:ext>
            </a:extLst>
          </p:cNvPr>
          <p:cNvGrpSpPr/>
          <p:nvPr/>
        </p:nvGrpSpPr>
        <p:grpSpPr>
          <a:xfrm>
            <a:off x="3541013" y="5152874"/>
            <a:ext cx="2133781" cy="1674758"/>
            <a:chOff x="6775796" y="4855347"/>
            <a:chExt cx="2133781" cy="1674758"/>
          </a:xfrm>
        </p:grpSpPr>
        <p:sp>
          <p:nvSpPr>
            <p:cNvPr id="160" name="文本框 159">
              <a:extLst>
                <a:ext uri="{FF2B5EF4-FFF2-40B4-BE49-F238E27FC236}">
                  <a16:creationId xmlns:a16="http://schemas.microsoft.com/office/drawing/2014/main" id="{9E773276-4B69-4FFA-8959-5510CC613652}"/>
                </a:ext>
              </a:extLst>
            </p:cNvPr>
            <p:cNvSpPr txBox="1"/>
            <p:nvPr/>
          </p:nvSpPr>
          <p:spPr>
            <a:xfrm>
              <a:off x="6775796" y="616077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LLF_IOI-2017</a:t>
              </a:r>
              <a:endParaRPr lang="zh-CN" altLang="en-US" b="1" dirty="0">
                <a:solidFill>
                  <a:schemeClr val="tx1">
                    <a:lumMod val="75000"/>
                    <a:lumOff val="25000"/>
                  </a:schemeClr>
                </a:solidFill>
                <a:latin typeface="Century Gothic" panose="020B0502020202020204" pitchFamily="34" charset="0"/>
              </a:endParaRPr>
            </a:p>
          </p:txBody>
        </p:sp>
        <p:pic>
          <p:nvPicPr>
            <p:cNvPr id="243" name="图片 242">
              <a:extLst>
                <a:ext uri="{FF2B5EF4-FFF2-40B4-BE49-F238E27FC236}">
                  <a16:creationId xmlns:a16="http://schemas.microsoft.com/office/drawing/2014/main" id="{84EEA597-5A71-418C-B261-D2755BCFBB5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175914" y="4855347"/>
              <a:ext cx="1322693" cy="1322693"/>
            </a:xfrm>
            <a:prstGeom prst="rect">
              <a:avLst/>
            </a:prstGeom>
          </p:spPr>
        </p:pic>
      </p:grpSp>
      <p:pic>
        <p:nvPicPr>
          <p:cNvPr id="246" name="图片 245">
            <a:extLst>
              <a:ext uri="{FF2B5EF4-FFF2-40B4-BE49-F238E27FC236}">
                <a16:creationId xmlns:a16="http://schemas.microsoft.com/office/drawing/2014/main" id="{C297C7CB-3B98-4BF8-B2F2-0168B298443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93098" y="1130283"/>
            <a:ext cx="1266553" cy="1266553"/>
          </a:xfrm>
          <a:prstGeom prst="rect">
            <a:avLst/>
          </a:prstGeom>
        </p:spPr>
      </p:pic>
      <p:grpSp>
        <p:nvGrpSpPr>
          <p:cNvPr id="273" name="组合 272">
            <a:extLst>
              <a:ext uri="{FF2B5EF4-FFF2-40B4-BE49-F238E27FC236}">
                <a16:creationId xmlns:a16="http://schemas.microsoft.com/office/drawing/2014/main" id="{40B7A97D-2D9D-40F4-8D32-CD8A20A9BF7E}"/>
              </a:ext>
            </a:extLst>
          </p:cNvPr>
          <p:cNvGrpSpPr/>
          <p:nvPr/>
        </p:nvGrpSpPr>
        <p:grpSpPr>
          <a:xfrm>
            <a:off x="3494550" y="3246603"/>
            <a:ext cx="2133781" cy="1680907"/>
            <a:chOff x="4484271" y="3303253"/>
            <a:chExt cx="2133781" cy="1680907"/>
          </a:xfrm>
        </p:grpSpPr>
        <p:sp>
          <p:nvSpPr>
            <p:cNvPr id="156" name="文本框 155">
              <a:extLst>
                <a:ext uri="{FF2B5EF4-FFF2-40B4-BE49-F238E27FC236}">
                  <a16:creationId xmlns:a16="http://schemas.microsoft.com/office/drawing/2014/main" id="{1E026D5C-071E-4505-8B9D-FAFBB7A0388F}"/>
                </a:ext>
              </a:extLst>
            </p:cNvPr>
            <p:cNvSpPr txBox="1"/>
            <p:nvPr/>
          </p:nvSpPr>
          <p:spPr>
            <a:xfrm>
              <a:off x="4484271" y="461482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MSR-SR-2014</a:t>
              </a:r>
              <a:endParaRPr lang="zh-CN" altLang="en-US" b="1" dirty="0">
                <a:solidFill>
                  <a:schemeClr val="tx1">
                    <a:lumMod val="75000"/>
                    <a:lumOff val="25000"/>
                  </a:schemeClr>
                </a:solidFill>
                <a:latin typeface="Century Gothic" panose="020B0502020202020204" pitchFamily="34" charset="0"/>
              </a:endParaRPr>
            </a:p>
          </p:txBody>
        </p:sp>
        <p:pic>
          <p:nvPicPr>
            <p:cNvPr id="248" name="图片 247">
              <a:extLst>
                <a:ext uri="{FF2B5EF4-FFF2-40B4-BE49-F238E27FC236}">
                  <a16:creationId xmlns:a16="http://schemas.microsoft.com/office/drawing/2014/main" id="{27E0F557-12DC-4465-B5C7-B599B3ED50BA}"/>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897518" y="3303253"/>
              <a:ext cx="1305819" cy="1305819"/>
            </a:xfrm>
            <a:prstGeom prst="rect">
              <a:avLst/>
            </a:prstGeom>
          </p:spPr>
        </p:pic>
      </p:grpSp>
      <p:grpSp>
        <p:nvGrpSpPr>
          <p:cNvPr id="268" name="组合 267">
            <a:extLst>
              <a:ext uri="{FF2B5EF4-FFF2-40B4-BE49-F238E27FC236}">
                <a16:creationId xmlns:a16="http://schemas.microsoft.com/office/drawing/2014/main" id="{ABA8BBEA-BE60-42BB-9A2F-EEBF57A3AA54}"/>
              </a:ext>
            </a:extLst>
          </p:cNvPr>
          <p:cNvGrpSpPr/>
          <p:nvPr/>
        </p:nvGrpSpPr>
        <p:grpSpPr>
          <a:xfrm>
            <a:off x="5127474" y="3235477"/>
            <a:ext cx="2133781" cy="1900516"/>
            <a:chOff x="6601173" y="1033530"/>
            <a:chExt cx="2133781" cy="1900516"/>
          </a:xfrm>
        </p:grpSpPr>
        <p:sp>
          <p:nvSpPr>
            <p:cNvPr id="93" name="文本框 92">
              <a:extLst>
                <a:ext uri="{FF2B5EF4-FFF2-40B4-BE49-F238E27FC236}">
                  <a16:creationId xmlns:a16="http://schemas.microsoft.com/office/drawing/2014/main" id="{C5C73DC0-5FE1-4AD4-B926-EDC8E61C2BCF}"/>
                </a:ext>
              </a:extLst>
            </p:cNvPr>
            <p:cNvSpPr txBox="1"/>
            <p:nvPr/>
          </p:nvSpPr>
          <p:spPr>
            <a:xfrm>
              <a:off x="6601173" y="2287715"/>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NSCT+PCNN-2013</a:t>
              </a:r>
              <a:endParaRPr lang="zh-CN" altLang="en-US" b="1" dirty="0">
                <a:solidFill>
                  <a:schemeClr val="tx1">
                    <a:lumMod val="75000"/>
                    <a:lumOff val="25000"/>
                  </a:schemeClr>
                </a:solidFill>
                <a:latin typeface="Century Gothic" panose="020B0502020202020204" pitchFamily="34" charset="0"/>
              </a:endParaRPr>
            </a:p>
          </p:txBody>
        </p:sp>
        <p:pic>
          <p:nvPicPr>
            <p:cNvPr id="250" name="图片 249">
              <a:extLst>
                <a:ext uri="{FF2B5EF4-FFF2-40B4-BE49-F238E27FC236}">
                  <a16:creationId xmlns:a16="http://schemas.microsoft.com/office/drawing/2014/main" id="{917CEC8B-4E55-44C1-AD48-605E3573722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11284" y="1033530"/>
              <a:ext cx="1305820" cy="1305820"/>
            </a:xfrm>
            <a:prstGeom prst="rect">
              <a:avLst/>
            </a:prstGeom>
          </p:spPr>
        </p:pic>
      </p:grpSp>
      <p:grpSp>
        <p:nvGrpSpPr>
          <p:cNvPr id="272" name="组合 271">
            <a:extLst>
              <a:ext uri="{FF2B5EF4-FFF2-40B4-BE49-F238E27FC236}">
                <a16:creationId xmlns:a16="http://schemas.microsoft.com/office/drawing/2014/main" id="{E7808529-7BDB-4736-A674-F791B6672A5E}"/>
              </a:ext>
            </a:extLst>
          </p:cNvPr>
          <p:cNvGrpSpPr/>
          <p:nvPr/>
        </p:nvGrpSpPr>
        <p:grpSpPr>
          <a:xfrm>
            <a:off x="1785903" y="3230756"/>
            <a:ext cx="2133781" cy="1981775"/>
            <a:chOff x="1896187" y="3095861"/>
            <a:chExt cx="2133781" cy="1981775"/>
          </a:xfrm>
        </p:grpSpPr>
        <p:pic>
          <p:nvPicPr>
            <p:cNvPr id="252" name="图片 251">
              <a:extLst>
                <a:ext uri="{FF2B5EF4-FFF2-40B4-BE49-F238E27FC236}">
                  <a16:creationId xmlns:a16="http://schemas.microsoft.com/office/drawing/2014/main" id="{560E922F-F4F5-4B97-9323-91C74AD5EAAD}"/>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339202" y="3095861"/>
              <a:ext cx="1327611" cy="1327611"/>
            </a:xfrm>
            <a:prstGeom prst="rect">
              <a:avLst/>
            </a:prstGeom>
          </p:spPr>
        </p:pic>
        <p:sp>
          <p:nvSpPr>
            <p:cNvPr id="260" name="文本框 259">
              <a:extLst>
                <a:ext uri="{FF2B5EF4-FFF2-40B4-BE49-F238E27FC236}">
                  <a16:creationId xmlns:a16="http://schemas.microsoft.com/office/drawing/2014/main" id="{1FDE4207-6AC5-4BD5-9379-D5A6FA551E89}"/>
                </a:ext>
              </a:extLst>
            </p:cNvPr>
            <p:cNvSpPr txBox="1"/>
            <p:nvPr/>
          </p:nvSpPr>
          <p:spPr>
            <a:xfrm>
              <a:off x="1896187" y="4431305"/>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NSCT+PCDC-2013</a:t>
              </a:r>
              <a:endParaRPr lang="zh-CN" altLang="en-US" b="1" dirty="0">
                <a:solidFill>
                  <a:schemeClr val="tx1">
                    <a:lumMod val="75000"/>
                    <a:lumOff val="25000"/>
                  </a:schemeClr>
                </a:solidFill>
                <a:latin typeface="Century Gothic" panose="020B0502020202020204" pitchFamily="34" charset="0"/>
              </a:endParaRPr>
            </a:p>
          </p:txBody>
        </p:sp>
      </p:grpSp>
      <p:grpSp>
        <p:nvGrpSpPr>
          <p:cNvPr id="271" name="组合 270">
            <a:extLst>
              <a:ext uri="{FF2B5EF4-FFF2-40B4-BE49-F238E27FC236}">
                <a16:creationId xmlns:a16="http://schemas.microsoft.com/office/drawing/2014/main" id="{012BC164-207B-4D12-BAD4-4543B6B63BCC}"/>
              </a:ext>
            </a:extLst>
          </p:cNvPr>
          <p:cNvGrpSpPr/>
          <p:nvPr/>
        </p:nvGrpSpPr>
        <p:grpSpPr>
          <a:xfrm>
            <a:off x="6673981" y="1042658"/>
            <a:ext cx="2133781" cy="2013247"/>
            <a:chOff x="9121782" y="2815655"/>
            <a:chExt cx="2133781" cy="2013247"/>
          </a:xfrm>
        </p:grpSpPr>
        <p:sp>
          <p:nvSpPr>
            <p:cNvPr id="261" name="文本框 260">
              <a:extLst>
                <a:ext uri="{FF2B5EF4-FFF2-40B4-BE49-F238E27FC236}">
                  <a16:creationId xmlns:a16="http://schemas.microsoft.com/office/drawing/2014/main" id="{345E7913-7523-43C6-B670-0F98C4F183DF}"/>
                </a:ext>
              </a:extLst>
            </p:cNvPr>
            <p:cNvSpPr txBox="1"/>
            <p:nvPr/>
          </p:nvSpPr>
          <p:spPr>
            <a:xfrm>
              <a:off x="9121782" y="4182571"/>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NSCT+RPCNN-2012</a:t>
              </a:r>
              <a:endParaRPr lang="zh-CN" altLang="en-US" b="1" dirty="0">
                <a:solidFill>
                  <a:schemeClr val="tx1">
                    <a:lumMod val="75000"/>
                    <a:lumOff val="25000"/>
                  </a:schemeClr>
                </a:solidFill>
                <a:latin typeface="Century Gothic" panose="020B0502020202020204" pitchFamily="34" charset="0"/>
              </a:endParaRPr>
            </a:p>
          </p:txBody>
        </p:sp>
        <p:pic>
          <p:nvPicPr>
            <p:cNvPr id="263" name="图片 262">
              <a:extLst>
                <a:ext uri="{FF2B5EF4-FFF2-40B4-BE49-F238E27FC236}">
                  <a16:creationId xmlns:a16="http://schemas.microsoft.com/office/drawing/2014/main" id="{504FECD5-4CA1-49CF-BDF7-5787A04632F0}"/>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448717" y="2815655"/>
              <a:ext cx="1219200" cy="1219200"/>
            </a:xfrm>
            <a:prstGeom prst="rect">
              <a:avLst/>
            </a:prstGeom>
          </p:spPr>
        </p:pic>
      </p:grpSp>
      <p:grpSp>
        <p:nvGrpSpPr>
          <p:cNvPr id="276" name="组合 275">
            <a:extLst>
              <a:ext uri="{FF2B5EF4-FFF2-40B4-BE49-F238E27FC236}">
                <a16:creationId xmlns:a16="http://schemas.microsoft.com/office/drawing/2014/main" id="{D0A63731-417D-4828-B43F-FF69CFD9555B}"/>
              </a:ext>
            </a:extLst>
          </p:cNvPr>
          <p:cNvGrpSpPr/>
          <p:nvPr/>
        </p:nvGrpSpPr>
        <p:grpSpPr>
          <a:xfrm>
            <a:off x="7098019" y="5121721"/>
            <a:ext cx="2565810" cy="1733477"/>
            <a:chOff x="10729017" y="4719645"/>
            <a:chExt cx="2565810" cy="1733477"/>
          </a:xfrm>
        </p:grpSpPr>
        <p:sp>
          <p:nvSpPr>
            <p:cNvPr id="155" name="文本框 154">
              <a:extLst>
                <a:ext uri="{FF2B5EF4-FFF2-40B4-BE49-F238E27FC236}">
                  <a16:creationId xmlns:a16="http://schemas.microsoft.com/office/drawing/2014/main" id="{4DABC6F7-BAF2-4192-8209-5DE4028F7F5B}"/>
                </a:ext>
              </a:extLst>
            </p:cNvPr>
            <p:cNvSpPr txBox="1"/>
            <p:nvPr/>
          </p:nvSpPr>
          <p:spPr>
            <a:xfrm>
              <a:off x="10729017" y="6083790"/>
              <a:ext cx="2565810"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NSST-PAPCNN-2019</a:t>
              </a:r>
              <a:endParaRPr lang="zh-CN" altLang="en-US" b="1" dirty="0">
                <a:solidFill>
                  <a:schemeClr val="tx1">
                    <a:lumMod val="75000"/>
                    <a:lumOff val="25000"/>
                  </a:schemeClr>
                </a:solidFill>
                <a:latin typeface="Century Gothic" panose="020B0502020202020204" pitchFamily="34" charset="0"/>
              </a:endParaRPr>
            </a:p>
          </p:txBody>
        </p:sp>
        <p:pic>
          <p:nvPicPr>
            <p:cNvPr id="265" name="图片 264">
              <a:extLst>
                <a:ext uri="{FF2B5EF4-FFF2-40B4-BE49-F238E27FC236}">
                  <a16:creationId xmlns:a16="http://schemas.microsoft.com/office/drawing/2014/main" id="{01C4ACBD-B456-479F-8CBA-6F73E663AD61}"/>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0906123" y="4719645"/>
              <a:ext cx="1404602" cy="1404602"/>
            </a:xfrm>
            <a:prstGeom prst="rect">
              <a:avLst/>
            </a:prstGeom>
          </p:spPr>
        </p:pic>
      </p:grpSp>
      <p:pic>
        <p:nvPicPr>
          <p:cNvPr id="267" name="图片 266">
            <a:extLst>
              <a:ext uri="{FF2B5EF4-FFF2-40B4-BE49-F238E27FC236}">
                <a16:creationId xmlns:a16="http://schemas.microsoft.com/office/drawing/2014/main" id="{5518A579-536F-47FF-A50F-045A20A7055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437032" y="1060400"/>
            <a:ext cx="1299127" cy="1299127"/>
          </a:xfrm>
          <a:prstGeom prst="rect">
            <a:avLst/>
          </a:prstGeom>
        </p:spPr>
      </p:pic>
    </p:spTree>
    <p:extLst>
      <p:ext uri="{BB962C8B-B14F-4D97-AF65-F5344CB8AC3E}">
        <p14:creationId xmlns:p14="http://schemas.microsoft.com/office/powerpoint/2010/main" val="34518403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57196" y="265881"/>
            <a:ext cx="7004160"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传统算法概述及应用</a:t>
            </a:r>
            <a:r>
              <a:rPr lang="en-US" altLang="zh-CN" sz="3200" b="1">
                <a:solidFill>
                  <a:srgbClr val="272727"/>
                </a:solidFill>
                <a:latin typeface="Microsoft YaHei" charset="-122"/>
                <a:ea typeface="Microsoft YaHei" charset="-122"/>
                <a:cs typeface="Microsoft YaHei" charset="-122"/>
              </a:rPr>
              <a:t>-MIR-PET</a:t>
            </a:r>
            <a:endParaRPr lang="zh-CN" altLang="en-US" sz="3200" b="1" dirty="0">
              <a:solidFill>
                <a:srgbClr val="272727"/>
              </a:solidFill>
              <a:latin typeface="Microsoft YaHei" charset="-122"/>
              <a:ea typeface="Microsoft YaHei" charset="-122"/>
              <a:cs typeface="Microsoft YaHei" charset="-122"/>
            </a:endParaRPr>
          </a:p>
        </p:txBody>
      </p:sp>
      <p:sp>
        <p:nvSpPr>
          <p:cNvPr id="33" name="矩形 32">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B90C4AA2-836C-4B3D-AF5F-F5C1C5689A13}"/>
              </a:ext>
            </a:extLst>
          </p:cNvPr>
          <p:cNvSpPr txBox="1"/>
          <p:nvPr/>
        </p:nvSpPr>
        <p:spPr>
          <a:xfrm>
            <a:off x="175270" y="28566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MoR+MR-1994</a:t>
            </a:r>
            <a:endParaRPr lang="zh-CN" altLang="en-US" b="1" dirty="0">
              <a:solidFill>
                <a:schemeClr val="tx1">
                  <a:lumMod val="75000"/>
                  <a:lumOff val="25000"/>
                </a:schemeClr>
              </a:solidFill>
              <a:latin typeface="Century Gothic" panose="020B0502020202020204" pitchFamily="34" charset="0"/>
            </a:endParaRPr>
          </a:p>
        </p:txBody>
      </p:sp>
      <p:sp>
        <p:nvSpPr>
          <p:cNvPr id="67" name="文本框 66">
            <a:extLst>
              <a:ext uri="{FF2B5EF4-FFF2-40B4-BE49-F238E27FC236}">
                <a16:creationId xmlns:a16="http://schemas.microsoft.com/office/drawing/2014/main" id="{21DBCB2D-856B-4BF7-8758-DCCE44FE2C77}"/>
              </a:ext>
            </a:extLst>
          </p:cNvPr>
          <p:cNvSpPr txBox="1"/>
          <p:nvPr/>
        </p:nvSpPr>
        <p:spPr>
          <a:xfrm>
            <a:off x="1859768" y="2819507"/>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DWT+Entropy-2001</a:t>
            </a:r>
            <a:endParaRPr lang="zh-CN" altLang="en-US" b="1" dirty="0">
              <a:solidFill>
                <a:schemeClr val="tx1">
                  <a:lumMod val="75000"/>
                  <a:lumOff val="25000"/>
                </a:schemeClr>
              </a:solidFill>
              <a:latin typeface="Century Gothic" panose="020B0502020202020204" pitchFamily="34" charset="0"/>
            </a:endParaRPr>
          </a:p>
        </p:txBody>
      </p:sp>
      <p:sp>
        <p:nvSpPr>
          <p:cNvPr id="68" name="文本框 67">
            <a:extLst>
              <a:ext uri="{FF2B5EF4-FFF2-40B4-BE49-F238E27FC236}">
                <a16:creationId xmlns:a16="http://schemas.microsoft.com/office/drawing/2014/main" id="{9D196552-B8A9-4673-BFC9-5BEDB1F5A703}"/>
              </a:ext>
            </a:extLst>
          </p:cNvPr>
          <p:cNvSpPr txBox="1"/>
          <p:nvPr/>
        </p:nvSpPr>
        <p:spPr>
          <a:xfrm>
            <a:off x="3457298" y="2888186"/>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IHS+PCA-2010</a:t>
            </a:r>
            <a:endParaRPr lang="zh-CN" altLang="en-US" b="1" dirty="0">
              <a:solidFill>
                <a:schemeClr val="tx1">
                  <a:lumMod val="75000"/>
                  <a:lumOff val="25000"/>
                </a:schemeClr>
              </a:solidFill>
              <a:latin typeface="Century Gothic" panose="020B0502020202020204" pitchFamily="34" charset="0"/>
            </a:endParaRPr>
          </a:p>
        </p:txBody>
      </p:sp>
      <p:sp>
        <p:nvSpPr>
          <p:cNvPr id="69" name="文本框 68">
            <a:extLst>
              <a:ext uri="{FF2B5EF4-FFF2-40B4-BE49-F238E27FC236}">
                <a16:creationId xmlns:a16="http://schemas.microsoft.com/office/drawing/2014/main" id="{EFF522E0-5FC9-4590-9FB5-EBC46A9A86DC}"/>
              </a:ext>
            </a:extLst>
          </p:cNvPr>
          <p:cNvSpPr txBox="1"/>
          <p:nvPr/>
        </p:nvSpPr>
        <p:spPr>
          <a:xfrm>
            <a:off x="8529660" y="5691804"/>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NSST-PAPCNN-2019</a:t>
            </a:r>
            <a:endParaRPr lang="zh-CN" altLang="en-US" b="1" dirty="0">
              <a:solidFill>
                <a:schemeClr val="tx1">
                  <a:lumMod val="75000"/>
                  <a:lumOff val="25000"/>
                </a:schemeClr>
              </a:solidFill>
              <a:latin typeface="Century Gothic" panose="020B0502020202020204" pitchFamily="34" charset="0"/>
            </a:endParaRPr>
          </a:p>
        </p:txBody>
      </p:sp>
      <p:sp>
        <p:nvSpPr>
          <p:cNvPr id="70" name="文本框 69">
            <a:extLst>
              <a:ext uri="{FF2B5EF4-FFF2-40B4-BE49-F238E27FC236}">
                <a16:creationId xmlns:a16="http://schemas.microsoft.com/office/drawing/2014/main" id="{D1F58A14-2F81-4BE2-97EB-382E29E638E8}"/>
              </a:ext>
            </a:extLst>
          </p:cNvPr>
          <p:cNvSpPr txBox="1"/>
          <p:nvPr/>
        </p:nvSpPr>
        <p:spPr>
          <a:xfrm>
            <a:off x="6513887" y="2834331"/>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NSCT+PCNN-2013</a:t>
            </a:r>
            <a:endParaRPr lang="zh-CN" altLang="en-US" b="1" dirty="0">
              <a:solidFill>
                <a:schemeClr val="tx1">
                  <a:lumMod val="75000"/>
                  <a:lumOff val="25000"/>
                </a:schemeClr>
              </a:solidFill>
              <a:latin typeface="Century Gothic" panose="020B0502020202020204" pitchFamily="34" charset="0"/>
            </a:endParaRPr>
          </a:p>
        </p:txBody>
      </p:sp>
      <p:sp>
        <p:nvSpPr>
          <p:cNvPr id="71" name="文本框 70">
            <a:extLst>
              <a:ext uri="{FF2B5EF4-FFF2-40B4-BE49-F238E27FC236}">
                <a16:creationId xmlns:a16="http://schemas.microsoft.com/office/drawing/2014/main" id="{64841C07-DF82-4B5D-9D9E-725901A7D5C4}"/>
              </a:ext>
            </a:extLst>
          </p:cNvPr>
          <p:cNvSpPr txBox="1"/>
          <p:nvPr/>
        </p:nvSpPr>
        <p:spPr>
          <a:xfrm>
            <a:off x="175270" y="5662541"/>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MSR-SR-2014</a:t>
            </a:r>
            <a:endParaRPr lang="zh-CN" altLang="en-US" b="1" dirty="0">
              <a:solidFill>
                <a:schemeClr val="tx1">
                  <a:lumMod val="75000"/>
                  <a:lumOff val="25000"/>
                </a:schemeClr>
              </a:solidFill>
              <a:latin typeface="Century Gothic" panose="020B0502020202020204" pitchFamily="34" charset="0"/>
            </a:endParaRPr>
          </a:p>
        </p:txBody>
      </p:sp>
      <p:sp>
        <p:nvSpPr>
          <p:cNvPr id="72" name="文本框 71">
            <a:extLst>
              <a:ext uri="{FF2B5EF4-FFF2-40B4-BE49-F238E27FC236}">
                <a16:creationId xmlns:a16="http://schemas.microsoft.com/office/drawing/2014/main" id="{98D32A2E-0B41-4704-8767-CADEC044C6E5}"/>
              </a:ext>
            </a:extLst>
          </p:cNvPr>
          <p:cNvSpPr txBox="1"/>
          <p:nvPr/>
        </p:nvSpPr>
        <p:spPr>
          <a:xfrm>
            <a:off x="9793087" y="289480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ASR-2013</a:t>
            </a:r>
            <a:endParaRPr lang="zh-CN" altLang="en-US" b="1" dirty="0">
              <a:solidFill>
                <a:schemeClr val="tx1">
                  <a:lumMod val="75000"/>
                  <a:lumOff val="25000"/>
                </a:schemeClr>
              </a:solidFill>
              <a:latin typeface="Century Gothic" panose="020B0502020202020204" pitchFamily="34" charset="0"/>
            </a:endParaRPr>
          </a:p>
        </p:txBody>
      </p:sp>
      <p:sp>
        <p:nvSpPr>
          <p:cNvPr id="73" name="文本框 72">
            <a:extLst>
              <a:ext uri="{FF2B5EF4-FFF2-40B4-BE49-F238E27FC236}">
                <a16:creationId xmlns:a16="http://schemas.microsoft.com/office/drawing/2014/main" id="{C8480E95-F798-4C73-8C13-D270710CA8B3}"/>
              </a:ext>
            </a:extLst>
          </p:cNvPr>
          <p:cNvSpPr txBox="1"/>
          <p:nvPr/>
        </p:nvSpPr>
        <p:spPr>
          <a:xfrm>
            <a:off x="5082926" y="573058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CNN-2017</a:t>
            </a:r>
            <a:endParaRPr lang="zh-CN" altLang="en-US" b="1" dirty="0">
              <a:solidFill>
                <a:schemeClr val="tx1">
                  <a:lumMod val="75000"/>
                  <a:lumOff val="25000"/>
                </a:schemeClr>
              </a:solidFill>
              <a:latin typeface="Century Gothic" panose="020B0502020202020204" pitchFamily="34" charset="0"/>
            </a:endParaRPr>
          </a:p>
        </p:txBody>
      </p:sp>
      <p:sp>
        <p:nvSpPr>
          <p:cNvPr id="74" name="文本框 73">
            <a:extLst>
              <a:ext uri="{FF2B5EF4-FFF2-40B4-BE49-F238E27FC236}">
                <a16:creationId xmlns:a16="http://schemas.microsoft.com/office/drawing/2014/main" id="{99E1D5B7-63C7-4DCF-BF66-025F699713D2}"/>
              </a:ext>
            </a:extLst>
          </p:cNvPr>
          <p:cNvSpPr txBox="1"/>
          <p:nvPr/>
        </p:nvSpPr>
        <p:spPr>
          <a:xfrm>
            <a:off x="3468176" y="5691804"/>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DSIFT-EF-2015</a:t>
            </a:r>
            <a:endParaRPr lang="zh-CN" altLang="en-US" b="1" dirty="0">
              <a:solidFill>
                <a:schemeClr val="tx1">
                  <a:lumMod val="75000"/>
                  <a:lumOff val="25000"/>
                </a:schemeClr>
              </a:solidFill>
              <a:latin typeface="Century Gothic" panose="020B0502020202020204" pitchFamily="34" charset="0"/>
            </a:endParaRPr>
          </a:p>
        </p:txBody>
      </p:sp>
      <p:sp>
        <p:nvSpPr>
          <p:cNvPr id="76" name="文本框 75">
            <a:extLst>
              <a:ext uri="{FF2B5EF4-FFF2-40B4-BE49-F238E27FC236}">
                <a16:creationId xmlns:a16="http://schemas.microsoft.com/office/drawing/2014/main" id="{541BEC84-66C6-4E50-9AFC-890EF7FBA9BF}"/>
              </a:ext>
            </a:extLst>
          </p:cNvPr>
          <p:cNvSpPr txBox="1"/>
          <p:nvPr/>
        </p:nvSpPr>
        <p:spPr>
          <a:xfrm>
            <a:off x="1853426" y="569405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LES+DC-2014</a:t>
            </a:r>
            <a:endParaRPr lang="zh-CN" altLang="en-US" b="1" dirty="0">
              <a:solidFill>
                <a:schemeClr val="tx1">
                  <a:lumMod val="75000"/>
                  <a:lumOff val="25000"/>
                </a:schemeClr>
              </a:solidFill>
              <a:latin typeface="Century Gothic" panose="020B0502020202020204" pitchFamily="34" charset="0"/>
            </a:endParaRPr>
          </a:p>
        </p:txBody>
      </p:sp>
      <p:sp>
        <p:nvSpPr>
          <p:cNvPr id="77" name="文本框 76">
            <a:extLst>
              <a:ext uri="{FF2B5EF4-FFF2-40B4-BE49-F238E27FC236}">
                <a16:creationId xmlns:a16="http://schemas.microsoft.com/office/drawing/2014/main" id="{7F4AE525-D492-4564-BC8A-9548EF7D4288}"/>
              </a:ext>
            </a:extLst>
          </p:cNvPr>
          <p:cNvSpPr txBox="1"/>
          <p:nvPr/>
        </p:nvSpPr>
        <p:spPr>
          <a:xfrm>
            <a:off x="8237149" y="289480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DWTDE-2013</a:t>
            </a:r>
            <a:endParaRPr lang="zh-CN" altLang="en-US" b="1" dirty="0">
              <a:solidFill>
                <a:schemeClr val="tx1">
                  <a:lumMod val="75000"/>
                  <a:lumOff val="25000"/>
                </a:schemeClr>
              </a:solidFill>
              <a:latin typeface="Century Gothic" panose="020B0502020202020204" pitchFamily="34" charset="0"/>
            </a:endParaRPr>
          </a:p>
        </p:txBody>
      </p:sp>
      <p:sp>
        <p:nvSpPr>
          <p:cNvPr id="78" name="文本框 77">
            <a:extLst>
              <a:ext uri="{FF2B5EF4-FFF2-40B4-BE49-F238E27FC236}">
                <a16:creationId xmlns:a16="http://schemas.microsoft.com/office/drawing/2014/main" id="{5351EB44-A48A-40C0-860A-BA4649FD719A}"/>
              </a:ext>
            </a:extLst>
          </p:cNvPr>
          <p:cNvSpPr txBox="1"/>
          <p:nvPr/>
        </p:nvSpPr>
        <p:spPr>
          <a:xfrm>
            <a:off x="6806293" y="569498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LLF_IOI-2017</a:t>
            </a:r>
            <a:endParaRPr lang="zh-CN" altLang="en-US" b="1" dirty="0">
              <a:solidFill>
                <a:schemeClr val="tx1">
                  <a:lumMod val="75000"/>
                  <a:lumOff val="25000"/>
                </a:schemeClr>
              </a:solidFill>
              <a:latin typeface="Century Gothic" panose="020B0502020202020204" pitchFamily="34" charset="0"/>
            </a:endParaRPr>
          </a:p>
        </p:txBody>
      </p:sp>
      <p:pic>
        <p:nvPicPr>
          <p:cNvPr id="80" name="图片 79">
            <a:extLst>
              <a:ext uri="{FF2B5EF4-FFF2-40B4-BE49-F238E27FC236}">
                <a16:creationId xmlns:a16="http://schemas.microsoft.com/office/drawing/2014/main" id="{40B8A407-AB8C-4958-96BC-247CABC3C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6174" y="1343431"/>
            <a:ext cx="1327611" cy="1327611"/>
          </a:xfrm>
          <a:prstGeom prst="rect">
            <a:avLst/>
          </a:prstGeom>
        </p:spPr>
      </p:pic>
      <p:pic>
        <p:nvPicPr>
          <p:cNvPr id="86" name="图片 85">
            <a:extLst>
              <a:ext uri="{FF2B5EF4-FFF2-40B4-BE49-F238E27FC236}">
                <a16:creationId xmlns:a16="http://schemas.microsoft.com/office/drawing/2014/main" id="{87965A78-0096-4317-9960-3496AB20A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064" y="1375680"/>
            <a:ext cx="1314005" cy="1314005"/>
          </a:xfrm>
          <a:prstGeom prst="rect">
            <a:avLst/>
          </a:prstGeom>
        </p:spPr>
      </p:pic>
      <p:pic>
        <p:nvPicPr>
          <p:cNvPr id="88" name="图片 87">
            <a:extLst>
              <a:ext uri="{FF2B5EF4-FFF2-40B4-BE49-F238E27FC236}">
                <a16:creationId xmlns:a16="http://schemas.microsoft.com/office/drawing/2014/main" id="{0B3714DE-44C0-4310-BB9C-01E52FD83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278" y="1371848"/>
            <a:ext cx="1327611" cy="1327611"/>
          </a:xfrm>
          <a:prstGeom prst="rect">
            <a:avLst/>
          </a:prstGeom>
        </p:spPr>
      </p:pic>
      <p:pic>
        <p:nvPicPr>
          <p:cNvPr id="90" name="图片 89">
            <a:extLst>
              <a:ext uri="{FF2B5EF4-FFF2-40B4-BE49-F238E27FC236}">
                <a16:creationId xmlns:a16="http://schemas.microsoft.com/office/drawing/2014/main" id="{9D619C4D-CC94-4CDD-976B-D3B7C0B82D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5821" y="1389105"/>
            <a:ext cx="1327611" cy="1327611"/>
          </a:xfrm>
          <a:prstGeom prst="rect">
            <a:avLst/>
          </a:prstGeom>
        </p:spPr>
      </p:pic>
      <p:pic>
        <p:nvPicPr>
          <p:cNvPr id="92" name="图片 91">
            <a:extLst>
              <a:ext uri="{FF2B5EF4-FFF2-40B4-BE49-F238E27FC236}">
                <a16:creationId xmlns:a16="http://schemas.microsoft.com/office/drawing/2014/main" id="{A3531C4B-0E26-486B-8713-8CC8A2D542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6973" y="1361294"/>
            <a:ext cx="1327611" cy="1327611"/>
          </a:xfrm>
          <a:prstGeom prst="rect">
            <a:avLst/>
          </a:prstGeom>
        </p:spPr>
      </p:pic>
      <p:pic>
        <p:nvPicPr>
          <p:cNvPr id="102" name="图片 101">
            <a:extLst>
              <a:ext uri="{FF2B5EF4-FFF2-40B4-BE49-F238E27FC236}">
                <a16:creationId xmlns:a16="http://schemas.microsoft.com/office/drawing/2014/main" id="{1F8C9692-2AD0-4092-8BB0-7C4C951189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157" y="1401145"/>
            <a:ext cx="1327611" cy="1327611"/>
          </a:xfrm>
          <a:prstGeom prst="rect">
            <a:avLst/>
          </a:prstGeom>
        </p:spPr>
      </p:pic>
      <p:pic>
        <p:nvPicPr>
          <p:cNvPr id="104" name="图片 103">
            <a:extLst>
              <a:ext uri="{FF2B5EF4-FFF2-40B4-BE49-F238E27FC236}">
                <a16:creationId xmlns:a16="http://schemas.microsoft.com/office/drawing/2014/main" id="{9D69F8A4-B64A-4614-85E9-67BA3E8291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88123" y="1357037"/>
            <a:ext cx="1314005" cy="1314005"/>
          </a:xfrm>
          <a:prstGeom prst="rect">
            <a:avLst/>
          </a:prstGeom>
        </p:spPr>
      </p:pic>
      <p:sp>
        <p:nvSpPr>
          <p:cNvPr id="105" name="文本框 104">
            <a:extLst>
              <a:ext uri="{FF2B5EF4-FFF2-40B4-BE49-F238E27FC236}">
                <a16:creationId xmlns:a16="http://schemas.microsoft.com/office/drawing/2014/main" id="{DA351D28-AD81-44B8-8DC6-6EBA4E8749DB}"/>
              </a:ext>
            </a:extLst>
          </p:cNvPr>
          <p:cNvSpPr txBox="1"/>
          <p:nvPr/>
        </p:nvSpPr>
        <p:spPr>
          <a:xfrm>
            <a:off x="5000363" y="2894803"/>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JSR-AR-2011</a:t>
            </a:r>
            <a:endParaRPr lang="zh-CN" altLang="en-US" b="1" dirty="0">
              <a:solidFill>
                <a:schemeClr val="tx1">
                  <a:lumMod val="75000"/>
                  <a:lumOff val="25000"/>
                </a:schemeClr>
              </a:solidFill>
              <a:latin typeface="Century Gothic" panose="020B0502020202020204" pitchFamily="34" charset="0"/>
            </a:endParaRPr>
          </a:p>
        </p:txBody>
      </p:sp>
      <p:pic>
        <p:nvPicPr>
          <p:cNvPr id="3" name="图片 2">
            <a:extLst>
              <a:ext uri="{FF2B5EF4-FFF2-40B4-BE49-F238E27FC236}">
                <a16:creationId xmlns:a16="http://schemas.microsoft.com/office/drawing/2014/main" id="{DE4B7836-7CE9-4D12-BC28-965D95D4E8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96173" y="1357037"/>
            <a:ext cx="1327611" cy="1327611"/>
          </a:xfrm>
          <a:prstGeom prst="rect">
            <a:avLst/>
          </a:prstGeom>
        </p:spPr>
      </p:pic>
      <p:pic>
        <p:nvPicPr>
          <p:cNvPr id="5" name="图片 4">
            <a:extLst>
              <a:ext uri="{FF2B5EF4-FFF2-40B4-BE49-F238E27FC236}">
                <a16:creationId xmlns:a16="http://schemas.microsoft.com/office/drawing/2014/main" id="{A6DA75FE-3ABC-4B3C-9C87-83F4210828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3559" y="4234618"/>
            <a:ext cx="1358204" cy="1358204"/>
          </a:xfrm>
          <a:prstGeom prst="rect">
            <a:avLst/>
          </a:prstGeom>
        </p:spPr>
      </p:pic>
      <p:pic>
        <p:nvPicPr>
          <p:cNvPr id="7" name="图片 6">
            <a:extLst>
              <a:ext uri="{FF2B5EF4-FFF2-40B4-BE49-F238E27FC236}">
                <a16:creationId xmlns:a16="http://schemas.microsoft.com/office/drawing/2014/main" id="{D884ADF2-78A8-4378-8EED-BD39A45AB21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59276" y="4244208"/>
            <a:ext cx="1339024" cy="1339024"/>
          </a:xfrm>
          <a:prstGeom prst="rect">
            <a:avLst/>
          </a:prstGeom>
        </p:spPr>
      </p:pic>
      <p:pic>
        <p:nvPicPr>
          <p:cNvPr id="9" name="图片 8">
            <a:extLst>
              <a:ext uri="{FF2B5EF4-FFF2-40B4-BE49-F238E27FC236}">
                <a16:creationId xmlns:a16="http://schemas.microsoft.com/office/drawing/2014/main" id="{C849CD58-D4EC-4D56-88DA-831B643C044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14110" y="1366517"/>
            <a:ext cx="1327612" cy="1327612"/>
          </a:xfrm>
          <a:prstGeom prst="rect">
            <a:avLst/>
          </a:prstGeom>
        </p:spPr>
      </p:pic>
      <p:pic>
        <p:nvPicPr>
          <p:cNvPr id="11" name="图片 10">
            <a:extLst>
              <a:ext uri="{FF2B5EF4-FFF2-40B4-BE49-F238E27FC236}">
                <a16:creationId xmlns:a16="http://schemas.microsoft.com/office/drawing/2014/main" id="{A08A3D29-34CE-48A5-ACA7-D42A4ACA951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5868" y="1424164"/>
            <a:ext cx="1257491" cy="1257491"/>
          </a:xfrm>
          <a:prstGeom prst="rect">
            <a:avLst/>
          </a:prstGeom>
        </p:spPr>
      </p:pic>
      <p:pic>
        <p:nvPicPr>
          <p:cNvPr id="13" name="图片 12">
            <a:extLst>
              <a:ext uri="{FF2B5EF4-FFF2-40B4-BE49-F238E27FC236}">
                <a16:creationId xmlns:a16="http://schemas.microsoft.com/office/drawing/2014/main" id="{F8D1E94C-3CF7-45A0-8510-ED5E6351665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43309" y="1435157"/>
            <a:ext cx="1275778" cy="1275778"/>
          </a:xfrm>
          <a:prstGeom prst="rect">
            <a:avLst/>
          </a:prstGeom>
        </p:spPr>
      </p:pic>
      <p:pic>
        <p:nvPicPr>
          <p:cNvPr id="15" name="图片 14">
            <a:extLst>
              <a:ext uri="{FF2B5EF4-FFF2-40B4-BE49-F238E27FC236}">
                <a16:creationId xmlns:a16="http://schemas.microsoft.com/office/drawing/2014/main" id="{A95F2009-ED91-4431-AA3D-7E9BD835B59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41937" y="4214339"/>
            <a:ext cx="1347227" cy="1347227"/>
          </a:xfrm>
          <a:prstGeom prst="rect">
            <a:avLst/>
          </a:prstGeom>
        </p:spPr>
      </p:pic>
      <p:pic>
        <p:nvPicPr>
          <p:cNvPr id="17" name="图片 16">
            <a:extLst>
              <a:ext uri="{FF2B5EF4-FFF2-40B4-BE49-F238E27FC236}">
                <a16:creationId xmlns:a16="http://schemas.microsoft.com/office/drawing/2014/main" id="{8DFE33E7-B256-4455-BAB7-E8550305420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68664" y="4204360"/>
            <a:ext cx="1376613" cy="1376613"/>
          </a:xfrm>
          <a:prstGeom prst="rect">
            <a:avLst/>
          </a:prstGeom>
        </p:spPr>
      </p:pic>
      <p:pic>
        <p:nvPicPr>
          <p:cNvPr id="19" name="图片 18">
            <a:extLst>
              <a:ext uri="{FF2B5EF4-FFF2-40B4-BE49-F238E27FC236}">
                <a16:creationId xmlns:a16="http://schemas.microsoft.com/office/drawing/2014/main" id="{D3E5BBB3-D543-432F-8FDA-6D0FF4BABD6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2156" y="1439769"/>
            <a:ext cx="1266553" cy="1266553"/>
          </a:xfrm>
          <a:prstGeom prst="rect">
            <a:avLst/>
          </a:prstGeom>
        </p:spPr>
      </p:pic>
      <p:pic>
        <p:nvPicPr>
          <p:cNvPr id="21" name="图片 20">
            <a:extLst>
              <a:ext uri="{FF2B5EF4-FFF2-40B4-BE49-F238E27FC236}">
                <a16:creationId xmlns:a16="http://schemas.microsoft.com/office/drawing/2014/main" id="{FA2D9DCD-E622-41BD-AFB6-CD3A54779F0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37340" y="4214339"/>
            <a:ext cx="1294642" cy="1294642"/>
          </a:xfrm>
          <a:prstGeom prst="rect">
            <a:avLst/>
          </a:prstGeom>
        </p:spPr>
      </p:pic>
      <p:pic>
        <p:nvPicPr>
          <p:cNvPr id="23" name="图片 22">
            <a:extLst>
              <a:ext uri="{FF2B5EF4-FFF2-40B4-BE49-F238E27FC236}">
                <a16:creationId xmlns:a16="http://schemas.microsoft.com/office/drawing/2014/main" id="{C574F9A2-0D57-4AFD-AEBB-9CA2134290A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949627" y="1407068"/>
            <a:ext cx="1275779" cy="1275779"/>
          </a:xfrm>
          <a:prstGeom prst="rect">
            <a:avLst/>
          </a:prstGeom>
        </p:spPr>
      </p:pic>
      <p:pic>
        <p:nvPicPr>
          <p:cNvPr id="25" name="图片 24">
            <a:extLst>
              <a:ext uri="{FF2B5EF4-FFF2-40B4-BE49-F238E27FC236}">
                <a16:creationId xmlns:a16="http://schemas.microsoft.com/office/drawing/2014/main" id="{7726B178-91B5-4E42-B0CB-D8374156171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19941" y="1428191"/>
            <a:ext cx="1242474" cy="1242474"/>
          </a:xfrm>
          <a:prstGeom prst="rect">
            <a:avLst/>
          </a:prstGeom>
        </p:spPr>
      </p:pic>
      <p:pic>
        <p:nvPicPr>
          <p:cNvPr id="27" name="图片 26">
            <a:extLst>
              <a:ext uri="{FF2B5EF4-FFF2-40B4-BE49-F238E27FC236}">
                <a16:creationId xmlns:a16="http://schemas.microsoft.com/office/drawing/2014/main" id="{65E33003-3124-4F8F-8603-8E437F0BD3F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709361" y="4231698"/>
            <a:ext cx="1321664" cy="1321664"/>
          </a:xfrm>
          <a:prstGeom prst="rect">
            <a:avLst/>
          </a:prstGeom>
        </p:spPr>
      </p:pic>
    </p:spTree>
    <p:extLst>
      <p:ext uri="{BB962C8B-B14F-4D97-AF65-F5344CB8AC3E}">
        <p14:creationId xmlns:p14="http://schemas.microsoft.com/office/powerpoint/2010/main" val="38497249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414735" y="142581"/>
            <a:ext cx="7004160" cy="633187"/>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a:solidFill>
                  <a:srgbClr val="272727"/>
                </a:solidFill>
                <a:latin typeface="Microsoft YaHei" charset="-122"/>
                <a:ea typeface="Microsoft YaHei" charset="-122"/>
                <a:cs typeface="Microsoft YaHei" charset="-122"/>
              </a:rPr>
              <a:t>传统算法概述及应用</a:t>
            </a:r>
            <a:r>
              <a:rPr lang="en-US" altLang="zh-CN" sz="3200" b="1">
                <a:solidFill>
                  <a:srgbClr val="272727"/>
                </a:solidFill>
                <a:latin typeface="Microsoft YaHei" charset="-122"/>
                <a:ea typeface="Microsoft YaHei" charset="-122"/>
                <a:cs typeface="Microsoft YaHei" charset="-122"/>
              </a:rPr>
              <a:t>-MIR-SPECT</a:t>
            </a:r>
            <a:endParaRPr lang="zh-CN" altLang="en-US" sz="3200" b="1" dirty="0">
              <a:solidFill>
                <a:srgbClr val="272727"/>
              </a:solidFill>
              <a:latin typeface="Microsoft YaHei" charset="-122"/>
              <a:ea typeface="Microsoft YaHei" charset="-122"/>
              <a:cs typeface="Microsoft YaHei" charset="-122"/>
            </a:endParaRPr>
          </a:p>
        </p:txBody>
      </p:sp>
      <p:sp>
        <p:nvSpPr>
          <p:cNvPr id="33" name="矩形 32">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B90C4AA2-836C-4B3D-AF5F-F5C1C5689A13}"/>
              </a:ext>
            </a:extLst>
          </p:cNvPr>
          <p:cNvSpPr txBox="1"/>
          <p:nvPr/>
        </p:nvSpPr>
        <p:spPr>
          <a:xfrm>
            <a:off x="110068" y="2598841"/>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MoR+MR-1994</a:t>
            </a:r>
            <a:endParaRPr lang="zh-CN" altLang="en-US" b="1" dirty="0">
              <a:solidFill>
                <a:schemeClr val="tx1">
                  <a:lumMod val="75000"/>
                  <a:lumOff val="25000"/>
                </a:schemeClr>
              </a:solidFill>
              <a:latin typeface="Century Gothic" panose="020B0502020202020204" pitchFamily="34" charset="0"/>
            </a:endParaRPr>
          </a:p>
        </p:txBody>
      </p:sp>
      <p:sp>
        <p:nvSpPr>
          <p:cNvPr id="67" name="文本框 66">
            <a:extLst>
              <a:ext uri="{FF2B5EF4-FFF2-40B4-BE49-F238E27FC236}">
                <a16:creationId xmlns:a16="http://schemas.microsoft.com/office/drawing/2014/main" id="{21DBCB2D-856B-4BF7-8758-DCCE44FE2C77}"/>
              </a:ext>
            </a:extLst>
          </p:cNvPr>
          <p:cNvSpPr txBox="1"/>
          <p:nvPr/>
        </p:nvSpPr>
        <p:spPr>
          <a:xfrm>
            <a:off x="1794566" y="2561676"/>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DWT+Entropy-2001</a:t>
            </a:r>
            <a:endParaRPr lang="zh-CN" altLang="en-US" b="1" dirty="0">
              <a:solidFill>
                <a:schemeClr val="tx1">
                  <a:lumMod val="75000"/>
                  <a:lumOff val="25000"/>
                </a:schemeClr>
              </a:solidFill>
              <a:latin typeface="Century Gothic" panose="020B0502020202020204" pitchFamily="34" charset="0"/>
            </a:endParaRPr>
          </a:p>
        </p:txBody>
      </p:sp>
      <p:sp>
        <p:nvSpPr>
          <p:cNvPr id="68" name="文本框 67">
            <a:extLst>
              <a:ext uri="{FF2B5EF4-FFF2-40B4-BE49-F238E27FC236}">
                <a16:creationId xmlns:a16="http://schemas.microsoft.com/office/drawing/2014/main" id="{9D196552-B8A9-4673-BFC9-5BEDB1F5A703}"/>
              </a:ext>
            </a:extLst>
          </p:cNvPr>
          <p:cNvSpPr txBox="1"/>
          <p:nvPr/>
        </p:nvSpPr>
        <p:spPr>
          <a:xfrm>
            <a:off x="3392096" y="263035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IHS+PCA-2010</a:t>
            </a:r>
            <a:endParaRPr lang="zh-CN" altLang="en-US" b="1" dirty="0">
              <a:solidFill>
                <a:schemeClr val="tx1">
                  <a:lumMod val="75000"/>
                  <a:lumOff val="25000"/>
                </a:schemeClr>
              </a:solidFill>
              <a:latin typeface="Century Gothic" panose="020B0502020202020204" pitchFamily="34" charset="0"/>
            </a:endParaRPr>
          </a:p>
        </p:txBody>
      </p:sp>
      <p:sp>
        <p:nvSpPr>
          <p:cNvPr id="69" name="文本框 68">
            <a:extLst>
              <a:ext uri="{FF2B5EF4-FFF2-40B4-BE49-F238E27FC236}">
                <a16:creationId xmlns:a16="http://schemas.microsoft.com/office/drawing/2014/main" id="{EFF522E0-5FC9-4590-9FB5-EBC46A9A86DC}"/>
              </a:ext>
            </a:extLst>
          </p:cNvPr>
          <p:cNvSpPr txBox="1"/>
          <p:nvPr/>
        </p:nvSpPr>
        <p:spPr>
          <a:xfrm>
            <a:off x="2938991" y="6419888"/>
            <a:ext cx="2730866"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NSST-PAPCNN-2019</a:t>
            </a:r>
            <a:endParaRPr lang="zh-CN" altLang="en-US" b="1" dirty="0">
              <a:solidFill>
                <a:schemeClr val="tx1">
                  <a:lumMod val="75000"/>
                  <a:lumOff val="25000"/>
                </a:schemeClr>
              </a:solidFill>
              <a:latin typeface="Century Gothic" panose="020B0502020202020204" pitchFamily="34" charset="0"/>
            </a:endParaRPr>
          </a:p>
        </p:txBody>
      </p:sp>
      <p:sp>
        <p:nvSpPr>
          <p:cNvPr id="70" name="文本框 69">
            <a:extLst>
              <a:ext uri="{FF2B5EF4-FFF2-40B4-BE49-F238E27FC236}">
                <a16:creationId xmlns:a16="http://schemas.microsoft.com/office/drawing/2014/main" id="{D1F58A14-2F81-4BE2-97EB-382E29E638E8}"/>
              </a:ext>
            </a:extLst>
          </p:cNvPr>
          <p:cNvSpPr txBox="1"/>
          <p:nvPr/>
        </p:nvSpPr>
        <p:spPr>
          <a:xfrm>
            <a:off x="6448685" y="2576500"/>
            <a:ext cx="2133781" cy="646331"/>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NSCT+PCNN-2013</a:t>
            </a:r>
            <a:endParaRPr lang="zh-CN" altLang="en-US" b="1" dirty="0">
              <a:solidFill>
                <a:schemeClr val="tx1">
                  <a:lumMod val="75000"/>
                  <a:lumOff val="25000"/>
                </a:schemeClr>
              </a:solidFill>
              <a:latin typeface="Century Gothic" panose="020B0502020202020204" pitchFamily="34" charset="0"/>
            </a:endParaRPr>
          </a:p>
        </p:txBody>
      </p:sp>
      <p:sp>
        <p:nvSpPr>
          <p:cNvPr id="71" name="文本框 70">
            <a:extLst>
              <a:ext uri="{FF2B5EF4-FFF2-40B4-BE49-F238E27FC236}">
                <a16:creationId xmlns:a16="http://schemas.microsoft.com/office/drawing/2014/main" id="{64841C07-DF82-4B5D-9D9E-725901A7D5C4}"/>
              </a:ext>
            </a:extLst>
          </p:cNvPr>
          <p:cNvSpPr txBox="1"/>
          <p:nvPr/>
        </p:nvSpPr>
        <p:spPr>
          <a:xfrm>
            <a:off x="-81600" y="4604015"/>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MSR-SR-2014</a:t>
            </a:r>
            <a:endParaRPr lang="zh-CN" altLang="en-US" b="1" dirty="0">
              <a:solidFill>
                <a:schemeClr val="tx1">
                  <a:lumMod val="75000"/>
                  <a:lumOff val="25000"/>
                </a:schemeClr>
              </a:solidFill>
              <a:latin typeface="Century Gothic" panose="020B0502020202020204" pitchFamily="34" charset="0"/>
            </a:endParaRPr>
          </a:p>
        </p:txBody>
      </p:sp>
      <p:sp>
        <p:nvSpPr>
          <p:cNvPr id="72" name="文本框 71">
            <a:extLst>
              <a:ext uri="{FF2B5EF4-FFF2-40B4-BE49-F238E27FC236}">
                <a16:creationId xmlns:a16="http://schemas.microsoft.com/office/drawing/2014/main" id="{98D32A2E-0B41-4704-8767-CADEC044C6E5}"/>
              </a:ext>
            </a:extLst>
          </p:cNvPr>
          <p:cNvSpPr txBox="1"/>
          <p:nvPr/>
        </p:nvSpPr>
        <p:spPr>
          <a:xfrm>
            <a:off x="9757439" y="26369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ASR-2013</a:t>
            </a:r>
            <a:endParaRPr lang="zh-CN" altLang="en-US" b="1" dirty="0">
              <a:solidFill>
                <a:schemeClr val="tx1">
                  <a:lumMod val="75000"/>
                  <a:lumOff val="25000"/>
                </a:schemeClr>
              </a:solidFill>
              <a:latin typeface="Century Gothic" panose="020B0502020202020204" pitchFamily="34" charset="0"/>
            </a:endParaRPr>
          </a:p>
        </p:txBody>
      </p:sp>
      <p:sp>
        <p:nvSpPr>
          <p:cNvPr id="73" name="文本框 72">
            <a:extLst>
              <a:ext uri="{FF2B5EF4-FFF2-40B4-BE49-F238E27FC236}">
                <a16:creationId xmlns:a16="http://schemas.microsoft.com/office/drawing/2014/main" id="{C8480E95-F798-4C73-8C13-D270710CA8B3}"/>
              </a:ext>
            </a:extLst>
          </p:cNvPr>
          <p:cNvSpPr txBox="1"/>
          <p:nvPr/>
        </p:nvSpPr>
        <p:spPr>
          <a:xfrm>
            <a:off x="-81600" y="647893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CNN-2017</a:t>
            </a:r>
            <a:endParaRPr lang="zh-CN" altLang="en-US" b="1" dirty="0">
              <a:solidFill>
                <a:schemeClr val="tx1">
                  <a:lumMod val="75000"/>
                  <a:lumOff val="25000"/>
                </a:schemeClr>
              </a:solidFill>
              <a:latin typeface="Century Gothic" panose="020B0502020202020204" pitchFamily="34" charset="0"/>
            </a:endParaRPr>
          </a:p>
        </p:txBody>
      </p:sp>
      <p:sp>
        <p:nvSpPr>
          <p:cNvPr id="74" name="文本框 73">
            <a:extLst>
              <a:ext uri="{FF2B5EF4-FFF2-40B4-BE49-F238E27FC236}">
                <a16:creationId xmlns:a16="http://schemas.microsoft.com/office/drawing/2014/main" id="{99E1D5B7-63C7-4DCF-BF66-025F699713D2}"/>
              </a:ext>
            </a:extLst>
          </p:cNvPr>
          <p:cNvSpPr txBox="1"/>
          <p:nvPr/>
        </p:nvSpPr>
        <p:spPr>
          <a:xfrm>
            <a:off x="3243240" y="459335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DSIFT-EF-2015</a:t>
            </a:r>
            <a:endParaRPr lang="zh-CN" altLang="en-US" b="1" dirty="0">
              <a:solidFill>
                <a:schemeClr val="tx1">
                  <a:lumMod val="75000"/>
                  <a:lumOff val="25000"/>
                </a:schemeClr>
              </a:solidFill>
              <a:latin typeface="Century Gothic" panose="020B0502020202020204" pitchFamily="34" charset="0"/>
            </a:endParaRPr>
          </a:p>
        </p:txBody>
      </p:sp>
      <p:sp>
        <p:nvSpPr>
          <p:cNvPr id="76" name="文本框 75">
            <a:extLst>
              <a:ext uri="{FF2B5EF4-FFF2-40B4-BE49-F238E27FC236}">
                <a16:creationId xmlns:a16="http://schemas.microsoft.com/office/drawing/2014/main" id="{541BEC84-66C6-4E50-9AFC-890EF7FBA9BF}"/>
              </a:ext>
            </a:extLst>
          </p:cNvPr>
          <p:cNvSpPr txBox="1"/>
          <p:nvPr/>
        </p:nvSpPr>
        <p:spPr>
          <a:xfrm>
            <a:off x="1628490" y="459560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LES+DC-2014</a:t>
            </a:r>
            <a:endParaRPr lang="zh-CN" altLang="en-US" b="1" dirty="0">
              <a:solidFill>
                <a:schemeClr val="tx1">
                  <a:lumMod val="75000"/>
                  <a:lumOff val="25000"/>
                </a:schemeClr>
              </a:solidFill>
              <a:latin typeface="Century Gothic" panose="020B0502020202020204" pitchFamily="34" charset="0"/>
            </a:endParaRPr>
          </a:p>
        </p:txBody>
      </p:sp>
      <p:sp>
        <p:nvSpPr>
          <p:cNvPr id="77" name="文本框 76">
            <a:extLst>
              <a:ext uri="{FF2B5EF4-FFF2-40B4-BE49-F238E27FC236}">
                <a16:creationId xmlns:a16="http://schemas.microsoft.com/office/drawing/2014/main" id="{7F4AE525-D492-4564-BC8A-9548EF7D4288}"/>
              </a:ext>
            </a:extLst>
          </p:cNvPr>
          <p:cNvSpPr txBox="1"/>
          <p:nvPr/>
        </p:nvSpPr>
        <p:spPr>
          <a:xfrm>
            <a:off x="8171947" y="26369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DWTDE-2013</a:t>
            </a:r>
            <a:endParaRPr lang="zh-CN" altLang="en-US" b="1" dirty="0">
              <a:solidFill>
                <a:schemeClr val="tx1">
                  <a:lumMod val="75000"/>
                  <a:lumOff val="25000"/>
                </a:schemeClr>
              </a:solidFill>
              <a:latin typeface="Century Gothic" panose="020B0502020202020204" pitchFamily="34" charset="0"/>
            </a:endParaRPr>
          </a:p>
        </p:txBody>
      </p:sp>
      <p:sp>
        <p:nvSpPr>
          <p:cNvPr id="78" name="文本框 77">
            <a:extLst>
              <a:ext uri="{FF2B5EF4-FFF2-40B4-BE49-F238E27FC236}">
                <a16:creationId xmlns:a16="http://schemas.microsoft.com/office/drawing/2014/main" id="{5351EB44-A48A-40C0-860A-BA4649FD719A}"/>
              </a:ext>
            </a:extLst>
          </p:cNvPr>
          <p:cNvSpPr txBox="1"/>
          <p:nvPr/>
        </p:nvSpPr>
        <p:spPr>
          <a:xfrm>
            <a:off x="1375613" y="6443338"/>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LLF_IOI-2017</a:t>
            </a:r>
            <a:endParaRPr lang="zh-CN" altLang="en-US" b="1" dirty="0">
              <a:solidFill>
                <a:schemeClr val="tx1">
                  <a:lumMod val="75000"/>
                  <a:lumOff val="25000"/>
                </a:schemeClr>
              </a:solidFill>
              <a:latin typeface="Century Gothic" panose="020B0502020202020204" pitchFamily="34" charset="0"/>
            </a:endParaRPr>
          </a:p>
        </p:txBody>
      </p:sp>
      <p:pic>
        <p:nvPicPr>
          <p:cNvPr id="80" name="图片 79">
            <a:extLst>
              <a:ext uri="{FF2B5EF4-FFF2-40B4-BE49-F238E27FC236}">
                <a16:creationId xmlns:a16="http://schemas.microsoft.com/office/drawing/2014/main" id="{40B8A407-AB8C-4958-96BC-247CABC3C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972" y="1085600"/>
            <a:ext cx="1327611" cy="1327611"/>
          </a:xfrm>
          <a:prstGeom prst="rect">
            <a:avLst/>
          </a:prstGeom>
        </p:spPr>
      </p:pic>
      <p:pic>
        <p:nvPicPr>
          <p:cNvPr id="82" name="图片 81">
            <a:extLst>
              <a:ext uri="{FF2B5EF4-FFF2-40B4-BE49-F238E27FC236}">
                <a16:creationId xmlns:a16="http://schemas.microsoft.com/office/drawing/2014/main" id="{4449D2D0-5972-47F3-972C-9F1A57A03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755" y="4968988"/>
            <a:ext cx="1358203" cy="1358203"/>
          </a:xfrm>
          <a:prstGeom prst="rect">
            <a:avLst/>
          </a:prstGeom>
        </p:spPr>
      </p:pic>
      <p:pic>
        <p:nvPicPr>
          <p:cNvPr id="84" name="图片 83">
            <a:extLst>
              <a:ext uri="{FF2B5EF4-FFF2-40B4-BE49-F238E27FC236}">
                <a16:creationId xmlns:a16="http://schemas.microsoft.com/office/drawing/2014/main" id="{2CA86CF6-F028-4914-9B41-C954804A50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0619" y="3138932"/>
            <a:ext cx="1339024" cy="1339024"/>
          </a:xfrm>
          <a:prstGeom prst="rect">
            <a:avLst/>
          </a:prstGeom>
        </p:spPr>
      </p:pic>
      <p:pic>
        <p:nvPicPr>
          <p:cNvPr id="86" name="图片 85">
            <a:extLst>
              <a:ext uri="{FF2B5EF4-FFF2-40B4-BE49-F238E27FC236}">
                <a16:creationId xmlns:a16="http://schemas.microsoft.com/office/drawing/2014/main" id="{87965A78-0096-4317-9960-3496AB20A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3862" y="1117849"/>
            <a:ext cx="1314005" cy="1314005"/>
          </a:xfrm>
          <a:prstGeom prst="rect">
            <a:avLst/>
          </a:prstGeom>
        </p:spPr>
      </p:pic>
      <p:pic>
        <p:nvPicPr>
          <p:cNvPr id="88" name="图片 87">
            <a:extLst>
              <a:ext uri="{FF2B5EF4-FFF2-40B4-BE49-F238E27FC236}">
                <a16:creationId xmlns:a16="http://schemas.microsoft.com/office/drawing/2014/main" id="{0B3714DE-44C0-4310-BB9C-01E52FD838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2076" y="1114017"/>
            <a:ext cx="1327611" cy="1327611"/>
          </a:xfrm>
          <a:prstGeom prst="rect">
            <a:avLst/>
          </a:prstGeom>
        </p:spPr>
      </p:pic>
      <p:pic>
        <p:nvPicPr>
          <p:cNvPr id="90" name="图片 89">
            <a:extLst>
              <a:ext uri="{FF2B5EF4-FFF2-40B4-BE49-F238E27FC236}">
                <a16:creationId xmlns:a16="http://schemas.microsoft.com/office/drawing/2014/main" id="{9D619C4D-CC94-4CDD-976B-D3B7C0B82D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0619" y="1131274"/>
            <a:ext cx="1327611" cy="1327611"/>
          </a:xfrm>
          <a:prstGeom prst="rect">
            <a:avLst/>
          </a:prstGeom>
        </p:spPr>
      </p:pic>
      <p:pic>
        <p:nvPicPr>
          <p:cNvPr id="92" name="图片 91">
            <a:extLst>
              <a:ext uri="{FF2B5EF4-FFF2-40B4-BE49-F238E27FC236}">
                <a16:creationId xmlns:a16="http://schemas.microsoft.com/office/drawing/2014/main" id="{A3531C4B-0E26-486B-8713-8CC8A2D542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51771" y="1103463"/>
            <a:ext cx="1327611" cy="1327611"/>
          </a:xfrm>
          <a:prstGeom prst="rect">
            <a:avLst/>
          </a:prstGeom>
        </p:spPr>
      </p:pic>
      <p:pic>
        <p:nvPicPr>
          <p:cNvPr id="94" name="图片 93">
            <a:extLst>
              <a:ext uri="{FF2B5EF4-FFF2-40B4-BE49-F238E27FC236}">
                <a16:creationId xmlns:a16="http://schemas.microsoft.com/office/drawing/2014/main" id="{A401E09A-B987-47CB-BE5A-3768780946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48633" y="4962283"/>
            <a:ext cx="1358204" cy="1358204"/>
          </a:xfrm>
          <a:prstGeom prst="rect">
            <a:avLst/>
          </a:prstGeom>
        </p:spPr>
      </p:pic>
      <p:pic>
        <p:nvPicPr>
          <p:cNvPr id="96" name="图片 95">
            <a:extLst>
              <a:ext uri="{FF2B5EF4-FFF2-40B4-BE49-F238E27FC236}">
                <a16:creationId xmlns:a16="http://schemas.microsoft.com/office/drawing/2014/main" id="{A8BB418C-30FB-41C0-BB61-3C4A36A240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95127" y="4962284"/>
            <a:ext cx="1358203" cy="1358203"/>
          </a:xfrm>
          <a:prstGeom prst="rect">
            <a:avLst/>
          </a:prstGeom>
        </p:spPr>
      </p:pic>
      <p:pic>
        <p:nvPicPr>
          <p:cNvPr id="98" name="图片 97">
            <a:extLst>
              <a:ext uri="{FF2B5EF4-FFF2-40B4-BE49-F238E27FC236}">
                <a16:creationId xmlns:a16="http://schemas.microsoft.com/office/drawing/2014/main" id="{9849CCFF-1251-4D81-8D7D-76BB90CE196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25870" y="3115892"/>
            <a:ext cx="1339023" cy="1339023"/>
          </a:xfrm>
          <a:prstGeom prst="rect">
            <a:avLst/>
          </a:prstGeom>
        </p:spPr>
      </p:pic>
      <p:pic>
        <p:nvPicPr>
          <p:cNvPr id="100" name="图片 99">
            <a:extLst>
              <a:ext uri="{FF2B5EF4-FFF2-40B4-BE49-F238E27FC236}">
                <a16:creationId xmlns:a16="http://schemas.microsoft.com/office/drawing/2014/main" id="{77B53C51-443C-4040-A221-AF27C018E77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5920" y="3115893"/>
            <a:ext cx="1327611" cy="1327611"/>
          </a:xfrm>
          <a:prstGeom prst="rect">
            <a:avLst/>
          </a:prstGeom>
        </p:spPr>
      </p:pic>
      <p:pic>
        <p:nvPicPr>
          <p:cNvPr id="102" name="图片 101">
            <a:extLst>
              <a:ext uri="{FF2B5EF4-FFF2-40B4-BE49-F238E27FC236}">
                <a16:creationId xmlns:a16="http://schemas.microsoft.com/office/drawing/2014/main" id="{1F8C9692-2AD0-4092-8BB0-7C4C9511897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66955" y="1143314"/>
            <a:ext cx="1327611" cy="1327611"/>
          </a:xfrm>
          <a:prstGeom prst="rect">
            <a:avLst/>
          </a:prstGeom>
        </p:spPr>
      </p:pic>
      <p:pic>
        <p:nvPicPr>
          <p:cNvPr id="104" name="图片 103">
            <a:extLst>
              <a:ext uri="{FF2B5EF4-FFF2-40B4-BE49-F238E27FC236}">
                <a16:creationId xmlns:a16="http://schemas.microsoft.com/office/drawing/2014/main" id="{9D69F8A4-B64A-4614-85E9-67BA3E8291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22921" y="1099206"/>
            <a:ext cx="1314005" cy="1314005"/>
          </a:xfrm>
          <a:prstGeom prst="rect">
            <a:avLst/>
          </a:prstGeom>
        </p:spPr>
      </p:pic>
      <p:sp>
        <p:nvSpPr>
          <p:cNvPr id="105" name="文本框 104">
            <a:extLst>
              <a:ext uri="{FF2B5EF4-FFF2-40B4-BE49-F238E27FC236}">
                <a16:creationId xmlns:a16="http://schemas.microsoft.com/office/drawing/2014/main" id="{DA351D28-AD81-44B8-8DC6-6EBA4E8749DB}"/>
              </a:ext>
            </a:extLst>
          </p:cNvPr>
          <p:cNvSpPr txBox="1"/>
          <p:nvPr/>
        </p:nvSpPr>
        <p:spPr>
          <a:xfrm>
            <a:off x="4935161" y="2636972"/>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CN" b="1">
                <a:solidFill>
                  <a:schemeClr val="tx1">
                    <a:lumMod val="75000"/>
                    <a:lumOff val="25000"/>
                  </a:schemeClr>
                </a:solidFill>
                <a:latin typeface="Century Gothic" panose="020B0502020202020204" pitchFamily="34" charset="0"/>
              </a:rPr>
              <a:t>JSR-AR-2011</a:t>
            </a:r>
            <a:endParaRPr lang="zh-CN" altLang="en-US" b="1" dirty="0">
              <a:solidFill>
                <a:schemeClr val="tx1">
                  <a:lumMod val="75000"/>
                  <a:lumOff val="25000"/>
                </a:schemeClr>
              </a:solidFill>
              <a:latin typeface="Century Gothic" panose="020B0502020202020204" pitchFamily="34" charset="0"/>
            </a:endParaRPr>
          </a:p>
        </p:txBody>
      </p:sp>
      <p:pic>
        <p:nvPicPr>
          <p:cNvPr id="2" name="图片 1">
            <a:extLst>
              <a:ext uri="{FF2B5EF4-FFF2-40B4-BE49-F238E27FC236}">
                <a16:creationId xmlns:a16="http://schemas.microsoft.com/office/drawing/2014/main" id="{595E080E-7478-4682-B341-E87CFAB952AB}"/>
              </a:ext>
            </a:extLst>
          </p:cNvPr>
          <p:cNvPicPr>
            <a:picLocks noChangeAspect="1"/>
          </p:cNvPicPr>
          <p:nvPr/>
        </p:nvPicPr>
        <p:blipFill>
          <a:blip r:embed="rId15"/>
          <a:stretch>
            <a:fillRect/>
          </a:stretch>
        </p:blipFill>
        <p:spPr>
          <a:xfrm>
            <a:off x="5792504" y="3663118"/>
            <a:ext cx="6260234" cy="1911761"/>
          </a:xfrm>
          <a:prstGeom prst="rect">
            <a:avLst/>
          </a:prstGeom>
        </p:spPr>
      </p:pic>
      <p:sp>
        <p:nvSpPr>
          <p:cNvPr id="34" name="文本框 33">
            <a:extLst>
              <a:ext uri="{FF2B5EF4-FFF2-40B4-BE49-F238E27FC236}">
                <a16:creationId xmlns:a16="http://schemas.microsoft.com/office/drawing/2014/main" id="{C2E745B7-B5ED-41E3-A0E5-F03425883FEA}"/>
              </a:ext>
            </a:extLst>
          </p:cNvPr>
          <p:cNvSpPr txBox="1"/>
          <p:nvPr/>
        </p:nvSpPr>
        <p:spPr>
          <a:xfrm>
            <a:off x="7418895" y="5680860"/>
            <a:ext cx="5013147" cy="646331"/>
          </a:xfrm>
          <a:prstGeom prst="rect">
            <a:avLst/>
          </a:prstGeom>
          <a:noFill/>
        </p:spPr>
        <p:txBody>
          <a:bodyPr wrap="square" rtlCol="0">
            <a:spAutoFit/>
            <a:scene3d>
              <a:camera prst="orthographicFront"/>
              <a:lightRig rig="threePt" dir="t"/>
            </a:scene3d>
            <a:sp3d contourW="12700"/>
          </a:bodyPr>
          <a:lstStyle/>
          <a:p>
            <a:r>
              <a:rPr lang="zh-CN" altLang="en-US" b="1">
                <a:solidFill>
                  <a:schemeClr val="accent6">
                    <a:lumMod val="75000"/>
                  </a:schemeClr>
                </a:solidFill>
                <a:latin typeface="Century Gothic" panose="020B0502020202020204" pitchFamily="34" charset="0"/>
              </a:rPr>
              <a:t>基于</a:t>
            </a:r>
            <a:r>
              <a:rPr lang="en-US" altLang="zh-CN" b="1">
                <a:solidFill>
                  <a:schemeClr val="accent6">
                    <a:lumMod val="75000"/>
                  </a:schemeClr>
                </a:solidFill>
                <a:latin typeface="Century Gothic" panose="020B0502020202020204" pitchFamily="34" charset="0"/>
              </a:rPr>
              <a:t>IHS</a:t>
            </a:r>
            <a:r>
              <a:rPr lang="zh-CN" altLang="en-US" b="1">
                <a:solidFill>
                  <a:schemeClr val="accent6">
                    <a:lumMod val="75000"/>
                  </a:schemeClr>
                </a:solidFill>
                <a:latin typeface="Century Gothic" panose="020B0502020202020204" pitchFamily="34" charset="0"/>
              </a:rPr>
              <a:t>分解融合过程</a:t>
            </a:r>
            <a:br>
              <a:rPr lang="zh-CN" altLang="en-US"/>
            </a:br>
            <a:endParaRPr lang="zh-CN" altLang="en-US" b="1" dirty="0">
              <a:solidFill>
                <a:schemeClr val="accent6">
                  <a:lumMod val="75000"/>
                </a:schemeClr>
              </a:solidFill>
              <a:latin typeface="Century Gothic" panose="020B0502020202020204" pitchFamily="34" charset="0"/>
            </a:endParaRPr>
          </a:p>
        </p:txBody>
      </p:sp>
      <p:sp>
        <p:nvSpPr>
          <p:cNvPr id="3" name="矩形 2">
            <a:extLst>
              <a:ext uri="{FF2B5EF4-FFF2-40B4-BE49-F238E27FC236}">
                <a16:creationId xmlns:a16="http://schemas.microsoft.com/office/drawing/2014/main" id="{A6B04BB8-48B8-4CCE-A948-3DFB2C5021C2}"/>
              </a:ext>
            </a:extLst>
          </p:cNvPr>
          <p:cNvSpPr/>
          <p:nvPr/>
        </p:nvSpPr>
        <p:spPr>
          <a:xfrm>
            <a:off x="5665311" y="3446591"/>
            <a:ext cx="6126168" cy="31898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55903148-F8DB-40EF-B20A-7F0E584577E5}"/>
              </a:ext>
            </a:extLst>
          </p:cNvPr>
          <p:cNvSpPr txBox="1"/>
          <p:nvPr/>
        </p:nvSpPr>
        <p:spPr>
          <a:xfrm>
            <a:off x="5690924" y="6168760"/>
            <a:ext cx="6200296" cy="1815882"/>
          </a:xfrm>
          <a:prstGeom prst="rect">
            <a:avLst/>
          </a:prstGeom>
          <a:noFill/>
        </p:spPr>
        <p:txBody>
          <a:bodyPr wrap="square" rtlCol="0">
            <a:spAutoFit/>
          </a:bodyPr>
          <a:lstStyle/>
          <a:p>
            <a:r>
              <a:rPr lang="en-US" altLang="zh-CN" sz="1100" b="1">
                <a:latin typeface="Century Gothic" panose="020B0502020202020204" pitchFamily="34" charset="0"/>
                <a:ea typeface="+mj-ea"/>
              </a:rPr>
              <a:t>SOURCE--S. Daneshvar,H.Ghassemian, MRI and PET image fusion by combining IHS and retina-inspired models.Information Fusion.</a:t>
            </a:r>
            <a:r>
              <a:rPr lang="zh-CN" altLang="en-US" sz="1100" b="1">
                <a:latin typeface="Century Gothic" panose="020B0502020202020204" pitchFamily="34" charset="0"/>
                <a:ea typeface="+mj-ea"/>
              </a:rPr>
              <a:t> </a:t>
            </a:r>
            <a:r>
              <a:rPr lang="en-US" altLang="zh-CN" sz="1100" b="1">
                <a:latin typeface="Century Gothic" panose="020B0502020202020204" pitchFamily="34" charset="0"/>
                <a:ea typeface="+mj-ea"/>
              </a:rPr>
              <a:t>11 (2010) 114–123. IF 10.7 Q1</a:t>
            </a:r>
            <a:r>
              <a:rPr lang="zh-CN" altLang="en-US" sz="1100" b="1">
                <a:latin typeface="Century Gothic" panose="020B0502020202020204" pitchFamily="34" charset="0"/>
                <a:ea typeface="+mj-ea"/>
              </a:rPr>
              <a:t> </a:t>
            </a:r>
            <a:br>
              <a:rPr lang="en-US" altLang="zh-CN"/>
            </a:br>
            <a:endParaRPr lang="en-US" altLang="zh-CN"/>
          </a:p>
          <a:p>
            <a:endParaRPr lang="en-US" altLang="zh-CN"/>
          </a:p>
          <a:p>
            <a:br>
              <a:rPr lang="en-US" altLang="zh-CN"/>
            </a:br>
            <a:endParaRPr lang="en-US" altLang="zh-CN"/>
          </a:p>
          <a:p>
            <a:endParaRPr lang="zh-CN" altLang="en-US"/>
          </a:p>
        </p:txBody>
      </p:sp>
    </p:spTree>
    <p:extLst>
      <p:ext uri="{BB962C8B-B14F-4D97-AF65-F5344CB8AC3E}">
        <p14:creationId xmlns:p14="http://schemas.microsoft.com/office/powerpoint/2010/main" val="3251637361"/>
      </p:ext>
    </p:extLst>
  </p:cSld>
  <p:clrMapOvr>
    <a:masterClrMapping/>
  </p:clrMapOvr>
  <p:transition spd="slow">
    <p:push dir="u"/>
  </p:transition>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2037</TotalTime>
  <Words>1243</Words>
  <Application>Microsoft Office PowerPoint</Application>
  <PresentationFormat>宽屏</PresentationFormat>
  <Paragraphs>211</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Lora</vt:lpstr>
      <vt:lpstr>等线</vt:lpstr>
      <vt:lpstr>微软雅黑</vt:lpstr>
      <vt:lpstr>微软雅黑</vt:lpstr>
      <vt:lpstr>Arial</vt:lpstr>
      <vt:lpstr>Calibri</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精致项目汇报</dc:title>
  <dc:creator>第一PPT</dc:creator>
  <cp:keywords>www.1ppt.com</cp:keywords>
  <dc:description>www.1ppt.com</dc:description>
  <cp:lastModifiedBy>Johnson Zhang</cp:lastModifiedBy>
  <cp:revision>234</cp:revision>
  <dcterms:created xsi:type="dcterms:W3CDTF">2017-08-18T03:02:00Z</dcterms:created>
  <dcterms:modified xsi:type="dcterms:W3CDTF">2019-11-17T10:36:08Z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