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23" r:id="rId2"/>
    <p:sldId id="326" r:id="rId3"/>
    <p:sldId id="256" r:id="rId4"/>
    <p:sldId id="290" r:id="rId5"/>
    <p:sldId id="292" r:id="rId6"/>
    <p:sldId id="317" r:id="rId7"/>
    <p:sldId id="303" r:id="rId8"/>
    <p:sldId id="304" r:id="rId9"/>
    <p:sldId id="305" r:id="rId10"/>
    <p:sldId id="335" r:id="rId11"/>
    <p:sldId id="336" r:id="rId12"/>
    <p:sldId id="306" r:id="rId13"/>
    <p:sldId id="294" r:id="rId1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l"/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7" autoAdjust="0"/>
  </p:normalViewPr>
  <p:slideViewPr>
    <p:cSldViewPr>
      <p:cViewPr>
        <p:scale>
          <a:sx n="75" d="100"/>
          <a:sy n="75" d="100"/>
        </p:scale>
        <p:origin x="-366" y="4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A302F24-BFB8-46D9-9F1F-E510979113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8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A4BCAEC-0D99-4BB9-AD41-9324E311A8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E5E4DE-C905-4C5D-89C6-40BE1B2DD6FC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4196B-9D88-4FE7-8503-65459AA3852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A42DD-DCC8-43AF-981C-5CA990B1F0B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4EB13-EC0C-4509-9654-76DC226A43A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54543A-093D-4327-BC98-6F66BD4384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45C35-F48F-4104-9CA7-569681C96F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550FE-A914-43BA-9DD8-831C75BBD5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52C53-5277-4808-8454-B600C4AE79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9E5AE-7DED-41E4-8FDA-DB4C2BC34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5139D-3DBF-482B-8C20-72E9B19BE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D3912-92C7-43AE-A0D3-20315A10AF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27CC3-CC0F-408D-92DF-CFDA4D4466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A3074-6F57-4C26-8D41-F12485DCF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49363-A8D9-467C-8656-974B2042B3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D6B8-A166-4482-9EE3-7E57ECD99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A6754-DDEA-4562-9D33-6B4DE0D73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50E77-CE3B-4111-9EFE-9B79088AA5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30169-4382-4B5A-B351-C1BF29BE44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0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52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smtClean="0"/>
            </a:lvl1pPr>
          </a:lstStyle>
          <a:p>
            <a:pPr>
              <a:defRPr/>
            </a:pPr>
            <a:fld id="{11316CD5-C380-4EFB-9AF4-5476560A18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789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0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6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3953C0-8AF7-467D-B575-7AFE857072D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5961063" cy="5365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ea typeface="隶书" pitchFamily="49" charset="-122"/>
              </a:rPr>
              <a:t>控制系统的基本组成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2296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控制系统的组成：输入部分、控制系统部分和输出部分。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latin typeface="宋体" pitchFamily="2" charset="-122"/>
              </a:rPr>
              <a:t>    excitation                      response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从物理角度上看，自动控制研究的是特定激励作用下的系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                统响应变化情况；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从数学角度上看，研究的是输入与输出之间的映射关系。</a:t>
            </a:r>
            <a:endParaRPr lang="zh-CN" altLang="en-US" sz="2800" b="1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19250" y="1628775"/>
          <a:ext cx="5976938" cy="1493838"/>
        </p:xfrm>
        <a:graphic>
          <a:graphicData uri="http://schemas.openxmlformats.org/presentationml/2006/ole">
            <p:oleObj spid="_x0000_s1026" name="VISIO" r:id="rId4" imgW="2848680" imgH="581760" progId="Visio.Drawing.11">
              <p:embed/>
            </p:oleObj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419475" y="3716338"/>
            <a:ext cx="2209800" cy="536575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/>
              <a:t>  </a:t>
            </a:r>
            <a:r>
              <a:rPr lang="en-US" altLang="zh-CN" i="1"/>
              <a:t>process</a:t>
            </a:r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352675" y="4029075"/>
            <a:ext cx="1066800" cy="0"/>
          </a:xfrm>
          <a:prstGeom prst="line">
            <a:avLst/>
          </a:prstGeom>
          <a:noFill/>
          <a:ln w="635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5629275" y="4029075"/>
            <a:ext cx="1066800" cy="0"/>
          </a:xfrm>
          <a:prstGeom prst="line">
            <a:avLst/>
          </a:prstGeom>
          <a:noFill/>
          <a:ln w="635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1438275" y="3433763"/>
            <a:ext cx="1524000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/>
              <a:t> input</a:t>
            </a:r>
            <a:endParaRPr lang="en-US" altLang="zh-CN"/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6086475" y="3433763"/>
            <a:ext cx="1524000" cy="4810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/>
              <a:t> output</a:t>
            </a:r>
            <a:endParaRPr lang="en-US" altLang="zh-CN"/>
          </a:p>
        </p:txBody>
      </p:sp>
      <p:sp>
        <p:nvSpPr>
          <p:cNvPr id="1035" name="TextBox 10"/>
          <p:cNvSpPr txBox="1">
            <a:spLocks noChangeArrowheads="1"/>
          </p:cNvSpPr>
          <p:nvPr/>
        </p:nvSpPr>
        <p:spPr bwMode="auto">
          <a:xfrm>
            <a:off x="5053013" y="5949950"/>
            <a:ext cx="3846512" cy="5349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/>
              <a:t>Mapping Relationship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412FE-9CAF-452E-B747-4DC0C97FD887}" type="slidenum">
              <a:rPr lang="zh-CN" altLang="en-US"/>
              <a:pPr/>
              <a:t>10</a:t>
            </a:fld>
            <a:endParaRPr lang="en-US" altLang="zh-CN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684213" y="1052513"/>
          <a:ext cx="6964362" cy="1798637"/>
        </p:xfrm>
        <a:graphic>
          <a:graphicData uri="http://schemas.openxmlformats.org/presentationml/2006/ole">
            <p:oleObj spid="_x0000_s11266" name="Equation" r:id="rId3" imgW="3492360" imgH="901440" progId="Equation.3">
              <p:embed/>
            </p:oleObj>
          </a:graphicData>
        </a:graphic>
      </p:graphicFrame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1042988" y="3789363"/>
          <a:ext cx="7413625" cy="1152525"/>
        </p:xfrm>
        <a:graphic>
          <a:graphicData uri="http://schemas.openxmlformats.org/presentationml/2006/ole">
            <p:oleObj spid="_x0000_s11267" name="Equation" r:id="rId4" imgW="2857320" imgH="444240" progId="Equation.3">
              <p:embed/>
            </p:oleObj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3213100"/>
            <a:ext cx="8496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其中</a:t>
            </a:r>
            <a:r>
              <a:rPr lang="zh-CN" altLang="zh-CN" sz="2400" b="1" i="1" kern="0" dirty="0">
                <a:latin typeface="+mn-lt"/>
                <a:ea typeface="+mn-ea"/>
              </a:rPr>
              <a:t>k</a:t>
            </a:r>
            <a:r>
              <a:rPr lang="en-US" altLang="zh-CN" sz="2400" b="1" i="1" kern="0" baseline="-25000" dirty="0" err="1">
                <a:latin typeface="+mn-lt"/>
                <a:ea typeface="+mn-ea"/>
              </a:rPr>
              <a:t>ij</a:t>
            </a:r>
            <a:r>
              <a:rPr lang="zh-CN" altLang="en-US" sz="2400" b="1" kern="0" dirty="0">
                <a:latin typeface="宋体" pitchFamily="2" charset="-122"/>
                <a:ea typeface="+mn-ea"/>
              </a:rPr>
              <a:t>为待定系数,其计算公式为</a:t>
            </a: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250825" y="5157788"/>
            <a:ext cx="8534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buFont typeface="Wingdings" pitchFamily="2" charset="2"/>
              <a:buNone/>
            </a:pPr>
            <a:r>
              <a:rPr lang="zh-CN" altLang="en-US" sz="2400" b="1">
                <a:latin typeface="Impact" pitchFamily="34" charset="0"/>
              </a:rPr>
              <a:t>其中</a:t>
            </a:r>
            <a:r>
              <a:rPr lang="en-US" altLang="zh-CN" sz="2400" b="1" i="1"/>
              <a:t>l</a:t>
            </a:r>
            <a:r>
              <a:rPr lang="zh-CN" altLang="en-US" sz="2400" b="1"/>
              <a:t>为极点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zh-CN" altLang="en-US" sz="2400" b="1"/>
              <a:t>的重数。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95288" y="260350"/>
            <a:ext cx="8534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4175" indent="-384175">
              <a:buFont typeface="Wingdings" pitchFamily="2" charset="2"/>
              <a:buNone/>
            </a:pPr>
            <a:r>
              <a:rPr lang="zh-CN" altLang="en-US" sz="2400" b="1">
                <a:latin typeface="Impact" pitchFamily="34" charset="0"/>
              </a:rPr>
              <a:t>若存在重根：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412FE-9CAF-452E-B747-4DC0C97FD887}" type="slidenum">
              <a:rPr lang="zh-CN" altLang="en-US"/>
              <a:pPr/>
              <a:t>11</a:t>
            </a:fld>
            <a:endParaRPr lang="en-US" altLang="zh-CN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0"/>
            <a:ext cx="9175667" cy="537321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graphicFrame>
        <p:nvGraphicFramePr>
          <p:cNvPr id="94212" name="Object 7"/>
          <p:cNvGraphicFramePr>
            <a:graphicFrameLocks noChangeAspect="1"/>
          </p:cNvGraphicFramePr>
          <p:nvPr/>
        </p:nvGraphicFramePr>
        <p:xfrm>
          <a:off x="2123728" y="5373216"/>
          <a:ext cx="6005934" cy="1250383"/>
        </p:xfrm>
        <a:graphic>
          <a:graphicData uri="http://schemas.openxmlformats.org/presentationml/2006/ole">
            <p:oleObj spid="_x0000_s94212" name="Equation" r:id="rId4" imgW="3047760" imgH="6346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39952" y="6165304"/>
            <a:ext cx="20617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初始状态为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05264"/>
            <a:ext cx="221567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如何求解？？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BE4A09-697A-4525-B755-36D6280ECB26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304" name="Rectangle 2"/>
          <p:cNvSpPr>
            <a:spLocks noChangeArrowheads="1"/>
          </p:cNvSpPr>
          <p:nvPr/>
        </p:nvSpPr>
        <p:spPr bwMode="auto">
          <a:xfrm>
            <a:off x="63500" y="1574800"/>
            <a:ext cx="8991600" cy="525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CC3300"/>
              </a:solidFill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57150" y="914400"/>
            <a:ext cx="8991600" cy="584200"/>
          </a:xfrm>
          <a:gradFill rotWithShape="0">
            <a:gsLst>
              <a:gs pos="0">
                <a:srgbClr val="3366FF"/>
              </a:gs>
              <a:gs pos="100000">
                <a:srgbClr val="FFFF66"/>
              </a:gs>
            </a:gsLst>
            <a:lin ang="5400000" scaled="1"/>
          </a:gradFill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4000" smtClean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endParaRPr lang="zh-CN" altLang="en-US" sz="2800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042988" y="1844675"/>
          <a:ext cx="5113337" cy="609600"/>
        </p:xfrm>
        <a:graphic>
          <a:graphicData uri="http://schemas.openxmlformats.org/presentationml/2006/ole">
            <p:oleObj spid="_x0000_s12290" name="公式" r:id="rId3" imgW="1955520" imgH="241200" progId="Equation.3">
              <p:embed/>
            </p:oleObj>
          </a:graphicData>
        </a:graphic>
      </p:graphicFrame>
      <p:sp>
        <p:nvSpPr>
          <p:cNvPr id="12306" name="Rectangle 5"/>
          <p:cNvSpPr>
            <a:spLocks noChangeArrowheads="1"/>
          </p:cNvSpPr>
          <p:nvPr/>
        </p:nvSpPr>
        <p:spPr bwMode="auto">
          <a:xfrm>
            <a:off x="250825" y="260350"/>
            <a:ext cx="4495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ClrTx/>
              <a:buSzTx/>
              <a:buFontTx/>
              <a:buNone/>
            </a:pPr>
            <a:r>
              <a:rPr kumimoji="0" lang="zh-CN" altLang="en-US" sz="2400" b="1">
                <a:latin typeface="黑体" pitchFamily="2" charset="-122"/>
                <a:ea typeface="黑体" pitchFamily="2" charset="-122"/>
              </a:rPr>
              <a:t>用</a:t>
            </a:r>
            <a:r>
              <a:rPr kumimoji="0" lang="en-US" altLang="zh-CN" sz="2400" b="1">
                <a:ea typeface="黑体" pitchFamily="2" charset="-122"/>
              </a:rPr>
              <a:t>L</a:t>
            </a:r>
            <a:r>
              <a:rPr kumimoji="0" lang="zh-CN" altLang="en-US" sz="2400" b="1">
                <a:latin typeface="黑体" pitchFamily="2" charset="-122"/>
                <a:ea typeface="黑体" pitchFamily="2" charset="-122"/>
              </a:rPr>
              <a:t>变换方法解线性常微分方程</a:t>
            </a:r>
          </a:p>
        </p:txBody>
      </p:sp>
      <p:grpSp>
        <p:nvGrpSpPr>
          <p:cNvPr id="12307" name="Group 6"/>
          <p:cNvGrpSpPr>
            <a:grpSpLocks/>
          </p:cNvGrpSpPr>
          <p:nvPr/>
        </p:nvGrpSpPr>
        <p:grpSpPr bwMode="auto">
          <a:xfrm>
            <a:off x="6934200" y="2070100"/>
            <a:ext cx="1371600" cy="823913"/>
            <a:chOff x="4320" y="1497"/>
            <a:chExt cx="864" cy="519"/>
          </a:xfrm>
        </p:grpSpPr>
        <p:sp>
          <p:nvSpPr>
            <p:cNvPr id="12313" name="Rectangle 7"/>
            <p:cNvSpPr>
              <a:spLocks noChangeArrowheads="1"/>
            </p:cNvSpPr>
            <p:nvPr/>
          </p:nvSpPr>
          <p:spPr bwMode="auto">
            <a:xfrm>
              <a:off x="4416" y="1497"/>
              <a:ext cx="768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itchFamily="2" charset="-122"/>
                  <a:ea typeface="黑体" pitchFamily="2" charset="-122"/>
                </a:rPr>
                <a:t>0 </a:t>
              </a:r>
              <a:r>
                <a:rPr kumimoji="0" lang="zh-CN" altLang="en-US" sz="2000" b="1">
                  <a:latin typeface="黑体" pitchFamily="2" charset="-122"/>
                  <a:ea typeface="黑体" pitchFamily="2" charset="-122"/>
                </a:rPr>
                <a:t>初条件</a:t>
              </a:r>
            </a:p>
            <a:p>
              <a:pPr algn="just">
                <a:lnSpc>
                  <a:spcPct val="100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ea typeface="黑体" pitchFamily="2" charset="-122"/>
                </a:rPr>
                <a:t>n&gt;m</a:t>
              </a:r>
            </a:p>
          </p:txBody>
        </p:sp>
        <p:sp>
          <p:nvSpPr>
            <p:cNvPr id="12314" name="AutoShape 8"/>
            <p:cNvSpPr>
              <a:spLocks/>
            </p:cNvSpPr>
            <p:nvPr/>
          </p:nvSpPr>
          <p:spPr bwMode="auto">
            <a:xfrm>
              <a:off x="4320" y="1552"/>
              <a:ext cx="73" cy="432"/>
            </a:xfrm>
            <a:prstGeom prst="leftBrace">
              <a:avLst>
                <a:gd name="adj1" fmla="val 4931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279400" y="3200400"/>
          <a:ext cx="452438" cy="361950"/>
        </p:xfrm>
        <a:graphic>
          <a:graphicData uri="http://schemas.openxmlformats.org/presentationml/2006/ole">
            <p:oleObj spid="_x0000_s12291" name="Equation" r:id="rId4" imgW="215640" imgH="177480" progId="Equation.3">
              <p:embed/>
            </p:oleObj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977900" y="3136900"/>
          <a:ext cx="4627563" cy="490538"/>
        </p:xfrm>
        <a:graphic>
          <a:graphicData uri="http://schemas.openxmlformats.org/presentationml/2006/ole">
            <p:oleObj spid="_x0000_s12292" name="Equation" r:id="rId5" imgW="2197080" imgH="241200" progId="Equation.3">
              <p:embed/>
            </p:oleObj>
          </a:graphicData>
        </a:graphic>
      </p:graphicFrame>
      <p:graphicFrame>
        <p:nvGraphicFramePr>
          <p:cNvPr id="12293" name="Object 11"/>
          <p:cNvGraphicFramePr>
            <a:graphicFrameLocks noChangeAspect="1"/>
          </p:cNvGraphicFramePr>
          <p:nvPr/>
        </p:nvGraphicFramePr>
        <p:xfrm>
          <a:off x="990600" y="4152900"/>
          <a:ext cx="5562600" cy="928688"/>
        </p:xfrm>
        <a:graphic>
          <a:graphicData uri="http://schemas.openxmlformats.org/presentationml/2006/ole">
            <p:oleObj spid="_x0000_s12293" name="Equation" r:id="rId6" imgW="2641320" imgH="457200" progId="Equation.3">
              <p:embed/>
            </p:oleObj>
          </a:graphicData>
        </a:graphic>
      </p:graphicFrame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1135063" y="5092700"/>
          <a:ext cx="4522787" cy="928688"/>
        </p:xfrm>
        <a:graphic>
          <a:graphicData uri="http://schemas.openxmlformats.org/presentationml/2006/ole">
            <p:oleObj spid="_x0000_s12294" name="Equation" r:id="rId7" imgW="2145960" imgH="457200" progId="Equation.3">
              <p:embed/>
            </p:oleObj>
          </a:graphicData>
        </a:graphic>
      </p:graphicFrame>
      <p:graphicFrame>
        <p:nvGraphicFramePr>
          <p:cNvPr id="12295" name="Object 13"/>
          <p:cNvGraphicFramePr>
            <a:graphicFrameLocks noChangeAspect="1"/>
          </p:cNvGraphicFramePr>
          <p:nvPr/>
        </p:nvGraphicFramePr>
        <p:xfrm>
          <a:off x="5708650" y="5114925"/>
          <a:ext cx="3206750" cy="790575"/>
        </p:xfrm>
        <a:graphic>
          <a:graphicData uri="http://schemas.openxmlformats.org/presentationml/2006/ole">
            <p:oleObj spid="_x0000_s12295" name="Equation" r:id="rId8" imgW="1739880" imgH="444240" progId="Equation.3">
              <p:embed/>
            </p:oleObj>
          </a:graphicData>
        </a:graphic>
      </p:graphicFrame>
      <p:graphicFrame>
        <p:nvGraphicFramePr>
          <p:cNvPr id="12296" name="Object 14"/>
          <p:cNvGraphicFramePr>
            <a:graphicFrameLocks noChangeAspect="1"/>
          </p:cNvGraphicFramePr>
          <p:nvPr/>
        </p:nvGraphicFramePr>
        <p:xfrm>
          <a:off x="1101725" y="6162675"/>
          <a:ext cx="4964113" cy="430213"/>
        </p:xfrm>
        <a:graphic>
          <a:graphicData uri="http://schemas.openxmlformats.org/presentationml/2006/ole">
            <p:oleObj spid="_x0000_s12296" name="Equation" r:id="rId9" imgW="2692080" imgH="241200" progId="Equation.3">
              <p:embed/>
            </p:oleObj>
          </a:graphicData>
        </a:graphic>
      </p:graphicFrame>
      <p:grpSp>
        <p:nvGrpSpPr>
          <p:cNvPr id="12308" name="Group 15"/>
          <p:cNvGrpSpPr>
            <a:grpSpLocks/>
          </p:cNvGrpSpPr>
          <p:nvPr/>
        </p:nvGrpSpPr>
        <p:grpSpPr bwMode="auto">
          <a:xfrm>
            <a:off x="6400800" y="5943600"/>
            <a:ext cx="2514600" cy="406400"/>
            <a:chOff x="3920" y="3800"/>
            <a:chExt cx="1512" cy="256"/>
          </a:xfrm>
        </p:grpSpPr>
        <p:sp>
          <p:nvSpPr>
            <p:cNvPr id="12312" name="Rectangle 16"/>
            <p:cNvSpPr>
              <a:spLocks noChangeArrowheads="1"/>
            </p:cNvSpPr>
            <p:nvPr/>
          </p:nvSpPr>
          <p:spPr bwMode="auto">
            <a:xfrm>
              <a:off x="4040" y="3814"/>
              <a:ext cx="13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80000"/>
                </a:lnSpc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itchFamily="2" charset="-122"/>
                  <a:ea typeface="黑体" pitchFamily="2" charset="-122"/>
                </a:rPr>
                <a:t>: </a:t>
              </a:r>
              <a:r>
                <a:rPr kumimoji="0" lang="zh-CN" altLang="en-US" sz="2000" b="1">
                  <a:latin typeface="黑体" pitchFamily="2" charset="-122"/>
                  <a:ea typeface="黑体" pitchFamily="2" charset="-122"/>
                </a:rPr>
                <a:t>特征根（极点）</a:t>
              </a:r>
            </a:p>
          </p:txBody>
        </p:sp>
        <p:graphicFrame>
          <p:nvGraphicFramePr>
            <p:cNvPr id="12302" name="Object 17"/>
            <p:cNvGraphicFramePr>
              <a:graphicFrameLocks noChangeAspect="1"/>
            </p:cNvGraphicFramePr>
            <p:nvPr/>
          </p:nvGraphicFramePr>
          <p:xfrm>
            <a:off x="3920" y="3800"/>
            <a:ext cx="192" cy="256"/>
          </p:xfrm>
          <a:graphic>
            <a:graphicData uri="http://schemas.openxmlformats.org/presentationml/2006/ole">
              <p:oleObj spid="_x0000_s12302" name="Equation" r:id="rId10" imgW="164880" imgH="228600" progId="Equation.3">
                <p:embed/>
              </p:oleObj>
            </a:graphicData>
          </a:graphic>
        </p:graphicFrame>
      </p:grpSp>
      <p:grpSp>
        <p:nvGrpSpPr>
          <p:cNvPr id="12309" name="Group 18"/>
          <p:cNvGrpSpPr>
            <a:grpSpLocks/>
          </p:cNvGrpSpPr>
          <p:nvPr/>
        </p:nvGrpSpPr>
        <p:grpSpPr bwMode="auto">
          <a:xfrm>
            <a:off x="6386513" y="6326188"/>
            <a:ext cx="2503487" cy="420687"/>
            <a:chOff x="3903" y="3969"/>
            <a:chExt cx="1481" cy="265"/>
          </a:xfrm>
        </p:grpSpPr>
        <p:sp>
          <p:nvSpPr>
            <p:cNvPr id="12311" name="Rectangle 19"/>
            <p:cNvSpPr>
              <a:spLocks noChangeArrowheads="1"/>
            </p:cNvSpPr>
            <p:nvPr/>
          </p:nvSpPr>
          <p:spPr bwMode="auto">
            <a:xfrm>
              <a:off x="4040" y="4006"/>
              <a:ext cx="1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80000"/>
                </a:lnSpc>
                <a:buClrTx/>
                <a:buSzTx/>
                <a:buFontTx/>
                <a:buNone/>
              </a:pPr>
              <a:r>
                <a:rPr kumimoji="0" lang="en-US" altLang="zh-CN" sz="2000" b="1">
                  <a:latin typeface="黑体" pitchFamily="2" charset="-122"/>
                  <a:ea typeface="黑体" pitchFamily="2" charset="-122"/>
                </a:rPr>
                <a:t>: </a:t>
              </a:r>
              <a:r>
                <a:rPr kumimoji="0" lang="zh-CN" altLang="en-US" sz="2000" b="1">
                  <a:latin typeface="黑体" pitchFamily="2" charset="-122"/>
                  <a:ea typeface="黑体" pitchFamily="2" charset="-122"/>
                </a:rPr>
                <a:t>相对于  的模态</a:t>
              </a:r>
            </a:p>
          </p:txBody>
        </p:sp>
        <p:graphicFrame>
          <p:nvGraphicFramePr>
            <p:cNvPr id="12300" name="Object 20"/>
            <p:cNvGraphicFramePr>
              <a:graphicFrameLocks noChangeAspect="1"/>
            </p:cNvGraphicFramePr>
            <p:nvPr/>
          </p:nvGraphicFramePr>
          <p:xfrm>
            <a:off x="3903" y="3969"/>
            <a:ext cx="281" cy="242"/>
          </p:xfrm>
          <a:graphic>
            <a:graphicData uri="http://schemas.openxmlformats.org/presentationml/2006/ole">
              <p:oleObj spid="_x0000_s12300" name="Equation" r:id="rId11" imgW="241200" imgH="215640" progId="Equation.3">
                <p:embed/>
              </p:oleObj>
            </a:graphicData>
          </a:graphic>
        </p:graphicFrame>
        <p:graphicFrame>
          <p:nvGraphicFramePr>
            <p:cNvPr id="12301" name="Object 21"/>
            <p:cNvGraphicFramePr>
              <a:graphicFrameLocks noChangeAspect="1"/>
            </p:cNvGraphicFramePr>
            <p:nvPr/>
          </p:nvGraphicFramePr>
          <p:xfrm>
            <a:off x="4640" y="3978"/>
            <a:ext cx="192" cy="256"/>
          </p:xfrm>
          <a:graphic>
            <a:graphicData uri="http://schemas.openxmlformats.org/presentationml/2006/ole">
              <p:oleObj spid="_x0000_s12301" name="Equation" r:id="rId12" imgW="164880" imgH="228600" progId="Equation.3">
                <p:embed/>
              </p:oleObj>
            </a:graphicData>
          </a:graphic>
        </p:graphicFrame>
      </p:grpSp>
      <p:sp>
        <p:nvSpPr>
          <p:cNvPr id="12310" name="AutoShape 22"/>
          <p:cNvSpPr>
            <a:spLocks/>
          </p:cNvSpPr>
          <p:nvPr/>
        </p:nvSpPr>
        <p:spPr bwMode="auto">
          <a:xfrm>
            <a:off x="6261100" y="60325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7" name="Object 23"/>
          <p:cNvGraphicFramePr>
            <a:graphicFrameLocks noChangeAspect="1"/>
          </p:cNvGraphicFramePr>
          <p:nvPr/>
        </p:nvGraphicFramePr>
        <p:xfrm>
          <a:off x="288925" y="6159500"/>
          <a:ext cx="585788" cy="414338"/>
        </p:xfrm>
        <a:graphic>
          <a:graphicData uri="http://schemas.openxmlformats.org/presentationml/2006/ole">
            <p:oleObj spid="_x0000_s12297" name="公式" r:id="rId13" imgW="279360" imgH="203040" progId="Equation.3">
              <p:embed/>
            </p:oleObj>
          </a:graphicData>
        </a:graphic>
      </p:graphicFrame>
      <p:graphicFrame>
        <p:nvGraphicFramePr>
          <p:cNvPr id="12298" name="Object 24"/>
          <p:cNvGraphicFramePr>
            <a:graphicFrameLocks noChangeAspect="1"/>
          </p:cNvGraphicFramePr>
          <p:nvPr/>
        </p:nvGraphicFramePr>
        <p:xfrm>
          <a:off x="1403350" y="2420938"/>
          <a:ext cx="4706938" cy="490537"/>
        </p:xfrm>
        <a:graphic>
          <a:graphicData uri="http://schemas.openxmlformats.org/presentationml/2006/ole">
            <p:oleObj spid="_x0000_s12298" name="Equation" r:id="rId14" imgW="2234880" imgH="241200" progId="Equation.3">
              <p:embed/>
            </p:oleObj>
          </a:graphicData>
        </a:graphic>
      </p:graphicFrame>
      <p:graphicFrame>
        <p:nvGraphicFramePr>
          <p:cNvPr id="12299" name="Object 25"/>
          <p:cNvGraphicFramePr>
            <a:graphicFrameLocks noChangeAspect="1"/>
          </p:cNvGraphicFramePr>
          <p:nvPr/>
        </p:nvGraphicFramePr>
        <p:xfrm>
          <a:off x="1782763" y="3581400"/>
          <a:ext cx="4999037" cy="490538"/>
        </p:xfrm>
        <a:graphic>
          <a:graphicData uri="http://schemas.openxmlformats.org/presentationml/2006/ole">
            <p:oleObj spid="_x0000_s12299" name="Equation" r:id="rId15" imgW="2374560" imgH="241200" progId="Equation.3">
              <p:embed/>
            </p:oleObj>
          </a:graphicData>
        </a:graphic>
      </p:graphicFrame>
      <p:pic>
        <p:nvPicPr>
          <p:cNvPr id="12315" name="Picture 2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0688"/>
            <a:ext cx="6804248" cy="44481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804248" y="3933056"/>
            <a:ext cx="216024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None/>
            </a:pPr>
            <a:r>
              <a:rPr lang="zh-CN" altLang="en-US" sz="2000" b="1" dirty="0" smtClean="0"/>
              <a:t>控制系统</a:t>
            </a:r>
            <a:endParaRPr lang="en-US" altLang="zh-CN" sz="2000" b="1" dirty="0" smtClean="0"/>
          </a:p>
          <a:p>
            <a:pPr marL="457200" indent="-457200">
              <a:lnSpc>
                <a:spcPct val="100000"/>
              </a:lnSpc>
              <a:buNone/>
            </a:pPr>
            <a:r>
              <a:rPr lang="zh-CN" altLang="en-US" sz="2000" b="1" dirty="0" smtClean="0"/>
              <a:t>传递函数的</a:t>
            </a:r>
            <a:endParaRPr lang="en-US" altLang="zh-CN" sz="2000" b="1" dirty="0" smtClean="0"/>
          </a:p>
          <a:p>
            <a:pPr marL="457200" indent="-457200">
              <a:lnSpc>
                <a:spcPct val="100000"/>
              </a:lnSpc>
              <a:buNone/>
            </a:pPr>
            <a:r>
              <a:rPr lang="zh-CN" altLang="en-US" sz="2000" b="1" dirty="0" smtClean="0">
                <a:solidFill>
                  <a:schemeClr val="hlink"/>
                </a:solidFill>
              </a:rPr>
              <a:t>一般</a:t>
            </a:r>
            <a:r>
              <a:rPr lang="zh-CN" altLang="en-US" sz="2000" b="1" dirty="0">
                <a:solidFill>
                  <a:schemeClr val="hlink"/>
                </a:solidFill>
              </a:rPr>
              <a:t>表达形式</a:t>
            </a:r>
            <a:r>
              <a:rPr lang="en-US" altLang="zh-CN" sz="2000" b="1" dirty="0">
                <a:solidFill>
                  <a:schemeClr val="hlink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B4F63-23AC-47E2-9508-62AFDBEC883C}" type="slidenum">
              <a:rPr lang="zh-CN" altLang="en-US"/>
              <a:pPr/>
              <a:t>13</a:t>
            </a:fld>
            <a:endParaRPr lang="en-US" altLang="zh-CN" dirty="0"/>
          </a:p>
        </p:txBody>
      </p:sp>
      <p:grpSp>
        <p:nvGrpSpPr>
          <p:cNvPr id="14344" name="Group 33"/>
          <p:cNvGrpSpPr>
            <a:grpSpLocks/>
          </p:cNvGrpSpPr>
          <p:nvPr/>
        </p:nvGrpSpPr>
        <p:grpSpPr bwMode="auto">
          <a:xfrm>
            <a:off x="900113" y="2541588"/>
            <a:ext cx="3671887" cy="457200"/>
            <a:chOff x="839" y="981"/>
            <a:chExt cx="2313" cy="288"/>
          </a:xfrm>
        </p:grpSpPr>
        <p:graphicFrame>
          <p:nvGraphicFramePr>
            <p:cNvPr id="14342" name="Object 10"/>
            <p:cNvGraphicFramePr>
              <a:graphicFrameLocks noChangeAspect="1"/>
            </p:cNvGraphicFramePr>
            <p:nvPr/>
          </p:nvGraphicFramePr>
          <p:xfrm>
            <a:off x="839" y="981"/>
            <a:ext cx="332" cy="281"/>
          </p:xfrm>
          <a:graphic>
            <a:graphicData uri="http://schemas.openxmlformats.org/presentationml/2006/ole">
              <p:oleObj spid="_x0000_s14342" name="公式" r:id="rId3" imgW="266400" imgH="228600" progId="Equation.3">
                <p:embed/>
              </p:oleObj>
            </a:graphicData>
          </a:graphic>
        </p:graphicFrame>
        <p:sp>
          <p:nvSpPr>
            <p:cNvPr id="14354" name="Rectangle 15"/>
            <p:cNvSpPr>
              <a:spLocks noChangeArrowheads="1"/>
            </p:cNvSpPr>
            <p:nvPr/>
          </p:nvSpPr>
          <p:spPr bwMode="auto">
            <a:xfrm>
              <a:off x="1247" y="981"/>
              <a:ext cx="19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——</a:t>
              </a:r>
              <a:r>
                <a:rPr lang="zh-CN" altLang="en-US" sz="2400" b="1"/>
                <a:t>系统的零点；</a:t>
              </a:r>
            </a:p>
          </p:txBody>
        </p:sp>
      </p:grpSp>
      <p:sp>
        <p:nvSpPr>
          <p:cNvPr id="14345" name="Rectangle 19"/>
          <p:cNvSpPr>
            <a:spLocks noChangeArrowheads="1"/>
          </p:cNvSpPr>
          <p:nvPr/>
        </p:nvSpPr>
        <p:spPr bwMode="auto">
          <a:xfrm>
            <a:off x="561975" y="3765550"/>
            <a:ext cx="858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零极点可以是复数或实数，复数必定是成对（共轭）出现。</a:t>
            </a:r>
          </a:p>
        </p:txBody>
      </p:sp>
      <p:sp>
        <p:nvSpPr>
          <p:cNvPr id="14346" name="Rectangle 23"/>
          <p:cNvSpPr>
            <a:spLocks noChangeArrowheads="1"/>
          </p:cNvSpPr>
          <p:nvPr/>
        </p:nvSpPr>
        <p:spPr bwMode="auto">
          <a:xfrm>
            <a:off x="0" y="4711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27"/>
          <p:cNvGraphicFramePr>
            <a:graphicFrameLocks noChangeAspect="1"/>
          </p:cNvGraphicFramePr>
          <p:nvPr/>
        </p:nvGraphicFramePr>
        <p:xfrm>
          <a:off x="1685925" y="1400175"/>
          <a:ext cx="5122863" cy="898525"/>
        </p:xfrm>
        <a:graphic>
          <a:graphicData uri="http://schemas.openxmlformats.org/presentationml/2006/ole">
            <p:oleObj spid="_x0000_s14338" name="公式" r:id="rId4" imgW="2438280" imgH="431640" progId="Equation.3">
              <p:embed/>
            </p:oleObj>
          </a:graphicData>
        </a:graphic>
      </p:graphicFrame>
      <p:grpSp>
        <p:nvGrpSpPr>
          <p:cNvPr id="14347" name="Group 32"/>
          <p:cNvGrpSpPr>
            <a:grpSpLocks/>
          </p:cNvGrpSpPr>
          <p:nvPr/>
        </p:nvGrpSpPr>
        <p:grpSpPr bwMode="auto">
          <a:xfrm>
            <a:off x="900113" y="3116263"/>
            <a:ext cx="6551612" cy="485775"/>
            <a:chOff x="839" y="1343"/>
            <a:chExt cx="4029" cy="306"/>
          </a:xfrm>
        </p:grpSpPr>
        <p:graphicFrame>
          <p:nvGraphicFramePr>
            <p:cNvPr id="14340" name="Object 11"/>
            <p:cNvGraphicFramePr>
              <a:graphicFrameLocks noChangeAspect="1"/>
            </p:cNvGraphicFramePr>
            <p:nvPr/>
          </p:nvGraphicFramePr>
          <p:xfrm>
            <a:off x="3605" y="1434"/>
            <a:ext cx="157" cy="167"/>
          </p:xfrm>
          <a:graphic>
            <a:graphicData uri="http://schemas.openxmlformats.org/presentationml/2006/ole">
              <p:oleObj spid="_x0000_s14340" name="公式" r:id="rId5" imgW="126720" imgH="139680" progId="Equation.3">
                <p:embed/>
              </p:oleObj>
            </a:graphicData>
          </a:graphic>
        </p:graphicFrame>
        <p:graphicFrame>
          <p:nvGraphicFramePr>
            <p:cNvPr id="14341" name="Object 9"/>
            <p:cNvGraphicFramePr>
              <a:graphicFrameLocks noChangeAspect="1"/>
            </p:cNvGraphicFramePr>
            <p:nvPr/>
          </p:nvGraphicFramePr>
          <p:xfrm>
            <a:off x="839" y="1373"/>
            <a:ext cx="347" cy="276"/>
          </p:xfrm>
          <a:graphic>
            <a:graphicData uri="http://schemas.openxmlformats.org/presentationml/2006/ole">
              <p:oleObj spid="_x0000_s14341" name="公式" r:id="rId6" imgW="304560" imgH="241200" progId="Equation.3">
                <p:embed/>
              </p:oleObj>
            </a:graphicData>
          </a:graphic>
        </p:graphicFrame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293" y="1343"/>
              <a:ext cx="17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/>
                <a:t>——</a:t>
              </a:r>
              <a:r>
                <a:rPr lang="zh-CN" altLang="en-US" sz="2400" b="1"/>
                <a:t>系统的极点，</a:t>
              </a:r>
            </a:p>
          </p:txBody>
        </p:sp>
        <p:sp>
          <p:nvSpPr>
            <p:cNvPr id="14352" name="Rectangle 21"/>
            <p:cNvSpPr>
              <a:spLocks noChangeArrowheads="1"/>
            </p:cNvSpPr>
            <p:nvPr/>
          </p:nvSpPr>
          <p:spPr bwMode="auto">
            <a:xfrm>
              <a:off x="3787" y="13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个零极点。</a:t>
              </a:r>
            </a:p>
          </p:txBody>
        </p:sp>
        <p:sp>
          <p:nvSpPr>
            <p:cNvPr id="14353" name="Rectangle 28"/>
            <p:cNvSpPr>
              <a:spLocks noChangeArrowheads="1"/>
            </p:cNvSpPr>
            <p:nvPr/>
          </p:nvSpPr>
          <p:spPr bwMode="auto">
            <a:xfrm>
              <a:off x="2880" y="1343"/>
              <a:ext cx="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其中有</a:t>
              </a:r>
            </a:p>
          </p:txBody>
        </p:sp>
      </p:grpSp>
      <p:grpSp>
        <p:nvGrpSpPr>
          <p:cNvPr id="14348" name="Group 31"/>
          <p:cNvGrpSpPr>
            <a:grpSpLocks/>
          </p:cNvGrpSpPr>
          <p:nvPr/>
        </p:nvGrpSpPr>
        <p:grpSpPr bwMode="auto">
          <a:xfrm>
            <a:off x="944563" y="4435479"/>
            <a:ext cx="2735263" cy="461963"/>
            <a:chOff x="640" y="2159"/>
            <a:chExt cx="1723" cy="291"/>
          </a:xfrm>
        </p:grpSpPr>
        <p:sp>
          <p:nvSpPr>
            <p:cNvPr id="14350" name="Rectangle 20"/>
            <p:cNvSpPr>
              <a:spLocks noChangeArrowheads="1"/>
            </p:cNvSpPr>
            <p:nvPr/>
          </p:nvSpPr>
          <p:spPr bwMode="auto">
            <a:xfrm>
              <a:off x="885" y="2159"/>
              <a:ext cx="14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smtClean="0"/>
                <a:t>——</a:t>
              </a:r>
              <a:r>
                <a:rPr lang="zh-CN" altLang="en-US" sz="2400" b="1" dirty="0" smtClean="0"/>
                <a:t>系统增益。</a:t>
              </a:r>
              <a:endParaRPr lang="zh-CN" altLang="en-US" sz="2400" b="1" dirty="0"/>
            </a:p>
          </p:txBody>
        </p:sp>
        <p:graphicFrame>
          <p:nvGraphicFramePr>
            <p:cNvPr id="14339" name="Object 29"/>
            <p:cNvGraphicFramePr>
              <a:graphicFrameLocks noChangeAspect="1"/>
            </p:cNvGraphicFramePr>
            <p:nvPr/>
          </p:nvGraphicFramePr>
          <p:xfrm>
            <a:off x="640" y="2233"/>
            <a:ext cx="185" cy="185"/>
          </p:xfrm>
          <a:graphic>
            <a:graphicData uri="http://schemas.openxmlformats.org/presentationml/2006/ole">
              <p:oleObj spid="_x0000_s14339" name="Equation" r:id="rId7" imgW="164880" imgH="164880" progId="Equation.3">
                <p:embed/>
              </p:oleObj>
            </a:graphicData>
          </a:graphic>
        </p:graphicFrame>
      </p:grpSp>
      <p:sp>
        <p:nvSpPr>
          <p:cNvPr id="14349" name="Rectangle 35"/>
          <p:cNvSpPr>
            <a:spLocks noChangeArrowheads="1"/>
          </p:cNvSpPr>
          <p:nvPr/>
        </p:nvSpPr>
        <p:spPr bwMode="auto">
          <a:xfrm>
            <a:off x="395288" y="620713"/>
            <a:ext cx="55086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b="1"/>
              <a:t>b. </a:t>
            </a:r>
            <a:r>
              <a:rPr lang="zh-CN" altLang="en-US" b="1"/>
              <a:t>表示成</a:t>
            </a:r>
            <a:r>
              <a:rPr lang="zh-CN" altLang="en-US" b="1">
                <a:solidFill>
                  <a:schemeClr val="hlink"/>
                </a:solidFill>
              </a:rPr>
              <a:t>零、极点表达形式：</a:t>
            </a:r>
          </a:p>
        </p:txBody>
      </p:sp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7704" y="5013176"/>
            <a:ext cx="3148078" cy="13681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20" name="云形 19"/>
          <p:cNvSpPr/>
          <p:nvPr/>
        </p:nvSpPr>
        <p:spPr bwMode="auto">
          <a:xfrm>
            <a:off x="6948264" y="1556792"/>
            <a:ext cx="1224136" cy="7200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首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型</a:t>
            </a:r>
          </a:p>
        </p:txBody>
      </p:sp>
      <p:sp>
        <p:nvSpPr>
          <p:cNvPr id="21" name="云形 20"/>
          <p:cNvSpPr/>
          <p:nvPr/>
        </p:nvSpPr>
        <p:spPr bwMode="auto">
          <a:xfrm>
            <a:off x="5364088" y="5301208"/>
            <a:ext cx="1224136" cy="72008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None/>
              <a:tabLst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尾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27998-21E9-4E42-8B4B-A88DF823903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280400" cy="30241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1. </a:t>
            </a:r>
            <a:r>
              <a:rPr lang="zh-CN" altLang="en-US" sz="2800" b="1" smtClean="0"/>
              <a:t>稳：（基本要求）    </a:t>
            </a:r>
            <a:r>
              <a:rPr lang="en-US" altLang="zh-CN" sz="2800" i="1" smtClean="0"/>
              <a:t>Stability</a:t>
            </a:r>
            <a:endParaRPr lang="zh-CN" altLang="en-US" sz="2800" b="1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    要求系统要稳定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2. </a:t>
            </a:r>
            <a:r>
              <a:rPr lang="zh-CN" altLang="en-US" sz="2800" b="1" smtClean="0"/>
              <a:t>准：（稳态要求）   </a:t>
            </a:r>
            <a:r>
              <a:rPr lang="en-US" altLang="zh-CN" sz="2800" i="1" smtClean="0"/>
              <a:t>Accuracy</a:t>
            </a:r>
            <a:endParaRPr lang="zh-CN" altLang="en-US" sz="2800" b="1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    系统响应达到稳态时，输出跟踪精度要高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3. </a:t>
            </a:r>
            <a:r>
              <a:rPr lang="zh-CN" altLang="en-US" sz="2800" b="1" smtClean="0"/>
              <a:t>快：（动态要求） </a:t>
            </a:r>
            <a:r>
              <a:rPr lang="en-US" altLang="zh-CN" sz="2800" i="1" smtClean="0"/>
              <a:t>Quickness or Rapidness</a:t>
            </a: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/>
              <a:t>              系统阶跃响应的过渡过程要平稳、快速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  <a:solidFill>
            <a:schemeClr val="accent1"/>
          </a:solidFill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对控制系统的基本要求</a:t>
            </a:r>
            <a:r>
              <a:rPr lang="en-US" altLang="zh-CN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altLang="zh-CN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 sz="2800" dirty="0" smtClean="0"/>
              <a:t>Basic Requirements (Performance)</a:t>
            </a:r>
            <a:endParaRPr lang="zh-CN" altLang="en-US" sz="2800" dirty="0" smtClean="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179388" y="4579938"/>
            <a:ext cx="2808287" cy="1268412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如何设计及分析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控制系统？？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3779838" y="4075113"/>
            <a:ext cx="1152525" cy="5762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</a:rPr>
              <a:t>建立模型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3779838" y="5011738"/>
            <a:ext cx="1152525" cy="5762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2000" b="1">
                <a:solidFill>
                  <a:schemeClr val="bg2"/>
                </a:solidFill>
              </a:rPr>
              <a:t>分析模型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3779838" y="5948363"/>
            <a:ext cx="1152525" cy="576262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设计优化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zh-CN" altLang="en-US" sz="1800" b="1">
                <a:solidFill>
                  <a:schemeClr val="bg2"/>
                </a:solidFill>
              </a:rPr>
              <a:t>模型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4354513" y="465137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4354513" y="55880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8" name="TextBox 11"/>
          <p:cNvSpPr txBox="1">
            <a:spLocks noChangeArrowheads="1"/>
          </p:cNvSpPr>
          <p:nvPr/>
        </p:nvSpPr>
        <p:spPr bwMode="auto">
          <a:xfrm>
            <a:off x="5219700" y="4076700"/>
            <a:ext cx="15795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Modeling</a:t>
            </a:r>
            <a:endParaRPr lang="zh-CN" altLang="en-US" sz="2800"/>
          </a:p>
        </p:txBody>
      </p:sp>
      <p:sp>
        <p:nvSpPr>
          <p:cNvPr id="39949" name="TextBox 12"/>
          <p:cNvSpPr txBox="1">
            <a:spLocks noChangeArrowheads="1"/>
          </p:cNvSpPr>
          <p:nvPr/>
        </p:nvSpPr>
        <p:spPr bwMode="auto">
          <a:xfrm>
            <a:off x="5291138" y="5011738"/>
            <a:ext cx="14398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Analysis</a:t>
            </a:r>
            <a:endParaRPr lang="zh-CN" altLang="en-US" sz="2800"/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5146675" y="5948363"/>
            <a:ext cx="3551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/>
              <a:t>Design &amp; Optimization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49E8-0E06-4ED5-813E-56578A8FD89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272338" cy="5873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第二章  控制系统数学模型的建立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7775575" cy="9350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ea typeface="黑体" pitchFamily="2" charset="-122"/>
              </a:rPr>
              <a:t>一、数学模型：</a:t>
            </a:r>
            <a:r>
              <a:rPr lang="zh-CN" altLang="en-US" sz="2400" b="1" smtClean="0">
                <a:latin typeface="宋体" pitchFamily="2" charset="-122"/>
              </a:rPr>
              <a:t>描述系统行为特性的数学表达式。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latin typeface="宋体" pitchFamily="2" charset="-122"/>
              </a:rPr>
              <a:t>                是对实际物理系统的一种数学抽象。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0" y="4149725"/>
            <a:ext cx="9144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 本书中主要介绍的几种系统模型</a:t>
            </a:r>
            <a:r>
              <a:rPr lang="zh-CN" altLang="en-US" sz="2800" b="1">
                <a:latin typeface="宋体" pitchFamily="2" charset="-122"/>
              </a:rPr>
              <a:t> 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宋体" pitchFamily="2" charset="-122"/>
              </a:rPr>
              <a:t>  </a:t>
            </a:r>
            <a:r>
              <a:rPr lang="zh-CN" altLang="en-US" sz="2400" b="1">
                <a:latin typeface="宋体" pitchFamily="2" charset="-122"/>
              </a:rPr>
              <a:t>图 模 型：方块图 </a:t>
            </a:r>
            <a:r>
              <a:rPr lang="en-US" altLang="zh-CN" sz="2000" b="1" i="1">
                <a:latin typeface="宋体" pitchFamily="2" charset="-122"/>
              </a:rPr>
              <a:t>Block Diagram</a:t>
            </a:r>
            <a:r>
              <a:rPr lang="zh-CN" altLang="en-US" sz="2000" b="1">
                <a:latin typeface="宋体" pitchFamily="2" charset="-122"/>
              </a:rPr>
              <a:t>  </a:t>
            </a:r>
            <a:r>
              <a:rPr lang="zh-CN" altLang="en-US" sz="2400" b="1">
                <a:latin typeface="宋体" pitchFamily="2" charset="-122"/>
              </a:rPr>
              <a:t>信号流程图 </a:t>
            </a:r>
            <a:r>
              <a:rPr lang="en-US" altLang="zh-CN" sz="2000" b="1">
                <a:latin typeface="宋体" pitchFamily="2" charset="-122"/>
              </a:rPr>
              <a:t>Signal Flow Graph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endParaRPr lang="zh-CN" altLang="en-US" sz="2000" b="1">
              <a:latin typeface="宋体" pitchFamily="2" charset="-122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>
                <a:latin typeface="宋体" pitchFamily="2" charset="-122"/>
              </a:rPr>
              <a:t>  数学模型： 微分方程 </a:t>
            </a:r>
            <a:r>
              <a:rPr lang="en-US" altLang="zh-CN" sz="2400" b="1" i="1">
                <a:latin typeface="宋体" pitchFamily="2" charset="-122"/>
              </a:rPr>
              <a:t>Differential Equation</a:t>
            </a:r>
            <a:endParaRPr lang="en-US" altLang="zh-CN" sz="2400" b="1">
              <a:latin typeface="宋体" pitchFamily="2" charset="-122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         </a:t>
            </a:r>
            <a:r>
              <a:rPr lang="zh-CN" altLang="en-US" sz="2400" b="1">
                <a:latin typeface="宋体" pitchFamily="2" charset="-122"/>
              </a:rPr>
              <a:t>传递函数 </a:t>
            </a:r>
            <a:r>
              <a:rPr lang="en-US" altLang="zh-CN" sz="2400" b="1" i="1">
                <a:latin typeface="宋体" pitchFamily="2" charset="-122"/>
              </a:rPr>
              <a:t>Transfer Function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宋体" pitchFamily="2" charset="-122"/>
              </a:rPr>
              <a:t>             </a:t>
            </a:r>
            <a:r>
              <a:rPr lang="zh-CN" altLang="en-US" sz="2400" b="1">
                <a:latin typeface="宋体" pitchFamily="2" charset="-122"/>
              </a:rPr>
              <a:t>频率特性</a:t>
            </a:r>
            <a:r>
              <a:rPr lang="zh-CN" altLang="en-US" sz="2400">
                <a:latin typeface="宋体" pitchFamily="2" charset="-122"/>
              </a:rPr>
              <a:t> </a:t>
            </a:r>
            <a:r>
              <a:rPr lang="en-US" altLang="zh-CN" sz="2400" b="1" i="1">
                <a:latin typeface="宋体" pitchFamily="2" charset="-122"/>
              </a:rPr>
              <a:t>Frequency Response Characters</a:t>
            </a:r>
            <a:r>
              <a:rPr lang="zh-CN" altLang="en-US" sz="2400" b="1" i="1">
                <a:latin typeface="宋体" pitchFamily="2" charset="-122"/>
              </a:rPr>
              <a:t>    </a:t>
            </a:r>
            <a:endParaRPr lang="zh-CN" altLang="en-US" sz="2400" b="1" i="1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68313" y="1125538"/>
            <a:ext cx="7559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2-1 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数学模型 </a:t>
            </a: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Mathematical model</a:t>
            </a:r>
            <a:endParaRPr lang="zh-CN" alt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0" y="3098800"/>
          <a:ext cx="114300" cy="219075"/>
        </p:xfrm>
        <a:graphic>
          <a:graphicData uri="http://schemas.openxmlformats.org/presentationml/2006/ole">
            <p:oleObj spid="_x0000_s2050" name="公式" r:id="rId4" imgW="114151" imgH="215619" progId="Equation.3">
              <p:embed/>
            </p:oleObj>
          </a:graphicData>
        </a:graphic>
      </p:graphicFrame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2771775" y="2781300"/>
          <a:ext cx="3240088" cy="1252538"/>
        </p:xfrm>
        <a:graphic>
          <a:graphicData uri="http://schemas.openxmlformats.org/presentationml/2006/ole">
            <p:oleObj spid="_x0000_s2051" name="公式" r:id="rId5" imgW="1256755" imgH="482391" progId="Equation.3">
              <p:embed/>
            </p:oleObj>
          </a:graphicData>
        </a:graphic>
      </p:graphicFrame>
      <p:sp>
        <p:nvSpPr>
          <p:cNvPr id="2057" name="Rectangle 18"/>
          <p:cNvSpPr>
            <a:spLocks noChangeArrowheads="1"/>
          </p:cNvSpPr>
          <p:nvPr/>
        </p:nvSpPr>
        <p:spPr bwMode="auto">
          <a:xfrm>
            <a:off x="971550" y="32131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建模方法</a:t>
            </a:r>
            <a:r>
              <a:rPr lang="en-US" altLang="zh-CN" sz="2400" b="1">
                <a:latin typeface="新宋体" pitchFamily="49" charset="-122"/>
                <a:ea typeface="新宋体" pitchFamily="49" charset="-122"/>
                <a:cs typeface="Times New Roman" pitchFamily="18" charset="0"/>
              </a:rPr>
              <a:t>:</a:t>
            </a:r>
          </a:p>
        </p:txBody>
      </p:sp>
      <p:sp>
        <p:nvSpPr>
          <p:cNvPr id="2058" name="Rectangle 19"/>
          <p:cNvSpPr>
            <a:spLocks noChangeArrowheads="1"/>
          </p:cNvSpPr>
          <p:nvPr/>
        </p:nvSpPr>
        <p:spPr bwMode="auto">
          <a:xfrm>
            <a:off x="0" y="3317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9" name="Rectangle 20"/>
          <p:cNvSpPr>
            <a:spLocks noChangeArrowheads="1"/>
          </p:cNvSpPr>
          <p:nvPr/>
        </p:nvSpPr>
        <p:spPr bwMode="auto">
          <a:xfrm>
            <a:off x="0" y="3803650"/>
            <a:ext cx="2190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100"/>
              <a:t> </a:t>
            </a:r>
            <a:endParaRPr lang="zh-CN" altLang="en-US" sz="2400"/>
          </a:p>
        </p:txBody>
      </p:sp>
      <p:sp>
        <p:nvSpPr>
          <p:cNvPr id="2060" name="矩形 11"/>
          <p:cNvSpPr>
            <a:spLocks noChangeArrowheads="1"/>
          </p:cNvSpPr>
          <p:nvPr/>
        </p:nvSpPr>
        <p:spPr bwMode="auto">
          <a:xfrm>
            <a:off x="6084888" y="2781300"/>
            <a:ext cx="2814637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i="1"/>
              <a:t>Mechanism Analysis</a:t>
            </a:r>
            <a:endParaRPr lang="zh-CN" altLang="en-US" sz="2400" b="1" i="1"/>
          </a:p>
        </p:txBody>
      </p:sp>
      <p:sp>
        <p:nvSpPr>
          <p:cNvPr id="2061" name="矩形 12"/>
          <p:cNvSpPr>
            <a:spLocks noChangeArrowheads="1"/>
          </p:cNvSpPr>
          <p:nvPr/>
        </p:nvSpPr>
        <p:spPr bwMode="auto">
          <a:xfrm>
            <a:off x="6084888" y="3500438"/>
            <a:ext cx="28971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i="1"/>
              <a:t>Testing Identification</a:t>
            </a:r>
            <a:endParaRPr lang="zh-CN" altLang="en-US" sz="2400" b="1" i="1"/>
          </a:p>
        </p:txBody>
      </p:sp>
      <p:sp>
        <p:nvSpPr>
          <p:cNvPr id="2062" name="矩形 14"/>
          <p:cNvSpPr>
            <a:spLocks noChangeArrowheads="1"/>
          </p:cNvSpPr>
          <p:nvPr/>
        </p:nvSpPr>
        <p:spPr bwMode="auto">
          <a:xfrm>
            <a:off x="323850" y="2852738"/>
            <a:ext cx="2449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i="1"/>
              <a:t>Modeling Method</a:t>
            </a:r>
            <a:endParaRPr lang="zh-CN" altLang="en-US" sz="2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6673"/>
            <a:ext cx="8892480" cy="329911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512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DE35A-9486-44F3-81C9-3D4B57C2CDAB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0" y="0"/>
            <a:ext cx="705643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控制系统的时域数学模型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微分方程</a:t>
            </a:r>
            <a:endParaRPr lang="en-US" altLang="zh-CN" sz="2800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50825" y="3717032"/>
            <a:ext cx="85693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1" dirty="0"/>
              <a:t>    推广到一般情况，系统的时域数学模型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微分方程：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endParaRPr lang="zh-CN" altLang="en-US" sz="2400" b="1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1" dirty="0"/>
              <a:t>      其中，</a:t>
            </a:r>
            <a:r>
              <a:rPr lang="en-US" altLang="zh-CN" sz="2400" b="1" dirty="0"/>
              <a:t>            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 =0,1,2,…….n;  j =0,1,2…….m)  </a:t>
            </a:r>
            <a:r>
              <a:rPr lang="zh-CN" altLang="en-US" sz="2400" b="1" dirty="0"/>
              <a:t>均为实数，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1" dirty="0"/>
              <a:t>是由系统本身的结构参数所决定，</a:t>
            </a:r>
          </a:p>
        </p:txBody>
      </p:sp>
      <p:graphicFrame>
        <p:nvGraphicFramePr>
          <p:cNvPr id="5124" name="Object 19"/>
          <p:cNvGraphicFramePr>
            <a:graphicFrameLocks noChangeAspect="1"/>
          </p:cNvGraphicFramePr>
          <p:nvPr>
            <p:ph/>
          </p:nvPr>
        </p:nvGraphicFramePr>
        <p:xfrm>
          <a:off x="1692275" y="5949280"/>
          <a:ext cx="863600" cy="468313"/>
        </p:xfrm>
        <a:graphic>
          <a:graphicData uri="http://schemas.openxmlformats.org/presentationml/2006/ole">
            <p:oleObj spid="_x0000_s5124" name="公式" r:id="rId5" imgW="419040" imgH="241200" progId="Equation.3">
              <p:embed/>
            </p:oleObj>
          </a:graphicData>
        </a:graphic>
      </p:graphicFrame>
      <p:graphicFrame>
        <p:nvGraphicFramePr>
          <p:cNvPr id="5125" name="Object 22"/>
          <p:cNvGraphicFramePr>
            <a:graphicFrameLocks noChangeAspect="1"/>
          </p:cNvGraphicFramePr>
          <p:nvPr/>
        </p:nvGraphicFramePr>
        <p:xfrm>
          <a:off x="1223963" y="4278164"/>
          <a:ext cx="5697537" cy="735012"/>
        </p:xfrm>
        <a:graphic>
          <a:graphicData uri="http://schemas.openxmlformats.org/presentationml/2006/ole">
            <p:oleObj spid="_x0000_s5125" name="公式" r:id="rId6" imgW="3238200" imgH="419040" progId="Equation.3">
              <p:embed/>
            </p:oleObj>
          </a:graphicData>
        </a:graphic>
      </p:graphicFrame>
      <p:graphicFrame>
        <p:nvGraphicFramePr>
          <p:cNvPr id="5126" name="Object 25"/>
          <p:cNvGraphicFramePr>
            <a:graphicFrameLocks noChangeAspect="1"/>
          </p:cNvGraphicFramePr>
          <p:nvPr/>
        </p:nvGraphicFramePr>
        <p:xfrm>
          <a:off x="1476375" y="5092476"/>
          <a:ext cx="5327650" cy="712788"/>
        </p:xfrm>
        <a:graphic>
          <a:graphicData uri="http://schemas.openxmlformats.org/presentationml/2006/ole">
            <p:oleObj spid="_x0000_s5126" name="公式" r:id="rId7" imgW="3124200" imgH="419100" progId="Equation.3">
              <p:embed/>
            </p:oleObj>
          </a:graphicData>
        </a:graphic>
      </p:graphicFrame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2843808" y="476672"/>
            <a:ext cx="4249737" cy="4810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i="1" dirty="0">
                <a:latin typeface="宋体" pitchFamily="2" charset="-122"/>
              </a:rPr>
              <a:t>Differential Equation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E6A8A-233E-4FC6-ABC7-C8791F70F43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96975"/>
            <a:ext cx="84963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hlink"/>
                </a:solidFill>
                <a:ea typeface="黑体" pitchFamily="2" charset="-122"/>
              </a:rPr>
              <a:t>    </a:t>
            </a:r>
            <a:r>
              <a:rPr lang="zh-CN" altLang="en-US" sz="2800" b="1" smtClean="0">
                <a:ea typeface="黑体" pitchFamily="2" charset="-122"/>
              </a:rPr>
              <a:t>传递函数 </a:t>
            </a:r>
            <a:r>
              <a:rPr lang="zh-CN" altLang="en-US" sz="2800" b="1" smtClean="0">
                <a:solidFill>
                  <a:schemeClr val="hlink"/>
                </a:solidFill>
                <a:ea typeface="黑体" pitchFamily="2" charset="-122"/>
              </a:rPr>
              <a:t> </a:t>
            </a:r>
            <a:r>
              <a:rPr lang="zh-CN" altLang="en-US" sz="2400" b="1" smtClean="0"/>
              <a:t>是经典控制最基本，最重要的概念之一。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黑体" pitchFamily="2" charset="-122"/>
              </a:rPr>
              <a:t>    定义</a:t>
            </a:r>
            <a:r>
              <a:rPr lang="zh-CN" altLang="en-US" sz="2400" smtClean="0">
                <a:ea typeface="黑体" pitchFamily="2" charset="-122"/>
              </a:rPr>
              <a:t>：</a:t>
            </a:r>
            <a:r>
              <a:rPr lang="zh-CN" altLang="en-US" sz="2400" b="1" smtClean="0">
                <a:solidFill>
                  <a:schemeClr val="folHlink"/>
                </a:solidFill>
                <a:ea typeface="黑体" pitchFamily="2" charset="-122"/>
              </a:rPr>
              <a:t>线性定常系统</a:t>
            </a:r>
            <a:r>
              <a:rPr lang="zh-CN" altLang="en-US" sz="2400" b="1" smtClean="0"/>
              <a:t>在</a:t>
            </a:r>
            <a:r>
              <a:rPr lang="zh-CN" altLang="en-US" sz="2400" b="1" smtClean="0">
                <a:solidFill>
                  <a:schemeClr val="folHlink"/>
                </a:solidFill>
                <a:ea typeface="黑体" pitchFamily="2" charset="-122"/>
              </a:rPr>
              <a:t>初始条件为零</a:t>
            </a:r>
            <a:r>
              <a:rPr lang="zh-CN" altLang="en-US" sz="2400" b="1" smtClean="0">
                <a:ea typeface="黑体" pitchFamily="2" charset="-122"/>
              </a:rPr>
              <a:t>时</a:t>
            </a:r>
            <a:r>
              <a:rPr lang="zh-CN" altLang="en-US" sz="2400" b="1" smtClean="0"/>
              <a:t>，输出量的拉氏变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     换和输入量的拉氏变换之比。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   设：</a:t>
            </a:r>
            <a:r>
              <a:rPr lang="zh-CN" altLang="en-US" sz="2400" b="1" smtClean="0"/>
              <a:t>输入</a:t>
            </a:r>
            <a:r>
              <a:rPr lang="en-US" altLang="zh-CN" sz="2400" b="1" smtClean="0"/>
              <a:t>----r(t)</a:t>
            </a:r>
            <a:r>
              <a:rPr lang="zh-CN" altLang="en-US" sz="2400" b="1" smtClean="0"/>
              <a:t>，输出</a:t>
            </a:r>
            <a:r>
              <a:rPr lang="en-US" altLang="zh-CN" sz="2400" b="1" smtClean="0"/>
              <a:t>----c(t)</a:t>
            </a:r>
            <a:r>
              <a:rPr lang="zh-CN" altLang="en-US" sz="2400" b="1" smtClean="0"/>
              <a:t>，则传递函数：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			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式中：</a:t>
            </a:r>
            <a:r>
              <a:rPr lang="en-US" altLang="zh-CN" sz="2400" b="1" smtClean="0"/>
              <a:t>C(s)=L[c(t)]——</a:t>
            </a:r>
            <a:r>
              <a:rPr lang="zh-CN" altLang="en-US" sz="2400" b="1" smtClean="0"/>
              <a:t>输出量的拉氏变换式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           </a:t>
            </a:r>
            <a:r>
              <a:rPr lang="en-US" altLang="zh-CN" sz="2400" b="1" smtClean="0"/>
              <a:t>R(s)=L[r(t)]——</a:t>
            </a:r>
            <a:r>
              <a:rPr lang="zh-CN" altLang="en-US" sz="2400" b="1" smtClean="0"/>
              <a:t>输入量的拉氏变换式。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那么：</a:t>
            </a:r>
            <a:r>
              <a:rPr lang="en-US" altLang="zh-CN" sz="2400" b="1" smtClean="0"/>
              <a:t>C(s)=R(s)G(s)				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/>
              <a:t>   控制系统的时间响应</a:t>
            </a:r>
            <a:r>
              <a:rPr lang="en-US" altLang="zh-CN" sz="2400" b="1" smtClean="0"/>
              <a:t>c(t)</a:t>
            </a:r>
            <a:r>
              <a:rPr lang="zh-CN" altLang="en-US" sz="2400" b="1" smtClean="0"/>
              <a:t>等于</a:t>
            </a:r>
            <a:r>
              <a:rPr lang="en-US" altLang="zh-CN" sz="2400" b="1" smtClean="0"/>
              <a:t>C(s)</a:t>
            </a:r>
            <a:r>
              <a:rPr lang="zh-CN" altLang="en-US" sz="2400" b="1" smtClean="0"/>
              <a:t>的拉氏反变换：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smtClean="0"/>
              <a:t>			</a:t>
            </a:r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2987675" y="3146425"/>
          <a:ext cx="2663825" cy="830263"/>
        </p:xfrm>
        <a:graphic>
          <a:graphicData uri="http://schemas.openxmlformats.org/presentationml/2006/ole">
            <p:oleObj spid="_x0000_s6146" name="公式" r:id="rId3" imgW="1346200" imgH="419100" progId="Equation.3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060700" y="5878513"/>
          <a:ext cx="3309938" cy="407987"/>
        </p:xfrm>
        <a:graphic>
          <a:graphicData uri="http://schemas.openxmlformats.org/presentationml/2006/ole">
            <p:oleObj spid="_x0000_s6147" name="公式" r:id="rId4" imgW="1854000" imgH="228600" progId="Equation.3">
              <p:embed/>
            </p:oleObj>
          </a:graphicData>
        </a:graphic>
      </p:graphicFrame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250825" y="476250"/>
            <a:ext cx="66960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控制系统的复域数学模型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传递函数</a:t>
            </a:r>
            <a:endParaRPr lang="zh-CN" altLang="en-US" sz="28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pic>
        <p:nvPicPr>
          <p:cNvPr id="6153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588" y="2997200"/>
            <a:ext cx="20574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7164388" y="3789363"/>
          <a:ext cx="1309687" cy="706437"/>
        </p:xfrm>
        <a:graphic>
          <a:graphicData uri="http://schemas.openxmlformats.org/presentationml/2006/ole">
            <p:oleObj spid="_x0000_s6148" name="Equation" r:id="rId6" imgW="799920" imgH="431640" progId="Equation.3">
              <p:embed/>
            </p:oleObj>
          </a:graphicData>
        </a:graphic>
      </p:graphicFrame>
      <p:sp>
        <p:nvSpPr>
          <p:cNvPr id="6154" name="矩形 9"/>
          <p:cNvSpPr>
            <a:spLocks noChangeArrowheads="1"/>
          </p:cNvSpPr>
          <p:nvPr/>
        </p:nvSpPr>
        <p:spPr bwMode="auto">
          <a:xfrm>
            <a:off x="4932363" y="188913"/>
            <a:ext cx="2827337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b="1" i="1">
                <a:latin typeface="宋体" pitchFamily="2" charset="-122"/>
              </a:rPr>
              <a:t>Transfer Function</a:t>
            </a: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50825" y="2997200"/>
            <a:ext cx="2392363" cy="10461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b="1" i="1" dirty="0">
                <a:latin typeface="宋体" pitchFamily="2" charset="-122"/>
              </a:rPr>
              <a:t>Laplace transform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 i="1" dirty="0">
                <a:latin typeface="宋体" pitchFamily="2" charset="-122"/>
              </a:rPr>
              <a:t>ratio of output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 i="1" dirty="0">
                <a:latin typeface="宋体" pitchFamily="2" charset="-122"/>
              </a:rPr>
              <a:t> to input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380DF-DE71-4A4E-8524-3C33540DB58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85913"/>
            <a:ext cx="8964613" cy="5272087"/>
          </a:xfrm>
          <a:solidFill>
            <a:schemeClr val="tx1"/>
          </a:solidFill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88900" y="968375"/>
            <a:ext cx="8915400" cy="504825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                                   </a:t>
            </a:r>
            <a:endParaRPr lang="en-US" altLang="zh-CN" sz="3200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214" name="Rectangle 4"/>
          <p:cNvSpPr>
            <a:spLocks noChangeArrowheads="1"/>
          </p:cNvSpPr>
          <p:nvPr/>
        </p:nvSpPr>
        <p:spPr bwMode="auto">
          <a:xfrm>
            <a:off x="457200" y="1831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拉氏变换的定义</a:t>
            </a:r>
            <a:r>
              <a:rPr lang="zh-CN" altLang="en-US" sz="11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3429000" y="1755775"/>
          <a:ext cx="3124200" cy="758825"/>
        </p:xfrm>
        <a:graphic>
          <a:graphicData uri="http://schemas.openxmlformats.org/presentationml/2006/ole">
            <p:oleObj spid="_x0000_s8194" name="Equation" r:id="rId3" imgW="1358640" imgH="330120" progId="Equation.3">
              <p:embed/>
            </p:oleObj>
          </a:graphicData>
        </a:graphic>
      </p:graphicFrame>
      <p:sp>
        <p:nvSpPr>
          <p:cNvPr id="8215" name="Rectangle 6"/>
          <p:cNvSpPr>
            <a:spLocks noChangeArrowheads="1"/>
          </p:cNvSpPr>
          <p:nvPr/>
        </p:nvSpPr>
        <p:spPr bwMode="auto">
          <a:xfrm>
            <a:off x="914400" y="366395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）单位阶跃</a:t>
            </a:r>
          </a:p>
        </p:txBody>
      </p:sp>
      <p:sp>
        <p:nvSpPr>
          <p:cNvPr id="8216" name="Rectangle 7"/>
          <p:cNvSpPr>
            <a:spLocks noChangeArrowheads="1"/>
          </p:cNvSpPr>
          <p:nvPr/>
        </p:nvSpPr>
        <p:spPr bwMode="auto">
          <a:xfrm>
            <a:off x="457200" y="2565400"/>
            <a:ext cx="366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常见函数</a:t>
            </a:r>
            <a:r>
              <a:rPr lang="en-US" altLang="zh-CN" sz="2400" b="1">
                <a:solidFill>
                  <a:schemeClr val="bg2"/>
                </a:solidFill>
                <a:ea typeface="黑体" pitchFamily="2" charset="-122"/>
              </a:rPr>
              <a:t>L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变换</a:t>
            </a:r>
            <a:endParaRPr lang="zh-CN" altLang="en-US" sz="2400">
              <a:solidFill>
                <a:schemeClr val="bg2"/>
              </a:solidFill>
            </a:endParaRP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3455988" y="2590800"/>
          <a:ext cx="752475" cy="463550"/>
        </p:xfrm>
        <a:graphic>
          <a:graphicData uri="http://schemas.openxmlformats.org/presentationml/2006/ole">
            <p:oleObj spid="_x0000_s8195" name="Equation" r:id="rId4" imgW="330120" imgH="203040" progId="Equation.3">
              <p:embed/>
            </p:oleObj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5427663" y="3662363"/>
          <a:ext cx="527050" cy="477837"/>
        </p:xfrm>
        <a:graphic>
          <a:graphicData uri="http://schemas.openxmlformats.org/presentationml/2006/ole">
            <p:oleObj spid="_x0000_s8196" name="Equation" r:id="rId5" imgW="241200" imgH="215640" progId="Equation.3">
              <p:embed/>
            </p:oleObj>
          </a:graphicData>
        </a:graphic>
      </p:graphicFrame>
      <p:sp>
        <p:nvSpPr>
          <p:cNvPr id="8217" name="Rectangle 10"/>
          <p:cNvSpPr>
            <a:spLocks noChangeArrowheads="1"/>
          </p:cNvSpPr>
          <p:nvPr/>
        </p:nvSpPr>
        <p:spPr bwMode="auto">
          <a:xfrm>
            <a:off x="914400" y="512286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）指数函数</a:t>
            </a:r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3497263" y="5051425"/>
          <a:ext cx="654050" cy="503238"/>
        </p:xfrm>
        <a:graphic>
          <a:graphicData uri="http://schemas.openxmlformats.org/presentationml/2006/ole">
            <p:oleObj spid="_x0000_s8197" name="Equation" r:id="rId6" imgW="266400" imgH="203040" progId="Equation.3">
              <p:embed/>
            </p:oleObj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5091113" y="5029200"/>
          <a:ext cx="1300162" cy="503238"/>
        </p:xfrm>
        <a:graphic>
          <a:graphicData uri="http://schemas.openxmlformats.org/presentationml/2006/ole">
            <p:oleObj spid="_x0000_s8198" name="Equation" r:id="rId7" imgW="558720" imgH="215640" progId="Equation.3">
              <p:embed/>
            </p:oleObj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/>
        </p:nvGraphicFramePr>
        <p:xfrm>
          <a:off x="5287963" y="2622550"/>
          <a:ext cx="779462" cy="463550"/>
        </p:xfrm>
        <a:graphic>
          <a:graphicData uri="http://schemas.openxmlformats.org/presentationml/2006/ole">
            <p:oleObj spid="_x0000_s8199" name="Equation" r:id="rId8" imgW="342720" imgH="203040" progId="Equation.3">
              <p:embed/>
            </p:oleObj>
          </a:graphicData>
        </a:graphic>
      </p:graphicFrame>
      <p:graphicFrame>
        <p:nvGraphicFramePr>
          <p:cNvPr id="8200" name="Object 14"/>
          <p:cNvGraphicFramePr>
            <a:graphicFrameLocks noChangeAspect="1"/>
          </p:cNvGraphicFramePr>
          <p:nvPr/>
        </p:nvGraphicFramePr>
        <p:xfrm>
          <a:off x="3522663" y="3671888"/>
          <a:ext cx="608012" cy="463550"/>
        </p:xfrm>
        <a:graphic>
          <a:graphicData uri="http://schemas.openxmlformats.org/presentationml/2006/ole">
            <p:oleObj spid="_x0000_s8200" name="Equation" r:id="rId9" imgW="266400" imgH="203040" progId="Equation.3">
              <p:embed/>
            </p:oleObj>
          </a:graphicData>
        </a:graphic>
      </p:graphicFrame>
      <p:sp>
        <p:nvSpPr>
          <p:cNvPr id="8218" name="Rectangle 15"/>
          <p:cNvSpPr>
            <a:spLocks noChangeArrowheads="1"/>
          </p:cNvSpPr>
          <p:nvPr/>
        </p:nvSpPr>
        <p:spPr bwMode="auto">
          <a:xfrm>
            <a:off x="914400" y="317341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）单位脉冲</a:t>
            </a:r>
          </a:p>
        </p:txBody>
      </p:sp>
      <p:graphicFrame>
        <p:nvGraphicFramePr>
          <p:cNvPr id="8201" name="Object 16"/>
          <p:cNvGraphicFramePr>
            <a:graphicFrameLocks noChangeAspect="1"/>
          </p:cNvGraphicFramePr>
          <p:nvPr/>
        </p:nvGraphicFramePr>
        <p:xfrm>
          <a:off x="5537200" y="3195638"/>
          <a:ext cx="249238" cy="363537"/>
        </p:xfrm>
        <a:graphic>
          <a:graphicData uri="http://schemas.openxmlformats.org/presentationml/2006/ole">
            <p:oleObj spid="_x0000_s8201" name="Equation" r:id="rId10" imgW="114120" imgH="164880" progId="Equation.3">
              <p:embed/>
            </p:oleObj>
          </a:graphicData>
        </a:graphic>
      </p:graphicFrame>
      <p:graphicFrame>
        <p:nvGraphicFramePr>
          <p:cNvPr id="8202" name="Object 17"/>
          <p:cNvGraphicFramePr>
            <a:graphicFrameLocks noChangeAspect="1"/>
          </p:cNvGraphicFramePr>
          <p:nvPr/>
        </p:nvGraphicFramePr>
        <p:xfrm>
          <a:off x="3503613" y="3168650"/>
          <a:ext cx="695325" cy="463550"/>
        </p:xfrm>
        <a:graphic>
          <a:graphicData uri="http://schemas.openxmlformats.org/presentationml/2006/ole">
            <p:oleObj spid="_x0000_s8202" name="Equation" r:id="rId11" imgW="304560" imgH="203040" progId="Equation.3">
              <p:embed/>
            </p:oleObj>
          </a:graphicData>
        </a:graphic>
      </p:graphicFrame>
      <p:sp>
        <p:nvSpPr>
          <p:cNvPr id="8219" name="Rectangle 18"/>
          <p:cNvSpPr>
            <a:spLocks noChangeArrowheads="1"/>
          </p:cNvSpPr>
          <p:nvPr/>
        </p:nvSpPr>
        <p:spPr bwMode="auto">
          <a:xfrm>
            <a:off x="914400" y="416401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）单位斜坡</a:t>
            </a:r>
          </a:p>
        </p:txBody>
      </p:sp>
      <p:graphicFrame>
        <p:nvGraphicFramePr>
          <p:cNvPr id="8203" name="Object 19"/>
          <p:cNvGraphicFramePr>
            <a:graphicFrameLocks noChangeAspect="1"/>
          </p:cNvGraphicFramePr>
          <p:nvPr/>
        </p:nvGraphicFramePr>
        <p:xfrm>
          <a:off x="5386388" y="4114800"/>
          <a:ext cx="635000" cy="531813"/>
        </p:xfrm>
        <a:graphic>
          <a:graphicData uri="http://schemas.openxmlformats.org/presentationml/2006/ole">
            <p:oleObj spid="_x0000_s8203" name="Equation" r:id="rId12" imgW="291960" imgH="241200" progId="Equation.3">
              <p:embed/>
            </p:oleObj>
          </a:graphicData>
        </a:graphic>
      </p:graphicFrame>
      <p:graphicFrame>
        <p:nvGraphicFramePr>
          <p:cNvPr id="8204" name="Object 20"/>
          <p:cNvGraphicFramePr>
            <a:graphicFrameLocks noChangeAspect="1"/>
          </p:cNvGraphicFramePr>
          <p:nvPr/>
        </p:nvGraphicFramePr>
        <p:xfrm>
          <a:off x="3676650" y="4202113"/>
          <a:ext cx="230188" cy="377825"/>
        </p:xfrm>
        <a:graphic>
          <a:graphicData uri="http://schemas.openxmlformats.org/presentationml/2006/ole">
            <p:oleObj spid="_x0000_s8204" name="Equation" r:id="rId13" imgW="101520" imgH="164880" progId="Equation.3">
              <p:embed/>
            </p:oleObj>
          </a:graphicData>
        </a:graphic>
      </p:graphicFrame>
      <p:sp>
        <p:nvSpPr>
          <p:cNvPr id="8220" name="Rectangle 21"/>
          <p:cNvSpPr>
            <a:spLocks noChangeArrowheads="1"/>
          </p:cNvSpPr>
          <p:nvPr/>
        </p:nvSpPr>
        <p:spPr bwMode="auto">
          <a:xfrm>
            <a:off x="914400" y="4645025"/>
            <a:ext cx="2319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）单位加速度</a:t>
            </a:r>
          </a:p>
        </p:txBody>
      </p:sp>
      <p:graphicFrame>
        <p:nvGraphicFramePr>
          <p:cNvPr id="8205" name="Object 22"/>
          <p:cNvGraphicFramePr>
            <a:graphicFrameLocks noChangeAspect="1"/>
          </p:cNvGraphicFramePr>
          <p:nvPr/>
        </p:nvGraphicFramePr>
        <p:xfrm>
          <a:off x="5386388" y="4572000"/>
          <a:ext cx="635000" cy="531813"/>
        </p:xfrm>
        <a:graphic>
          <a:graphicData uri="http://schemas.openxmlformats.org/presentationml/2006/ole">
            <p:oleObj spid="_x0000_s8205" name="Equation" r:id="rId14" imgW="291960" imgH="241200" progId="Equation.3">
              <p:embed/>
            </p:oleObj>
          </a:graphicData>
        </a:graphic>
      </p:graphicFrame>
      <p:graphicFrame>
        <p:nvGraphicFramePr>
          <p:cNvPr id="8206" name="Object 23"/>
          <p:cNvGraphicFramePr>
            <a:graphicFrameLocks noChangeAspect="1"/>
          </p:cNvGraphicFramePr>
          <p:nvPr/>
        </p:nvGraphicFramePr>
        <p:xfrm>
          <a:off x="3503613" y="4619625"/>
          <a:ext cx="693737" cy="520700"/>
        </p:xfrm>
        <a:graphic>
          <a:graphicData uri="http://schemas.openxmlformats.org/presentationml/2006/ole">
            <p:oleObj spid="_x0000_s8206" name="Equation" r:id="rId15" imgW="304560" imgH="228600" progId="Equation.3">
              <p:embed/>
            </p:oleObj>
          </a:graphicData>
        </a:graphic>
      </p:graphicFrame>
      <p:sp>
        <p:nvSpPr>
          <p:cNvPr id="8221" name="Rectangle 24"/>
          <p:cNvSpPr>
            <a:spLocks noChangeArrowheads="1"/>
          </p:cNvSpPr>
          <p:nvPr/>
        </p:nvSpPr>
        <p:spPr bwMode="auto">
          <a:xfrm>
            <a:off x="914400" y="5627688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）正弦函数</a:t>
            </a:r>
          </a:p>
        </p:txBody>
      </p:sp>
      <p:graphicFrame>
        <p:nvGraphicFramePr>
          <p:cNvPr id="8207" name="Object 25"/>
          <p:cNvGraphicFramePr>
            <a:graphicFrameLocks noChangeAspect="1"/>
          </p:cNvGraphicFramePr>
          <p:nvPr/>
        </p:nvGraphicFramePr>
        <p:xfrm>
          <a:off x="3363913" y="5578475"/>
          <a:ext cx="1058862" cy="504825"/>
        </p:xfrm>
        <a:graphic>
          <a:graphicData uri="http://schemas.openxmlformats.org/presentationml/2006/ole">
            <p:oleObj spid="_x0000_s8207" name="Equation" r:id="rId16" imgW="431640" imgH="203040" progId="Equation.3">
              <p:embed/>
            </p:oleObj>
          </a:graphicData>
        </a:graphic>
      </p:graphicFrame>
      <p:graphicFrame>
        <p:nvGraphicFramePr>
          <p:cNvPr id="8208" name="Object 26"/>
          <p:cNvGraphicFramePr>
            <a:graphicFrameLocks noChangeAspect="1"/>
          </p:cNvGraphicFramePr>
          <p:nvPr/>
        </p:nvGraphicFramePr>
        <p:xfrm>
          <a:off x="4906963" y="5557838"/>
          <a:ext cx="1827212" cy="530225"/>
        </p:xfrm>
        <a:graphic>
          <a:graphicData uri="http://schemas.openxmlformats.org/presentationml/2006/ole">
            <p:oleObj spid="_x0000_s8208" name="Equation" r:id="rId17" imgW="787320" imgH="228600" progId="Equation.3">
              <p:embed/>
            </p:oleObj>
          </a:graphicData>
        </a:graphic>
      </p:graphicFrame>
      <p:sp>
        <p:nvSpPr>
          <p:cNvPr id="8222" name="Rectangle 27"/>
          <p:cNvSpPr>
            <a:spLocks noChangeArrowheads="1"/>
          </p:cNvSpPr>
          <p:nvPr/>
        </p:nvSpPr>
        <p:spPr bwMode="auto">
          <a:xfrm>
            <a:off x="914400" y="6081713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）余弦函数</a:t>
            </a:r>
          </a:p>
        </p:txBody>
      </p:sp>
      <p:graphicFrame>
        <p:nvGraphicFramePr>
          <p:cNvPr id="8209" name="Object 28"/>
          <p:cNvGraphicFramePr>
            <a:graphicFrameLocks noChangeAspect="1"/>
          </p:cNvGraphicFramePr>
          <p:nvPr/>
        </p:nvGraphicFramePr>
        <p:xfrm>
          <a:off x="3352800" y="6059488"/>
          <a:ext cx="1090613" cy="473075"/>
        </p:xfrm>
        <a:graphic>
          <a:graphicData uri="http://schemas.openxmlformats.org/presentationml/2006/ole">
            <p:oleObj spid="_x0000_s8209" name="Equation" r:id="rId18" imgW="444240" imgH="190440" progId="Equation.3">
              <p:embed/>
            </p:oleObj>
          </a:graphicData>
        </a:graphic>
      </p:graphicFrame>
      <p:graphicFrame>
        <p:nvGraphicFramePr>
          <p:cNvPr id="8210" name="Object 29"/>
          <p:cNvGraphicFramePr>
            <a:graphicFrameLocks noChangeAspect="1"/>
          </p:cNvGraphicFramePr>
          <p:nvPr/>
        </p:nvGraphicFramePr>
        <p:xfrm>
          <a:off x="4948238" y="6015038"/>
          <a:ext cx="1711325" cy="530225"/>
        </p:xfrm>
        <a:graphic>
          <a:graphicData uri="http://schemas.openxmlformats.org/presentationml/2006/ole">
            <p:oleObj spid="_x0000_s8210" name="Equation" r:id="rId19" imgW="736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FE66D-7A2D-4781-83D9-C2BAAAFEDA1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9155" name="Text Box 513"/>
          <p:cNvSpPr txBox="1">
            <a:spLocks noChangeArrowheads="1"/>
          </p:cNvSpPr>
          <p:nvPr/>
        </p:nvSpPr>
        <p:spPr bwMode="auto">
          <a:xfrm>
            <a:off x="1239838" y="-19050"/>
            <a:ext cx="65008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典型的外力作用（输入信号）</a:t>
            </a:r>
            <a:endParaRPr lang="en-US" altLang="zh-CN" b="1"/>
          </a:p>
        </p:txBody>
      </p:sp>
      <p:pic>
        <p:nvPicPr>
          <p:cNvPr id="49156" name="Picture 5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620713"/>
            <a:ext cx="7921625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69761-B768-40AB-A2F1-1CE8CFCEAEE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488" y="1573213"/>
            <a:ext cx="8964612" cy="5272087"/>
          </a:xfrm>
          <a:solidFill>
            <a:schemeClr val="tx1"/>
          </a:solidFill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>
          <a:xfrm>
            <a:off x="88900" y="968375"/>
            <a:ext cx="8915400" cy="504825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                                   </a:t>
            </a:r>
            <a:endParaRPr lang="en-US" altLang="zh-CN" sz="3200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228" name="Rectangle 4"/>
          <p:cNvSpPr>
            <a:spLocks noChangeArrowheads="1"/>
          </p:cNvSpPr>
          <p:nvPr/>
        </p:nvSpPr>
        <p:spPr bwMode="auto">
          <a:xfrm>
            <a:off x="914400" y="28702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）微分定理</a:t>
            </a:r>
          </a:p>
        </p:txBody>
      </p:sp>
      <p:sp>
        <p:nvSpPr>
          <p:cNvPr id="9229" name="Rectangle 5"/>
          <p:cNvSpPr>
            <a:spLocks noChangeArrowheads="1"/>
          </p:cNvSpPr>
          <p:nvPr/>
        </p:nvSpPr>
        <p:spPr bwMode="auto">
          <a:xfrm>
            <a:off x="457200" y="17526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en-US" altLang="zh-CN" sz="2400" b="1">
                <a:solidFill>
                  <a:schemeClr val="bg2"/>
                </a:solidFill>
                <a:ea typeface="黑体" pitchFamily="2" charset="-122"/>
              </a:rPr>
              <a:t>L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变换重要定理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9230" name="Rectangle 6"/>
          <p:cNvSpPr>
            <a:spLocks noChangeArrowheads="1"/>
          </p:cNvSpPr>
          <p:nvPr/>
        </p:nvSpPr>
        <p:spPr bwMode="auto">
          <a:xfrm>
            <a:off x="914400" y="4749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）复位移定理</a:t>
            </a:r>
          </a:p>
        </p:txBody>
      </p:sp>
      <p:sp>
        <p:nvSpPr>
          <p:cNvPr id="9231" name="Rectangle 7"/>
          <p:cNvSpPr>
            <a:spLocks noChangeArrowheads="1"/>
          </p:cNvSpPr>
          <p:nvPr/>
        </p:nvSpPr>
        <p:spPr bwMode="auto">
          <a:xfrm>
            <a:off x="914400" y="23368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）线性性质</a:t>
            </a:r>
          </a:p>
        </p:txBody>
      </p:sp>
      <p:sp>
        <p:nvSpPr>
          <p:cNvPr id="9232" name="Rectangle 8"/>
          <p:cNvSpPr>
            <a:spLocks noChangeArrowheads="1"/>
          </p:cNvSpPr>
          <p:nvPr/>
        </p:nvSpPr>
        <p:spPr bwMode="auto">
          <a:xfrm>
            <a:off x="914400" y="34925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）积分定理</a:t>
            </a:r>
          </a:p>
        </p:txBody>
      </p:sp>
      <p:sp>
        <p:nvSpPr>
          <p:cNvPr id="9233" name="Rectangle 9"/>
          <p:cNvSpPr>
            <a:spLocks noChangeArrowheads="1"/>
          </p:cNvSpPr>
          <p:nvPr/>
        </p:nvSpPr>
        <p:spPr bwMode="auto">
          <a:xfrm>
            <a:off x="914400" y="4140200"/>
            <a:ext cx="2319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）实位移定理</a:t>
            </a:r>
          </a:p>
        </p:txBody>
      </p:sp>
      <p:sp>
        <p:nvSpPr>
          <p:cNvPr id="9234" name="Rectangle 10"/>
          <p:cNvSpPr>
            <a:spLocks noChangeArrowheads="1"/>
          </p:cNvSpPr>
          <p:nvPr/>
        </p:nvSpPr>
        <p:spPr bwMode="auto">
          <a:xfrm>
            <a:off x="914400" y="5318125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）初值定理</a:t>
            </a:r>
          </a:p>
        </p:txBody>
      </p:sp>
      <p:sp>
        <p:nvSpPr>
          <p:cNvPr id="9235" name="Rectangle 11"/>
          <p:cNvSpPr>
            <a:spLocks noChangeArrowheads="1"/>
          </p:cNvSpPr>
          <p:nvPr/>
        </p:nvSpPr>
        <p:spPr bwMode="auto">
          <a:xfrm>
            <a:off x="914400" y="5918200"/>
            <a:ext cx="194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）终值定理</a:t>
            </a:r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3200400" y="2346325"/>
          <a:ext cx="4419600" cy="441325"/>
        </p:xfrm>
        <a:graphic>
          <a:graphicData uri="http://schemas.openxmlformats.org/presentationml/2006/ole">
            <p:oleObj spid="_x0000_s9218" name="Equation" r:id="rId3" imgW="2197080" imgH="215640" progId="Equation.3">
              <p:embed/>
            </p:oleObj>
          </a:graphicData>
        </a:graphic>
      </p:graphicFrame>
      <p:graphicFrame>
        <p:nvGraphicFramePr>
          <p:cNvPr id="9219" name="Object 13"/>
          <p:cNvGraphicFramePr>
            <a:graphicFrameLocks noChangeAspect="1"/>
          </p:cNvGraphicFramePr>
          <p:nvPr/>
        </p:nvGraphicFramePr>
        <p:xfrm>
          <a:off x="3200400" y="2868613"/>
          <a:ext cx="3124200" cy="428625"/>
        </p:xfrm>
        <a:graphic>
          <a:graphicData uri="http://schemas.openxmlformats.org/presentationml/2006/ole">
            <p:oleObj spid="_x0000_s9219" name="Equation" r:id="rId4" imgW="1549080" imgH="215640" progId="Equation.3">
              <p:embed/>
            </p:oleObj>
          </a:graphicData>
        </a:graphic>
      </p:graphicFrame>
      <p:graphicFrame>
        <p:nvGraphicFramePr>
          <p:cNvPr id="9220" name="Object 14"/>
          <p:cNvGraphicFramePr>
            <a:graphicFrameLocks noChangeAspect="1"/>
          </p:cNvGraphicFramePr>
          <p:nvPr/>
        </p:nvGraphicFramePr>
        <p:xfrm>
          <a:off x="3048000" y="3363913"/>
          <a:ext cx="3813175" cy="676275"/>
        </p:xfrm>
        <a:graphic>
          <a:graphicData uri="http://schemas.openxmlformats.org/presentationml/2006/ole">
            <p:oleObj spid="_x0000_s9220" name="公式" r:id="rId5" imgW="2209680" imgH="393480" progId="Equation.3">
              <p:embed/>
            </p:oleObj>
          </a:graphicData>
        </a:graphic>
      </p:graphicFrame>
      <p:graphicFrame>
        <p:nvGraphicFramePr>
          <p:cNvPr id="9221" name="Object 15"/>
          <p:cNvGraphicFramePr>
            <a:graphicFrameLocks noChangeAspect="1"/>
          </p:cNvGraphicFramePr>
          <p:nvPr/>
        </p:nvGraphicFramePr>
        <p:xfrm>
          <a:off x="3200400" y="4114800"/>
          <a:ext cx="3279775" cy="508000"/>
        </p:xfrm>
        <a:graphic>
          <a:graphicData uri="http://schemas.openxmlformats.org/presentationml/2006/ole">
            <p:oleObj spid="_x0000_s9221" name="Equation" r:id="rId6" imgW="1574640" imgH="241200" progId="Equation.3">
              <p:embed/>
            </p:oleObj>
          </a:graphicData>
        </a:graphic>
      </p:graphicFrame>
      <p:graphicFrame>
        <p:nvGraphicFramePr>
          <p:cNvPr id="9222" name="Object 16"/>
          <p:cNvGraphicFramePr>
            <a:graphicFrameLocks noChangeAspect="1"/>
          </p:cNvGraphicFramePr>
          <p:nvPr/>
        </p:nvGraphicFramePr>
        <p:xfrm>
          <a:off x="3200400" y="4724400"/>
          <a:ext cx="2935288" cy="481013"/>
        </p:xfrm>
        <a:graphic>
          <a:graphicData uri="http://schemas.openxmlformats.org/presentationml/2006/ole">
            <p:oleObj spid="_x0000_s9222" name="Equation" r:id="rId7" imgW="1409400" imgH="228600" progId="Equation.3">
              <p:embed/>
            </p:oleObj>
          </a:graphicData>
        </a:graphic>
      </p:graphicFrame>
      <p:graphicFrame>
        <p:nvGraphicFramePr>
          <p:cNvPr id="9223" name="Object 17"/>
          <p:cNvGraphicFramePr>
            <a:graphicFrameLocks noChangeAspect="1"/>
          </p:cNvGraphicFramePr>
          <p:nvPr/>
        </p:nvGraphicFramePr>
        <p:xfrm>
          <a:off x="3213100" y="5270500"/>
          <a:ext cx="2960688" cy="588963"/>
        </p:xfrm>
        <a:graphic>
          <a:graphicData uri="http://schemas.openxmlformats.org/presentationml/2006/ole">
            <p:oleObj spid="_x0000_s9223" name="Equation" r:id="rId8" imgW="1422360" imgH="279360" progId="Equation.3">
              <p:embed/>
            </p:oleObj>
          </a:graphicData>
        </a:graphic>
      </p:graphicFrame>
      <p:graphicFrame>
        <p:nvGraphicFramePr>
          <p:cNvPr id="9224" name="Object 18"/>
          <p:cNvGraphicFramePr>
            <a:graphicFrameLocks noChangeAspect="1"/>
          </p:cNvGraphicFramePr>
          <p:nvPr/>
        </p:nvGraphicFramePr>
        <p:xfrm>
          <a:off x="3213100" y="5867400"/>
          <a:ext cx="2960688" cy="588963"/>
        </p:xfrm>
        <a:graphic>
          <a:graphicData uri="http://schemas.openxmlformats.org/presentationml/2006/ole">
            <p:oleObj spid="_x0000_s9224" name="Equation" r:id="rId9" imgW="142236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68232-0315-48B0-910C-0E78DA656CD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8" y="1560513"/>
            <a:ext cx="8964612" cy="5272087"/>
          </a:xfrm>
          <a:solidFill>
            <a:schemeClr val="tx1"/>
          </a:solidFill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88900" y="968375"/>
            <a:ext cx="8915400" cy="504825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</a:gradFill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rgbClr val="FFFF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endParaRPr lang="zh-CN" altLang="en-US" sz="2800" smtClean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52" name="Rectangle 4"/>
          <p:cNvSpPr>
            <a:spLocks noChangeArrowheads="1"/>
          </p:cNvSpPr>
          <p:nvPr/>
        </p:nvSpPr>
        <p:spPr bwMode="auto">
          <a:xfrm>
            <a:off x="457200" y="167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24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拉氏反变换</a:t>
            </a:r>
            <a:endParaRPr lang="zh-CN" altLang="en-US" sz="2400">
              <a:solidFill>
                <a:schemeClr val="bg2"/>
              </a:solidFill>
            </a:endParaRP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667000" y="2057400"/>
          <a:ext cx="3389313" cy="815975"/>
        </p:xfrm>
        <a:graphic>
          <a:graphicData uri="http://schemas.openxmlformats.org/presentationml/2006/ole">
            <p:oleObj spid="_x0000_s10242" name="Equation" r:id="rId3" imgW="1790640" imgH="431640" progId="Equation.3">
              <p:embed/>
            </p:oleObj>
          </a:graphicData>
        </a:graphic>
      </p:graphicFrame>
      <p:sp>
        <p:nvSpPr>
          <p:cNvPr id="10253" name="Rectangle 6"/>
          <p:cNvSpPr>
            <a:spLocks noChangeArrowheads="1"/>
          </p:cNvSpPr>
          <p:nvPr/>
        </p:nvSpPr>
        <p:spPr bwMode="auto">
          <a:xfrm>
            <a:off x="457200" y="22701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）反演公式</a:t>
            </a:r>
          </a:p>
        </p:txBody>
      </p:sp>
      <p:sp>
        <p:nvSpPr>
          <p:cNvPr id="10254" name="Rectangle 7"/>
          <p:cNvSpPr>
            <a:spLocks noChangeArrowheads="1"/>
          </p:cNvSpPr>
          <p:nvPr/>
        </p:nvSpPr>
        <p:spPr bwMode="auto">
          <a:xfrm>
            <a:off x="457200" y="3184525"/>
            <a:ext cx="396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）查表法（分解部分分式法）</a:t>
            </a:r>
          </a:p>
        </p:txBody>
      </p:sp>
      <p:graphicFrame>
        <p:nvGraphicFramePr>
          <p:cNvPr id="10243" name="Object 11"/>
          <p:cNvGraphicFramePr>
            <a:graphicFrameLocks noChangeAspect="1"/>
          </p:cNvGraphicFramePr>
          <p:nvPr/>
        </p:nvGraphicFramePr>
        <p:xfrm>
          <a:off x="1141413" y="4948238"/>
          <a:ext cx="2273300" cy="842962"/>
        </p:xfrm>
        <a:graphic>
          <a:graphicData uri="http://schemas.openxmlformats.org/presentationml/2006/ole">
            <p:oleObj spid="_x0000_s10243" name="Equation" r:id="rId4" imgW="1168200" imgH="431640" progId="Equation.3">
              <p:embed/>
            </p:oleObj>
          </a:graphicData>
        </a:graphic>
      </p:graphicFrame>
      <p:grpSp>
        <p:nvGrpSpPr>
          <p:cNvPr id="10255" name="Group 12"/>
          <p:cNvGrpSpPr>
            <a:grpSpLocks/>
          </p:cNvGrpSpPr>
          <p:nvPr/>
        </p:nvGrpSpPr>
        <p:grpSpPr bwMode="auto">
          <a:xfrm>
            <a:off x="604838" y="4076700"/>
            <a:ext cx="4500562" cy="787400"/>
            <a:chOff x="336" y="2568"/>
            <a:chExt cx="2835" cy="496"/>
          </a:xfrm>
        </p:grpSpPr>
        <p:graphicFrame>
          <p:nvGraphicFramePr>
            <p:cNvPr id="10247" name="Object 13"/>
            <p:cNvGraphicFramePr>
              <a:graphicFrameLocks noChangeAspect="1"/>
            </p:cNvGraphicFramePr>
            <p:nvPr/>
          </p:nvGraphicFramePr>
          <p:xfrm>
            <a:off x="1128" y="2568"/>
            <a:ext cx="1064" cy="496"/>
          </p:xfrm>
          <a:graphic>
            <a:graphicData uri="http://schemas.openxmlformats.org/presentationml/2006/ole">
              <p:oleObj spid="_x0000_s10247" name="Equation" r:id="rId5" imgW="927000" imgH="431640" progId="Equation.3">
                <p:embed/>
              </p:oleObj>
            </a:graphicData>
          </a:graphic>
        </p:graphicFrame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36" y="2688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0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1 </a:t>
              </a:r>
              <a:r>
                <a:rPr lang="zh-CN" altLang="en-US" sz="20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已知</a:t>
              </a:r>
            </a:p>
          </p:txBody>
        </p:sp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2160" y="2688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，求</a:t>
              </a:r>
            </a:p>
          </p:txBody>
        </p:sp>
        <p:graphicFrame>
          <p:nvGraphicFramePr>
            <p:cNvPr id="10248" name="Object 16"/>
            <p:cNvGraphicFramePr>
              <a:graphicFrameLocks noChangeAspect="1"/>
            </p:cNvGraphicFramePr>
            <p:nvPr/>
          </p:nvGraphicFramePr>
          <p:xfrm>
            <a:off x="2544" y="2695"/>
            <a:ext cx="627" cy="233"/>
          </p:xfrm>
          <a:graphic>
            <a:graphicData uri="http://schemas.openxmlformats.org/presentationml/2006/ole">
              <p:oleObj spid="_x0000_s10248" name="Equation" r:id="rId6" imgW="545760" imgH="203040" progId="Equation.3">
                <p:embed/>
              </p:oleObj>
            </a:graphicData>
          </a:graphic>
        </p:graphicFrame>
      </p:grp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609600" y="5165725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en-US" altLang="zh-CN" sz="2000" b="1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aphicFrame>
        <p:nvGraphicFramePr>
          <p:cNvPr id="10244" name="Object 18"/>
          <p:cNvGraphicFramePr>
            <a:graphicFrameLocks noChangeAspect="1"/>
          </p:cNvGraphicFramePr>
          <p:nvPr/>
        </p:nvGraphicFramePr>
        <p:xfrm>
          <a:off x="1227138" y="5867400"/>
          <a:ext cx="1897062" cy="741363"/>
        </p:xfrm>
        <a:graphic>
          <a:graphicData uri="http://schemas.openxmlformats.org/presentationml/2006/ole">
            <p:oleObj spid="_x0000_s10244" name="Equation" r:id="rId7" imgW="1041120" imgH="406080" progId="Equation.3">
              <p:embed/>
            </p:oleObj>
          </a:graphicData>
        </a:graphic>
      </p:graphicFrame>
      <p:graphicFrame>
        <p:nvGraphicFramePr>
          <p:cNvPr id="10245" name="Object 19"/>
          <p:cNvGraphicFramePr>
            <a:graphicFrameLocks noChangeAspect="1"/>
          </p:cNvGraphicFramePr>
          <p:nvPr/>
        </p:nvGraphicFramePr>
        <p:xfrm>
          <a:off x="3429000" y="4897438"/>
          <a:ext cx="1905000" cy="866775"/>
        </p:xfrm>
        <a:graphic>
          <a:graphicData uri="http://schemas.openxmlformats.org/presentationml/2006/ole">
            <p:oleObj spid="_x0000_s10245" name="Equation" r:id="rId8" imgW="977760" imgH="444240" progId="Equation.3">
              <p:embed/>
            </p:oleObj>
          </a:graphicData>
        </a:graphic>
      </p:graphicFrame>
      <p:graphicFrame>
        <p:nvGraphicFramePr>
          <p:cNvPr id="10246" name="Object 31"/>
          <p:cNvGraphicFramePr>
            <a:graphicFrameLocks noChangeAspect="1"/>
          </p:cNvGraphicFramePr>
          <p:nvPr/>
        </p:nvGraphicFramePr>
        <p:xfrm>
          <a:off x="5940425" y="5013325"/>
          <a:ext cx="2735263" cy="601663"/>
        </p:xfrm>
        <a:graphic>
          <a:graphicData uri="http://schemas.openxmlformats.org/presentationml/2006/ole">
            <p:oleObj spid="_x0000_s10246" name="公式" r:id="rId9" imgW="126972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l"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l"/>
          <a:tabLst/>
          <a:defRPr kumimoji="1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2910</TotalTime>
  <Words>606</Words>
  <Application>Microsoft Office PowerPoint</Application>
  <PresentationFormat>全屏显示(4:3)</PresentationFormat>
  <Paragraphs>140</Paragraphs>
  <Slides>13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Soaring</vt:lpstr>
      <vt:lpstr>VISIO</vt:lpstr>
      <vt:lpstr>公式</vt:lpstr>
      <vt:lpstr>Equation</vt:lpstr>
      <vt:lpstr>Microsoft Equation 3.0</vt:lpstr>
      <vt:lpstr>控制系统的基本组成</vt:lpstr>
      <vt:lpstr>对控制系统的基本要求 Basic Requirements (Performance)</vt:lpstr>
      <vt:lpstr>第二章  控制系统数学模型的建立</vt:lpstr>
      <vt:lpstr>幻灯片 4</vt:lpstr>
      <vt:lpstr>幻灯片 5</vt:lpstr>
      <vt:lpstr>                                    </vt:lpstr>
      <vt:lpstr>幻灯片 7</vt:lpstr>
      <vt:lpstr>                                    </vt:lpstr>
      <vt:lpstr>    </vt:lpstr>
      <vt:lpstr>幻灯片 10</vt:lpstr>
      <vt:lpstr>幻灯片 11</vt:lpstr>
      <vt:lpstr>    </vt:lpstr>
      <vt:lpstr>幻灯片 13</vt:lpstr>
    </vt:vector>
  </TitlesOfParts>
  <Company>SJTU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加强素质教育   优化自动化专业人才培养模式</dc:title>
  <dc:creator>tzh1</dc:creator>
  <cp:lastModifiedBy>lipeng</cp:lastModifiedBy>
  <cp:revision>168</cp:revision>
  <cp:lastPrinted>1601-01-01T00:00:00Z</cp:lastPrinted>
  <dcterms:created xsi:type="dcterms:W3CDTF">2002-11-09T08:42:09Z</dcterms:created>
  <dcterms:modified xsi:type="dcterms:W3CDTF">2011-09-08T02:54:07Z</dcterms:modified>
</cp:coreProperties>
</file>