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23" r:id="rId2"/>
    <p:sldId id="326" r:id="rId3"/>
    <p:sldId id="256" r:id="rId4"/>
    <p:sldId id="290" r:id="rId5"/>
    <p:sldId id="292" r:id="rId6"/>
    <p:sldId id="321" r:id="rId7"/>
    <p:sldId id="317" r:id="rId8"/>
    <p:sldId id="303" r:id="rId9"/>
    <p:sldId id="304" r:id="rId10"/>
    <p:sldId id="305" r:id="rId11"/>
    <p:sldId id="335" r:id="rId12"/>
    <p:sldId id="336" r:id="rId13"/>
    <p:sldId id="306" r:id="rId14"/>
    <p:sldId id="294" r:id="rId15"/>
    <p:sldId id="295" r:id="rId16"/>
    <p:sldId id="284" r:id="rId17"/>
    <p:sldId id="260" r:id="rId18"/>
    <p:sldId id="262" r:id="rId19"/>
    <p:sldId id="265" r:id="rId20"/>
    <p:sldId id="266" r:id="rId21"/>
    <p:sldId id="267" r:id="rId22"/>
    <p:sldId id="269" r:id="rId23"/>
    <p:sldId id="268" r:id="rId24"/>
    <p:sldId id="273" r:id="rId25"/>
    <p:sldId id="271" r:id="rId26"/>
    <p:sldId id="274" r:id="rId27"/>
    <p:sldId id="276" r:id="rId28"/>
    <p:sldId id="278" r:id="rId29"/>
    <p:sldId id="280" r:id="rId30"/>
    <p:sldId id="281" r:id="rId31"/>
    <p:sldId id="282" r:id="rId32"/>
    <p:sldId id="283" r:id="rId33"/>
    <p:sldId id="298" r:id="rId34"/>
    <p:sldId id="327" r:id="rId35"/>
    <p:sldId id="285" r:id="rId3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17" autoAdjust="0"/>
  </p:normalViewPr>
  <p:slideViewPr>
    <p:cSldViewPr>
      <p:cViewPr>
        <p:scale>
          <a:sx n="75" d="100"/>
          <a:sy n="75" d="100"/>
        </p:scale>
        <p:origin x="-366" y="4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e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e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wmf"/><Relationship Id="rId1" Type="http://schemas.openxmlformats.org/officeDocument/2006/relationships/image" Target="../media/image9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A302F24-BFB8-46D9-9F1F-E510979113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A4BCAEC-0D99-4BB9-AD41-9324E311A8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E5E4DE-C905-4C5D-89C6-40BE1B2DD6FC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0D4BE-1D38-4F71-B6BC-FD03008446B0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547C1-271E-431C-8E3D-3019E79B00C1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45F8B-3FC6-48B0-939C-4FC4B0AB610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8539A-6FB8-40B7-A53A-D9C7CF93900D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4CA64-F945-425C-925C-3499747F964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F9971-6B37-4C48-B886-5A6C5EFBD7D8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690F1-6A46-46B4-9A82-72ACA89D8B50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5BD54-81EA-408A-A056-BF0C4FD33391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08793-C9CE-48E2-B408-9CCA427DF6BD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E93B6-BB7D-4EEE-B58F-B1A4EA2C4C3F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4196B-9D88-4FE7-8503-65459AA3852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57AAD-E01A-47ED-B301-69A332AD842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55C73-749E-4324-B6DE-9291F6665AA3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1D34B-40EF-43E0-9636-DAB8E22A634F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A42DD-DCC8-43AF-981C-5CA990B1F0B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4EB13-EC0C-4509-9654-76DC226A43A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D810C-F1CB-4935-9EF2-CA9D1EAAE603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420C7D-EDFA-44C1-85D1-B35B94468997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361D9-5B30-4BB0-985C-8CD719AB42F2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67580-9D5B-4E33-84AB-A46FDB183F82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4F201-6349-404D-928E-0B2F61C9A82B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54543A-093D-4327-BC98-6F66BD4384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45C35-F48F-4104-9CA7-569681C96F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550FE-A914-43BA-9DD8-831C75BBD5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52C53-5277-4808-8454-B600C4AE79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9E5AE-7DED-41E4-8FDA-DB4C2BC346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5139D-3DBF-482B-8C20-72E9B19BE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D3912-92C7-43AE-A0D3-20315A10AF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27CC3-CC0F-408D-92DF-CFDA4D4466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A3074-6F57-4C26-8D41-F12485DCF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49363-A8D9-467C-8656-974B2042B3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D6B8-A166-4482-9EE3-7E57ECD99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A6754-DDEA-4562-9D33-6B4DE0D73F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50E77-CE3B-4111-9EFE-9B79088AA5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30169-4382-4B5A-B351-C1BF29BE44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0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2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smtClean="0"/>
            </a:lvl1pPr>
          </a:lstStyle>
          <a:p>
            <a:pPr>
              <a:defRPr/>
            </a:pPr>
            <a:fld id="{11316CD5-C380-4EFB-9AF4-5476560A18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789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0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0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9.png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8.png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2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6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3953C0-8AF7-467D-B575-7AFE857072D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5961063" cy="5365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ea typeface="隶书" pitchFamily="49" charset="-122"/>
              </a:rPr>
              <a:t>控制系统的基本组成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2296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控制系统的组成：输入部分、控制系统部分和输出部分。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宋体" pitchFamily="2" charset="-122"/>
              </a:rPr>
              <a:t>    excitation                      response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从物理角度上看，自动控制研究的是特定激励作用下的系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                统响应变化情况；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从数学角度上看，研究的是输入与输出之间的映射关系。</a:t>
            </a:r>
            <a:endParaRPr lang="zh-CN" altLang="en-US" sz="2800" b="1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19250" y="1628775"/>
          <a:ext cx="5976938" cy="1493838"/>
        </p:xfrm>
        <a:graphic>
          <a:graphicData uri="http://schemas.openxmlformats.org/presentationml/2006/ole">
            <p:oleObj spid="_x0000_s1026" name="VISIO" r:id="rId4" imgW="2848680" imgH="581760" progId="Visio.Drawing.6">
              <p:embed/>
            </p:oleObj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419475" y="3716338"/>
            <a:ext cx="2209800" cy="5365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en-US" altLang="zh-CN" i="1"/>
              <a:t>process</a:t>
            </a:r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352675" y="4029075"/>
            <a:ext cx="1066800" cy="0"/>
          </a:xfrm>
          <a:prstGeom prst="line">
            <a:avLst/>
          </a:prstGeom>
          <a:noFill/>
          <a:ln w="635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5629275" y="4029075"/>
            <a:ext cx="1066800" cy="0"/>
          </a:xfrm>
          <a:prstGeom prst="line">
            <a:avLst/>
          </a:prstGeom>
          <a:noFill/>
          <a:ln w="635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1438275" y="3433763"/>
            <a:ext cx="1524000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/>
              <a:t> input</a:t>
            </a:r>
            <a:endParaRPr lang="en-US" altLang="zh-CN"/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6086475" y="3433763"/>
            <a:ext cx="1524000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/>
              <a:t> output</a:t>
            </a:r>
            <a:endParaRPr lang="en-US" altLang="zh-CN"/>
          </a:p>
        </p:txBody>
      </p:sp>
      <p:sp>
        <p:nvSpPr>
          <p:cNvPr id="1035" name="TextBox 10"/>
          <p:cNvSpPr txBox="1">
            <a:spLocks noChangeArrowheads="1"/>
          </p:cNvSpPr>
          <p:nvPr/>
        </p:nvSpPr>
        <p:spPr bwMode="auto">
          <a:xfrm>
            <a:off x="5053013" y="5949950"/>
            <a:ext cx="3846512" cy="5349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/>
              <a:t>Mapping Relationship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68232-0315-48B0-910C-0E78DA656CD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8" y="1560513"/>
            <a:ext cx="8964612" cy="5272087"/>
          </a:xfrm>
          <a:solidFill>
            <a:schemeClr val="tx1"/>
          </a:solidFill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88900" y="968375"/>
            <a:ext cx="8915400" cy="504825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endParaRPr lang="zh-CN" altLang="en-US" sz="2800" smtClean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52" name="Rectangle 4"/>
          <p:cNvSpPr>
            <a:spLocks noChangeArrowheads="1"/>
          </p:cNvSpPr>
          <p:nvPr/>
        </p:nvSpPr>
        <p:spPr bwMode="auto">
          <a:xfrm>
            <a:off x="457200" y="167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拉氏反变换</a:t>
            </a:r>
            <a:endParaRPr lang="zh-CN" altLang="en-US" sz="2400">
              <a:solidFill>
                <a:schemeClr val="bg2"/>
              </a:solidFill>
            </a:endParaRP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2667000" y="2057400"/>
          <a:ext cx="3389313" cy="815975"/>
        </p:xfrm>
        <a:graphic>
          <a:graphicData uri="http://schemas.openxmlformats.org/presentationml/2006/ole">
            <p:oleObj spid="_x0000_s10242" name="Equation" r:id="rId3" imgW="1790640" imgH="431640" progId="Equation.3">
              <p:embed/>
            </p:oleObj>
          </a:graphicData>
        </a:graphic>
      </p:graphicFrame>
      <p:sp>
        <p:nvSpPr>
          <p:cNvPr id="10253" name="Rectangle 6"/>
          <p:cNvSpPr>
            <a:spLocks noChangeArrowheads="1"/>
          </p:cNvSpPr>
          <p:nvPr/>
        </p:nvSpPr>
        <p:spPr bwMode="auto">
          <a:xfrm>
            <a:off x="457200" y="227012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）反演公式</a:t>
            </a:r>
          </a:p>
        </p:txBody>
      </p:sp>
      <p:sp>
        <p:nvSpPr>
          <p:cNvPr id="10254" name="Rectangle 7"/>
          <p:cNvSpPr>
            <a:spLocks noChangeArrowheads="1"/>
          </p:cNvSpPr>
          <p:nvPr/>
        </p:nvSpPr>
        <p:spPr bwMode="auto">
          <a:xfrm>
            <a:off x="457200" y="3184525"/>
            <a:ext cx="396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）查表法（分解部分分式法）</a:t>
            </a:r>
          </a:p>
        </p:txBody>
      </p:sp>
      <p:graphicFrame>
        <p:nvGraphicFramePr>
          <p:cNvPr id="10243" name="Object 11"/>
          <p:cNvGraphicFramePr>
            <a:graphicFrameLocks noChangeAspect="1"/>
          </p:cNvGraphicFramePr>
          <p:nvPr/>
        </p:nvGraphicFramePr>
        <p:xfrm>
          <a:off x="1141413" y="4948238"/>
          <a:ext cx="2273300" cy="842962"/>
        </p:xfrm>
        <a:graphic>
          <a:graphicData uri="http://schemas.openxmlformats.org/presentationml/2006/ole">
            <p:oleObj spid="_x0000_s10243" name="Equation" r:id="rId4" imgW="1168200" imgH="431640" progId="Equation.3">
              <p:embed/>
            </p:oleObj>
          </a:graphicData>
        </a:graphic>
      </p:graphicFrame>
      <p:grpSp>
        <p:nvGrpSpPr>
          <p:cNvPr id="10255" name="Group 12"/>
          <p:cNvGrpSpPr>
            <a:grpSpLocks/>
          </p:cNvGrpSpPr>
          <p:nvPr/>
        </p:nvGrpSpPr>
        <p:grpSpPr bwMode="auto">
          <a:xfrm>
            <a:off x="604838" y="4076700"/>
            <a:ext cx="4500562" cy="787400"/>
            <a:chOff x="336" y="2568"/>
            <a:chExt cx="2835" cy="496"/>
          </a:xfrm>
        </p:grpSpPr>
        <p:graphicFrame>
          <p:nvGraphicFramePr>
            <p:cNvPr id="10247" name="Object 13"/>
            <p:cNvGraphicFramePr>
              <a:graphicFrameLocks noChangeAspect="1"/>
            </p:cNvGraphicFramePr>
            <p:nvPr/>
          </p:nvGraphicFramePr>
          <p:xfrm>
            <a:off x="1128" y="2568"/>
            <a:ext cx="1064" cy="496"/>
          </p:xfrm>
          <a:graphic>
            <a:graphicData uri="http://schemas.openxmlformats.org/presentationml/2006/ole">
              <p:oleObj spid="_x0000_s10247" name="Equation" r:id="rId5" imgW="927000" imgH="431640" progId="Equation.3">
                <p:embed/>
              </p:oleObj>
            </a:graphicData>
          </a:graphic>
        </p:graphicFrame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36" y="2688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0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1 </a:t>
              </a:r>
              <a:r>
                <a:rPr lang="zh-CN" altLang="en-US" sz="20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已知</a:t>
              </a:r>
            </a:p>
          </p:txBody>
        </p:sp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2160" y="2688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，求</a:t>
              </a:r>
            </a:p>
          </p:txBody>
        </p:sp>
        <p:graphicFrame>
          <p:nvGraphicFramePr>
            <p:cNvPr id="10248" name="Object 16"/>
            <p:cNvGraphicFramePr>
              <a:graphicFrameLocks noChangeAspect="1"/>
            </p:cNvGraphicFramePr>
            <p:nvPr/>
          </p:nvGraphicFramePr>
          <p:xfrm>
            <a:off x="2544" y="2695"/>
            <a:ext cx="627" cy="233"/>
          </p:xfrm>
          <a:graphic>
            <a:graphicData uri="http://schemas.openxmlformats.org/presentationml/2006/ole">
              <p:oleObj spid="_x0000_s10248" name="Equation" r:id="rId6" imgW="545760" imgH="203040" progId="Equation.3">
                <p:embed/>
              </p:oleObj>
            </a:graphicData>
          </a:graphic>
        </p:graphicFrame>
      </p:grp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609600" y="5165725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10244" name="Object 18"/>
          <p:cNvGraphicFramePr>
            <a:graphicFrameLocks noChangeAspect="1"/>
          </p:cNvGraphicFramePr>
          <p:nvPr/>
        </p:nvGraphicFramePr>
        <p:xfrm>
          <a:off x="1227138" y="5867400"/>
          <a:ext cx="1897062" cy="741363"/>
        </p:xfrm>
        <a:graphic>
          <a:graphicData uri="http://schemas.openxmlformats.org/presentationml/2006/ole">
            <p:oleObj spid="_x0000_s10244" name="Equation" r:id="rId7" imgW="1041120" imgH="406080" progId="Equation.3">
              <p:embed/>
            </p:oleObj>
          </a:graphicData>
        </a:graphic>
      </p:graphicFrame>
      <p:graphicFrame>
        <p:nvGraphicFramePr>
          <p:cNvPr id="10245" name="Object 19"/>
          <p:cNvGraphicFramePr>
            <a:graphicFrameLocks noChangeAspect="1"/>
          </p:cNvGraphicFramePr>
          <p:nvPr/>
        </p:nvGraphicFramePr>
        <p:xfrm>
          <a:off x="3429000" y="4897438"/>
          <a:ext cx="1905000" cy="866775"/>
        </p:xfrm>
        <a:graphic>
          <a:graphicData uri="http://schemas.openxmlformats.org/presentationml/2006/ole">
            <p:oleObj spid="_x0000_s10245" name="Equation" r:id="rId8" imgW="977760" imgH="444240" progId="Equation.3">
              <p:embed/>
            </p:oleObj>
          </a:graphicData>
        </a:graphic>
      </p:graphicFrame>
      <p:graphicFrame>
        <p:nvGraphicFramePr>
          <p:cNvPr id="10246" name="Object 31"/>
          <p:cNvGraphicFramePr>
            <a:graphicFrameLocks noChangeAspect="1"/>
          </p:cNvGraphicFramePr>
          <p:nvPr/>
        </p:nvGraphicFramePr>
        <p:xfrm>
          <a:off x="5940425" y="5013325"/>
          <a:ext cx="2735263" cy="601663"/>
        </p:xfrm>
        <a:graphic>
          <a:graphicData uri="http://schemas.openxmlformats.org/presentationml/2006/ole">
            <p:oleObj spid="_x0000_s10246" name="公式" r:id="rId9" imgW="126972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412FE-9CAF-452E-B747-4DC0C97FD887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684213" y="1052513"/>
          <a:ext cx="6964362" cy="1798637"/>
        </p:xfrm>
        <a:graphic>
          <a:graphicData uri="http://schemas.openxmlformats.org/presentationml/2006/ole">
            <p:oleObj spid="_x0000_s11266" name="Equation" r:id="rId3" imgW="3492360" imgH="901440" progId="Equation.3">
              <p:embed/>
            </p:oleObj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1042988" y="3789363"/>
          <a:ext cx="7413625" cy="1152525"/>
        </p:xfrm>
        <a:graphic>
          <a:graphicData uri="http://schemas.openxmlformats.org/presentationml/2006/ole">
            <p:oleObj spid="_x0000_s11267" name="Equation" r:id="rId4" imgW="2857320" imgH="444240" progId="Equation.3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3213100"/>
            <a:ext cx="8496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其中</a:t>
            </a:r>
            <a:r>
              <a:rPr lang="zh-CN" altLang="zh-CN" sz="2400" b="1" i="1" kern="0" dirty="0">
                <a:latin typeface="+mn-lt"/>
                <a:ea typeface="+mn-ea"/>
              </a:rPr>
              <a:t>k</a:t>
            </a:r>
            <a:r>
              <a:rPr lang="en-US" altLang="zh-CN" sz="2400" b="1" i="1" kern="0" baseline="-25000" dirty="0" err="1">
                <a:latin typeface="+mn-lt"/>
                <a:ea typeface="+mn-ea"/>
              </a:rPr>
              <a:t>ij</a:t>
            </a:r>
            <a:r>
              <a:rPr lang="zh-CN" altLang="en-US" sz="2400" b="1" kern="0" dirty="0">
                <a:latin typeface="宋体" pitchFamily="2" charset="-122"/>
                <a:ea typeface="+mn-ea"/>
              </a:rPr>
              <a:t>为待定系数,其计算公式为</a:t>
            </a: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250825" y="515778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buFont typeface="Wingdings" pitchFamily="2" charset="2"/>
              <a:buNone/>
            </a:pPr>
            <a:r>
              <a:rPr lang="zh-CN" altLang="en-US" sz="2400" b="1">
                <a:latin typeface="Impact" pitchFamily="34" charset="0"/>
              </a:rPr>
              <a:t>其中</a:t>
            </a:r>
            <a:r>
              <a:rPr lang="en-US" altLang="zh-CN" sz="2400" b="1" i="1"/>
              <a:t>l</a:t>
            </a:r>
            <a:r>
              <a:rPr lang="zh-CN" altLang="en-US" sz="2400" b="1"/>
              <a:t>为极点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zh-CN" altLang="en-US" sz="2400" b="1"/>
              <a:t>的重数。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95288" y="260350"/>
            <a:ext cx="8534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buFont typeface="Wingdings" pitchFamily="2" charset="2"/>
              <a:buNone/>
            </a:pPr>
            <a:r>
              <a:rPr lang="zh-CN" altLang="en-US" sz="2400" b="1">
                <a:latin typeface="Impact" pitchFamily="34" charset="0"/>
              </a:rPr>
              <a:t>若存在重根：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412FE-9CAF-452E-B747-4DC0C97FD887}" type="slidenum">
              <a:rPr lang="zh-CN" altLang="en-US"/>
              <a:pPr/>
              <a:t>12</a:t>
            </a:fld>
            <a:endParaRPr lang="en-US" altLang="zh-CN"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0"/>
            <a:ext cx="9175667" cy="537321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graphicFrame>
        <p:nvGraphicFramePr>
          <p:cNvPr id="94212" name="Object 7"/>
          <p:cNvGraphicFramePr>
            <a:graphicFrameLocks noChangeAspect="1"/>
          </p:cNvGraphicFramePr>
          <p:nvPr/>
        </p:nvGraphicFramePr>
        <p:xfrm>
          <a:off x="2123728" y="5373216"/>
          <a:ext cx="6005934" cy="1250383"/>
        </p:xfrm>
        <a:graphic>
          <a:graphicData uri="http://schemas.openxmlformats.org/presentationml/2006/ole">
            <p:oleObj spid="_x0000_s94212" name="Equation" r:id="rId4" imgW="3047760" imgH="6346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39952" y="6165304"/>
            <a:ext cx="20617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初始状态为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05264"/>
            <a:ext cx="221567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如何求解？？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BE4A09-697A-4525-B755-36D6280ECB26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304" name="Rectangle 2"/>
          <p:cNvSpPr>
            <a:spLocks noChangeArrowheads="1"/>
          </p:cNvSpPr>
          <p:nvPr/>
        </p:nvSpPr>
        <p:spPr bwMode="auto">
          <a:xfrm>
            <a:off x="63500" y="1574800"/>
            <a:ext cx="8991600" cy="525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CC3300"/>
              </a:solidFill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57150" y="914400"/>
            <a:ext cx="8991600" cy="584200"/>
          </a:xfrm>
          <a:gradFill rotWithShape="0">
            <a:gsLst>
              <a:gs pos="0">
                <a:srgbClr val="3366FF"/>
              </a:gs>
              <a:gs pos="100000">
                <a:srgbClr val="FFFF66"/>
              </a:gs>
            </a:gsLst>
            <a:lin ang="5400000" scaled="1"/>
          </a:gradFill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sz="400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endParaRPr lang="zh-CN" altLang="en-US" sz="2800" smtClean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042988" y="1844675"/>
          <a:ext cx="5113337" cy="609600"/>
        </p:xfrm>
        <a:graphic>
          <a:graphicData uri="http://schemas.openxmlformats.org/presentationml/2006/ole">
            <p:oleObj spid="_x0000_s12290" name="公式" r:id="rId3" imgW="1955520" imgH="241200" progId="Equation.3">
              <p:embed/>
            </p:oleObj>
          </a:graphicData>
        </a:graphic>
      </p:graphicFrame>
      <p:sp>
        <p:nvSpPr>
          <p:cNvPr id="12306" name="Rectangle 5"/>
          <p:cNvSpPr>
            <a:spLocks noChangeArrowheads="1"/>
          </p:cNvSpPr>
          <p:nvPr/>
        </p:nvSpPr>
        <p:spPr bwMode="auto">
          <a:xfrm>
            <a:off x="250825" y="260350"/>
            <a:ext cx="4495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ClrTx/>
              <a:buSzTx/>
              <a:buFontTx/>
              <a:buNone/>
            </a:pPr>
            <a:r>
              <a:rPr kumimoji="0" lang="zh-CN" altLang="en-US" sz="2400" b="1">
                <a:latin typeface="黑体" pitchFamily="2" charset="-122"/>
                <a:ea typeface="黑体" pitchFamily="2" charset="-122"/>
              </a:rPr>
              <a:t>用</a:t>
            </a:r>
            <a:r>
              <a:rPr kumimoji="0" lang="en-US" altLang="zh-CN" sz="2400" b="1">
                <a:ea typeface="黑体" pitchFamily="2" charset="-122"/>
              </a:rPr>
              <a:t>L</a:t>
            </a:r>
            <a:r>
              <a:rPr kumimoji="0" lang="zh-CN" altLang="en-US" sz="2400" b="1">
                <a:latin typeface="黑体" pitchFamily="2" charset="-122"/>
                <a:ea typeface="黑体" pitchFamily="2" charset="-122"/>
              </a:rPr>
              <a:t>变换方法解线性常微分方程</a:t>
            </a:r>
          </a:p>
        </p:txBody>
      </p:sp>
      <p:grpSp>
        <p:nvGrpSpPr>
          <p:cNvPr id="12307" name="Group 6"/>
          <p:cNvGrpSpPr>
            <a:grpSpLocks/>
          </p:cNvGrpSpPr>
          <p:nvPr/>
        </p:nvGrpSpPr>
        <p:grpSpPr bwMode="auto">
          <a:xfrm>
            <a:off x="6934200" y="2070100"/>
            <a:ext cx="1371600" cy="823913"/>
            <a:chOff x="4320" y="1497"/>
            <a:chExt cx="864" cy="519"/>
          </a:xfrm>
        </p:grpSpPr>
        <p:sp>
          <p:nvSpPr>
            <p:cNvPr id="12313" name="Rectangle 7"/>
            <p:cNvSpPr>
              <a:spLocks noChangeArrowheads="1"/>
            </p:cNvSpPr>
            <p:nvPr/>
          </p:nvSpPr>
          <p:spPr bwMode="auto">
            <a:xfrm>
              <a:off x="4416" y="1497"/>
              <a:ext cx="768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itchFamily="2" charset="-122"/>
                  <a:ea typeface="黑体" pitchFamily="2" charset="-122"/>
                </a:rPr>
                <a:t>0 </a:t>
              </a:r>
              <a:r>
                <a:rPr kumimoji="0" lang="zh-CN" altLang="en-US" sz="2000" b="1">
                  <a:latin typeface="黑体" pitchFamily="2" charset="-122"/>
                  <a:ea typeface="黑体" pitchFamily="2" charset="-122"/>
                </a:rPr>
                <a:t>初条件</a:t>
              </a:r>
            </a:p>
            <a:p>
              <a:pPr algn="just">
                <a:lnSpc>
                  <a:spcPct val="10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ea typeface="黑体" pitchFamily="2" charset="-122"/>
                </a:rPr>
                <a:t>n&gt;m</a:t>
              </a:r>
            </a:p>
          </p:txBody>
        </p:sp>
        <p:sp>
          <p:nvSpPr>
            <p:cNvPr id="12314" name="AutoShape 8"/>
            <p:cNvSpPr>
              <a:spLocks/>
            </p:cNvSpPr>
            <p:nvPr/>
          </p:nvSpPr>
          <p:spPr bwMode="auto">
            <a:xfrm>
              <a:off x="4320" y="1552"/>
              <a:ext cx="73" cy="432"/>
            </a:xfrm>
            <a:prstGeom prst="leftBrace">
              <a:avLst>
                <a:gd name="adj1" fmla="val 4931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279400" y="3200400"/>
          <a:ext cx="452438" cy="361950"/>
        </p:xfrm>
        <a:graphic>
          <a:graphicData uri="http://schemas.openxmlformats.org/presentationml/2006/ole">
            <p:oleObj spid="_x0000_s12291" name="Equation" r:id="rId4" imgW="215640" imgH="177480" progId="Equation.3">
              <p:embed/>
            </p:oleObj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977900" y="3136900"/>
          <a:ext cx="4627563" cy="490538"/>
        </p:xfrm>
        <a:graphic>
          <a:graphicData uri="http://schemas.openxmlformats.org/presentationml/2006/ole">
            <p:oleObj spid="_x0000_s12292" name="Equation" r:id="rId5" imgW="2197080" imgH="241200" progId="Equation.3">
              <p:embed/>
            </p:oleObj>
          </a:graphicData>
        </a:graphic>
      </p:graphicFrame>
      <p:graphicFrame>
        <p:nvGraphicFramePr>
          <p:cNvPr id="12293" name="Object 11"/>
          <p:cNvGraphicFramePr>
            <a:graphicFrameLocks noChangeAspect="1"/>
          </p:cNvGraphicFramePr>
          <p:nvPr/>
        </p:nvGraphicFramePr>
        <p:xfrm>
          <a:off x="990600" y="4152900"/>
          <a:ext cx="5562600" cy="928688"/>
        </p:xfrm>
        <a:graphic>
          <a:graphicData uri="http://schemas.openxmlformats.org/presentationml/2006/ole">
            <p:oleObj spid="_x0000_s12293" name="Equation" r:id="rId6" imgW="2641320" imgH="457200" progId="Equation.3">
              <p:embed/>
            </p:oleObj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1135063" y="5092700"/>
          <a:ext cx="4522787" cy="928688"/>
        </p:xfrm>
        <a:graphic>
          <a:graphicData uri="http://schemas.openxmlformats.org/presentationml/2006/ole">
            <p:oleObj spid="_x0000_s12294" name="Equation" r:id="rId7" imgW="2145960" imgH="457200" progId="Equation.3">
              <p:embed/>
            </p:oleObj>
          </a:graphicData>
        </a:graphic>
      </p:graphicFrame>
      <p:graphicFrame>
        <p:nvGraphicFramePr>
          <p:cNvPr id="12295" name="Object 13"/>
          <p:cNvGraphicFramePr>
            <a:graphicFrameLocks noChangeAspect="1"/>
          </p:cNvGraphicFramePr>
          <p:nvPr/>
        </p:nvGraphicFramePr>
        <p:xfrm>
          <a:off x="5708650" y="5114925"/>
          <a:ext cx="3206750" cy="790575"/>
        </p:xfrm>
        <a:graphic>
          <a:graphicData uri="http://schemas.openxmlformats.org/presentationml/2006/ole">
            <p:oleObj spid="_x0000_s12295" name="Equation" r:id="rId8" imgW="1739880" imgH="444240" progId="Equation.3">
              <p:embed/>
            </p:oleObj>
          </a:graphicData>
        </a:graphic>
      </p:graphicFrame>
      <p:graphicFrame>
        <p:nvGraphicFramePr>
          <p:cNvPr id="12296" name="Object 14"/>
          <p:cNvGraphicFramePr>
            <a:graphicFrameLocks noChangeAspect="1"/>
          </p:cNvGraphicFramePr>
          <p:nvPr/>
        </p:nvGraphicFramePr>
        <p:xfrm>
          <a:off x="1101725" y="6162675"/>
          <a:ext cx="4964113" cy="430213"/>
        </p:xfrm>
        <a:graphic>
          <a:graphicData uri="http://schemas.openxmlformats.org/presentationml/2006/ole">
            <p:oleObj spid="_x0000_s12296" name="Equation" r:id="rId9" imgW="2692080" imgH="241200" progId="Equation.3">
              <p:embed/>
            </p:oleObj>
          </a:graphicData>
        </a:graphic>
      </p:graphicFrame>
      <p:grpSp>
        <p:nvGrpSpPr>
          <p:cNvPr id="12308" name="Group 15"/>
          <p:cNvGrpSpPr>
            <a:grpSpLocks/>
          </p:cNvGrpSpPr>
          <p:nvPr/>
        </p:nvGrpSpPr>
        <p:grpSpPr bwMode="auto">
          <a:xfrm>
            <a:off x="6400800" y="5943600"/>
            <a:ext cx="2514600" cy="406400"/>
            <a:chOff x="3920" y="3800"/>
            <a:chExt cx="1512" cy="256"/>
          </a:xfrm>
        </p:grpSpPr>
        <p:sp>
          <p:nvSpPr>
            <p:cNvPr id="12312" name="Rectangle 16"/>
            <p:cNvSpPr>
              <a:spLocks noChangeArrowheads="1"/>
            </p:cNvSpPr>
            <p:nvPr/>
          </p:nvSpPr>
          <p:spPr bwMode="auto">
            <a:xfrm>
              <a:off x="4040" y="3814"/>
              <a:ext cx="13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80000"/>
                </a:lnSpc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itchFamily="2" charset="-122"/>
                  <a:ea typeface="黑体" pitchFamily="2" charset="-122"/>
                </a:rPr>
                <a:t>: </a:t>
              </a:r>
              <a:r>
                <a:rPr kumimoji="0" lang="zh-CN" altLang="en-US" sz="2000" b="1">
                  <a:latin typeface="黑体" pitchFamily="2" charset="-122"/>
                  <a:ea typeface="黑体" pitchFamily="2" charset="-122"/>
                </a:rPr>
                <a:t>特征根（极点）</a:t>
              </a:r>
            </a:p>
          </p:txBody>
        </p:sp>
        <p:graphicFrame>
          <p:nvGraphicFramePr>
            <p:cNvPr id="12302" name="Object 17"/>
            <p:cNvGraphicFramePr>
              <a:graphicFrameLocks noChangeAspect="1"/>
            </p:cNvGraphicFramePr>
            <p:nvPr/>
          </p:nvGraphicFramePr>
          <p:xfrm>
            <a:off x="3920" y="3800"/>
            <a:ext cx="192" cy="256"/>
          </p:xfrm>
          <a:graphic>
            <a:graphicData uri="http://schemas.openxmlformats.org/presentationml/2006/ole">
              <p:oleObj spid="_x0000_s12302" name="Equation" r:id="rId10" imgW="164880" imgH="228600" progId="Equation.3">
                <p:embed/>
              </p:oleObj>
            </a:graphicData>
          </a:graphic>
        </p:graphicFrame>
      </p:grpSp>
      <p:grpSp>
        <p:nvGrpSpPr>
          <p:cNvPr id="12309" name="Group 18"/>
          <p:cNvGrpSpPr>
            <a:grpSpLocks/>
          </p:cNvGrpSpPr>
          <p:nvPr/>
        </p:nvGrpSpPr>
        <p:grpSpPr bwMode="auto">
          <a:xfrm>
            <a:off x="6386513" y="6326188"/>
            <a:ext cx="2503487" cy="420687"/>
            <a:chOff x="3903" y="3969"/>
            <a:chExt cx="1481" cy="265"/>
          </a:xfrm>
        </p:grpSpPr>
        <p:sp>
          <p:nvSpPr>
            <p:cNvPr id="12311" name="Rectangle 19"/>
            <p:cNvSpPr>
              <a:spLocks noChangeArrowheads="1"/>
            </p:cNvSpPr>
            <p:nvPr/>
          </p:nvSpPr>
          <p:spPr bwMode="auto">
            <a:xfrm>
              <a:off x="4040" y="4006"/>
              <a:ext cx="1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80000"/>
                </a:lnSpc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itchFamily="2" charset="-122"/>
                  <a:ea typeface="黑体" pitchFamily="2" charset="-122"/>
                </a:rPr>
                <a:t>: </a:t>
              </a:r>
              <a:r>
                <a:rPr kumimoji="0" lang="zh-CN" altLang="en-US" sz="2000" b="1">
                  <a:latin typeface="黑体" pitchFamily="2" charset="-122"/>
                  <a:ea typeface="黑体" pitchFamily="2" charset="-122"/>
                </a:rPr>
                <a:t>相对于  的模态</a:t>
              </a:r>
            </a:p>
          </p:txBody>
        </p:sp>
        <p:graphicFrame>
          <p:nvGraphicFramePr>
            <p:cNvPr id="12300" name="Object 20"/>
            <p:cNvGraphicFramePr>
              <a:graphicFrameLocks noChangeAspect="1"/>
            </p:cNvGraphicFramePr>
            <p:nvPr/>
          </p:nvGraphicFramePr>
          <p:xfrm>
            <a:off x="3903" y="3969"/>
            <a:ext cx="281" cy="242"/>
          </p:xfrm>
          <a:graphic>
            <a:graphicData uri="http://schemas.openxmlformats.org/presentationml/2006/ole">
              <p:oleObj spid="_x0000_s12300" name="Equation" r:id="rId11" imgW="241200" imgH="215640" progId="Equation.3">
                <p:embed/>
              </p:oleObj>
            </a:graphicData>
          </a:graphic>
        </p:graphicFrame>
        <p:graphicFrame>
          <p:nvGraphicFramePr>
            <p:cNvPr id="12301" name="Object 21"/>
            <p:cNvGraphicFramePr>
              <a:graphicFrameLocks noChangeAspect="1"/>
            </p:cNvGraphicFramePr>
            <p:nvPr/>
          </p:nvGraphicFramePr>
          <p:xfrm>
            <a:off x="4640" y="3978"/>
            <a:ext cx="192" cy="256"/>
          </p:xfrm>
          <a:graphic>
            <a:graphicData uri="http://schemas.openxmlformats.org/presentationml/2006/ole">
              <p:oleObj spid="_x0000_s12301" name="Equation" r:id="rId12" imgW="164880" imgH="228600" progId="Equation.3">
                <p:embed/>
              </p:oleObj>
            </a:graphicData>
          </a:graphic>
        </p:graphicFrame>
      </p:grpSp>
      <p:sp>
        <p:nvSpPr>
          <p:cNvPr id="12310" name="AutoShape 22"/>
          <p:cNvSpPr>
            <a:spLocks/>
          </p:cNvSpPr>
          <p:nvPr/>
        </p:nvSpPr>
        <p:spPr bwMode="auto">
          <a:xfrm>
            <a:off x="6261100" y="60325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7" name="Object 23"/>
          <p:cNvGraphicFramePr>
            <a:graphicFrameLocks noChangeAspect="1"/>
          </p:cNvGraphicFramePr>
          <p:nvPr/>
        </p:nvGraphicFramePr>
        <p:xfrm>
          <a:off x="288925" y="6159500"/>
          <a:ext cx="585788" cy="414338"/>
        </p:xfrm>
        <a:graphic>
          <a:graphicData uri="http://schemas.openxmlformats.org/presentationml/2006/ole">
            <p:oleObj spid="_x0000_s12297" name="公式" r:id="rId13" imgW="279360" imgH="203040" progId="Equation.3">
              <p:embed/>
            </p:oleObj>
          </a:graphicData>
        </a:graphic>
      </p:graphicFrame>
      <p:graphicFrame>
        <p:nvGraphicFramePr>
          <p:cNvPr id="12298" name="Object 24"/>
          <p:cNvGraphicFramePr>
            <a:graphicFrameLocks noChangeAspect="1"/>
          </p:cNvGraphicFramePr>
          <p:nvPr/>
        </p:nvGraphicFramePr>
        <p:xfrm>
          <a:off x="1403350" y="2420938"/>
          <a:ext cx="4706938" cy="490537"/>
        </p:xfrm>
        <a:graphic>
          <a:graphicData uri="http://schemas.openxmlformats.org/presentationml/2006/ole">
            <p:oleObj spid="_x0000_s12298" name="Equation" r:id="rId14" imgW="2234880" imgH="241200" progId="Equation.3">
              <p:embed/>
            </p:oleObj>
          </a:graphicData>
        </a:graphic>
      </p:graphicFrame>
      <p:graphicFrame>
        <p:nvGraphicFramePr>
          <p:cNvPr id="12299" name="Object 25"/>
          <p:cNvGraphicFramePr>
            <a:graphicFrameLocks noChangeAspect="1"/>
          </p:cNvGraphicFramePr>
          <p:nvPr/>
        </p:nvGraphicFramePr>
        <p:xfrm>
          <a:off x="1782763" y="3581400"/>
          <a:ext cx="4999037" cy="490538"/>
        </p:xfrm>
        <a:graphic>
          <a:graphicData uri="http://schemas.openxmlformats.org/presentationml/2006/ole">
            <p:oleObj spid="_x0000_s12299" name="Equation" r:id="rId15" imgW="2374560" imgH="241200" progId="Equation.3">
              <p:embed/>
            </p:oleObj>
          </a:graphicData>
        </a:graphic>
      </p:graphicFrame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0688"/>
            <a:ext cx="6804248" cy="44481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804248" y="3933056"/>
            <a:ext cx="216024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None/>
            </a:pPr>
            <a:r>
              <a:rPr lang="zh-CN" altLang="en-US" sz="2000" b="1" dirty="0" smtClean="0"/>
              <a:t>控制系统</a:t>
            </a:r>
            <a:endParaRPr lang="en-US" altLang="zh-CN" sz="2000" b="1" dirty="0" smtClean="0"/>
          </a:p>
          <a:p>
            <a:pPr marL="457200" indent="-457200">
              <a:lnSpc>
                <a:spcPct val="100000"/>
              </a:lnSpc>
              <a:buNone/>
            </a:pPr>
            <a:r>
              <a:rPr lang="zh-CN" altLang="en-US" sz="2000" b="1" dirty="0" smtClean="0"/>
              <a:t>传递函数的</a:t>
            </a:r>
            <a:endParaRPr lang="en-US" altLang="zh-CN" sz="2000" b="1" dirty="0" smtClean="0"/>
          </a:p>
          <a:p>
            <a:pPr marL="457200" indent="-457200">
              <a:lnSpc>
                <a:spcPct val="100000"/>
              </a:lnSpc>
              <a:buNone/>
            </a:pPr>
            <a:r>
              <a:rPr lang="zh-CN" altLang="en-US" sz="2000" b="1" dirty="0" smtClean="0">
                <a:solidFill>
                  <a:schemeClr val="hlink"/>
                </a:solidFill>
              </a:rPr>
              <a:t>一般</a:t>
            </a:r>
            <a:r>
              <a:rPr lang="zh-CN" altLang="en-US" sz="2000" b="1" dirty="0">
                <a:solidFill>
                  <a:schemeClr val="hlink"/>
                </a:solidFill>
              </a:rPr>
              <a:t>表达形式</a:t>
            </a:r>
            <a:r>
              <a:rPr lang="en-US" altLang="zh-CN" sz="2000" b="1" dirty="0">
                <a:solidFill>
                  <a:schemeClr val="hlink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B4F63-23AC-47E2-9508-62AFDBEC883C}" type="slidenum">
              <a:rPr lang="zh-CN" altLang="en-US"/>
              <a:pPr/>
              <a:t>14</a:t>
            </a:fld>
            <a:endParaRPr lang="en-US" altLang="zh-CN" dirty="0"/>
          </a:p>
        </p:txBody>
      </p:sp>
      <p:grpSp>
        <p:nvGrpSpPr>
          <p:cNvPr id="14344" name="Group 33"/>
          <p:cNvGrpSpPr>
            <a:grpSpLocks/>
          </p:cNvGrpSpPr>
          <p:nvPr/>
        </p:nvGrpSpPr>
        <p:grpSpPr bwMode="auto">
          <a:xfrm>
            <a:off x="900113" y="2541588"/>
            <a:ext cx="3671887" cy="457200"/>
            <a:chOff x="839" y="981"/>
            <a:chExt cx="2313" cy="288"/>
          </a:xfrm>
        </p:grpSpPr>
        <p:graphicFrame>
          <p:nvGraphicFramePr>
            <p:cNvPr id="14342" name="Object 10"/>
            <p:cNvGraphicFramePr>
              <a:graphicFrameLocks noChangeAspect="1"/>
            </p:cNvGraphicFramePr>
            <p:nvPr/>
          </p:nvGraphicFramePr>
          <p:xfrm>
            <a:off x="839" y="981"/>
            <a:ext cx="332" cy="281"/>
          </p:xfrm>
          <a:graphic>
            <a:graphicData uri="http://schemas.openxmlformats.org/presentationml/2006/ole">
              <p:oleObj spid="_x0000_s14342" name="公式" r:id="rId3" imgW="266400" imgH="228600" progId="Equation.3">
                <p:embed/>
              </p:oleObj>
            </a:graphicData>
          </a:graphic>
        </p:graphicFrame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1247" y="981"/>
              <a:ext cx="19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——</a:t>
              </a:r>
              <a:r>
                <a:rPr lang="zh-CN" altLang="en-US" sz="2400" b="1"/>
                <a:t>系统的零点；</a:t>
              </a:r>
            </a:p>
          </p:txBody>
        </p:sp>
      </p:grpSp>
      <p:sp>
        <p:nvSpPr>
          <p:cNvPr id="14345" name="Rectangle 19"/>
          <p:cNvSpPr>
            <a:spLocks noChangeArrowheads="1"/>
          </p:cNvSpPr>
          <p:nvPr/>
        </p:nvSpPr>
        <p:spPr bwMode="auto">
          <a:xfrm>
            <a:off x="561975" y="3765550"/>
            <a:ext cx="858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零极点可以是复数或实数，复数必定是成对（共轭）出现。</a:t>
            </a:r>
          </a:p>
        </p:txBody>
      </p:sp>
      <p:sp>
        <p:nvSpPr>
          <p:cNvPr id="14346" name="Rectangle 23"/>
          <p:cNvSpPr>
            <a:spLocks noChangeArrowheads="1"/>
          </p:cNvSpPr>
          <p:nvPr/>
        </p:nvSpPr>
        <p:spPr bwMode="auto">
          <a:xfrm>
            <a:off x="0" y="4711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8" name="Object 27"/>
          <p:cNvGraphicFramePr>
            <a:graphicFrameLocks noChangeAspect="1"/>
          </p:cNvGraphicFramePr>
          <p:nvPr/>
        </p:nvGraphicFramePr>
        <p:xfrm>
          <a:off x="1685925" y="1400175"/>
          <a:ext cx="5122863" cy="898525"/>
        </p:xfrm>
        <a:graphic>
          <a:graphicData uri="http://schemas.openxmlformats.org/presentationml/2006/ole">
            <p:oleObj spid="_x0000_s14338" name="公式" r:id="rId4" imgW="2438280" imgH="431640" progId="Equation.3">
              <p:embed/>
            </p:oleObj>
          </a:graphicData>
        </a:graphic>
      </p:graphicFrame>
      <p:grpSp>
        <p:nvGrpSpPr>
          <p:cNvPr id="14347" name="Group 32"/>
          <p:cNvGrpSpPr>
            <a:grpSpLocks/>
          </p:cNvGrpSpPr>
          <p:nvPr/>
        </p:nvGrpSpPr>
        <p:grpSpPr bwMode="auto">
          <a:xfrm>
            <a:off x="900113" y="3116263"/>
            <a:ext cx="6551612" cy="485775"/>
            <a:chOff x="839" y="1343"/>
            <a:chExt cx="4029" cy="306"/>
          </a:xfrm>
        </p:grpSpPr>
        <p:graphicFrame>
          <p:nvGraphicFramePr>
            <p:cNvPr id="14340" name="Object 11"/>
            <p:cNvGraphicFramePr>
              <a:graphicFrameLocks noChangeAspect="1"/>
            </p:cNvGraphicFramePr>
            <p:nvPr/>
          </p:nvGraphicFramePr>
          <p:xfrm>
            <a:off x="3605" y="1434"/>
            <a:ext cx="157" cy="167"/>
          </p:xfrm>
          <a:graphic>
            <a:graphicData uri="http://schemas.openxmlformats.org/presentationml/2006/ole">
              <p:oleObj spid="_x0000_s14340" name="公式" r:id="rId5" imgW="126720" imgH="139680" progId="Equation.3">
                <p:embed/>
              </p:oleObj>
            </a:graphicData>
          </a:graphic>
        </p:graphicFrame>
        <p:graphicFrame>
          <p:nvGraphicFramePr>
            <p:cNvPr id="14341" name="Object 9"/>
            <p:cNvGraphicFramePr>
              <a:graphicFrameLocks noChangeAspect="1"/>
            </p:cNvGraphicFramePr>
            <p:nvPr/>
          </p:nvGraphicFramePr>
          <p:xfrm>
            <a:off x="839" y="1373"/>
            <a:ext cx="347" cy="276"/>
          </p:xfrm>
          <a:graphic>
            <a:graphicData uri="http://schemas.openxmlformats.org/presentationml/2006/ole">
              <p:oleObj spid="_x0000_s14341" name="公式" r:id="rId6" imgW="304560" imgH="241200" progId="Equation.3">
                <p:embed/>
              </p:oleObj>
            </a:graphicData>
          </a:graphic>
        </p:graphicFrame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293" y="1343"/>
              <a:ext cx="17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——</a:t>
              </a:r>
              <a:r>
                <a:rPr lang="zh-CN" altLang="en-US" sz="2400" b="1"/>
                <a:t>系统的极点，</a:t>
              </a:r>
            </a:p>
          </p:txBody>
        </p:sp>
        <p:sp>
          <p:nvSpPr>
            <p:cNvPr id="14352" name="Rectangle 21"/>
            <p:cNvSpPr>
              <a:spLocks noChangeArrowheads="1"/>
            </p:cNvSpPr>
            <p:nvPr/>
          </p:nvSpPr>
          <p:spPr bwMode="auto">
            <a:xfrm>
              <a:off x="3787" y="13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个零极点。</a:t>
              </a:r>
            </a:p>
          </p:txBody>
        </p:sp>
        <p:sp>
          <p:nvSpPr>
            <p:cNvPr id="14353" name="Rectangle 28"/>
            <p:cNvSpPr>
              <a:spLocks noChangeArrowheads="1"/>
            </p:cNvSpPr>
            <p:nvPr/>
          </p:nvSpPr>
          <p:spPr bwMode="auto">
            <a:xfrm>
              <a:off x="2880" y="1343"/>
              <a:ext cx="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其中有</a:t>
              </a:r>
            </a:p>
          </p:txBody>
        </p:sp>
      </p:grpSp>
      <p:grpSp>
        <p:nvGrpSpPr>
          <p:cNvPr id="14348" name="Group 31"/>
          <p:cNvGrpSpPr>
            <a:grpSpLocks/>
          </p:cNvGrpSpPr>
          <p:nvPr/>
        </p:nvGrpSpPr>
        <p:grpSpPr bwMode="auto">
          <a:xfrm>
            <a:off x="900113" y="4437063"/>
            <a:ext cx="2759075" cy="457200"/>
            <a:chOff x="612" y="2160"/>
            <a:chExt cx="1738" cy="288"/>
          </a:xfrm>
        </p:grpSpPr>
        <p:sp>
          <p:nvSpPr>
            <p:cNvPr id="14350" name="Rectangle 20"/>
            <p:cNvSpPr>
              <a:spLocks noChangeArrowheads="1"/>
            </p:cNvSpPr>
            <p:nvPr/>
          </p:nvSpPr>
          <p:spPr bwMode="auto">
            <a:xfrm>
              <a:off x="885" y="2160"/>
              <a:ext cx="14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——</a:t>
              </a:r>
              <a:r>
                <a:rPr lang="zh-CN" altLang="en-US" sz="2400" b="1"/>
                <a:t>增益因子。</a:t>
              </a:r>
            </a:p>
          </p:txBody>
        </p:sp>
        <p:graphicFrame>
          <p:nvGraphicFramePr>
            <p:cNvPr id="14339" name="Object 29"/>
            <p:cNvGraphicFramePr>
              <a:graphicFrameLocks noChangeAspect="1"/>
            </p:cNvGraphicFramePr>
            <p:nvPr/>
          </p:nvGraphicFramePr>
          <p:xfrm>
            <a:off x="612" y="2205"/>
            <a:ext cx="242" cy="242"/>
          </p:xfrm>
          <a:graphic>
            <a:graphicData uri="http://schemas.openxmlformats.org/presentationml/2006/ole">
              <p:oleObj spid="_x0000_s14339" name="公式" r:id="rId7" imgW="215640" imgH="215640" progId="Equation.3">
                <p:embed/>
              </p:oleObj>
            </a:graphicData>
          </a:graphic>
        </p:graphicFrame>
      </p:grpSp>
      <p:sp>
        <p:nvSpPr>
          <p:cNvPr id="14349" name="Rectangle 35"/>
          <p:cNvSpPr>
            <a:spLocks noChangeArrowheads="1"/>
          </p:cNvSpPr>
          <p:nvPr/>
        </p:nvSpPr>
        <p:spPr bwMode="auto">
          <a:xfrm>
            <a:off x="395288" y="620713"/>
            <a:ext cx="55086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b="1"/>
              <a:t>b. </a:t>
            </a:r>
            <a:r>
              <a:rPr lang="zh-CN" altLang="en-US" b="1"/>
              <a:t>表示成</a:t>
            </a:r>
            <a:r>
              <a:rPr lang="zh-CN" altLang="en-US" b="1">
                <a:solidFill>
                  <a:schemeClr val="hlink"/>
                </a:solidFill>
              </a:rPr>
              <a:t>零、极点表达形式：</a:t>
            </a:r>
          </a:p>
        </p:txBody>
      </p:sp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7704" y="5013176"/>
            <a:ext cx="3148078" cy="13681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20" name="云形 19"/>
          <p:cNvSpPr/>
          <p:nvPr/>
        </p:nvSpPr>
        <p:spPr bwMode="auto">
          <a:xfrm>
            <a:off x="6948264" y="1556792"/>
            <a:ext cx="1224136" cy="7200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首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型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云形 20"/>
          <p:cNvSpPr/>
          <p:nvPr/>
        </p:nvSpPr>
        <p:spPr bwMode="auto">
          <a:xfrm>
            <a:off x="5364088" y="5301208"/>
            <a:ext cx="1224136" cy="7200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尾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型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AD5E61-6BE6-4F90-B632-8BC5928EA473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08050"/>
            <a:ext cx="8893175" cy="2663825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smtClean="0"/>
              <a:t>   </a:t>
            </a:r>
            <a:r>
              <a:rPr lang="en-US" altLang="zh-CN" sz="2400" b="1" smtClean="0"/>
              <a:t>1)  </a:t>
            </a:r>
            <a:r>
              <a:rPr lang="zh-CN" altLang="en-US" sz="2400" b="1" smtClean="0"/>
              <a:t>传递函数是系统（或环节）在复数域中的数学模型，是固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b="1" smtClean="0"/>
              <a:t>        有特性的描述。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smtClean="0"/>
              <a:t>   2)  </a:t>
            </a:r>
            <a:r>
              <a:rPr lang="zh-CN" altLang="en-US" sz="2400" b="1" smtClean="0"/>
              <a:t>传递函数只取决于系统本身的结构参数，与外界输入无关。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smtClean="0"/>
              <a:t>   3)  </a:t>
            </a:r>
            <a:r>
              <a:rPr lang="zh-CN" altLang="en-US" sz="2400" b="1" smtClean="0"/>
              <a:t>传递函数是复变量</a:t>
            </a:r>
            <a:r>
              <a:rPr lang="en-US" altLang="zh-CN" sz="2400" b="1" smtClean="0"/>
              <a:t>s</a:t>
            </a:r>
            <a:r>
              <a:rPr lang="zh-CN" altLang="en-US" sz="2400" b="1" smtClean="0"/>
              <a:t>的有理真分式函数，即</a:t>
            </a:r>
            <a:r>
              <a:rPr lang="en-US" altLang="zh-CN" sz="2400" b="1" smtClean="0"/>
              <a:t>m</a:t>
            </a:r>
            <a:r>
              <a:rPr lang="en-US" altLang="zh-CN" sz="2400" b="1" smtClean="0">
                <a:sym typeface="Symbol" pitchFamily="18" charset="2"/>
              </a:rPr>
              <a:t></a:t>
            </a:r>
            <a:r>
              <a:rPr lang="en-US" altLang="zh-CN" sz="2400" b="1" smtClean="0"/>
              <a:t>n</a:t>
            </a:r>
            <a:r>
              <a:rPr lang="zh-CN" altLang="en-US" sz="2400" b="1" smtClean="0"/>
              <a:t>。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b="1" smtClean="0"/>
              <a:t>      （ </a:t>
            </a:r>
            <a:r>
              <a:rPr lang="en-US" altLang="zh-CN" sz="2400" b="1" smtClean="0"/>
              <a:t>m 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n</a:t>
            </a:r>
            <a:r>
              <a:rPr lang="zh-CN" altLang="en-US" sz="2400" b="1" smtClean="0"/>
              <a:t>分别为分子、分母的最高阶次。）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smtClean="0"/>
              <a:t>   4)  </a:t>
            </a:r>
            <a:r>
              <a:rPr lang="zh-CN" altLang="en-US" sz="2400" b="1" smtClean="0"/>
              <a:t>若输入为单位脉冲函数，则</a:t>
            </a:r>
            <a:r>
              <a:rPr lang="en-US" altLang="zh-CN" sz="2400" b="1" smtClean="0"/>
              <a:t>R(s)=L[r(t)]=1</a:t>
            </a:r>
            <a:r>
              <a:rPr lang="zh-CN" altLang="en-US" sz="2400" b="1" smtClean="0"/>
              <a:t>，则       </a:t>
            </a:r>
            <a:r>
              <a:rPr lang="zh-CN" altLang="en-US" sz="2400" smtClean="0"/>
              <a:t> </a:t>
            </a:r>
          </a:p>
        </p:txBody>
      </p:sp>
      <p:graphicFrame>
        <p:nvGraphicFramePr>
          <p:cNvPr id="15362" name="Object 9"/>
          <p:cNvGraphicFramePr>
            <a:graphicFrameLocks noChangeAspect="1"/>
          </p:cNvGraphicFramePr>
          <p:nvPr/>
        </p:nvGraphicFramePr>
        <p:xfrm>
          <a:off x="2051050" y="3716338"/>
          <a:ext cx="4681538" cy="557212"/>
        </p:xfrm>
        <a:graphic>
          <a:graphicData uri="http://schemas.openxmlformats.org/presentationml/2006/ole">
            <p:oleObj spid="_x0000_s15362" name="公式" r:id="rId3" imgW="1917360" imgH="228600" progId="Equation.3">
              <p:embed/>
            </p:oleObj>
          </a:graphicData>
        </a:graphic>
      </p:graphicFrame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323850" y="4437063"/>
            <a:ext cx="86407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/>
              <a:t>     此时系统的</a:t>
            </a:r>
            <a:r>
              <a:rPr lang="en-US" altLang="zh-CN" sz="2400" b="1"/>
              <a:t>c(t)</a:t>
            </a:r>
            <a:r>
              <a:rPr lang="zh-CN" altLang="en-US" sz="2400" b="1"/>
              <a:t>与传递函数</a:t>
            </a:r>
            <a:r>
              <a:rPr lang="en-US" altLang="zh-CN" sz="2400" b="1"/>
              <a:t>G(s)</a:t>
            </a:r>
            <a:r>
              <a:rPr lang="zh-CN" altLang="en-US" sz="2400" b="1"/>
              <a:t>有单值对应关系，它们都可以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/>
              <a:t>用来表征系统的动态特性。</a:t>
            </a:r>
            <a:r>
              <a:rPr lang="en-US" altLang="zh-CN" sz="2400" b="1"/>
              <a:t>    </a:t>
            </a:r>
            <a:endParaRPr lang="zh-CN" altLang="en-US" sz="2400" b="1"/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468313" y="404813"/>
            <a:ext cx="19700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几点说明：</a:t>
            </a:r>
          </a:p>
        </p:txBody>
      </p:sp>
      <p:sp>
        <p:nvSpPr>
          <p:cNvPr id="15367" name="Rectangle 15"/>
          <p:cNvSpPr>
            <a:spLocks noChangeArrowheads="1"/>
          </p:cNvSpPr>
          <p:nvPr/>
        </p:nvSpPr>
        <p:spPr bwMode="auto">
          <a:xfrm>
            <a:off x="468313" y="5445125"/>
            <a:ext cx="8496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altLang="zh-CN" sz="2400" b="1" dirty="0"/>
              <a:t>5)  </a:t>
            </a:r>
            <a:r>
              <a:rPr lang="zh-CN" altLang="en-US" sz="2400" b="1" dirty="0"/>
              <a:t>闭环系统传递函数</a:t>
            </a:r>
            <a:r>
              <a:rPr lang="en-US" altLang="zh-CN" sz="2400" b="1" dirty="0"/>
              <a:t>G(s)</a:t>
            </a:r>
            <a:r>
              <a:rPr lang="zh-CN" altLang="en-US" sz="2400" b="1" dirty="0"/>
              <a:t>的分母并令其为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，就是系统的特征</a:t>
            </a:r>
          </a:p>
          <a:p>
            <a:pPr marL="457200" indent="-457200">
              <a:buFont typeface="Wingdings" pitchFamily="2" charset="2"/>
              <a:buNone/>
            </a:pPr>
            <a:r>
              <a:rPr lang="zh-CN" altLang="en-US" sz="2400" b="1" dirty="0"/>
              <a:t>      方程。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949280"/>
            <a:ext cx="2876550" cy="2952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6309320"/>
            <a:ext cx="3848100" cy="381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27D7E5-AB58-4D53-AD46-B76A5DD260C1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68413"/>
            <a:ext cx="4681538" cy="64928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三、典型环节及其数学模型</a:t>
            </a:r>
            <a:endParaRPr lang="en-US" altLang="zh-CN" sz="2800" b="1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9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30213" y="2565400"/>
            <a:ext cx="8713787" cy="3529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特  点： </a:t>
            </a:r>
            <a:r>
              <a:rPr lang="zh-CN" altLang="en-US" sz="2400" b="1" dirty="0" smtClean="0"/>
              <a:t>输出量按一定比例复现输入量，无滞后、失真现象。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运动方程:</a:t>
            </a:r>
            <a:r>
              <a:rPr lang="zh-CN" altLang="en-US" sz="2400" b="1" dirty="0" smtClean="0"/>
              <a:t>       </a:t>
            </a:r>
            <a:r>
              <a:rPr lang="en-US" altLang="zh-CN" sz="2400" b="1" dirty="0" smtClean="0"/>
              <a:t>c(t)=Kr(t) </a:t>
            </a:r>
            <a:r>
              <a:rPr lang="zh-CN" altLang="en-US" sz="2400" b="1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                  K——</a:t>
            </a:r>
            <a:r>
              <a:rPr lang="zh-CN" altLang="en-US" sz="2400" b="1" dirty="0" smtClean="0"/>
              <a:t>放大系数，通常都是有量纲的。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传递函数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000" b="1" dirty="0" smtClean="0"/>
              <a:t> </a:t>
            </a:r>
            <a:endParaRPr lang="zh-CN" altLang="en-US" sz="2400" dirty="0" smtClean="0"/>
          </a:p>
        </p:txBody>
      </p:sp>
      <p:graphicFrame>
        <p:nvGraphicFramePr>
          <p:cNvPr id="18434" name="Object 11"/>
          <p:cNvGraphicFramePr>
            <a:graphicFrameLocks noChangeAspect="1"/>
          </p:cNvGraphicFramePr>
          <p:nvPr/>
        </p:nvGraphicFramePr>
        <p:xfrm>
          <a:off x="2268538" y="4508500"/>
          <a:ext cx="2571750" cy="792163"/>
        </p:xfrm>
        <a:graphic>
          <a:graphicData uri="http://schemas.openxmlformats.org/presentationml/2006/ole">
            <p:oleObj spid="_x0000_s18434" name="公式" r:id="rId4" imgW="1054080" imgH="431640" progId="Equation.3">
              <p:embed/>
            </p:oleObj>
          </a:graphicData>
        </a:graphic>
      </p:graphicFrame>
      <p:graphicFrame>
        <p:nvGraphicFramePr>
          <p:cNvPr id="18436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5220072" y="4509120"/>
          <a:ext cx="3421063" cy="812800"/>
        </p:xfrm>
        <a:graphic>
          <a:graphicData uri="http://schemas.openxmlformats.org/presentationml/2006/ole">
            <p:oleObj spid="_x0000_s18436" name="Visio" r:id="rId5" imgW="1815084" imgH="429768" progId="Visio.Drawing.11">
              <p:embed/>
            </p:oleObj>
          </a:graphicData>
        </a:graphic>
      </p:graphicFrame>
      <p:sp>
        <p:nvSpPr>
          <p:cNvPr id="18440" name="Rectangle 17"/>
          <p:cNvSpPr>
            <a:spLocks noChangeArrowheads="1"/>
          </p:cNvSpPr>
          <p:nvPr/>
        </p:nvSpPr>
        <p:spPr bwMode="auto">
          <a:xfrm>
            <a:off x="503238" y="2205038"/>
            <a:ext cx="482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比例环节（又叫放大环节）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CC418-8504-41E6-B680-2D90F38D564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例 ：输入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lang="en-US" altLang="zh-CN" sz="2400" b="1" baseline="-300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(t)——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转速            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  <a:r>
              <a:rPr lang="en-US" altLang="zh-CN" sz="2400" b="1" baseline="-300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——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主动轮的齿数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/>
            </a:r>
            <a:b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            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输出：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lang="en-US" altLang="zh-CN" sz="2400" b="1" baseline="-300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(t)——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转速            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Z</a:t>
            </a:r>
            <a:r>
              <a:rPr lang="en-US" altLang="zh-CN" sz="2400" b="1" baseline="-300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——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从动轮的齿数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115616" y="2348880"/>
            <a:ext cx="464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itchFamily="2" charset="-122"/>
              </a:rPr>
              <a:t>运动方程</a:t>
            </a:r>
            <a:r>
              <a:rPr lang="zh-CN" altLang="en-US" sz="2400" b="1" dirty="0">
                <a:ea typeface="黑体" pitchFamily="2" charset="-122"/>
              </a:rPr>
              <a:t>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itchFamily="2" charset="-122"/>
              </a:rPr>
              <a:t>传递函数</a:t>
            </a:r>
            <a:r>
              <a:rPr lang="zh-CN" altLang="en-US" sz="2400" b="1" dirty="0">
                <a:ea typeface="黑体" pitchFamily="2" charset="-122"/>
              </a:rPr>
              <a:t>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/>
              <a:t>  </a:t>
            </a:r>
            <a:endParaRPr lang="en-US" altLang="zh-CN" sz="2400" dirty="0"/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9458" name="Object 9"/>
          <p:cNvGraphicFramePr>
            <a:graphicFrameLocks noChangeAspect="1"/>
          </p:cNvGraphicFramePr>
          <p:nvPr/>
        </p:nvGraphicFramePr>
        <p:xfrm>
          <a:off x="2843808" y="2492896"/>
          <a:ext cx="1889125" cy="858838"/>
        </p:xfrm>
        <a:graphic>
          <a:graphicData uri="http://schemas.openxmlformats.org/presentationml/2006/ole">
            <p:oleObj spid="_x0000_s19458" name="公式" r:id="rId4" imgW="977760" imgH="444240" progId="Equation.3">
              <p:embed/>
            </p:oleObj>
          </a:graphicData>
        </a:graphic>
      </p:graphicFrame>
      <p:graphicFrame>
        <p:nvGraphicFramePr>
          <p:cNvPr id="19459" name="Object 10"/>
          <p:cNvGraphicFramePr>
            <a:graphicFrameLocks noChangeAspect="1"/>
          </p:cNvGraphicFramePr>
          <p:nvPr/>
        </p:nvGraphicFramePr>
        <p:xfrm>
          <a:off x="2771800" y="3429000"/>
          <a:ext cx="2592387" cy="795337"/>
        </p:xfrm>
        <a:graphic>
          <a:graphicData uri="http://schemas.openxmlformats.org/presentationml/2006/ole">
            <p:oleObj spid="_x0000_s19459" name="公式" r:id="rId5" imgW="1447560" imgH="444240" progId="Equation.3">
              <p:embed/>
            </p:oleObj>
          </a:graphicData>
        </a:graphic>
      </p:graphicFrame>
      <p:graphicFrame>
        <p:nvGraphicFramePr>
          <p:cNvPr id="19461" name="Object 12"/>
          <p:cNvGraphicFramePr>
            <a:graphicFrameLocks noChangeAspect="1"/>
          </p:cNvGraphicFramePr>
          <p:nvPr>
            <p:ph idx="1"/>
          </p:nvPr>
        </p:nvGraphicFramePr>
        <p:xfrm>
          <a:off x="1331640" y="1124744"/>
          <a:ext cx="6769100" cy="1228725"/>
        </p:xfrm>
        <a:graphic>
          <a:graphicData uri="http://schemas.openxmlformats.org/presentationml/2006/ole">
            <p:oleObj spid="_x0000_s19461" name="Visio" r:id="rId6" imgW="3340608" imgH="613664" progId="Visio.Drawing.11">
              <p:embed/>
            </p:oleObj>
          </a:graphicData>
        </a:graphic>
      </p:graphicFrame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4414501"/>
            <a:ext cx="7956376" cy="244349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3B2D6-84E1-4678-8431-A4403FA2EA17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873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2、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微分环节</a:t>
            </a:r>
            <a:r>
              <a:rPr lang="zh-CN" altLang="en-US" sz="4000" smtClean="0">
                <a:latin typeface="Times New Roman" pitchFamily="18" charset="0"/>
              </a:rPr>
              <a:t> 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611188" y="1412875"/>
            <a:ext cx="8208962" cy="366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特    点</a:t>
            </a:r>
            <a:r>
              <a:rPr lang="zh-CN" altLang="en-US" sz="2800" dirty="0">
                <a:solidFill>
                  <a:schemeClr val="tx2"/>
                </a:solidFill>
                <a:ea typeface="黑体" pitchFamily="2" charset="-122"/>
              </a:rPr>
              <a:t>：</a:t>
            </a:r>
            <a:r>
              <a:rPr lang="zh-CN" altLang="en-US" sz="2400" b="1" dirty="0"/>
              <a:t>动态过程中，输出量正比于输入量的变化速度。</a:t>
            </a:r>
            <a:r>
              <a:rPr lang="zh-CN" altLang="en-US" sz="2400" dirty="0"/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zh-CN" altLang="en-US" sz="24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zh-CN" altLang="en-US" sz="24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运动方程：</a:t>
            </a:r>
          </a:p>
          <a:p>
            <a:pPr>
              <a:spcBef>
                <a:spcPct val="50000"/>
              </a:spcBef>
            </a:pPr>
            <a:endParaRPr lang="zh-CN" altLang="en-US" sz="24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传递函数：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zh-CN" altLang="en-US" sz="2000" dirty="0"/>
          </a:p>
        </p:txBody>
      </p:sp>
      <p:graphicFrame>
        <p:nvGraphicFramePr>
          <p:cNvPr id="20482" name="Object 7"/>
          <p:cNvGraphicFramePr>
            <a:graphicFrameLocks noChangeAspect="1"/>
          </p:cNvGraphicFramePr>
          <p:nvPr/>
        </p:nvGraphicFramePr>
        <p:xfrm>
          <a:off x="2843213" y="2924175"/>
          <a:ext cx="2222500" cy="844550"/>
        </p:xfrm>
        <a:graphic>
          <a:graphicData uri="http://schemas.openxmlformats.org/presentationml/2006/ole">
            <p:oleObj spid="_x0000_s20482" name="公式" r:id="rId4" imgW="876240" imgH="393480" progId="Equation.3">
              <p:embed/>
            </p:oleObj>
          </a:graphicData>
        </a:graphic>
      </p:graphicFrame>
      <p:graphicFrame>
        <p:nvGraphicFramePr>
          <p:cNvPr id="20483" name="Object 8"/>
          <p:cNvGraphicFramePr>
            <a:graphicFrameLocks noChangeAspect="1"/>
          </p:cNvGraphicFramePr>
          <p:nvPr/>
        </p:nvGraphicFramePr>
        <p:xfrm>
          <a:off x="2843213" y="3962400"/>
          <a:ext cx="2057400" cy="762000"/>
        </p:xfrm>
        <a:graphic>
          <a:graphicData uri="http://schemas.openxmlformats.org/presentationml/2006/ole">
            <p:oleObj spid="_x0000_s20483" name="Equation" r:id="rId5" imgW="863280" imgH="330120" progId="Equation.3">
              <p:embed/>
            </p:oleObj>
          </a:graphicData>
        </a:graphic>
      </p:graphicFrame>
      <p:graphicFrame>
        <p:nvGraphicFramePr>
          <p:cNvPr id="20485" name="Object 12"/>
          <p:cNvGraphicFramePr>
            <a:graphicFrameLocks noChangeAspect="1"/>
          </p:cNvGraphicFramePr>
          <p:nvPr>
            <p:ph idx="1"/>
          </p:nvPr>
        </p:nvGraphicFramePr>
        <p:xfrm>
          <a:off x="2843213" y="2017713"/>
          <a:ext cx="2736850" cy="655637"/>
        </p:xfrm>
        <a:graphic>
          <a:graphicData uri="http://schemas.openxmlformats.org/presentationml/2006/ole">
            <p:oleObj spid="_x0000_s20485" name="Visio" r:id="rId6" imgW="1814866" imgH="434732" progId="Visio.Drawing.11">
              <p:embed/>
            </p:oleObj>
          </a:graphicData>
        </a:graphic>
      </p:graphicFrame>
      <p:sp>
        <p:nvSpPr>
          <p:cNvPr id="20489" name="Text Box 33"/>
          <p:cNvSpPr txBox="1">
            <a:spLocks noChangeArrowheads="1"/>
          </p:cNvSpPr>
          <p:nvPr/>
        </p:nvSpPr>
        <p:spPr bwMode="auto">
          <a:xfrm>
            <a:off x="3924300" y="2198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2000">
                <a:solidFill>
                  <a:schemeClr val="bg2"/>
                </a:solidFill>
              </a:rPr>
              <a:t>k</a:t>
            </a:r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4941168"/>
            <a:ext cx="4333875" cy="17335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A5FB7-C699-4207-8DC6-B70ECCF81E0B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7318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例 ：</a:t>
            </a:r>
            <a:r>
              <a:rPr lang="zh-CN" altLang="en-US" sz="2800" b="1" smtClean="0">
                <a:solidFill>
                  <a:schemeClr val="tx1"/>
                </a:solidFill>
                <a:latin typeface="宋体" pitchFamily="2" charset="-122"/>
              </a:rPr>
              <a:t>测速发电机</a:t>
            </a:r>
            <a:r>
              <a:rPr lang="en-US" altLang="zh-CN" sz="2800" b="1" smtClean="0">
                <a:solidFill>
                  <a:schemeClr val="tx1"/>
                </a:solidFill>
                <a:latin typeface="宋体" pitchFamily="2" charset="-122"/>
              </a:rPr>
              <a:t>CF</a:t>
            </a:r>
            <a:r>
              <a:rPr lang="zh-CN" altLang="en-US" sz="2800" b="1" smtClean="0">
                <a:solidFill>
                  <a:schemeClr val="tx1"/>
                </a:solidFill>
                <a:latin typeface="宋体" pitchFamily="2" charset="-122"/>
              </a:rPr>
              <a:t>的数学描述</a:t>
            </a:r>
            <a:r>
              <a:rPr lang="zh-CN" altLang="en-US" sz="4000" smtClean="0"/>
              <a:t>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3284538"/>
            <a:ext cx="8569325" cy="266474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输  入：</a:t>
            </a:r>
            <a:r>
              <a:rPr lang="zh-CN" altLang="en-US" sz="2000" b="1" dirty="0" smtClean="0"/>
              <a:t> </a:t>
            </a:r>
            <a:r>
              <a:rPr lang="zh-CN" altLang="en-US" sz="2400" b="1" dirty="0" smtClean="0">
                <a:sym typeface="Symbol" pitchFamily="18" charset="2"/>
              </a:rPr>
              <a:t></a:t>
            </a:r>
            <a:r>
              <a:rPr lang="zh-CN" altLang="en-US" sz="2400" b="1" dirty="0" smtClean="0"/>
              <a:t>(</a:t>
            </a:r>
            <a:r>
              <a:rPr lang="en-US" altLang="zh-CN" sz="2400" b="1" dirty="0" smtClean="0"/>
              <a:t>t)——</a:t>
            </a:r>
            <a:r>
              <a:rPr lang="zh-CN" altLang="en-US" sz="2400" b="1" dirty="0" smtClean="0"/>
              <a:t>电动机</a:t>
            </a:r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转子（与测速发电机同轴）的转角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输  出：</a:t>
            </a:r>
            <a:r>
              <a:rPr lang="zh-CN" altLang="en-US" sz="2000" b="1" dirty="0" smtClean="0"/>
              <a:t> </a:t>
            </a:r>
            <a:r>
              <a:rPr lang="en-US" altLang="zh-CN" sz="2400" b="1" dirty="0" err="1" smtClean="0"/>
              <a:t>u</a:t>
            </a:r>
            <a:r>
              <a:rPr lang="en-US" altLang="zh-CN" sz="2400" b="1" baseline="-30000" dirty="0" err="1" smtClean="0"/>
              <a:t>f</a:t>
            </a:r>
            <a:r>
              <a:rPr lang="en-US" altLang="zh-CN" sz="2400" b="1" dirty="0" smtClean="0"/>
              <a:t>(t)——</a:t>
            </a:r>
            <a:r>
              <a:rPr lang="zh-CN" altLang="en-US" sz="2400" b="1" dirty="0" smtClean="0"/>
              <a:t>测速发电机的电枢电压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b="1" dirty="0" smtClean="0">
              <a:solidFill>
                <a:schemeClr val="tx2"/>
              </a:solidFill>
              <a:ea typeface="黑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ea typeface="黑体" pitchFamily="2" charset="-122"/>
              </a:rPr>
              <a:t>运动方程：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ea typeface="黑体" pitchFamily="2" charset="-122"/>
              </a:rPr>
              <a:t>传递函数：</a:t>
            </a:r>
            <a:r>
              <a:rPr lang="zh-CN" altLang="en-US" sz="2000" dirty="0" smtClean="0"/>
              <a:t>      </a:t>
            </a:r>
            <a:r>
              <a:rPr lang="en-US" altLang="zh-CN" sz="2400" b="1" dirty="0" smtClean="0"/>
              <a:t>G（s）=Ks</a:t>
            </a:r>
            <a:r>
              <a:rPr lang="en-US" altLang="zh-CN" sz="20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 </a:t>
            </a:r>
            <a:endParaRPr lang="zh-CN" altLang="en-US" sz="2000" dirty="0" smtClean="0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2590800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506" name="Object 8"/>
          <p:cNvGraphicFramePr>
            <a:graphicFrameLocks noChangeAspect="1"/>
          </p:cNvGraphicFramePr>
          <p:nvPr/>
        </p:nvGraphicFramePr>
        <p:xfrm>
          <a:off x="2339975" y="4292600"/>
          <a:ext cx="2663825" cy="903288"/>
        </p:xfrm>
        <a:graphic>
          <a:graphicData uri="http://schemas.openxmlformats.org/presentationml/2006/ole">
            <p:oleObj spid="_x0000_s21506" name="Equation" r:id="rId4" imgW="774360" imgH="317160" progId="Equation.3">
              <p:embed/>
            </p:oleObj>
          </a:graphicData>
        </a:graphic>
      </p:graphicFrame>
      <p:graphicFrame>
        <p:nvGraphicFramePr>
          <p:cNvPr id="21507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2627313" y="1341438"/>
          <a:ext cx="3529012" cy="1547812"/>
        </p:xfrm>
        <a:graphic>
          <a:graphicData uri="http://schemas.openxmlformats.org/presentationml/2006/ole">
            <p:oleObj spid="_x0000_s21507" name="Visio" r:id="rId5" imgW="2125711" imgH="931469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27998-21E9-4E42-8B4B-A88DF823903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280400" cy="30241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1. </a:t>
            </a:r>
            <a:r>
              <a:rPr lang="zh-CN" altLang="en-US" sz="2800" b="1" smtClean="0"/>
              <a:t>稳：（基本要求）    </a:t>
            </a:r>
            <a:r>
              <a:rPr lang="en-US" altLang="zh-CN" sz="2800" i="1" smtClean="0"/>
              <a:t>Stability</a:t>
            </a:r>
            <a:endParaRPr lang="zh-CN" altLang="en-US" sz="2800" b="1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      要求系统要稳定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2. </a:t>
            </a:r>
            <a:r>
              <a:rPr lang="zh-CN" altLang="en-US" sz="2800" b="1" smtClean="0"/>
              <a:t>准：（稳态要求）   </a:t>
            </a:r>
            <a:r>
              <a:rPr lang="en-US" altLang="zh-CN" sz="2800" i="1" smtClean="0"/>
              <a:t>Accuracy</a:t>
            </a:r>
            <a:endParaRPr lang="zh-CN" altLang="en-US" sz="2800" b="1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      系统响应达到稳态时，输出跟踪精度要高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3. </a:t>
            </a:r>
            <a:r>
              <a:rPr lang="zh-CN" altLang="en-US" sz="2800" b="1" smtClean="0"/>
              <a:t>快：（动态要求） </a:t>
            </a:r>
            <a:r>
              <a:rPr lang="en-US" altLang="zh-CN" sz="2800" i="1" smtClean="0"/>
              <a:t>Quickness or Rapidness</a:t>
            </a: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      系统阶跃响应的过渡过程要平稳、快速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  <a:solidFill>
            <a:schemeClr val="accent1"/>
          </a:solidFill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对控制系统的基本要求</a:t>
            </a:r>
            <a:r>
              <a:rPr lang="en-US" altLang="zh-CN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altLang="zh-CN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 sz="2800" dirty="0" smtClean="0"/>
              <a:t>Basic Requirements (Performance)</a:t>
            </a:r>
            <a:endParaRPr lang="zh-CN" altLang="en-US" sz="2800" dirty="0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179388" y="4579938"/>
            <a:ext cx="2808287" cy="1268412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如何设计及分析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控制系统？？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3779838" y="4075113"/>
            <a:ext cx="1152525" cy="5762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</a:rPr>
              <a:t>建立模型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3779838" y="5011738"/>
            <a:ext cx="1152525" cy="5762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</a:rPr>
              <a:t>分析模型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3779838" y="5948363"/>
            <a:ext cx="1152525" cy="5762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设计优化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模型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4354513" y="465137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4354513" y="55880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8" name="TextBox 11"/>
          <p:cNvSpPr txBox="1">
            <a:spLocks noChangeArrowheads="1"/>
          </p:cNvSpPr>
          <p:nvPr/>
        </p:nvSpPr>
        <p:spPr bwMode="auto">
          <a:xfrm>
            <a:off x="5219700" y="4076700"/>
            <a:ext cx="15795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Modeling</a:t>
            </a:r>
            <a:endParaRPr lang="zh-CN" altLang="en-US" sz="2800"/>
          </a:p>
        </p:txBody>
      </p:sp>
      <p:sp>
        <p:nvSpPr>
          <p:cNvPr id="39949" name="TextBox 12"/>
          <p:cNvSpPr txBox="1">
            <a:spLocks noChangeArrowheads="1"/>
          </p:cNvSpPr>
          <p:nvPr/>
        </p:nvSpPr>
        <p:spPr bwMode="auto">
          <a:xfrm>
            <a:off x="5291138" y="5011738"/>
            <a:ext cx="14398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Analysis</a:t>
            </a:r>
            <a:endParaRPr lang="zh-CN" altLang="en-US" sz="2800"/>
          </a:p>
        </p:txBody>
      </p: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5146675" y="5948363"/>
            <a:ext cx="3551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Design &amp; Optimization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BE425F-41E4-4BF0-8603-8E6F71FD2210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2535" name="Text Box 72"/>
          <p:cNvSpPr txBox="1">
            <a:spLocks noChangeArrowheads="1"/>
          </p:cNvSpPr>
          <p:nvPr/>
        </p:nvSpPr>
        <p:spPr bwMode="auto">
          <a:xfrm>
            <a:off x="2286000" y="533400"/>
            <a:ext cx="510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45130" name="Text Box 74"/>
          <p:cNvSpPr txBox="1">
            <a:spLocks noChangeArrowheads="1"/>
          </p:cNvSpPr>
          <p:nvPr/>
        </p:nvSpPr>
        <p:spPr bwMode="auto">
          <a:xfrm>
            <a:off x="611188" y="195362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3、积分环节</a:t>
            </a: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22537" name="Text Box 75"/>
          <p:cNvSpPr txBox="1">
            <a:spLocks noChangeArrowheads="1"/>
          </p:cNvSpPr>
          <p:nvPr/>
        </p:nvSpPr>
        <p:spPr bwMode="auto">
          <a:xfrm>
            <a:off x="609600" y="764704"/>
            <a:ext cx="80010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特    点：</a:t>
            </a:r>
            <a:r>
              <a:rPr lang="zh-CN" altLang="en-US" sz="2800" b="1" dirty="0"/>
              <a:t>输出量的变化速度和输入量成正比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1" dirty="0" smtClean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zh-CN" altLang="en-US" sz="28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运动方程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8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传递函数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8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2530" name="Object 76"/>
          <p:cNvGraphicFramePr>
            <a:graphicFrameLocks noChangeAspect="1"/>
          </p:cNvGraphicFramePr>
          <p:nvPr/>
        </p:nvGraphicFramePr>
        <p:xfrm>
          <a:off x="2555776" y="2204864"/>
          <a:ext cx="1944687" cy="725487"/>
        </p:xfrm>
        <a:graphic>
          <a:graphicData uri="http://schemas.openxmlformats.org/presentationml/2006/ole">
            <p:oleObj spid="_x0000_s22530" name="Equation" r:id="rId4" imgW="647640" imgH="317160" progId="Equation.3">
              <p:embed/>
            </p:oleObj>
          </a:graphicData>
        </a:graphic>
      </p:graphicFrame>
      <p:graphicFrame>
        <p:nvGraphicFramePr>
          <p:cNvPr id="22531" name="Object 77"/>
          <p:cNvGraphicFramePr>
            <a:graphicFrameLocks noChangeAspect="1"/>
          </p:cNvGraphicFramePr>
          <p:nvPr/>
        </p:nvGraphicFramePr>
        <p:xfrm>
          <a:off x="2555776" y="3068960"/>
          <a:ext cx="1727200" cy="712787"/>
        </p:xfrm>
        <a:graphic>
          <a:graphicData uri="http://schemas.openxmlformats.org/presentationml/2006/ole">
            <p:oleObj spid="_x0000_s22531" name="Equation" r:id="rId5" imgW="495000" imgH="317160" progId="Equation.3">
              <p:embed/>
            </p:oleObj>
          </a:graphicData>
        </a:graphic>
      </p:graphicFrame>
      <p:graphicFrame>
        <p:nvGraphicFramePr>
          <p:cNvPr id="22533" name="Object 79"/>
          <p:cNvGraphicFramePr>
            <a:graphicFrameLocks noChangeAspect="1"/>
          </p:cNvGraphicFramePr>
          <p:nvPr>
            <p:ph/>
          </p:nvPr>
        </p:nvGraphicFramePr>
        <p:xfrm>
          <a:off x="3780631" y="1228428"/>
          <a:ext cx="3095625" cy="760412"/>
        </p:xfrm>
        <a:graphic>
          <a:graphicData uri="http://schemas.openxmlformats.org/presentationml/2006/ole">
            <p:oleObj spid="_x0000_s22533" name="Visio" r:id="rId6" imgW="1896030" imgH="465734" progId="Visio.Drawing.11">
              <p:embed/>
            </p:oleObj>
          </a:graphicData>
        </a:graphic>
      </p:graphicFrame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3861048"/>
            <a:ext cx="6382110" cy="29969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CDDFB1-811F-4729-8C74-6A40798711BA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7772400" cy="8747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sz="2800" b="1" smtClean="0">
                <a:solidFill>
                  <a:schemeClr val="tx1"/>
                </a:solidFill>
              </a:rPr>
              <a:t>如右电路</a:t>
            </a:r>
          </a:p>
        </p:txBody>
      </p:sp>
      <p:sp>
        <p:nvSpPr>
          <p:cNvPr id="2356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916113"/>
            <a:ext cx="8569325" cy="374513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/>
          </a:p>
          <a:p>
            <a:pPr eaLnBrk="1" hangingPunct="1"/>
            <a:endParaRPr lang="en-US" altLang="zh-CN" sz="2800" b="1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ea typeface="黑体" pitchFamily="2" charset="-122"/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运动方程：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ea typeface="黑体" pitchFamily="2" charset="-122"/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传递函数：</a:t>
            </a:r>
            <a:r>
              <a:rPr lang="zh-CN" altLang="en-US" sz="2800" dirty="0" smtClean="0"/>
              <a:t>                             </a:t>
            </a:r>
            <a:r>
              <a:rPr lang="en-US" altLang="zh-CN" sz="2800" dirty="0" smtClean="0"/>
              <a:t>	                    </a:t>
            </a:r>
            <a:r>
              <a:rPr lang="en-US" altLang="zh-CN" sz="2800" b="1" dirty="0" smtClean="0"/>
              <a:t>（T=R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C）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  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eaLnBrk="1" hangingPunct="1"/>
            <a:endParaRPr lang="zh-CN" altLang="en-US" sz="2800" dirty="0" smtClean="0"/>
          </a:p>
        </p:txBody>
      </p:sp>
      <p:graphicFrame>
        <p:nvGraphicFramePr>
          <p:cNvPr id="23554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5219700" y="333375"/>
          <a:ext cx="3600450" cy="3063875"/>
        </p:xfrm>
        <a:graphic>
          <a:graphicData uri="http://schemas.openxmlformats.org/presentationml/2006/ole">
            <p:oleObj spid="_x0000_s23554" name="Visio" r:id="rId4" imgW="1854331" imgH="1779219" progId="Visio.Drawing.11">
              <p:embed/>
            </p:oleObj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39750" y="765175"/>
            <a:ext cx="3887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graphicFrame>
        <p:nvGraphicFramePr>
          <p:cNvPr id="23555" name="Object 12"/>
          <p:cNvGraphicFramePr>
            <a:graphicFrameLocks noChangeAspect="1"/>
          </p:cNvGraphicFramePr>
          <p:nvPr/>
        </p:nvGraphicFramePr>
        <p:xfrm>
          <a:off x="2843213" y="3500438"/>
          <a:ext cx="4776787" cy="720725"/>
        </p:xfrm>
        <a:graphic>
          <a:graphicData uri="http://schemas.openxmlformats.org/presentationml/2006/ole">
            <p:oleObj spid="_x0000_s23555" name="公式" r:id="rId5" imgW="2869920" imgH="431640" progId="Equation.3">
              <p:embed/>
            </p:oleObj>
          </a:graphicData>
        </a:graphic>
      </p:graphicFrame>
      <p:graphicFrame>
        <p:nvGraphicFramePr>
          <p:cNvPr id="23556" name="Object 15"/>
          <p:cNvGraphicFramePr>
            <a:graphicFrameLocks noChangeAspect="1"/>
          </p:cNvGraphicFramePr>
          <p:nvPr/>
        </p:nvGraphicFramePr>
        <p:xfrm>
          <a:off x="2843213" y="4376738"/>
          <a:ext cx="3500437" cy="828675"/>
        </p:xfrm>
        <a:graphic>
          <a:graphicData uri="http://schemas.openxmlformats.org/presentationml/2006/ole">
            <p:oleObj spid="_x0000_s23556" name="公式" r:id="rId6" imgW="1600200" imgH="419040" progId="Equation.3">
              <p:embed/>
            </p:oleObj>
          </a:graphicData>
        </a:graphic>
      </p:graphicFrame>
      <p:graphicFrame>
        <p:nvGraphicFramePr>
          <p:cNvPr id="23557" name="Object 20"/>
          <p:cNvGraphicFramePr>
            <a:graphicFrameLocks noChangeAspect="1"/>
          </p:cNvGraphicFramePr>
          <p:nvPr/>
        </p:nvGraphicFramePr>
        <p:xfrm>
          <a:off x="2843213" y="2420938"/>
          <a:ext cx="1800225" cy="738187"/>
        </p:xfrm>
        <a:graphic>
          <a:graphicData uri="http://schemas.openxmlformats.org/presentationml/2006/ole">
            <p:oleObj spid="_x0000_s23557" name="公式" r:id="rId7" imgW="1054080" imgH="431640" progId="Equation.3">
              <p:embed/>
            </p:oleObj>
          </a:graphicData>
        </a:graphic>
      </p:graphicFrame>
      <p:sp>
        <p:nvSpPr>
          <p:cNvPr id="23563" name="Rectangle 26"/>
          <p:cNvSpPr>
            <a:spLocks noChangeArrowheads="1"/>
          </p:cNvSpPr>
          <p:nvPr/>
        </p:nvSpPr>
        <p:spPr bwMode="auto">
          <a:xfrm>
            <a:off x="1258888" y="1484313"/>
            <a:ext cx="370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800" b="1"/>
              <a:t>输入为</a:t>
            </a:r>
            <a:r>
              <a:rPr lang="en-US" altLang="zh-CN" sz="2800" b="1"/>
              <a:t>r(t)，</a:t>
            </a:r>
            <a:r>
              <a:rPr lang="zh-CN" altLang="en-US" sz="2800" b="1"/>
              <a:t>输出为</a:t>
            </a:r>
            <a:r>
              <a:rPr lang="en-US" altLang="zh-CN" sz="2800" b="1"/>
              <a:t>c(t)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A7641-9486-4276-A9A6-BE67E53A88A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7772400" cy="7826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4、惯性环节(又叫非周期环节)</a:t>
            </a:r>
            <a:r>
              <a:rPr lang="zh-CN" altLang="en-US" sz="4000" dirty="0" smtClean="0"/>
              <a:t> </a:t>
            </a:r>
          </a:p>
        </p:txBody>
      </p:sp>
      <p:sp>
        <p:nvSpPr>
          <p:cNvPr id="24584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692696"/>
            <a:ext cx="8459787" cy="388788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特点</a:t>
            </a:r>
            <a:r>
              <a:rPr lang="zh-CN" altLang="en-US" sz="2400" b="1" dirty="0" smtClean="0">
                <a:ea typeface="黑体" pitchFamily="2" charset="-122"/>
              </a:rPr>
              <a:t>：</a:t>
            </a:r>
            <a:r>
              <a:rPr lang="zh-CN" altLang="en-US" sz="2400" b="1" dirty="0" smtClean="0"/>
              <a:t>此环节中含有一个独立的储能元件，以致对突变的输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       入来说，输出不能立即复现，存在时间上的延迟。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运动方程：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传递函数</a:t>
            </a: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：</a:t>
            </a:r>
            <a:endParaRPr lang="zh-CN" altLang="en-US" sz="1800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pitchFamily="2" charset="-122"/>
              </a:rPr>
              <a:t>          </a:t>
            </a:r>
          </a:p>
        </p:txBody>
      </p:sp>
      <p:graphicFrame>
        <p:nvGraphicFramePr>
          <p:cNvPr id="24578" name="Object 10"/>
          <p:cNvGraphicFramePr>
            <a:graphicFrameLocks noChangeAspect="1"/>
          </p:cNvGraphicFramePr>
          <p:nvPr/>
        </p:nvGraphicFramePr>
        <p:xfrm>
          <a:off x="2195736" y="2636912"/>
          <a:ext cx="3281362" cy="777875"/>
        </p:xfrm>
        <a:graphic>
          <a:graphicData uri="http://schemas.openxmlformats.org/presentationml/2006/ole">
            <p:oleObj spid="_x0000_s24578" name="公式" r:id="rId4" imgW="1269720" imgH="393480" progId="Equation.3">
              <p:embed/>
            </p:oleObj>
          </a:graphicData>
        </a:graphic>
      </p:graphicFrame>
      <p:graphicFrame>
        <p:nvGraphicFramePr>
          <p:cNvPr id="24579" name="Object 11"/>
          <p:cNvGraphicFramePr>
            <a:graphicFrameLocks noChangeAspect="1"/>
          </p:cNvGraphicFramePr>
          <p:nvPr/>
        </p:nvGraphicFramePr>
        <p:xfrm>
          <a:off x="2195736" y="3573016"/>
          <a:ext cx="1981200" cy="769938"/>
        </p:xfrm>
        <a:graphic>
          <a:graphicData uri="http://schemas.openxmlformats.org/presentationml/2006/ole">
            <p:oleObj spid="_x0000_s24579" name="Equation" r:id="rId5" imgW="660240" imgH="317160" progId="Equation.3">
              <p:embed/>
            </p:oleObj>
          </a:graphicData>
        </a:graphic>
      </p:graphicFrame>
      <p:graphicFrame>
        <p:nvGraphicFramePr>
          <p:cNvPr id="24581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2195736" y="1628800"/>
          <a:ext cx="3116262" cy="836612"/>
        </p:xfrm>
        <a:graphic>
          <a:graphicData uri="http://schemas.openxmlformats.org/presentationml/2006/ole">
            <p:oleObj spid="_x0000_s24581" name="Visio" r:id="rId6" imgW="1697987" imgH="456252" progId="Visio.Drawing.11">
              <p:embed/>
            </p:oleObj>
          </a:graphicData>
        </a:graphic>
      </p:graphicFrame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4077072"/>
            <a:ext cx="2880320" cy="262286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3D9737-90E1-4051-B522-B9A5B9059B46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>
          <a:xfrm>
            <a:off x="395288" y="260350"/>
            <a:ext cx="7772400" cy="442913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3200" b="1" smtClean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 smtClean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smtClean="0"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：直流电机</a:t>
            </a:r>
            <a:endParaRPr lang="zh-CN" altLang="en-US" sz="3200" smtClean="0">
              <a:solidFill>
                <a:schemeClr val="tx1"/>
              </a:solidFill>
              <a:effectLst/>
              <a:ea typeface="黑体" pitchFamily="2" charset="-122"/>
            </a:endParaRPr>
          </a:p>
        </p:txBody>
      </p:sp>
      <p:sp>
        <p:nvSpPr>
          <p:cNvPr id="2560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569325" cy="52562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输入量</a:t>
            </a:r>
            <a:r>
              <a:rPr lang="en-US" altLang="zh-CN" sz="2800" b="1" smtClean="0"/>
              <a:t>:   u</a:t>
            </a:r>
            <a:r>
              <a:rPr lang="en-US" altLang="zh-CN" sz="2800" b="1" baseline="-30000" smtClean="0"/>
              <a:t>d </a:t>
            </a:r>
            <a:r>
              <a:rPr lang="en-US" altLang="zh-CN" sz="2800" b="1" smtClean="0"/>
              <a:t>——</a:t>
            </a:r>
            <a:r>
              <a:rPr lang="zh-CN" altLang="en-US" sz="2800" b="1" smtClean="0"/>
              <a:t>电枢电压</a:t>
            </a:r>
            <a:endParaRPr lang="en-US" altLang="zh-CN" sz="2800" b="1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输出量： </a:t>
            </a:r>
            <a:r>
              <a:rPr lang="en-US" altLang="zh-CN" sz="2800" b="1" smtClean="0"/>
              <a:t>i</a:t>
            </a:r>
            <a:r>
              <a:rPr lang="en-US" altLang="zh-CN" sz="2800" b="1" baseline="-30000" smtClean="0"/>
              <a:t>d </a:t>
            </a:r>
            <a:r>
              <a:rPr lang="en-US" altLang="zh-CN" sz="2800" b="1" smtClean="0"/>
              <a:t>——</a:t>
            </a:r>
            <a:r>
              <a:rPr lang="zh-CN" altLang="en-US" sz="2800" b="1" smtClean="0"/>
              <a:t>电枢电流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因为</a:t>
            </a:r>
            <a:endParaRPr lang="zh-CN" altLang="en-US" sz="28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smtClean="0"/>
          </a:p>
          <a:p>
            <a:pPr algn="just" eaLnBrk="1" hangingPunct="1">
              <a:lnSpc>
                <a:spcPct val="90000"/>
              </a:lnSpc>
            </a:pPr>
            <a:endParaRPr lang="zh-CN" altLang="en-US" sz="24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2"/>
                </a:solidFill>
                <a:ea typeface="黑体" pitchFamily="2" charset="-122"/>
              </a:rPr>
              <a:t>运动方程：</a:t>
            </a:r>
            <a:endParaRPr lang="zh-CN" altLang="en-US" sz="2400" smtClean="0"/>
          </a:p>
          <a:p>
            <a:pPr algn="just" eaLnBrk="1" hangingPunct="1">
              <a:lnSpc>
                <a:spcPct val="90000"/>
              </a:lnSpc>
            </a:pPr>
            <a:endParaRPr lang="zh-CN" altLang="en-US" sz="24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传递函数</a:t>
            </a:r>
            <a:r>
              <a:rPr lang="en-US" altLang="zh-CN" sz="280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: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式中     </a:t>
            </a:r>
            <a:r>
              <a:rPr lang="en-US" altLang="zh-CN" sz="2400" b="1" smtClean="0"/>
              <a:t>L</a:t>
            </a:r>
            <a:r>
              <a:rPr lang="en-US" altLang="zh-CN" sz="2400" b="1" baseline="-25000" smtClean="0"/>
              <a:t>d 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电枢回路电感；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  </a:t>
            </a:r>
            <a:r>
              <a:rPr lang="en-US" altLang="zh-CN" sz="2400" b="1" smtClean="0"/>
              <a:t>R</a:t>
            </a:r>
            <a:r>
              <a:rPr lang="en-US" altLang="zh-CN" sz="2400" b="1" baseline="-25000" smtClean="0"/>
              <a:t>d 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电枢回路电阻；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 </a:t>
            </a:r>
            <a:r>
              <a:rPr lang="en-US" altLang="zh-CN" sz="2400" b="1" smtClean="0"/>
              <a:t>τ</a:t>
            </a:r>
            <a:r>
              <a:rPr lang="en-US" altLang="zh-CN" sz="2400" b="1" baseline="-25000" smtClean="0"/>
              <a:t>d 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电枢绕组的时间常数；</a:t>
            </a:r>
          </a:p>
        </p:txBody>
      </p:sp>
      <p:graphicFrame>
        <p:nvGraphicFramePr>
          <p:cNvPr id="25603" name="Object 15"/>
          <p:cNvGraphicFramePr>
            <a:graphicFrameLocks noChangeAspect="1"/>
          </p:cNvGraphicFramePr>
          <p:nvPr>
            <p:ph sz="quarter" idx="2"/>
          </p:nvPr>
        </p:nvGraphicFramePr>
        <p:xfrm>
          <a:off x="6011863" y="765175"/>
          <a:ext cx="2181225" cy="2520950"/>
        </p:xfrm>
        <a:graphic>
          <a:graphicData uri="http://schemas.openxmlformats.org/presentationml/2006/ole">
            <p:oleObj spid="_x0000_s25603" name="Visio" r:id="rId4" imgW="1097567" imgH="1269052" progId="Visio.Drawing.11">
              <p:embed/>
            </p:oleObj>
          </a:graphicData>
        </a:graphic>
      </p:graphicFrame>
      <p:graphicFrame>
        <p:nvGraphicFramePr>
          <p:cNvPr id="25604" name="Object 9"/>
          <p:cNvGraphicFramePr>
            <a:graphicFrameLocks noChangeAspect="1"/>
          </p:cNvGraphicFramePr>
          <p:nvPr/>
        </p:nvGraphicFramePr>
        <p:xfrm>
          <a:off x="2268538" y="2163763"/>
          <a:ext cx="2168525" cy="708025"/>
        </p:xfrm>
        <a:graphic>
          <a:graphicData uri="http://schemas.openxmlformats.org/presentationml/2006/ole">
            <p:oleObj spid="_x0000_s25604" name="公式" r:id="rId5" imgW="1244520" imgH="406080" progId="Equation.3">
              <p:embed/>
            </p:oleObj>
          </a:graphicData>
        </a:graphic>
      </p:graphicFrame>
      <p:graphicFrame>
        <p:nvGraphicFramePr>
          <p:cNvPr id="25605" name="Object 10"/>
          <p:cNvGraphicFramePr>
            <a:graphicFrameLocks noChangeAspect="1"/>
          </p:cNvGraphicFramePr>
          <p:nvPr/>
        </p:nvGraphicFramePr>
        <p:xfrm>
          <a:off x="2268538" y="2997200"/>
          <a:ext cx="1874837" cy="779463"/>
        </p:xfrm>
        <a:graphic>
          <a:graphicData uri="http://schemas.openxmlformats.org/presentationml/2006/ole">
            <p:oleObj spid="_x0000_s25605" name="公式" r:id="rId6" imgW="977760" imgH="444240" progId="Equation.3">
              <p:embed/>
            </p:oleObj>
          </a:graphicData>
        </a:graphic>
      </p:graphicFrame>
      <p:graphicFrame>
        <p:nvGraphicFramePr>
          <p:cNvPr id="25606" name="Object 11"/>
          <p:cNvGraphicFramePr>
            <a:graphicFrameLocks noChangeAspect="1"/>
          </p:cNvGraphicFramePr>
          <p:nvPr/>
        </p:nvGraphicFramePr>
        <p:xfrm>
          <a:off x="2268538" y="3840163"/>
          <a:ext cx="2519362" cy="1127125"/>
        </p:xfrm>
        <a:graphic>
          <a:graphicData uri="http://schemas.openxmlformats.org/presentationml/2006/ole">
            <p:oleObj spid="_x0000_s25606" name="公式" r:id="rId7" imgW="1447560" imgH="647640" progId="Equation.3">
              <p:embed/>
            </p:oleObj>
          </a:graphicData>
        </a:graphic>
      </p:graphicFrame>
      <p:graphicFrame>
        <p:nvGraphicFramePr>
          <p:cNvPr id="25607" name="Object 29"/>
          <p:cNvGraphicFramePr>
            <a:graphicFrameLocks noChangeAspect="1"/>
          </p:cNvGraphicFramePr>
          <p:nvPr>
            <p:ph sz="quarter" idx="3"/>
          </p:nvPr>
        </p:nvGraphicFramePr>
        <p:xfrm>
          <a:off x="4787900" y="2133600"/>
          <a:ext cx="895350" cy="728663"/>
        </p:xfrm>
        <a:graphic>
          <a:graphicData uri="http://schemas.openxmlformats.org/presentationml/2006/ole">
            <p:oleObj spid="_x0000_s25607" name="公式" r:id="rId8" imgW="54576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5DB5F-F7D4-4626-8BEF-093A0C620E36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5762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 5、振荡环节</a:t>
            </a:r>
            <a:r>
              <a:rPr lang="zh-CN" altLang="en-US" sz="4000" dirty="0" smtClean="0"/>
              <a:t> 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548680"/>
            <a:ext cx="8713788" cy="424881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特点：</a:t>
            </a:r>
            <a:r>
              <a:rPr lang="zh-CN" altLang="en-US" sz="2400" b="1" dirty="0" smtClean="0"/>
              <a:t>包含两个独立的储能元件，当输入量发生变化时，两个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           储能元件的能量进行交换，使输出带有振荡的性质。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运动方程：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传递函数：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              式中：</a:t>
            </a:r>
            <a:r>
              <a:rPr lang="zh-CN" altLang="en-US" sz="2400" b="1" dirty="0" smtClean="0">
                <a:sym typeface="Symbol" pitchFamily="18" charset="2"/>
              </a:rPr>
              <a:t></a:t>
            </a:r>
            <a:r>
              <a:rPr lang="zh-CN" altLang="en-US" sz="2400" b="1" dirty="0" smtClean="0"/>
              <a:t>——阻尼比，    </a:t>
            </a:r>
            <a:r>
              <a:rPr lang="en-US" altLang="zh-CN" sz="2400" b="1" dirty="0" smtClean="0"/>
              <a:t>T——</a:t>
            </a:r>
            <a:r>
              <a:rPr lang="zh-CN" altLang="en-US" sz="2400" b="1" dirty="0" smtClean="0"/>
              <a:t>振荡环节的时间常数</a:t>
            </a:r>
            <a:r>
              <a:rPr lang="zh-CN" altLang="en-US" sz="2400" b="1" dirty="0" smtClean="0"/>
              <a:t>。</a:t>
            </a:r>
            <a:r>
              <a:rPr lang="zh-CN" altLang="en-US" sz="2400" dirty="0" smtClean="0"/>
              <a:t>    </a:t>
            </a:r>
            <a:endParaRPr lang="zh-CN" altLang="en-US" sz="2400" dirty="0" smtClean="0"/>
          </a:p>
        </p:txBody>
      </p:sp>
      <p:graphicFrame>
        <p:nvGraphicFramePr>
          <p:cNvPr id="26626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483768" y="1464642"/>
          <a:ext cx="4681537" cy="884238"/>
        </p:xfrm>
        <a:graphic>
          <a:graphicData uri="http://schemas.openxmlformats.org/presentationml/2006/ole">
            <p:oleObj spid="_x0000_s26626" name="Visio" r:id="rId4" imgW="2656332" imgH="501396" progId="Visio.Drawing.11">
              <p:embed/>
            </p:oleObj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483768" y="2411735"/>
          <a:ext cx="3432175" cy="657225"/>
        </p:xfrm>
        <a:graphic>
          <a:graphicData uri="http://schemas.openxmlformats.org/presentationml/2006/ole">
            <p:oleObj spid="_x0000_s26627" name="公式" r:id="rId5" imgW="2184120" imgH="419040" progId="Equation.3">
              <p:embed/>
            </p:oleObj>
          </a:graphicData>
        </a:graphic>
      </p:graphicFrame>
      <p:graphicFrame>
        <p:nvGraphicFramePr>
          <p:cNvPr id="26628" name="Object 16"/>
          <p:cNvGraphicFramePr>
            <a:graphicFrameLocks noChangeAspect="1"/>
          </p:cNvGraphicFramePr>
          <p:nvPr/>
        </p:nvGraphicFramePr>
        <p:xfrm>
          <a:off x="2483768" y="3212976"/>
          <a:ext cx="4824412" cy="911225"/>
        </p:xfrm>
        <a:graphic>
          <a:graphicData uri="http://schemas.openxmlformats.org/presentationml/2006/ole">
            <p:oleObj spid="_x0000_s26628" name="Visio" r:id="rId6" imgW="2656332" imgH="501396" progId="Visio.Drawing.11">
              <p:embed/>
            </p:oleObj>
          </a:graphicData>
        </a:graphic>
      </p:graphicFrame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4725144"/>
            <a:ext cx="4824536" cy="206410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DE225F-FC99-4AAD-AF6E-B2476D53342D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6613"/>
            <a:ext cx="3525838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smtClean="0">
                <a:solidFill>
                  <a:schemeClr val="tx1"/>
                </a:solidFill>
                <a:ea typeface="黑体" pitchFamily="2" charset="-122"/>
              </a:rPr>
              <a:t>例</a:t>
            </a:r>
            <a:r>
              <a:rPr lang="en-US" altLang="zh-CN" sz="3200" b="1" smtClean="0">
                <a:solidFill>
                  <a:schemeClr val="tx1"/>
                </a:solidFill>
                <a:ea typeface="黑体" pitchFamily="2" charset="-122"/>
              </a:rPr>
              <a:t>1</a:t>
            </a:r>
            <a:r>
              <a:rPr lang="zh-CN" altLang="en-US" sz="3200" b="1" smtClean="0">
                <a:solidFill>
                  <a:schemeClr val="tx1"/>
                </a:solidFill>
                <a:ea typeface="黑体" pitchFamily="2" charset="-122"/>
              </a:rPr>
              <a:t>：</a:t>
            </a:r>
            <a:r>
              <a:rPr lang="en-US" altLang="zh-CN" sz="3200" b="1" smtClean="0">
                <a:solidFill>
                  <a:schemeClr val="tx1"/>
                </a:solidFill>
                <a:ea typeface="黑体" pitchFamily="2" charset="-122"/>
              </a:rPr>
              <a:t>RLC</a:t>
            </a:r>
            <a:r>
              <a:rPr lang="zh-CN" altLang="en-US" sz="3200" b="1" smtClean="0">
                <a:solidFill>
                  <a:schemeClr val="tx1"/>
                </a:solidFill>
                <a:ea typeface="黑体" pitchFamily="2" charset="-122"/>
              </a:rPr>
              <a:t>电路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ph type="body" idx="4294967295"/>
          </p:nvPr>
        </p:nvGraphicFramePr>
        <p:xfrm>
          <a:off x="1331913" y="1987550"/>
          <a:ext cx="3455987" cy="1436688"/>
        </p:xfrm>
        <a:graphic>
          <a:graphicData uri="http://schemas.openxmlformats.org/presentationml/2006/ole">
            <p:oleObj spid="_x0000_s27651" name="公式" r:id="rId4" imgW="1955520" imgH="812520" progId="Equation.3">
              <p:embed/>
            </p:oleObj>
          </a:graphicData>
        </a:graphic>
      </p:graphicFrame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539750" y="1916113"/>
            <a:ext cx="8208963" cy="360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b="1" dirty="0">
                <a:ea typeface="黑体" pitchFamily="2" charset="-122"/>
              </a:rPr>
              <a:t>解： 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1" dirty="0"/>
              <a:t>消去中间变量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(t)</a:t>
            </a:r>
            <a:r>
              <a:rPr lang="zh-CN" altLang="en-US" sz="2400" b="1" dirty="0"/>
              <a:t>得到运动方程：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传递函数</a:t>
            </a:r>
            <a:r>
              <a:rPr lang="zh-CN" altLang="en-US" sz="2800" b="1" dirty="0" smtClean="0">
                <a:solidFill>
                  <a:schemeClr val="tx2"/>
                </a:solidFill>
                <a:ea typeface="黑体" pitchFamily="2" charset="-122"/>
              </a:rPr>
              <a:t>：</a:t>
            </a:r>
            <a:r>
              <a:rPr lang="en-US" altLang="zh-CN" dirty="0" smtClean="0"/>
              <a:t> </a:t>
            </a:r>
            <a:endParaRPr lang="zh-CN" altLang="en-US" sz="240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en-US" altLang="zh-CN" sz="2400" dirty="0"/>
          </a:p>
        </p:txBody>
      </p:sp>
      <p:graphicFrame>
        <p:nvGraphicFramePr>
          <p:cNvPr id="27652" name="Object 9"/>
          <p:cNvGraphicFramePr>
            <a:graphicFrameLocks noChangeAspect="1"/>
          </p:cNvGraphicFramePr>
          <p:nvPr/>
        </p:nvGraphicFramePr>
        <p:xfrm>
          <a:off x="5076825" y="3571875"/>
          <a:ext cx="3644900" cy="733425"/>
        </p:xfrm>
        <a:graphic>
          <a:graphicData uri="http://schemas.openxmlformats.org/presentationml/2006/ole">
            <p:oleObj spid="_x0000_s27652" name="公式" r:id="rId5" imgW="2082600" imgH="419040" progId="Equation.3">
              <p:embed/>
            </p:oleObj>
          </a:graphicData>
        </a:graphic>
      </p:graphicFrame>
      <p:graphicFrame>
        <p:nvGraphicFramePr>
          <p:cNvPr id="27653" name="Object 10"/>
          <p:cNvGraphicFramePr>
            <a:graphicFrameLocks noChangeAspect="1"/>
          </p:cNvGraphicFramePr>
          <p:nvPr/>
        </p:nvGraphicFramePr>
        <p:xfrm>
          <a:off x="2484438" y="4506913"/>
          <a:ext cx="2846387" cy="792162"/>
        </p:xfrm>
        <a:graphic>
          <a:graphicData uri="http://schemas.openxmlformats.org/presentationml/2006/ole">
            <p:oleObj spid="_x0000_s27653" name="公式" r:id="rId6" imgW="1460160" imgH="406080" progId="Equation.3">
              <p:embed/>
            </p:oleObj>
          </a:graphicData>
        </a:graphic>
      </p:graphicFrame>
      <p:graphicFrame>
        <p:nvGraphicFramePr>
          <p:cNvPr id="27654" name="Object 27"/>
          <p:cNvGraphicFramePr>
            <a:graphicFrameLocks noChangeAspect="1"/>
          </p:cNvGraphicFramePr>
          <p:nvPr>
            <p:ph sz="half" idx="2"/>
          </p:nvPr>
        </p:nvGraphicFramePr>
        <p:xfrm>
          <a:off x="5219700" y="333375"/>
          <a:ext cx="3529013" cy="1952625"/>
        </p:xfrm>
        <a:graphic>
          <a:graphicData uri="http://schemas.openxmlformats.org/presentationml/2006/ole">
            <p:oleObj spid="_x0000_s27654" name="Visio" r:id="rId7" imgW="1957605" imgH="1082379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90A2FB-B7FC-4FC6-B310-47FCDEE1061F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357563"/>
            <a:ext cx="8229600" cy="3067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e</a:t>
            </a:r>
            <a:r>
              <a:rPr lang="en-US" altLang="zh-CN" sz="2400" b="1" baseline="-30000" dirty="0" smtClean="0"/>
              <a:t>a</a:t>
            </a:r>
            <a:r>
              <a:rPr lang="en-US" altLang="zh-CN" sz="2400" b="1" dirty="0" smtClean="0"/>
              <a:t>(t)--- </a:t>
            </a:r>
            <a:r>
              <a:rPr lang="zh-CN" altLang="en-US" sz="2400" b="1" dirty="0" smtClean="0"/>
              <a:t>输入量为加在电枢两端 </a:t>
            </a:r>
            <a:r>
              <a:rPr lang="zh-CN" altLang="en-US" sz="2400" b="1" dirty="0" smtClean="0"/>
              <a:t>的电压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ym typeface="Symbol" pitchFamily="18" charset="2"/>
              </a:rPr>
              <a:t></a:t>
            </a:r>
            <a:r>
              <a:rPr lang="zh-CN" altLang="en-US" sz="2400" b="1" dirty="0" smtClean="0"/>
              <a:t>(</a:t>
            </a:r>
            <a:r>
              <a:rPr lang="en-US" altLang="zh-CN" sz="2400" b="1" dirty="0" smtClean="0"/>
              <a:t>t) ---</a:t>
            </a:r>
            <a:r>
              <a:rPr lang="zh-CN" altLang="en-US" sz="2400" b="1" dirty="0" smtClean="0"/>
              <a:t>输出量为电机轴的角位移;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R------</a:t>
            </a:r>
            <a:r>
              <a:rPr lang="zh-CN" altLang="en-US" sz="2400" b="1" dirty="0" smtClean="0"/>
              <a:t>电枢绕组的电阻；              </a:t>
            </a:r>
            <a:r>
              <a:rPr lang="en-US" altLang="zh-CN" sz="2400" b="1" dirty="0" smtClean="0"/>
              <a:t>L------</a:t>
            </a:r>
            <a:r>
              <a:rPr lang="zh-CN" altLang="en-US" sz="2400" b="1" dirty="0" smtClean="0"/>
              <a:t>电枢绕组电感；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(t)----</a:t>
            </a:r>
            <a:r>
              <a:rPr lang="zh-CN" altLang="en-US" sz="2400" b="1" dirty="0" smtClean="0"/>
              <a:t>电枢绕组中的电流；          </a:t>
            </a:r>
            <a:r>
              <a:rPr lang="en-US" altLang="zh-CN" sz="2400" b="1" dirty="0" err="1" smtClean="0"/>
              <a:t>e</a:t>
            </a:r>
            <a:r>
              <a:rPr lang="en-US" altLang="zh-CN" sz="2400" b="1" baseline="-30000" dirty="0" err="1" smtClean="0"/>
              <a:t>b</a:t>
            </a:r>
            <a:r>
              <a:rPr lang="en-US" altLang="zh-CN" sz="2400" b="1" dirty="0" smtClean="0"/>
              <a:t>(t)-- </a:t>
            </a:r>
            <a:r>
              <a:rPr lang="zh-CN" altLang="en-US" sz="2400" b="1" dirty="0" smtClean="0"/>
              <a:t>电动机的反电势；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T(t)---</a:t>
            </a:r>
            <a:r>
              <a:rPr lang="zh-CN" altLang="en-US" sz="2400" b="1" dirty="0" smtClean="0"/>
              <a:t>电动机产生的转矩；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J------</a:t>
            </a:r>
            <a:r>
              <a:rPr lang="zh-CN" altLang="en-US" sz="2400" b="1" dirty="0" smtClean="0"/>
              <a:t>电动机和负载折合到电动机转轴上的转动惯量；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B------</a:t>
            </a:r>
            <a:r>
              <a:rPr lang="zh-CN" altLang="en-US" sz="2400" b="1" dirty="0" smtClean="0"/>
              <a:t>电动机和负载折合到电动机转轴上的粘性摩擦系数。</a:t>
            </a:r>
          </a:p>
          <a:p>
            <a:pPr algn="ctr"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986213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320040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8674" name="Object 11"/>
          <p:cNvGraphicFramePr>
            <a:graphicFrameLocks noChangeAspect="1"/>
          </p:cNvGraphicFramePr>
          <p:nvPr/>
        </p:nvGraphicFramePr>
        <p:xfrm>
          <a:off x="1116013" y="1196975"/>
          <a:ext cx="7129462" cy="1997075"/>
        </p:xfrm>
        <a:graphic>
          <a:graphicData uri="http://schemas.openxmlformats.org/presentationml/2006/ole">
            <p:oleObj spid="_x0000_s28674" name="Visio" r:id="rId4" imgW="4265479" imgH="1195900" progId="Visio.Drawing.11">
              <p:embed/>
            </p:oleObj>
          </a:graphicData>
        </a:graphic>
      </p:graphicFrame>
      <p:sp>
        <p:nvSpPr>
          <p:cNvPr id="53262" name="Rectangle 14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5756275" cy="7921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en-US" sz="28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电枢控制式直流伺服电机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F0EF4B-4C61-46FC-8EF7-CD024183B960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327660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65175"/>
            <a:ext cx="8569325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1） T(t)= K</a:t>
            </a:r>
            <a:r>
              <a:rPr lang="en-US" altLang="zh-CN" sz="2400" b="1" baseline="-25000" smtClean="0"/>
              <a:t>t</a:t>
            </a:r>
            <a:r>
              <a:rPr lang="en-US" altLang="zh-CN" sz="2400" b="1" smtClean="0"/>
              <a:t> i(t)                       T(t)—</a:t>
            </a:r>
            <a:r>
              <a:rPr lang="zh-CN" altLang="en-US" sz="2400" b="1" smtClean="0"/>
              <a:t>转矩</a:t>
            </a:r>
            <a:r>
              <a:rPr lang="en-US" altLang="zh-CN" sz="2400" b="1" smtClean="0"/>
              <a:t>           K</a:t>
            </a:r>
            <a:r>
              <a:rPr lang="en-US" altLang="zh-CN" sz="2400" b="1" baseline="-25000" smtClean="0"/>
              <a:t>t</a:t>
            </a:r>
            <a:r>
              <a:rPr lang="zh-CN" altLang="en-US" sz="2400" b="1" smtClean="0"/>
              <a:t>—力矩系数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2）</a:t>
            </a:r>
            <a:r>
              <a:rPr lang="en-US" altLang="zh-CN" sz="2400" b="1" smtClean="0"/>
              <a:t>                                            e</a:t>
            </a:r>
            <a:r>
              <a:rPr lang="en-US" altLang="zh-CN" sz="2400" b="1" baseline="-30000" smtClean="0"/>
              <a:t>b</a:t>
            </a:r>
            <a:r>
              <a:rPr lang="en-US" altLang="zh-CN" sz="2400" b="1" smtClean="0"/>
              <a:t>(t)—</a:t>
            </a:r>
            <a:r>
              <a:rPr lang="zh-CN" altLang="en-US" sz="2400" b="1" smtClean="0"/>
              <a:t>反电势      </a:t>
            </a:r>
            <a:r>
              <a:rPr lang="en-US" altLang="zh-CN" sz="2400" b="1" smtClean="0"/>
              <a:t>K</a:t>
            </a:r>
            <a:r>
              <a:rPr lang="en-US" altLang="zh-CN" sz="2400" b="1" baseline="-30000" smtClean="0"/>
              <a:t>b</a:t>
            </a:r>
            <a:r>
              <a:rPr lang="zh-CN" altLang="en-US" sz="2400" b="1" smtClean="0"/>
              <a:t>—反电势常数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3）</a:t>
            </a:r>
            <a:r>
              <a:rPr lang="en-US" altLang="zh-CN" sz="2400" b="1" smtClean="0"/>
              <a:t>                                                  e</a:t>
            </a:r>
            <a:r>
              <a:rPr lang="en-US" altLang="zh-CN" sz="2400" b="1" baseline="-30000" smtClean="0"/>
              <a:t>a</a:t>
            </a:r>
            <a:r>
              <a:rPr lang="en-US" altLang="zh-CN" sz="2400" b="1" smtClean="0"/>
              <a:t>(t)——</a:t>
            </a:r>
            <a:r>
              <a:rPr lang="zh-CN" altLang="en-US" sz="2400" b="1" smtClean="0"/>
              <a:t>电枢两端的电压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4）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分别进行拉氏变换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1）  T ( s ) = K</a:t>
            </a:r>
            <a:r>
              <a:rPr lang="en-US" altLang="zh-CN" sz="2400" b="1" baseline="-25000" smtClean="0"/>
              <a:t>t</a:t>
            </a:r>
            <a:r>
              <a:rPr lang="en-US" altLang="zh-CN" sz="2400" b="1" smtClean="0"/>
              <a:t> I ( s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2）  E</a:t>
            </a:r>
            <a:r>
              <a:rPr lang="en-US" altLang="zh-CN" sz="2400" b="1" baseline="-30000" smtClean="0"/>
              <a:t>b</a:t>
            </a:r>
            <a:r>
              <a:rPr lang="en-US" altLang="zh-CN" sz="2400" b="1" smtClean="0"/>
              <a:t>( s ) = K</a:t>
            </a:r>
            <a:r>
              <a:rPr lang="en-US" altLang="zh-CN" sz="2400" b="1" baseline="-30000" smtClean="0"/>
              <a:t>b</a:t>
            </a:r>
            <a:r>
              <a:rPr lang="en-US" altLang="zh-CN" sz="2400" b="1" smtClean="0"/>
              <a:t> s </a:t>
            </a:r>
            <a:r>
              <a:rPr lang="en-US" altLang="zh-CN" sz="2400" b="1" smtClean="0">
                <a:sym typeface="Symbol" pitchFamily="18" charset="2"/>
              </a:rPr>
              <a:t></a:t>
            </a:r>
            <a:r>
              <a:rPr lang="en-US" altLang="zh-CN" sz="2400" b="1" smtClean="0"/>
              <a:t> ( s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3）  E</a:t>
            </a:r>
            <a:r>
              <a:rPr lang="en-US" altLang="zh-CN" sz="2400" b="1" baseline="-30000" smtClean="0"/>
              <a:t>a</a:t>
            </a:r>
            <a:r>
              <a:rPr lang="en-US" altLang="zh-CN" sz="2400" b="1" smtClean="0"/>
              <a:t>( s ) = ( L s + R ) I ( s ) + E</a:t>
            </a:r>
            <a:r>
              <a:rPr lang="en-US" altLang="zh-CN" sz="2400" b="1" baseline="-30000" smtClean="0"/>
              <a:t>b</a:t>
            </a:r>
            <a:r>
              <a:rPr lang="en-US" altLang="zh-CN" sz="2400" b="1" smtClean="0"/>
              <a:t>( s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4）  T( s ) = ( J s</a:t>
            </a:r>
            <a:r>
              <a:rPr lang="en-US" altLang="zh-CN" sz="2400" b="1" baseline="30000" smtClean="0"/>
              <a:t>2 </a:t>
            </a:r>
            <a:r>
              <a:rPr lang="en-US" altLang="zh-CN" sz="2400" b="1" smtClean="0"/>
              <a:t>+ B s ) </a:t>
            </a:r>
            <a:r>
              <a:rPr lang="en-US" altLang="zh-CN" sz="2400" b="1" smtClean="0">
                <a:sym typeface="Symbol" pitchFamily="18" charset="2"/>
              </a:rPr>
              <a:t></a:t>
            </a:r>
            <a:r>
              <a:rPr lang="en-US" altLang="zh-CN" sz="2400" b="1" smtClean="0"/>
              <a:t> ( s )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smtClean="0"/>
          </a:p>
        </p:txBody>
      </p:sp>
      <p:graphicFrame>
        <p:nvGraphicFramePr>
          <p:cNvPr id="29698" name="Object 11"/>
          <p:cNvGraphicFramePr>
            <a:graphicFrameLocks noChangeAspect="1"/>
          </p:cNvGraphicFramePr>
          <p:nvPr/>
        </p:nvGraphicFramePr>
        <p:xfrm>
          <a:off x="1042988" y="1395413"/>
          <a:ext cx="2233612" cy="728662"/>
        </p:xfrm>
        <a:graphic>
          <a:graphicData uri="http://schemas.openxmlformats.org/presentationml/2006/ole">
            <p:oleObj spid="_x0000_s29698" name="公式" r:id="rId4" imgW="1066680" imgH="406080" progId="Equation.3">
              <p:embed/>
            </p:oleObj>
          </a:graphicData>
        </a:graphic>
      </p:graphicFrame>
      <p:graphicFrame>
        <p:nvGraphicFramePr>
          <p:cNvPr id="29699" name="Object 12"/>
          <p:cNvGraphicFramePr>
            <a:graphicFrameLocks noChangeAspect="1"/>
          </p:cNvGraphicFramePr>
          <p:nvPr/>
        </p:nvGraphicFramePr>
        <p:xfrm>
          <a:off x="1042988" y="2198688"/>
          <a:ext cx="3455987" cy="795337"/>
        </p:xfrm>
        <a:graphic>
          <a:graphicData uri="http://schemas.openxmlformats.org/presentationml/2006/ole">
            <p:oleObj spid="_x0000_s29699" name="公式" r:id="rId5" imgW="1765080" imgH="406080" progId="Equation.3">
              <p:embed/>
            </p:oleObj>
          </a:graphicData>
        </a:graphic>
      </p:graphicFrame>
      <p:graphicFrame>
        <p:nvGraphicFramePr>
          <p:cNvPr id="29700" name="Object 13"/>
          <p:cNvGraphicFramePr>
            <a:graphicFrameLocks noChangeAspect="1"/>
          </p:cNvGraphicFramePr>
          <p:nvPr/>
        </p:nvGraphicFramePr>
        <p:xfrm>
          <a:off x="1042988" y="3105150"/>
          <a:ext cx="3095625" cy="754063"/>
        </p:xfrm>
        <a:graphic>
          <a:graphicData uri="http://schemas.openxmlformats.org/presentationml/2006/ole">
            <p:oleObj spid="_x0000_s29700" name="公式" r:id="rId6" imgW="1676160" imgH="444240" progId="Equation.3">
              <p:embed/>
            </p:oleObj>
          </a:graphicData>
        </a:graphic>
      </p:graphicFrame>
      <p:graphicFrame>
        <p:nvGraphicFramePr>
          <p:cNvPr id="29701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4356100" y="3141663"/>
          <a:ext cx="4643438" cy="1846262"/>
        </p:xfrm>
        <a:graphic>
          <a:graphicData uri="http://schemas.openxmlformats.org/presentationml/2006/ole">
            <p:oleObj spid="_x0000_s29701" name="Visio" r:id="rId7" imgW="4055203" imgH="11785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934F41-2657-490F-A7F7-3C404450F4DB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5551488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</a:rPr>
              <a:t>消去中间变量</a:t>
            </a:r>
            <a:r>
              <a:rPr lang="en-US" altLang="zh-CN" sz="2800" b="1" smtClean="0">
                <a:solidFill>
                  <a:schemeClr val="tx1"/>
                </a:solidFill>
              </a:rPr>
              <a:t>E</a:t>
            </a:r>
            <a:r>
              <a:rPr lang="en-US" altLang="zh-CN" sz="2800" b="1" baseline="-30000" smtClean="0">
                <a:solidFill>
                  <a:schemeClr val="tx1"/>
                </a:solidFill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</a:rPr>
              <a:t>(s)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sz="2800" b="1" smtClean="0">
                <a:solidFill>
                  <a:schemeClr val="tx1"/>
                </a:solidFill>
              </a:rPr>
              <a:t>T(s)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sz="2800" b="1" smtClean="0">
                <a:solidFill>
                  <a:schemeClr val="tx1"/>
                </a:solidFill>
              </a:rPr>
              <a:t>I(s)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2260600" y="1420813"/>
          <a:ext cx="5173663" cy="877887"/>
        </p:xfrm>
        <a:graphic>
          <a:graphicData uri="http://schemas.openxmlformats.org/presentationml/2006/ole">
            <p:oleObj spid="_x0000_s30722" name="Equation" r:id="rId4" imgW="2692080" imgH="457200" progId="Equation.DSMT4">
              <p:embed/>
            </p:oleObj>
          </a:graphicData>
        </a:graphic>
      </p:graphicFrame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323850" y="2420938"/>
            <a:ext cx="85693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buFont typeface="Wingdings" pitchFamily="2" charset="2"/>
              <a:buNone/>
            </a:pPr>
            <a:r>
              <a:rPr lang="zh-CN" altLang="en-US" sz="2800" b="1"/>
              <a:t>如果输入量</a:t>
            </a:r>
            <a:r>
              <a:rPr lang="en-US" altLang="zh-CN" sz="2800" b="1"/>
              <a:t>E</a:t>
            </a:r>
            <a:r>
              <a:rPr lang="en-US" altLang="zh-CN" sz="2800" b="1" baseline="-30000"/>
              <a:t>a</a:t>
            </a:r>
            <a:r>
              <a:rPr lang="en-US" altLang="zh-CN" sz="2800" b="1"/>
              <a:t>(s)，</a:t>
            </a:r>
            <a:r>
              <a:rPr lang="zh-CN" altLang="en-US" sz="2800" b="1"/>
              <a:t>输出量转速</a:t>
            </a:r>
            <a:r>
              <a:rPr lang="zh-CN" altLang="en-US" sz="2800" b="1">
                <a:sym typeface="Symbol" pitchFamily="18" charset="2"/>
              </a:rPr>
              <a:t></a:t>
            </a:r>
            <a:r>
              <a:rPr lang="zh-CN" altLang="en-US" sz="2800" b="1"/>
              <a:t>(</a:t>
            </a:r>
            <a:r>
              <a:rPr lang="en-US" altLang="zh-CN" sz="2800" b="1"/>
              <a:t>s)，</a:t>
            </a:r>
            <a:r>
              <a:rPr lang="zh-CN" altLang="en-US" sz="2800" b="1"/>
              <a:t>则又可得到：</a:t>
            </a:r>
            <a:r>
              <a:rPr lang="zh-CN" altLang="en-US" sz="2400"/>
              <a:t> </a:t>
            </a:r>
            <a:r>
              <a:rPr lang="en-US" altLang="zh-CN" sz="2400"/>
              <a:t>			</a:t>
            </a:r>
          </a:p>
          <a:p>
            <a:pPr marL="342900" indent="-342900"/>
            <a:endParaRPr lang="zh-CN" altLang="en-US" sz="2800"/>
          </a:p>
          <a:p>
            <a:pPr marL="342900" indent="-342900"/>
            <a:endParaRPr lang="zh-CN" altLang="en-US" sz="2800"/>
          </a:p>
          <a:p>
            <a:pPr marL="342900" indent="-342900">
              <a:buFont typeface="Wingdings" pitchFamily="2" charset="2"/>
              <a:buNone/>
            </a:pPr>
            <a:r>
              <a:rPr lang="zh-CN" altLang="en-US" sz="2800"/>
              <a:t>   </a:t>
            </a:r>
            <a:r>
              <a:rPr lang="zh-CN" altLang="en-US" sz="2800" b="1"/>
              <a:t>这是一个典型的振荡环节的传递函数</a:t>
            </a:r>
          </a:p>
          <a:p>
            <a:pPr marL="342900" indent="-342900">
              <a:buFont typeface="Wingdings" pitchFamily="2" charset="2"/>
              <a:buNone/>
            </a:pPr>
            <a:r>
              <a:rPr lang="zh-CN" altLang="en-US" sz="2800"/>
              <a:t>   </a:t>
            </a:r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频率特性：</a:t>
            </a:r>
          </a:p>
          <a:p>
            <a:pPr marL="342900" indent="-342900">
              <a:buFont typeface="Wingdings" pitchFamily="2" charset="2"/>
              <a:buNone/>
            </a:pPr>
            <a:r>
              <a:rPr lang="zh-CN" altLang="en-US" sz="2800"/>
              <a:t>  </a:t>
            </a:r>
          </a:p>
        </p:txBody>
      </p:sp>
      <p:graphicFrame>
        <p:nvGraphicFramePr>
          <p:cNvPr id="30723" name="Object 7"/>
          <p:cNvGraphicFramePr>
            <a:graphicFrameLocks noChangeAspect="1"/>
          </p:cNvGraphicFramePr>
          <p:nvPr/>
        </p:nvGraphicFramePr>
        <p:xfrm>
          <a:off x="2219325" y="3081338"/>
          <a:ext cx="5426075" cy="922337"/>
        </p:xfrm>
        <a:graphic>
          <a:graphicData uri="http://schemas.openxmlformats.org/presentationml/2006/ole">
            <p:oleObj spid="_x0000_s30723" name="Equation" r:id="rId5" imgW="2539800" imgH="431640" progId="Equation.DSMT4">
              <p:embed/>
            </p:oleObj>
          </a:graphicData>
        </a:graphic>
      </p:graphicFrame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2327275" y="5338763"/>
          <a:ext cx="5578475" cy="882650"/>
        </p:xfrm>
        <a:graphic>
          <a:graphicData uri="http://schemas.openxmlformats.org/presentationml/2006/ole">
            <p:oleObj spid="_x0000_s30724" name="Equation" r:id="rId6" imgW="273024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28B39D-5FFF-4504-89F0-2B218C372D24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32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：机械装置</a:t>
            </a:r>
            <a:r>
              <a:rPr lang="zh-CN" altLang="en-US" smtClean="0"/>
              <a:t> 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638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</a:t>
            </a:r>
            <a:r>
              <a:rPr lang="zh-CN" altLang="en-US" sz="2800" b="1" smtClean="0"/>
              <a:t>输入----------力 ：       </a:t>
            </a:r>
            <a:r>
              <a:rPr lang="en-US" altLang="zh-CN" sz="2800" b="1" smtClean="0"/>
              <a:t>f(t)，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输出----------位移：    </a:t>
            </a:r>
            <a:r>
              <a:rPr lang="en-US" altLang="zh-CN" sz="2800" b="1" smtClean="0"/>
              <a:t>x(t)</a:t>
            </a: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微分方程</a:t>
            </a:r>
            <a:r>
              <a:rPr lang="en-US" altLang="zh-CN" sz="2800" b="1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式中：</a:t>
            </a:r>
            <a:r>
              <a:rPr lang="en-US" altLang="zh-CN" sz="2800" b="1" smtClean="0"/>
              <a:t>K——</a:t>
            </a:r>
            <a:r>
              <a:rPr lang="zh-CN" altLang="en-US" sz="2800" b="1" smtClean="0"/>
              <a:t>弹簧弹性系数；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    </a:t>
            </a:r>
            <a:r>
              <a:rPr lang="en-US" altLang="zh-CN" sz="2800" b="1" smtClean="0"/>
              <a:t>M——</a:t>
            </a:r>
            <a:r>
              <a:rPr lang="zh-CN" altLang="en-US" sz="2800" b="1" smtClean="0"/>
              <a:t>物体的质量，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    </a:t>
            </a:r>
            <a:r>
              <a:rPr lang="en-US" altLang="zh-CN" sz="2800" b="1" smtClean="0"/>
              <a:t>B——</a:t>
            </a:r>
            <a:r>
              <a:rPr lang="zh-CN" altLang="en-US" sz="2800" b="1" smtClean="0"/>
              <a:t>粘性摩擦系数。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 </a:t>
            </a:r>
            <a:r>
              <a:rPr lang="zh-CN" altLang="en-US" sz="2800" b="1" smtClean="0">
                <a:solidFill>
                  <a:schemeClr val="tx2"/>
                </a:solidFill>
                <a:ea typeface="黑体" pitchFamily="2" charset="-122"/>
              </a:rPr>
              <a:t>传递函数：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5435600" y="476250"/>
          <a:ext cx="3367088" cy="3960813"/>
        </p:xfrm>
        <a:graphic>
          <a:graphicData uri="http://schemas.openxmlformats.org/presentationml/2006/ole">
            <p:oleObj spid="_x0000_s31746" name="Visio" r:id="rId4" imgW="1977238" imgH="2036674" progId="Visio.Drawing.11">
              <p:embed/>
            </p:oleObj>
          </a:graphicData>
        </a:graphic>
      </p:graphicFrame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971550" y="2636838"/>
          <a:ext cx="3887788" cy="708025"/>
        </p:xfrm>
        <a:graphic>
          <a:graphicData uri="http://schemas.openxmlformats.org/presentationml/2006/ole">
            <p:oleObj spid="_x0000_s31747" name="公式" r:id="rId5" imgW="2209680" imgH="419040" progId="Equation.3">
              <p:embed/>
            </p:oleObj>
          </a:graphicData>
        </a:graphic>
      </p:graphicFrame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2484438" y="5157788"/>
          <a:ext cx="3221037" cy="1331912"/>
        </p:xfrm>
        <a:graphic>
          <a:graphicData uri="http://schemas.openxmlformats.org/presentationml/2006/ole">
            <p:oleObj spid="_x0000_s31748" name="公式" r:id="rId6" imgW="1841400" imgH="76176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49E8-0E06-4ED5-813E-56578A8FD89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272338" cy="587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第二章  控制系统数学模型的建立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7775575" cy="9350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ea typeface="黑体" pitchFamily="2" charset="-122"/>
              </a:rPr>
              <a:t>一、数学模型：</a:t>
            </a:r>
            <a:r>
              <a:rPr lang="zh-CN" altLang="en-US" sz="2400" b="1" smtClean="0">
                <a:latin typeface="宋体" pitchFamily="2" charset="-122"/>
              </a:rPr>
              <a:t>描述系统行为特性的数学表达式。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                是对实际物理系统的一种数学抽象。</a:t>
            </a: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0" y="4149725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 本书中主要介绍的几种系统模型</a:t>
            </a:r>
            <a:r>
              <a:rPr lang="zh-CN" altLang="en-US" sz="2800" b="1">
                <a:latin typeface="宋体" pitchFamily="2" charset="-122"/>
              </a:rPr>
              <a:t> 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 </a:t>
            </a:r>
            <a:r>
              <a:rPr lang="zh-CN" altLang="en-US" sz="2400" b="1">
                <a:latin typeface="宋体" pitchFamily="2" charset="-122"/>
              </a:rPr>
              <a:t>图 模 型：方块图 </a:t>
            </a:r>
            <a:r>
              <a:rPr lang="en-US" altLang="zh-CN" sz="2000" b="1" i="1">
                <a:latin typeface="宋体" pitchFamily="2" charset="-122"/>
              </a:rPr>
              <a:t>Block Diagram</a:t>
            </a:r>
            <a:r>
              <a:rPr lang="zh-CN" altLang="en-US" sz="2000" b="1">
                <a:latin typeface="宋体" pitchFamily="2" charset="-122"/>
              </a:rPr>
              <a:t>  </a:t>
            </a:r>
            <a:r>
              <a:rPr lang="zh-CN" altLang="en-US" sz="2400" b="1">
                <a:latin typeface="宋体" pitchFamily="2" charset="-122"/>
              </a:rPr>
              <a:t>信号流程图 </a:t>
            </a:r>
            <a:r>
              <a:rPr lang="en-US" altLang="zh-CN" sz="2000" b="1">
                <a:latin typeface="宋体" pitchFamily="2" charset="-122"/>
              </a:rPr>
              <a:t>Signal Flow Graph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endParaRPr lang="zh-CN" altLang="en-US" sz="2000" b="1">
              <a:latin typeface="宋体" pitchFamily="2" charset="-122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数学模型： 微分方程 </a:t>
            </a:r>
            <a:r>
              <a:rPr lang="en-US" altLang="zh-CN" sz="2400" b="1" i="1">
                <a:latin typeface="宋体" pitchFamily="2" charset="-122"/>
              </a:rPr>
              <a:t>Differential Equation</a:t>
            </a:r>
            <a:endParaRPr lang="en-US" altLang="zh-CN" sz="2400" b="1">
              <a:latin typeface="宋体" pitchFamily="2" charset="-122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         </a:t>
            </a:r>
            <a:r>
              <a:rPr lang="zh-CN" altLang="en-US" sz="2400" b="1">
                <a:latin typeface="宋体" pitchFamily="2" charset="-122"/>
              </a:rPr>
              <a:t>传递函数 </a:t>
            </a:r>
            <a:r>
              <a:rPr lang="en-US" altLang="zh-CN" sz="2400" b="1" i="1">
                <a:latin typeface="宋体" pitchFamily="2" charset="-122"/>
              </a:rPr>
              <a:t>Transfer Function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         </a:t>
            </a:r>
            <a:r>
              <a:rPr lang="zh-CN" altLang="en-US" sz="2400" b="1">
                <a:latin typeface="宋体" pitchFamily="2" charset="-122"/>
              </a:rPr>
              <a:t>频率特性</a:t>
            </a: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 b="1" i="1">
                <a:latin typeface="宋体" pitchFamily="2" charset="-122"/>
              </a:rPr>
              <a:t>Frequency Response Characters</a:t>
            </a:r>
            <a:r>
              <a:rPr lang="zh-CN" altLang="en-US" sz="2400" b="1" i="1">
                <a:latin typeface="宋体" pitchFamily="2" charset="-122"/>
              </a:rPr>
              <a:t>    </a:t>
            </a:r>
            <a:endParaRPr lang="zh-CN" altLang="en-US" sz="2400" b="1" i="1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68313" y="1125538"/>
            <a:ext cx="75596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2-1 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数学模型 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Mathematical model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0" y="3098800"/>
          <a:ext cx="114300" cy="219075"/>
        </p:xfrm>
        <a:graphic>
          <a:graphicData uri="http://schemas.openxmlformats.org/presentationml/2006/ole">
            <p:oleObj spid="_x0000_s2050" name="公式" r:id="rId4" imgW="114151" imgH="215619" progId="Equation.3">
              <p:embed/>
            </p:oleObj>
          </a:graphicData>
        </a:graphic>
      </p:graphicFrame>
      <p:graphicFrame>
        <p:nvGraphicFramePr>
          <p:cNvPr id="2051" name="Object 16"/>
          <p:cNvGraphicFramePr>
            <a:graphicFrameLocks noChangeAspect="1"/>
          </p:cNvGraphicFramePr>
          <p:nvPr/>
        </p:nvGraphicFramePr>
        <p:xfrm>
          <a:off x="2771775" y="2781300"/>
          <a:ext cx="3240088" cy="1252538"/>
        </p:xfrm>
        <a:graphic>
          <a:graphicData uri="http://schemas.openxmlformats.org/presentationml/2006/ole">
            <p:oleObj spid="_x0000_s2051" name="公式" r:id="rId5" imgW="1256755" imgH="482391" progId="Equation.3">
              <p:embed/>
            </p:oleObj>
          </a:graphicData>
        </a:graphic>
      </p:graphicFrame>
      <p:sp>
        <p:nvSpPr>
          <p:cNvPr id="2057" name="Rectangle 18"/>
          <p:cNvSpPr>
            <a:spLocks noChangeArrowheads="1"/>
          </p:cNvSpPr>
          <p:nvPr/>
        </p:nvSpPr>
        <p:spPr bwMode="auto">
          <a:xfrm>
            <a:off x="971550" y="32131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建模方法</a:t>
            </a:r>
            <a:r>
              <a:rPr lang="en-US" altLang="zh-CN" sz="2400" b="1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2058" name="Rectangle 19"/>
          <p:cNvSpPr>
            <a:spLocks noChangeArrowheads="1"/>
          </p:cNvSpPr>
          <p:nvPr/>
        </p:nvSpPr>
        <p:spPr bwMode="auto">
          <a:xfrm>
            <a:off x="0" y="3317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9" name="Rectangle 20"/>
          <p:cNvSpPr>
            <a:spLocks noChangeArrowheads="1"/>
          </p:cNvSpPr>
          <p:nvPr/>
        </p:nvSpPr>
        <p:spPr bwMode="auto">
          <a:xfrm>
            <a:off x="0" y="3803650"/>
            <a:ext cx="2190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100"/>
              <a:t> </a:t>
            </a:r>
            <a:endParaRPr lang="zh-CN" altLang="en-US" sz="2400"/>
          </a:p>
        </p:txBody>
      </p:sp>
      <p:sp>
        <p:nvSpPr>
          <p:cNvPr id="2060" name="矩形 11"/>
          <p:cNvSpPr>
            <a:spLocks noChangeArrowheads="1"/>
          </p:cNvSpPr>
          <p:nvPr/>
        </p:nvSpPr>
        <p:spPr bwMode="auto">
          <a:xfrm>
            <a:off x="6084888" y="2781300"/>
            <a:ext cx="281463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i="1"/>
              <a:t>Mechanism Analysis</a:t>
            </a:r>
            <a:endParaRPr lang="zh-CN" altLang="en-US" sz="2400" b="1" i="1"/>
          </a:p>
        </p:txBody>
      </p:sp>
      <p:sp>
        <p:nvSpPr>
          <p:cNvPr id="2061" name="矩形 12"/>
          <p:cNvSpPr>
            <a:spLocks noChangeArrowheads="1"/>
          </p:cNvSpPr>
          <p:nvPr/>
        </p:nvSpPr>
        <p:spPr bwMode="auto">
          <a:xfrm>
            <a:off x="6084888" y="3500438"/>
            <a:ext cx="28971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i="1"/>
              <a:t>Testing Identification</a:t>
            </a:r>
            <a:endParaRPr lang="zh-CN" altLang="en-US" sz="2400" b="1" i="1"/>
          </a:p>
        </p:txBody>
      </p:sp>
      <p:sp>
        <p:nvSpPr>
          <p:cNvPr id="2062" name="矩形 14"/>
          <p:cNvSpPr>
            <a:spLocks noChangeArrowheads="1"/>
          </p:cNvSpPr>
          <p:nvPr/>
        </p:nvSpPr>
        <p:spPr bwMode="auto">
          <a:xfrm>
            <a:off x="323850" y="2852738"/>
            <a:ext cx="2449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i="1"/>
              <a:t>Modeling Method</a:t>
            </a:r>
            <a:endParaRPr lang="zh-CN" altLang="en-US" sz="2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B3CF2E-1CF1-4EB1-A2CE-FF2982CEE053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84582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 6、一阶微分环节</a:t>
            </a:r>
            <a:r>
              <a:rPr lang="zh-CN" altLang="en-US" sz="3600" smtClean="0">
                <a:latin typeface="Times New Roman" pitchFamily="18" charset="0"/>
              </a:rPr>
              <a:t>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9"/>
            <a:ext cx="8424862" cy="309604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dirty="0" smtClean="0"/>
              <a:t> </a:t>
            </a:r>
            <a:r>
              <a:rPr lang="zh-CN" altLang="en-US" b="1" dirty="0" smtClean="0">
                <a:solidFill>
                  <a:schemeClr val="folHlink"/>
                </a:solidFill>
                <a:ea typeface="黑体" pitchFamily="2" charset="-122"/>
              </a:rPr>
              <a:t>特    点：</a:t>
            </a:r>
            <a:r>
              <a:rPr lang="zh-CN" altLang="en-US" sz="2800" b="1" dirty="0" smtClean="0"/>
              <a:t>此环节的输出量不仅与输入量本身有关，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                    而且与输入量的变化率有关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黑体" pitchFamily="2" charset="-122"/>
              </a:rPr>
              <a:t>运动方程</a:t>
            </a:r>
            <a:r>
              <a:rPr lang="zh-CN" altLang="en-US" dirty="0" smtClean="0">
                <a:solidFill>
                  <a:schemeClr val="folHlink"/>
                </a:solidFill>
              </a:rPr>
              <a:t>：</a:t>
            </a:r>
          </a:p>
          <a:p>
            <a:pPr eaLnBrk="1" hangingPunct="1"/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黑体" pitchFamily="2" charset="-122"/>
              </a:rPr>
              <a:t>传递函数：</a:t>
            </a:r>
            <a:r>
              <a:rPr lang="zh-CN" altLang="en-US" dirty="0" smtClean="0"/>
              <a:t> </a:t>
            </a:r>
            <a:r>
              <a:rPr lang="en-US" altLang="zh-CN" dirty="0" smtClean="0"/>
              <a:t>G( s ) = Ts + 1	</a:t>
            </a:r>
            <a:r>
              <a:rPr lang="zh-CN" altLang="en-US" dirty="0" smtClean="0"/>
              <a:t>		</a:t>
            </a:r>
            <a:r>
              <a:rPr lang="en-US" altLang="zh-CN" dirty="0" smtClean="0"/>
              <a:t> </a:t>
            </a:r>
            <a:r>
              <a:rPr lang="zh-CN" altLang="en-US" dirty="0" smtClean="0"/>
              <a:t>	</a:t>
            </a:r>
            <a:r>
              <a:rPr lang="zh-CN" altLang="en-US" sz="2800" dirty="0" smtClean="0"/>
              <a:t>		</a:t>
            </a:r>
          </a:p>
          <a:p>
            <a:pPr eaLnBrk="1" hangingPunct="1"/>
            <a:endParaRPr lang="zh-CN" altLang="en-US" sz="2800" dirty="0" smtClean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2700338" y="3357563"/>
          <a:ext cx="2057400" cy="723900"/>
        </p:xfrm>
        <a:graphic>
          <a:graphicData uri="http://schemas.openxmlformats.org/presentationml/2006/ole">
            <p:oleObj spid="_x0000_s32770" name="Equation" r:id="rId4" imgW="901440" imgH="31716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17AF2B-CE62-4417-9C7F-CF5055CBCF0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1870075" cy="4429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b="1" smtClean="0">
                <a:ea typeface="仿宋_GB2312" pitchFamily="49" charset="-122"/>
              </a:rPr>
              <a:t>RC</a:t>
            </a:r>
            <a:r>
              <a:rPr lang="zh-CN" altLang="en-US" sz="3200" b="1" smtClean="0">
                <a:ea typeface="仿宋_GB2312" pitchFamily="49" charset="-122"/>
              </a:rPr>
              <a:t>电路</a:t>
            </a:r>
          </a:p>
        </p:txBody>
      </p:sp>
      <p:sp>
        <p:nvSpPr>
          <p:cNvPr id="3380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993062" cy="489585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ea typeface="黑体" pitchFamily="2" charset="-122"/>
              </a:rPr>
              <a:t>输入：</a:t>
            </a:r>
            <a:r>
              <a:rPr lang="en-US" altLang="zh-CN" sz="2400" dirty="0" smtClean="0"/>
              <a:t>u(t)，</a:t>
            </a:r>
            <a:r>
              <a:rPr lang="zh-CN" altLang="en-US" sz="2400" b="1" dirty="0" smtClean="0">
                <a:ea typeface="黑体" pitchFamily="2" charset="-122"/>
              </a:rPr>
              <a:t>输出：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(t) ，</a:t>
            </a:r>
            <a:r>
              <a:rPr lang="zh-CN" altLang="en-US" sz="2400" b="1" dirty="0" smtClean="0"/>
              <a:t>则</a:t>
            </a:r>
            <a:endParaRPr lang="zh-CN" altLang="en-US" sz="2400" b="1" dirty="0" smtClean="0"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            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              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                                                           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folHlink"/>
                </a:solidFill>
                <a:ea typeface="黑体" pitchFamily="2" charset="-122"/>
              </a:rPr>
              <a:t>传递函数：                      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R=1</a:t>
            </a:r>
            <a:r>
              <a:rPr lang="en-US" altLang="zh-CN" sz="2400" dirty="0" smtClean="0">
                <a:sym typeface="Symbol" pitchFamily="18" charset="2"/>
              </a:rPr>
              <a:t></a:t>
            </a:r>
            <a:r>
              <a:rPr lang="en-US" altLang="zh-CN" sz="2400" dirty="0" smtClean="0"/>
              <a:t>        RC=</a:t>
            </a:r>
            <a:r>
              <a:rPr lang="en-US" altLang="zh-CN" sz="2400" dirty="0" smtClean="0">
                <a:sym typeface="Symbol" pitchFamily="18" charset="2"/>
              </a:rPr>
              <a:t> </a:t>
            </a:r>
            <a:r>
              <a:rPr lang="en-US" altLang="zh-CN" sz="2400" dirty="0" smtClean="0"/>
              <a:t>）</a:t>
            </a:r>
            <a:endParaRPr lang="zh-CN" altLang="en-US" sz="2400" b="1" dirty="0" smtClean="0">
              <a:solidFill>
                <a:schemeClr val="folHlink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                                                </a:t>
            </a:r>
            <a:endParaRPr lang="zh-CN" altLang="en-US" sz="2400" b="1" dirty="0" smtClean="0">
              <a:solidFill>
                <a:schemeClr val="folHlink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          一阶微分环节可看成一个微分环节与一个比例环节的并联，其传递函数和频率特性是惯性环节的倒数。</a:t>
            </a:r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</p:txBody>
      </p:sp>
      <p:graphicFrame>
        <p:nvGraphicFramePr>
          <p:cNvPr id="33794" name="Object 8"/>
          <p:cNvGraphicFramePr>
            <a:graphicFrameLocks noChangeAspect="1"/>
          </p:cNvGraphicFramePr>
          <p:nvPr/>
        </p:nvGraphicFramePr>
        <p:xfrm>
          <a:off x="1258888" y="1912938"/>
          <a:ext cx="5400675" cy="1400175"/>
        </p:xfrm>
        <a:graphic>
          <a:graphicData uri="http://schemas.openxmlformats.org/presentationml/2006/ole">
            <p:oleObj spid="_x0000_s33794" name="公式" r:id="rId4" imgW="2527200" imgH="812520" progId="Equation.3">
              <p:embed/>
            </p:oleObj>
          </a:graphicData>
        </a:graphic>
      </p:graphicFrame>
      <p:graphicFrame>
        <p:nvGraphicFramePr>
          <p:cNvPr id="33795" name="Object 9"/>
          <p:cNvGraphicFramePr>
            <a:graphicFrameLocks noChangeAspect="1"/>
          </p:cNvGraphicFramePr>
          <p:nvPr/>
        </p:nvGraphicFramePr>
        <p:xfrm>
          <a:off x="2555875" y="3500438"/>
          <a:ext cx="1584325" cy="841375"/>
        </p:xfrm>
        <a:graphic>
          <a:graphicData uri="http://schemas.openxmlformats.org/presentationml/2006/ole">
            <p:oleObj spid="_x0000_s33795" name="公式" r:id="rId5" imgW="812520" imgH="431640" progId="Equation.3">
              <p:embed/>
            </p:oleObj>
          </a:graphicData>
        </a:graphic>
      </p:graphicFrame>
      <p:graphicFrame>
        <p:nvGraphicFramePr>
          <p:cNvPr id="33797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5003800" y="260350"/>
          <a:ext cx="3024188" cy="1454150"/>
        </p:xfrm>
        <a:graphic>
          <a:graphicData uri="http://schemas.openxmlformats.org/presentationml/2006/ole">
            <p:oleObj spid="_x0000_s33797" name="Visio" r:id="rId6" imgW="2146079" imgH="103171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347FED-D98A-48C8-9DDD-D8DFB54355A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3714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7、二阶微分环节</a:t>
            </a:r>
            <a:r>
              <a:rPr lang="zh-CN" altLang="en-US" sz="3200" b="1" smtClean="0">
                <a:ea typeface="仿宋_GB2312" pitchFamily="49" charset="-122"/>
              </a:rPr>
              <a:t> </a:t>
            </a:r>
          </a:p>
        </p:txBody>
      </p:sp>
      <p:sp>
        <p:nvSpPr>
          <p:cNvPr id="348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8748713" cy="51149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</a:t>
            </a:r>
            <a:r>
              <a:rPr lang="zh-CN" altLang="en-US" sz="2800" b="1" smtClean="0">
                <a:solidFill>
                  <a:schemeClr val="folHlink"/>
                </a:solidFill>
                <a:ea typeface="黑体" pitchFamily="2" charset="-122"/>
              </a:rPr>
              <a:t>特       点：</a:t>
            </a:r>
            <a:r>
              <a:rPr lang="zh-CN" altLang="en-US" sz="2800" b="1" smtClean="0"/>
              <a:t>输出与输入及输入一阶、二阶导数都有关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folHlink"/>
                </a:solidFill>
                <a:ea typeface="黑体" pitchFamily="2" charset="-122"/>
              </a:rPr>
              <a:t>运动方程：</a:t>
            </a:r>
          </a:p>
          <a:p>
            <a:pPr algn="just" eaLnBrk="1" hangingPunct="1">
              <a:lnSpc>
                <a:spcPct val="80000"/>
              </a:lnSpc>
            </a:pPr>
            <a:endParaRPr lang="zh-CN" altLang="en-US" sz="240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folHlink"/>
                </a:solidFill>
                <a:ea typeface="黑体" pitchFamily="2" charset="-122"/>
              </a:rPr>
              <a:t>传递函数：</a:t>
            </a:r>
          </a:p>
          <a:p>
            <a:pPr algn="just" eaLnBrk="1" hangingPunct="1">
              <a:lnSpc>
                <a:spcPct val="80000"/>
              </a:lnSpc>
            </a:pPr>
            <a:endParaRPr lang="zh-CN" altLang="en-US" sz="2400" smtClean="0"/>
          </a:p>
          <a:p>
            <a:pPr algn="just" eaLnBrk="1" hangingPunct="1">
              <a:lnSpc>
                <a:spcPct val="80000"/>
              </a:lnSpc>
            </a:pPr>
            <a:endParaRPr lang="zh-CN" altLang="en-US" sz="2400" b="1" smtClean="0">
              <a:solidFill>
                <a:schemeClr val="folHlink"/>
              </a:solidFill>
              <a:ea typeface="黑体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folHlink"/>
                </a:solidFill>
                <a:ea typeface="黑体" pitchFamily="2" charset="-122"/>
              </a:rPr>
              <a:t>频率特性：</a:t>
            </a:r>
          </a:p>
          <a:p>
            <a:pPr algn="just" eaLnBrk="1" hangingPunct="1">
              <a:lnSpc>
                <a:spcPct val="80000"/>
              </a:lnSpc>
            </a:pPr>
            <a:endParaRPr lang="zh-CN" altLang="en-US" sz="2400" smtClean="0"/>
          </a:p>
          <a:p>
            <a:pPr algn="just" eaLnBrk="1" hangingPunct="1">
              <a:lnSpc>
                <a:spcPct val="80000"/>
              </a:lnSpc>
            </a:pPr>
            <a:endParaRPr lang="zh-CN" altLang="en-US" sz="240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       </a:t>
            </a:r>
            <a:r>
              <a:rPr lang="zh-CN" altLang="en-US" sz="2800" b="1" smtClean="0"/>
              <a:t>可以看出，二阶微分环节的传递函数和频率特性是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smtClean="0"/>
              <a:t>振荡环节的倒数。</a:t>
            </a:r>
            <a:r>
              <a:rPr lang="zh-CN" altLang="en-US" sz="2400" smtClean="0"/>
              <a:t> </a:t>
            </a:r>
          </a:p>
          <a:p>
            <a:pPr algn="just"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endParaRPr lang="zh-CN" altLang="en-US" sz="1600" smtClean="0"/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2411413" y="1916113"/>
          <a:ext cx="4672012" cy="719137"/>
        </p:xfrm>
        <a:graphic>
          <a:graphicData uri="http://schemas.openxmlformats.org/presentationml/2006/ole">
            <p:oleObj spid="_x0000_s34818" name="公式" r:id="rId4" imgW="1968480" imgH="419040" progId="Equation.3">
              <p:embed/>
            </p:oleObj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2411413" y="2924175"/>
          <a:ext cx="4681537" cy="881063"/>
        </p:xfrm>
        <a:graphic>
          <a:graphicData uri="http://schemas.openxmlformats.org/presentationml/2006/ole">
            <p:oleObj spid="_x0000_s34819" name="公式" r:id="rId5" imgW="1866600" imgH="431640" progId="Equation.3">
              <p:embed/>
            </p:oleObj>
          </a:graphicData>
        </a:graphic>
      </p:graphicFrame>
      <p:graphicFrame>
        <p:nvGraphicFramePr>
          <p:cNvPr id="3482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2411413" y="3933825"/>
          <a:ext cx="4681537" cy="1044575"/>
        </p:xfrm>
        <a:graphic>
          <a:graphicData uri="http://schemas.openxmlformats.org/presentationml/2006/ole">
            <p:oleObj spid="_x0000_s34820" name="公式" r:id="rId6" imgW="1629138" imgH="363051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C758F3-FCCF-428C-A78A-E930A1DFE470}" type="slidenum">
              <a:rPr lang="zh-CN" altLang="en-US"/>
              <a:pPr/>
              <a:t>33</a:t>
            </a:fld>
            <a:endParaRPr lang="en-US" altLang="zh-CN"/>
          </a:p>
        </p:txBody>
      </p:sp>
      <p:graphicFrame>
        <p:nvGraphicFramePr>
          <p:cNvPr id="35842" name="Object 6"/>
          <p:cNvGraphicFramePr>
            <a:graphicFrameLocks noChangeAspect="1"/>
          </p:cNvGraphicFramePr>
          <p:nvPr/>
        </p:nvGraphicFramePr>
        <p:xfrm>
          <a:off x="-1225550" y="3371850"/>
          <a:ext cx="114300" cy="123825"/>
        </p:xfrm>
        <a:graphic>
          <a:graphicData uri="http://schemas.openxmlformats.org/presentationml/2006/ole">
            <p:oleObj spid="_x0000_s35842" name="Equation" r:id="rId3" imgW="114052" imgH="126725" progId="Equation.DSMT4">
              <p:embed/>
            </p:oleObj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-1225550" y="3724275"/>
          <a:ext cx="114300" cy="123825"/>
        </p:xfrm>
        <a:graphic>
          <a:graphicData uri="http://schemas.openxmlformats.org/presentationml/2006/ole">
            <p:oleObj spid="_x0000_s35843" name="Equation" r:id="rId4" imgW="114052" imgH="126725" progId="Equation.DSMT4">
              <p:embed/>
            </p:oleObj>
          </a:graphicData>
        </a:graphic>
      </p:graphicFrame>
      <p:sp>
        <p:nvSpPr>
          <p:cNvPr id="169998" name="Rectangle 14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3714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、时间延迟环节（时滞环节）</a:t>
            </a:r>
          </a:p>
        </p:txBody>
      </p:sp>
      <p:sp>
        <p:nvSpPr>
          <p:cNvPr id="35851" name="Rectangle 15"/>
          <p:cNvSpPr>
            <a:spLocks noChangeArrowheads="1"/>
          </p:cNvSpPr>
          <p:nvPr/>
        </p:nvSpPr>
        <p:spPr bwMode="auto">
          <a:xfrm>
            <a:off x="683568" y="620688"/>
            <a:ext cx="7226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特 点：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输出能准确复现输入，但时间上存在延迟。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5844" name="Object 16"/>
          <p:cNvGraphicFramePr>
            <a:graphicFrameLocks noChangeAspect="1"/>
          </p:cNvGraphicFramePr>
          <p:nvPr/>
        </p:nvGraphicFramePr>
        <p:xfrm>
          <a:off x="3203848" y="1196752"/>
          <a:ext cx="1878013" cy="493713"/>
        </p:xfrm>
        <a:graphic>
          <a:graphicData uri="http://schemas.openxmlformats.org/presentationml/2006/ole">
            <p:oleObj spid="_x0000_s35844" name="Equation" r:id="rId5" imgW="723586" imgH="190417" progId="Equation.DSMT4">
              <p:embed/>
            </p:oleObj>
          </a:graphicData>
        </a:graphic>
      </p:graphicFrame>
      <p:graphicFrame>
        <p:nvGraphicFramePr>
          <p:cNvPr id="35845" name="Object 17"/>
          <p:cNvGraphicFramePr>
            <a:graphicFrameLocks noChangeAspect="1"/>
          </p:cNvGraphicFramePr>
          <p:nvPr/>
        </p:nvGraphicFramePr>
        <p:xfrm>
          <a:off x="3276600" y="2493095"/>
          <a:ext cx="1655763" cy="568325"/>
        </p:xfrm>
        <a:graphic>
          <a:graphicData uri="http://schemas.openxmlformats.org/presentationml/2006/ole">
            <p:oleObj spid="_x0000_s35845" name="Equation" r:id="rId6" imgW="634174" imgH="215619" progId="Equation.DSMT4">
              <p:embed/>
            </p:oleObj>
          </a:graphicData>
        </a:graphic>
      </p:graphicFrame>
      <p:graphicFrame>
        <p:nvGraphicFramePr>
          <p:cNvPr id="35846" name="Object 19"/>
          <p:cNvGraphicFramePr>
            <a:graphicFrameLocks noChangeAspect="1"/>
          </p:cNvGraphicFramePr>
          <p:nvPr/>
        </p:nvGraphicFramePr>
        <p:xfrm>
          <a:off x="1763713" y="1988270"/>
          <a:ext cx="360362" cy="360362"/>
        </p:xfrm>
        <a:graphic>
          <a:graphicData uri="http://schemas.openxmlformats.org/presentationml/2006/ole">
            <p:oleObj spid="_x0000_s35846" name="Equation" r:id="rId7" imgW="114052" imgH="126725" progId="Equation.DSMT4">
              <p:embed/>
            </p:oleObj>
          </a:graphicData>
        </a:graphic>
      </p:graphicFrame>
      <p:graphicFrame>
        <p:nvGraphicFramePr>
          <p:cNvPr id="35847" name="Object 18"/>
          <p:cNvGraphicFramePr>
            <a:graphicFrameLocks noChangeAspect="1"/>
          </p:cNvGraphicFramePr>
          <p:nvPr/>
        </p:nvGraphicFramePr>
        <p:xfrm>
          <a:off x="5435600" y="3140795"/>
          <a:ext cx="114300" cy="123825"/>
        </p:xfrm>
        <a:graphic>
          <a:graphicData uri="http://schemas.openxmlformats.org/presentationml/2006/ole">
            <p:oleObj spid="_x0000_s35847" name="Equation" r:id="rId8" imgW="114052" imgH="126725" progId="Equation.DSMT4">
              <p:embed/>
            </p:oleObj>
          </a:graphicData>
        </a:graphic>
      </p:graphicFrame>
      <p:sp>
        <p:nvSpPr>
          <p:cNvPr id="35852" name="Rectangle 20"/>
          <p:cNvSpPr>
            <a:spLocks noChangeArrowheads="1"/>
          </p:cNvSpPr>
          <p:nvPr/>
        </p:nvSpPr>
        <p:spPr bwMode="auto">
          <a:xfrm>
            <a:off x="755650" y="1916832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式中：</a:t>
            </a:r>
          </a:p>
        </p:txBody>
      </p:sp>
      <p:sp>
        <p:nvSpPr>
          <p:cNvPr id="35853" name="Rectangle 21"/>
          <p:cNvSpPr>
            <a:spLocks noChangeArrowheads="1"/>
          </p:cNvSpPr>
          <p:nvPr/>
        </p:nvSpPr>
        <p:spPr bwMode="auto">
          <a:xfrm>
            <a:off x="2124075" y="1916832"/>
            <a:ext cx="701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为延迟时间，当      为常数时，其出传递函数为</a:t>
            </a:r>
            <a:endParaRPr lang="en-US" altLang="zh-CN" sz="2400" b="1" dirty="0"/>
          </a:p>
        </p:txBody>
      </p:sp>
      <p:graphicFrame>
        <p:nvGraphicFramePr>
          <p:cNvPr id="35848" name="Object 23"/>
          <p:cNvGraphicFramePr>
            <a:graphicFrameLocks noChangeAspect="1"/>
          </p:cNvGraphicFramePr>
          <p:nvPr/>
        </p:nvGraphicFramePr>
        <p:xfrm>
          <a:off x="4427538" y="1988270"/>
          <a:ext cx="360362" cy="360362"/>
        </p:xfrm>
        <a:graphic>
          <a:graphicData uri="http://schemas.openxmlformats.org/presentationml/2006/ole">
            <p:oleObj spid="_x0000_s35848" name="Equation" r:id="rId9" imgW="114052" imgH="126725" progId="Equation.DSMT4">
              <p:embed/>
            </p:oleObj>
          </a:graphicData>
        </a:graphic>
      </p:graphicFrame>
      <p:sp>
        <p:nvSpPr>
          <p:cNvPr id="35854" name="Rectangle 24"/>
          <p:cNvSpPr>
            <a:spLocks noChangeArrowheads="1"/>
          </p:cNvSpPr>
          <p:nvPr/>
        </p:nvSpPr>
        <p:spPr bwMode="auto">
          <a:xfrm>
            <a:off x="827088" y="3140969"/>
            <a:ext cx="69246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400" b="1" dirty="0"/>
              <a:t>例如：在化工系统中，管道传输、温度传输等都是</a:t>
            </a:r>
          </a:p>
          <a:p>
            <a:pPr marL="342900" indent="-342900">
              <a:buFont typeface="Wingdings" pitchFamily="2" charset="2"/>
              <a:buNone/>
            </a:pPr>
            <a:endParaRPr lang="zh-CN" altLang="en-US" sz="2400" b="1" dirty="0"/>
          </a:p>
        </p:txBody>
      </p:sp>
      <p:sp>
        <p:nvSpPr>
          <p:cNvPr id="35855" name="Rectangle 25"/>
          <p:cNvSpPr>
            <a:spLocks noChangeArrowheads="1"/>
          </p:cNvSpPr>
          <p:nvPr/>
        </p:nvSpPr>
        <p:spPr bwMode="auto">
          <a:xfrm>
            <a:off x="1835696" y="3573016"/>
            <a:ext cx="232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400" b="1" dirty="0"/>
              <a:t>时间延迟环节。</a:t>
            </a:r>
          </a:p>
        </p:txBody>
      </p:sp>
      <p:pic>
        <p:nvPicPr>
          <p:cNvPr id="35856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96" y="4077072"/>
            <a:ext cx="5472608" cy="2149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35857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5755" y="5301208"/>
            <a:ext cx="3578245" cy="13681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AF397-38DB-4604-BA1B-C7AC8AF2407D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258888" y="692150"/>
            <a:ext cx="58991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  <a:buNone/>
            </a:pPr>
            <a:r>
              <a:rPr kumimoji="0" lang="zh-CN" altLang="en-US" sz="3000" b="1">
                <a:solidFill>
                  <a:srgbClr val="FFFF00"/>
                </a:solidFill>
                <a:ea typeface="华文新魏" pitchFamily="2" charset="-122"/>
              </a:rPr>
              <a:t>传递函数都可看作典型环节的组合</a:t>
            </a:r>
          </a:p>
        </p:txBody>
      </p:sp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1331913" y="2060575"/>
          <a:ext cx="4953000" cy="993775"/>
        </p:xfrm>
        <a:graphic>
          <a:graphicData uri="http://schemas.openxmlformats.org/presentationml/2006/ole">
            <p:oleObj spid="_x0000_s36866" name="公式" r:id="rId3" imgW="2095200" imgH="431640" progId="Equation.3">
              <p:embed/>
            </p:oleObj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187450" y="3284538"/>
            <a:ext cx="24701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  <a:buNone/>
            </a:pPr>
            <a:r>
              <a:rPr kumimoji="0" lang="zh-CN" altLang="en-US" sz="3000" b="1">
                <a:solidFill>
                  <a:srgbClr val="FFFF00"/>
                </a:solidFill>
                <a:ea typeface="华文新魏" pitchFamily="2" charset="-122"/>
              </a:rPr>
              <a:t>负载效应问题</a:t>
            </a:r>
          </a:p>
        </p:txBody>
      </p:sp>
      <p:graphicFrame>
        <p:nvGraphicFramePr>
          <p:cNvPr id="36867" name="Object 7"/>
          <p:cNvGraphicFramePr>
            <a:graphicFrameLocks noChangeAspect="1"/>
          </p:cNvGraphicFramePr>
          <p:nvPr/>
        </p:nvGraphicFramePr>
        <p:xfrm>
          <a:off x="2195513" y="4365625"/>
          <a:ext cx="3476625" cy="1768475"/>
        </p:xfrm>
        <a:graphic>
          <a:graphicData uri="http://schemas.openxmlformats.org/presentationml/2006/ole">
            <p:oleObj spid="_x0000_s36867" name="位图图像" r:id="rId4" imgW="3476190" imgH="1495634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F64E66-5085-4757-9635-91A8D323857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smtClean="0"/>
              <a:t>小结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522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（1）</a:t>
            </a:r>
            <a:r>
              <a:rPr lang="zh-CN" altLang="en-US" sz="2800" b="1" smtClean="0"/>
              <a:t>不同物理性质的系统，可以有相同形式的传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递函数。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例如：前面介绍的振荡环节中两个例子，一个是机械系统，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     另一个是电气系统，但传递函数的形式完全相同。</a:t>
            </a:r>
            <a:r>
              <a:rPr lang="zh-CN" altLang="en-US" sz="2000" b="1" smtClean="0"/>
              <a:t> </a:t>
            </a:r>
            <a:r>
              <a:rPr lang="zh-CN" altLang="en-US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（2）同一个系统，当选取不同的输入量、输出量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  时，就可能得到不同形式的传递函数。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/>
              <a:t>      </a:t>
            </a:r>
            <a:r>
              <a:rPr lang="zh-CN" altLang="en-US" sz="2400" b="1" smtClean="0"/>
              <a:t>例如：电容：输入—电流，输出—电压，则是积分环节。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      反之，输入—电压，输出—电流，则为微分环节。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6673"/>
            <a:ext cx="8892480" cy="329911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512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DE35A-9486-44F3-81C9-3D4B57C2CDA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0" y="0"/>
            <a:ext cx="705643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控制系统的时域数学模型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微分方程</a:t>
            </a:r>
            <a:endParaRPr lang="en-US" altLang="zh-CN" sz="28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50825" y="3717032"/>
            <a:ext cx="85693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1" dirty="0"/>
              <a:t>    推广到一般情况，系统的时域数学模型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微分方程：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b="1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b="1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b="1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b="1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1" dirty="0"/>
              <a:t>      其中，</a:t>
            </a:r>
            <a:r>
              <a:rPr lang="en-US" altLang="zh-CN" sz="2400" b="1" dirty="0"/>
              <a:t>            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 =0,1,2,…….n;  j =0,1,2…….m)  </a:t>
            </a:r>
            <a:r>
              <a:rPr lang="zh-CN" altLang="en-US" sz="2400" b="1" dirty="0"/>
              <a:t>均为实数，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1" dirty="0"/>
              <a:t>是由系统本身的结构参数所决定，</a:t>
            </a:r>
          </a:p>
        </p:txBody>
      </p:sp>
      <p:graphicFrame>
        <p:nvGraphicFramePr>
          <p:cNvPr id="5124" name="Object 19"/>
          <p:cNvGraphicFramePr>
            <a:graphicFrameLocks noChangeAspect="1"/>
          </p:cNvGraphicFramePr>
          <p:nvPr>
            <p:ph/>
          </p:nvPr>
        </p:nvGraphicFramePr>
        <p:xfrm>
          <a:off x="1692275" y="5949280"/>
          <a:ext cx="863600" cy="468313"/>
        </p:xfrm>
        <a:graphic>
          <a:graphicData uri="http://schemas.openxmlformats.org/presentationml/2006/ole">
            <p:oleObj spid="_x0000_s5124" name="公式" r:id="rId5" imgW="333917" imgH="181525" progId="Equation.3">
              <p:embed/>
            </p:oleObj>
          </a:graphicData>
        </a:graphic>
      </p:graphicFrame>
      <p:graphicFrame>
        <p:nvGraphicFramePr>
          <p:cNvPr id="5125" name="Object 22"/>
          <p:cNvGraphicFramePr>
            <a:graphicFrameLocks noChangeAspect="1"/>
          </p:cNvGraphicFramePr>
          <p:nvPr/>
        </p:nvGraphicFramePr>
        <p:xfrm>
          <a:off x="1223963" y="4278164"/>
          <a:ext cx="5697537" cy="735012"/>
        </p:xfrm>
        <a:graphic>
          <a:graphicData uri="http://schemas.openxmlformats.org/presentationml/2006/ole">
            <p:oleObj spid="_x0000_s5125" name="公式" r:id="rId6" imgW="3238200" imgH="419040" progId="Equation.3">
              <p:embed/>
            </p:oleObj>
          </a:graphicData>
        </a:graphic>
      </p:graphicFrame>
      <p:graphicFrame>
        <p:nvGraphicFramePr>
          <p:cNvPr id="5126" name="Object 25"/>
          <p:cNvGraphicFramePr>
            <a:graphicFrameLocks noChangeAspect="1"/>
          </p:cNvGraphicFramePr>
          <p:nvPr/>
        </p:nvGraphicFramePr>
        <p:xfrm>
          <a:off x="1476375" y="5092476"/>
          <a:ext cx="5327650" cy="712788"/>
        </p:xfrm>
        <a:graphic>
          <a:graphicData uri="http://schemas.openxmlformats.org/presentationml/2006/ole">
            <p:oleObj spid="_x0000_s5126" name="公式" r:id="rId7" imgW="3124200" imgH="419100" progId="Equation.3">
              <p:embed/>
            </p:oleObj>
          </a:graphicData>
        </a:graphic>
      </p:graphicFrame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2843808" y="476672"/>
            <a:ext cx="4249737" cy="4810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i="1" dirty="0">
                <a:latin typeface="宋体" pitchFamily="2" charset="-122"/>
              </a:rPr>
              <a:t>Differential Equation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9E6A8A-233E-4FC6-ABC7-C8791F70F43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96975"/>
            <a:ext cx="84963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hlink"/>
                </a:solidFill>
                <a:ea typeface="黑体" pitchFamily="2" charset="-122"/>
              </a:rPr>
              <a:t>    </a:t>
            </a:r>
            <a:r>
              <a:rPr lang="zh-CN" altLang="en-US" sz="2800" b="1" smtClean="0">
                <a:ea typeface="黑体" pitchFamily="2" charset="-122"/>
              </a:rPr>
              <a:t>传递函数 </a:t>
            </a:r>
            <a:r>
              <a:rPr lang="zh-CN" altLang="en-US" sz="2800" b="1" smtClean="0">
                <a:solidFill>
                  <a:schemeClr val="hlink"/>
                </a:solidFill>
                <a:ea typeface="黑体" pitchFamily="2" charset="-122"/>
              </a:rPr>
              <a:t> </a:t>
            </a:r>
            <a:r>
              <a:rPr lang="zh-CN" altLang="en-US" sz="2400" b="1" smtClean="0"/>
              <a:t>是经典控制最基本，最重要的概念之一。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黑体" pitchFamily="2" charset="-122"/>
              </a:rPr>
              <a:t>    定义</a:t>
            </a:r>
            <a:r>
              <a:rPr lang="zh-CN" altLang="en-US" sz="2400" smtClean="0">
                <a:ea typeface="黑体" pitchFamily="2" charset="-122"/>
              </a:rPr>
              <a:t>：</a:t>
            </a:r>
            <a:r>
              <a:rPr lang="zh-CN" altLang="en-US" sz="2400" b="1" smtClean="0">
                <a:solidFill>
                  <a:schemeClr val="folHlink"/>
                </a:solidFill>
                <a:ea typeface="黑体" pitchFamily="2" charset="-122"/>
              </a:rPr>
              <a:t>线性定常系统</a:t>
            </a:r>
            <a:r>
              <a:rPr lang="zh-CN" altLang="en-US" sz="2400" b="1" smtClean="0"/>
              <a:t>在</a:t>
            </a:r>
            <a:r>
              <a:rPr lang="zh-CN" altLang="en-US" sz="2400" b="1" smtClean="0">
                <a:solidFill>
                  <a:schemeClr val="folHlink"/>
                </a:solidFill>
                <a:ea typeface="黑体" pitchFamily="2" charset="-122"/>
              </a:rPr>
              <a:t>初始条件为零</a:t>
            </a:r>
            <a:r>
              <a:rPr lang="zh-CN" altLang="en-US" sz="2400" b="1" smtClean="0">
                <a:ea typeface="黑体" pitchFamily="2" charset="-122"/>
              </a:rPr>
              <a:t>时</a:t>
            </a:r>
            <a:r>
              <a:rPr lang="zh-CN" altLang="en-US" sz="2400" b="1" smtClean="0"/>
              <a:t>，输出量的拉氏变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      换和输入量的拉氏变换之比。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 设：</a:t>
            </a:r>
            <a:r>
              <a:rPr lang="zh-CN" altLang="en-US" sz="2400" b="1" smtClean="0"/>
              <a:t>输入</a:t>
            </a:r>
            <a:r>
              <a:rPr lang="en-US" altLang="zh-CN" sz="2400" b="1" smtClean="0"/>
              <a:t>----r(t)</a:t>
            </a:r>
            <a:r>
              <a:rPr lang="zh-CN" altLang="en-US" sz="2400" b="1" smtClean="0"/>
              <a:t>，输出</a:t>
            </a:r>
            <a:r>
              <a:rPr lang="en-US" altLang="zh-CN" sz="2400" b="1" smtClean="0"/>
              <a:t>----c(t)</a:t>
            </a:r>
            <a:r>
              <a:rPr lang="zh-CN" altLang="en-US" sz="2400" b="1" smtClean="0"/>
              <a:t>，则传递函数：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			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式中：</a:t>
            </a:r>
            <a:r>
              <a:rPr lang="en-US" altLang="zh-CN" sz="2400" b="1" smtClean="0"/>
              <a:t>C(s)=L[c(t)]——</a:t>
            </a:r>
            <a:r>
              <a:rPr lang="zh-CN" altLang="en-US" sz="2400" b="1" smtClean="0"/>
              <a:t>输出量的拉氏变换式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   </a:t>
            </a:r>
            <a:r>
              <a:rPr lang="en-US" altLang="zh-CN" sz="2400" b="1" smtClean="0"/>
              <a:t>R(s)=L[r(t)]——</a:t>
            </a:r>
            <a:r>
              <a:rPr lang="zh-CN" altLang="en-US" sz="2400" b="1" smtClean="0"/>
              <a:t>输入量的拉氏变换式。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那么：</a:t>
            </a:r>
            <a:r>
              <a:rPr lang="en-US" altLang="zh-CN" sz="2400" b="1" smtClean="0"/>
              <a:t>C(s)=R(s)G(s)				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控制系统的时间响应</a:t>
            </a:r>
            <a:r>
              <a:rPr lang="en-US" altLang="zh-CN" sz="2400" b="1" smtClean="0"/>
              <a:t>c(t)</a:t>
            </a:r>
            <a:r>
              <a:rPr lang="zh-CN" altLang="en-US" sz="2400" b="1" smtClean="0"/>
              <a:t>等于</a:t>
            </a:r>
            <a:r>
              <a:rPr lang="en-US" altLang="zh-CN" sz="2400" b="1" smtClean="0"/>
              <a:t>C(s)</a:t>
            </a:r>
            <a:r>
              <a:rPr lang="zh-CN" altLang="en-US" sz="2400" b="1" smtClean="0"/>
              <a:t>的拉氏反变换：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			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987675" y="3146425"/>
          <a:ext cx="2663825" cy="830263"/>
        </p:xfrm>
        <a:graphic>
          <a:graphicData uri="http://schemas.openxmlformats.org/presentationml/2006/ole">
            <p:oleObj spid="_x0000_s6146" name="公式" r:id="rId3" imgW="1346200" imgH="419100" progId="Equation.3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060700" y="5878513"/>
          <a:ext cx="3309938" cy="407987"/>
        </p:xfrm>
        <a:graphic>
          <a:graphicData uri="http://schemas.openxmlformats.org/presentationml/2006/ole">
            <p:oleObj spid="_x0000_s6147" name="公式" r:id="rId4" imgW="1854000" imgH="228600" progId="Equation.3">
              <p:embed/>
            </p:oleObj>
          </a:graphicData>
        </a:graphic>
      </p:graphicFrame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250825" y="476250"/>
            <a:ext cx="66960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控制系统的复域数学模型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传递函数</a:t>
            </a:r>
            <a:endParaRPr lang="zh-CN" altLang="en-US" sz="28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615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588" y="2997200"/>
            <a:ext cx="20574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7164388" y="3789363"/>
          <a:ext cx="1309687" cy="706437"/>
        </p:xfrm>
        <a:graphic>
          <a:graphicData uri="http://schemas.openxmlformats.org/presentationml/2006/ole">
            <p:oleObj spid="_x0000_s6148" name="Equation" r:id="rId6" imgW="799920" imgH="431640" progId="Equation.3">
              <p:embed/>
            </p:oleObj>
          </a:graphicData>
        </a:graphic>
      </p:graphicFrame>
      <p:sp>
        <p:nvSpPr>
          <p:cNvPr id="6154" name="矩形 9"/>
          <p:cNvSpPr>
            <a:spLocks noChangeArrowheads="1"/>
          </p:cNvSpPr>
          <p:nvPr/>
        </p:nvSpPr>
        <p:spPr bwMode="auto">
          <a:xfrm>
            <a:off x="4932363" y="188913"/>
            <a:ext cx="282733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i="1">
                <a:latin typeface="宋体" pitchFamily="2" charset="-122"/>
              </a:rPr>
              <a:t>Transfer Function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50825" y="2997200"/>
            <a:ext cx="2392363" cy="10461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b="1" i="1" dirty="0">
                <a:latin typeface="宋体" pitchFamily="2" charset="-122"/>
              </a:rPr>
              <a:t>Laplace transform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1" i="1" dirty="0">
                <a:latin typeface="宋体" pitchFamily="2" charset="-122"/>
              </a:rPr>
              <a:t>ratio of output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1" i="1" dirty="0">
                <a:latin typeface="宋体" pitchFamily="2" charset="-122"/>
              </a:rPr>
              <a:t> to input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E6421D-0AFC-4673-8850-933D437E145B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1" name="Text Box 38"/>
          <p:cNvSpPr txBox="1">
            <a:spLocks noChangeArrowheads="1"/>
          </p:cNvSpPr>
          <p:nvPr/>
        </p:nvSpPr>
        <p:spPr bwMode="auto">
          <a:xfrm>
            <a:off x="468313" y="1773238"/>
            <a:ext cx="8137525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400" b="1"/>
              <a:t>零初始条件有两方面含义：</a:t>
            </a:r>
          </a:p>
          <a:p>
            <a:pPr marL="342900" indent="-342900"/>
            <a:endParaRPr lang="zh-CN" altLang="en-US" sz="2400" b="1"/>
          </a:p>
          <a:p>
            <a:pPr marL="342900" indent="-342900"/>
            <a:r>
              <a:rPr lang="zh-CN" altLang="en-US" sz="2400" b="1"/>
              <a:t>一是指输入作用是在</a:t>
            </a:r>
            <a:r>
              <a:rPr lang="en-US" altLang="zh-CN" sz="2400" b="1"/>
              <a:t>t=0</a:t>
            </a:r>
            <a:r>
              <a:rPr lang="zh-CN" altLang="en-US" sz="2400" b="1"/>
              <a:t>以后才作用于系统，因此，系统输入量及其各阶导数在</a:t>
            </a:r>
            <a:r>
              <a:rPr lang="en-US" altLang="zh-CN" sz="2400" b="1"/>
              <a:t>t&lt;=0</a:t>
            </a:r>
            <a:r>
              <a:rPr lang="zh-CN" altLang="en-US" sz="2400" b="1"/>
              <a:t>时均为零；</a:t>
            </a:r>
          </a:p>
          <a:p>
            <a:pPr marL="342900" indent="-342900"/>
            <a:endParaRPr lang="zh-CN" altLang="en-US" sz="2400" b="1"/>
          </a:p>
          <a:p>
            <a:pPr marL="342900" indent="-342900"/>
            <a:r>
              <a:rPr lang="zh-CN" altLang="en-US" sz="2400" b="1"/>
              <a:t>二是指输入作用于系统之前，系统是“相对静止”的，即系统输出量及各阶导数在</a:t>
            </a:r>
            <a:r>
              <a:rPr lang="en-US" altLang="zh-CN" sz="2400" b="1"/>
              <a:t>t&lt;=0</a:t>
            </a:r>
            <a:r>
              <a:rPr lang="zh-CN" altLang="en-US" sz="2400" b="1"/>
              <a:t>时的值也为零。大多数实际工程系统都满足这样的条件。</a:t>
            </a:r>
          </a:p>
          <a:p>
            <a:pPr marL="342900" indent="-342900"/>
            <a:endParaRPr lang="zh-CN" altLang="en-US" sz="2400" b="1"/>
          </a:p>
          <a:p>
            <a:pPr marL="342900" indent="-342900"/>
            <a:r>
              <a:rPr lang="zh-CN" altLang="en-US" sz="2400" b="1"/>
              <a:t>零初始条件的规定不仅能简化运算，而且有利于在同等条件下比较系统性能。所以，这样规定是必要的。 </a:t>
            </a:r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1116013" y="0"/>
            <a:ext cx="753903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/>
              <a:t>Initial condition: all states are zero at </a:t>
            </a:r>
            <a:r>
              <a:rPr lang="en-US" altLang="zh-CN" b="1"/>
              <a:t>t&lt;=0</a:t>
            </a:r>
            <a:r>
              <a:rPr lang="en-US" altLang="zh-CN" b="1" i="1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i="1"/>
              <a:t>State: derivatives at every order, input value,output value</a:t>
            </a:r>
            <a:endParaRPr lang="zh-CN" altLang="en-US" sz="2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380DF-DE71-4A4E-8524-3C33540DB58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85913"/>
            <a:ext cx="8964613" cy="5272087"/>
          </a:xfrm>
          <a:solidFill>
            <a:schemeClr val="tx1"/>
          </a:solidFill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88900" y="968375"/>
            <a:ext cx="8915400" cy="504825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                                    </a:t>
            </a:r>
            <a:endParaRPr lang="en-US" altLang="zh-CN" sz="3200" smtClean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214" name="Rectangle 4"/>
          <p:cNvSpPr>
            <a:spLocks noChangeArrowheads="1"/>
          </p:cNvSpPr>
          <p:nvPr/>
        </p:nvSpPr>
        <p:spPr bwMode="auto">
          <a:xfrm>
            <a:off x="457200" y="1831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拉氏变换的定义</a:t>
            </a:r>
            <a:r>
              <a:rPr lang="zh-CN" altLang="en-US" sz="11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3429000" y="1755775"/>
          <a:ext cx="3124200" cy="758825"/>
        </p:xfrm>
        <a:graphic>
          <a:graphicData uri="http://schemas.openxmlformats.org/presentationml/2006/ole">
            <p:oleObj spid="_x0000_s8194" name="Equation" r:id="rId3" imgW="1358640" imgH="330120" progId="Equation.3">
              <p:embed/>
            </p:oleObj>
          </a:graphicData>
        </a:graphic>
      </p:graphicFrame>
      <p:sp>
        <p:nvSpPr>
          <p:cNvPr id="8215" name="Rectangle 6"/>
          <p:cNvSpPr>
            <a:spLocks noChangeArrowheads="1"/>
          </p:cNvSpPr>
          <p:nvPr/>
        </p:nvSpPr>
        <p:spPr bwMode="auto">
          <a:xfrm>
            <a:off x="914400" y="366395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）单位阶跃</a:t>
            </a:r>
          </a:p>
        </p:txBody>
      </p:sp>
      <p:sp>
        <p:nvSpPr>
          <p:cNvPr id="8216" name="Rectangle 7"/>
          <p:cNvSpPr>
            <a:spLocks noChangeArrowheads="1"/>
          </p:cNvSpPr>
          <p:nvPr/>
        </p:nvSpPr>
        <p:spPr bwMode="auto">
          <a:xfrm>
            <a:off x="457200" y="2565400"/>
            <a:ext cx="366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常见函数</a:t>
            </a:r>
            <a:r>
              <a:rPr lang="en-US" altLang="zh-CN" sz="2400" b="1">
                <a:solidFill>
                  <a:schemeClr val="bg2"/>
                </a:solidFill>
                <a:ea typeface="黑体" pitchFamily="2" charset="-122"/>
              </a:rPr>
              <a:t>L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变换</a:t>
            </a:r>
            <a:endParaRPr lang="zh-CN" altLang="en-US" sz="2400">
              <a:solidFill>
                <a:schemeClr val="bg2"/>
              </a:solidFill>
            </a:endParaRP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3455988" y="2590800"/>
          <a:ext cx="752475" cy="463550"/>
        </p:xfrm>
        <a:graphic>
          <a:graphicData uri="http://schemas.openxmlformats.org/presentationml/2006/ole">
            <p:oleObj spid="_x0000_s8195" name="Equation" r:id="rId4" imgW="330120" imgH="203040" progId="Equation.3">
              <p:embed/>
            </p:oleObj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5427663" y="3662363"/>
          <a:ext cx="527050" cy="477837"/>
        </p:xfrm>
        <a:graphic>
          <a:graphicData uri="http://schemas.openxmlformats.org/presentationml/2006/ole">
            <p:oleObj spid="_x0000_s8196" name="Equation" r:id="rId5" imgW="241200" imgH="215640" progId="Equation.3">
              <p:embed/>
            </p:oleObj>
          </a:graphicData>
        </a:graphic>
      </p:graphicFrame>
      <p:sp>
        <p:nvSpPr>
          <p:cNvPr id="8217" name="Rectangle 10"/>
          <p:cNvSpPr>
            <a:spLocks noChangeArrowheads="1"/>
          </p:cNvSpPr>
          <p:nvPr/>
        </p:nvSpPr>
        <p:spPr bwMode="auto">
          <a:xfrm>
            <a:off x="914400" y="512286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）指数函数</a:t>
            </a:r>
          </a:p>
        </p:txBody>
      </p:sp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3497263" y="5051425"/>
          <a:ext cx="654050" cy="503238"/>
        </p:xfrm>
        <a:graphic>
          <a:graphicData uri="http://schemas.openxmlformats.org/presentationml/2006/ole">
            <p:oleObj spid="_x0000_s8197" name="Equation" r:id="rId6" imgW="266400" imgH="203040" progId="Equation.3">
              <p:embed/>
            </p:oleObj>
          </a:graphicData>
        </a:graphic>
      </p:graphicFrame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5091113" y="5029200"/>
          <a:ext cx="1300162" cy="503238"/>
        </p:xfrm>
        <a:graphic>
          <a:graphicData uri="http://schemas.openxmlformats.org/presentationml/2006/ole">
            <p:oleObj spid="_x0000_s8198" name="Equation" r:id="rId7" imgW="558720" imgH="215640" progId="Equation.3">
              <p:embed/>
            </p:oleObj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/>
        </p:nvGraphicFramePr>
        <p:xfrm>
          <a:off x="5287963" y="2622550"/>
          <a:ext cx="779462" cy="463550"/>
        </p:xfrm>
        <a:graphic>
          <a:graphicData uri="http://schemas.openxmlformats.org/presentationml/2006/ole">
            <p:oleObj spid="_x0000_s8199" name="Equation" r:id="rId8" imgW="342720" imgH="203040" progId="Equation.3">
              <p:embed/>
            </p:oleObj>
          </a:graphicData>
        </a:graphic>
      </p:graphicFrame>
      <p:graphicFrame>
        <p:nvGraphicFramePr>
          <p:cNvPr id="8200" name="Object 14"/>
          <p:cNvGraphicFramePr>
            <a:graphicFrameLocks noChangeAspect="1"/>
          </p:cNvGraphicFramePr>
          <p:nvPr/>
        </p:nvGraphicFramePr>
        <p:xfrm>
          <a:off x="3522663" y="3671888"/>
          <a:ext cx="608012" cy="463550"/>
        </p:xfrm>
        <a:graphic>
          <a:graphicData uri="http://schemas.openxmlformats.org/presentationml/2006/ole">
            <p:oleObj spid="_x0000_s8200" name="Equation" r:id="rId9" imgW="266400" imgH="203040" progId="Equation.3">
              <p:embed/>
            </p:oleObj>
          </a:graphicData>
        </a:graphic>
      </p:graphicFrame>
      <p:sp>
        <p:nvSpPr>
          <p:cNvPr id="8218" name="Rectangle 15"/>
          <p:cNvSpPr>
            <a:spLocks noChangeArrowheads="1"/>
          </p:cNvSpPr>
          <p:nvPr/>
        </p:nvSpPr>
        <p:spPr bwMode="auto">
          <a:xfrm>
            <a:off x="914400" y="317341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）单位脉冲</a:t>
            </a:r>
          </a:p>
        </p:txBody>
      </p:sp>
      <p:graphicFrame>
        <p:nvGraphicFramePr>
          <p:cNvPr id="8201" name="Object 16"/>
          <p:cNvGraphicFramePr>
            <a:graphicFrameLocks noChangeAspect="1"/>
          </p:cNvGraphicFramePr>
          <p:nvPr/>
        </p:nvGraphicFramePr>
        <p:xfrm>
          <a:off x="5537200" y="3195638"/>
          <a:ext cx="249238" cy="363537"/>
        </p:xfrm>
        <a:graphic>
          <a:graphicData uri="http://schemas.openxmlformats.org/presentationml/2006/ole">
            <p:oleObj spid="_x0000_s8201" name="Equation" r:id="rId10" imgW="114120" imgH="164880" progId="Equation.3">
              <p:embed/>
            </p:oleObj>
          </a:graphicData>
        </a:graphic>
      </p:graphicFrame>
      <p:graphicFrame>
        <p:nvGraphicFramePr>
          <p:cNvPr id="8202" name="Object 17"/>
          <p:cNvGraphicFramePr>
            <a:graphicFrameLocks noChangeAspect="1"/>
          </p:cNvGraphicFramePr>
          <p:nvPr/>
        </p:nvGraphicFramePr>
        <p:xfrm>
          <a:off x="3503613" y="3168650"/>
          <a:ext cx="695325" cy="463550"/>
        </p:xfrm>
        <a:graphic>
          <a:graphicData uri="http://schemas.openxmlformats.org/presentationml/2006/ole">
            <p:oleObj spid="_x0000_s8202" name="Equation" r:id="rId11" imgW="304560" imgH="203040" progId="Equation.3">
              <p:embed/>
            </p:oleObj>
          </a:graphicData>
        </a:graphic>
      </p:graphicFrame>
      <p:sp>
        <p:nvSpPr>
          <p:cNvPr id="8219" name="Rectangle 18"/>
          <p:cNvSpPr>
            <a:spLocks noChangeArrowheads="1"/>
          </p:cNvSpPr>
          <p:nvPr/>
        </p:nvSpPr>
        <p:spPr bwMode="auto">
          <a:xfrm>
            <a:off x="914400" y="416401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）单位斜坡</a:t>
            </a:r>
          </a:p>
        </p:txBody>
      </p:sp>
      <p:graphicFrame>
        <p:nvGraphicFramePr>
          <p:cNvPr id="8203" name="Object 19"/>
          <p:cNvGraphicFramePr>
            <a:graphicFrameLocks noChangeAspect="1"/>
          </p:cNvGraphicFramePr>
          <p:nvPr/>
        </p:nvGraphicFramePr>
        <p:xfrm>
          <a:off x="5386388" y="4114800"/>
          <a:ext cx="635000" cy="531813"/>
        </p:xfrm>
        <a:graphic>
          <a:graphicData uri="http://schemas.openxmlformats.org/presentationml/2006/ole">
            <p:oleObj spid="_x0000_s8203" name="Equation" r:id="rId12" imgW="291960" imgH="241200" progId="Equation.3">
              <p:embed/>
            </p:oleObj>
          </a:graphicData>
        </a:graphic>
      </p:graphicFrame>
      <p:graphicFrame>
        <p:nvGraphicFramePr>
          <p:cNvPr id="8204" name="Object 20"/>
          <p:cNvGraphicFramePr>
            <a:graphicFrameLocks noChangeAspect="1"/>
          </p:cNvGraphicFramePr>
          <p:nvPr/>
        </p:nvGraphicFramePr>
        <p:xfrm>
          <a:off x="3676650" y="4202113"/>
          <a:ext cx="230188" cy="377825"/>
        </p:xfrm>
        <a:graphic>
          <a:graphicData uri="http://schemas.openxmlformats.org/presentationml/2006/ole">
            <p:oleObj spid="_x0000_s8204" name="Equation" r:id="rId13" imgW="101520" imgH="164880" progId="Equation.3">
              <p:embed/>
            </p:oleObj>
          </a:graphicData>
        </a:graphic>
      </p:graphicFrame>
      <p:sp>
        <p:nvSpPr>
          <p:cNvPr id="8220" name="Rectangle 21"/>
          <p:cNvSpPr>
            <a:spLocks noChangeArrowheads="1"/>
          </p:cNvSpPr>
          <p:nvPr/>
        </p:nvSpPr>
        <p:spPr bwMode="auto">
          <a:xfrm>
            <a:off x="914400" y="4645025"/>
            <a:ext cx="2319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）单位加速度</a:t>
            </a:r>
          </a:p>
        </p:txBody>
      </p:sp>
      <p:graphicFrame>
        <p:nvGraphicFramePr>
          <p:cNvPr id="8205" name="Object 22"/>
          <p:cNvGraphicFramePr>
            <a:graphicFrameLocks noChangeAspect="1"/>
          </p:cNvGraphicFramePr>
          <p:nvPr/>
        </p:nvGraphicFramePr>
        <p:xfrm>
          <a:off x="5386388" y="4572000"/>
          <a:ext cx="635000" cy="531813"/>
        </p:xfrm>
        <a:graphic>
          <a:graphicData uri="http://schemas.openxmlformats.org/presentationml/2006/ole">
            <p:oleObj spid="_x0000_s8205" name="Equation" r:id="rId14" imgW="291960" imgH="241200" progId="Equation.3">
              <p:embed/>
            </p:oleObj>
          </a:graphicData>
        </a:graphic>
      </p:graphicFrame>
      <p:graphicFrame>
        <p:nvGraphicFramePr>
          <p:cNvPr id="8206" name="Object 23"/>
          <p:cNvGraphicFramePr>
            <a:graphicFrameLocks noChangeAspect="1"/>
          </p:cNvGraphicFramePr>
          <p:nvPr/>
        </p:nvGraphicFramePr>
        <p:xfrm>
          <a:off x="3503613" y="4619625"/>
          <a:ext cx="693737" cy="520700"/>
        </p:xfrm>
        <a:graphic>
          <a:graphicData uri="http://schemas.openxmlformats.org/presentationml/2006/ole">
            <p:oleObj spid="_x0000_s8206" name="Equation" r:id="rId15" imgW="304560" imgH="228600" progId="Equation.3">
              <p:embed/>
            </p:oleObj>
          </a:graphicData>
        </a:graphic>
      </p:graphicFrame>
      <p:sp>
        <p:nvSpPr>
          <p:cNvPr id="8221" name="Rectangle 24"/>
          <p:cNvSpPr>
            <a:spLocks noChangeArrowheads="1"/>
          </p:cNvSpPr>
          <p:nvPr/>
        </p:nvSpPr>
        <p:spPr bwMode="auto">
          <a:xfrm>
            <a:off x="914400" y="5627688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）正弦函数</a:t>
            </a:r>
          </a:p>
        </p:txBody>
      </p:sp>
      <p:graphicFrame>
        <p:nvGraphicFramePr>
          <p:cNvPr id="8207" name="Object 25"/>
          <p:cNvGraphicFramePr>
            <a:graphicFrameLocks noChangeAspect="1"/>
          </p:cNvGraphicFramePr>
          <p:nvPr/>
        </p:nvGraphicFramePr>
        <p:xfrm>
          <a:off x="3363913" y="5578475"/>
          <a:ext cx="1058862" cy="504825"/>
        </p:xfrm>
        <a:graphic>
          <a:graphicData uri="http://schemas.openxmlformats.org/presentationml/2006/ole">
            <p:oleObj spid="_x0000_s8207" name="Equation" r:id="rId16" imgW="431640" imgH="203040" progId="Equation.3">
              <p:embed/>
            </p:oleObj>
          </a:graphicData>
        </a:graphic>
      </p:graphicFrame>
      <p:graphicFrame>
        <p:nvGraphicFramePr>
          <p:cNvPr id="8208" name="Object 26"/>
          <p:cNvGraphicFramePr>
            <a:graphicFrameLocks noChangeAspect="1"/>
          </p:cNvGraphicFramePr>
          <p:nvPr/>
        </p:nvGraphicFramePr>
        <p:xfrm>
          <a:off x="4906963" y="5557838"/>
          <a:ext cx="1827212" cy="530225"/>
        </p:xfrm>
        <a:graphic>
          <a:graphicData uri="http://schemas.openxmlformats.org/presentationml/2006/ole">
            <p:oleObj spid="_x0000_s8208" name="Equation" r:id="rId17" imgW="787320" imgH="228600" progId="Equation.3">
              <p:embed/>
            </p:oleObj>
          </a:graphicData>
        </a:graphic>
      </p:graphicFrame>
      <p:sp>
        <p:nvSpPr>
          <p:cNvPr id="8222" name="Rectangle 27"/>
          <p:cNvSpPr>
            <a:spLocks noChangeArrowheads="1"/>
          </p:cNvSpPr>
          <p:nvPr/>
        </p:nvSpPr>
        <p:spPr bwMode="auto">
          <a:xfrm>
            <a:off x="914400" y="608171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）余弦函数</a:t>
            </a:r>
          </a:p>
        </p:txBody>
      </p:sp>
      <p:graphicFrame>
        <p:nvGraphicFramePr>
          <p:cNvPr id="8209" name="Object 28"/>
          <p:cNvGraphicFramePr>
            <a:graphicFrameLocks noChangeAspect="1"/>
          </p:cNvGraphicFramePr>
          <p:nvPr/>
        </p:nvGraphicFramePr>
        <p:xfrm>
          <a:off x="3352800" y="6059488"/>
          <a:ext cx="1090613" cy="473075"/>
        </p:xfrm>
        <a:graphic>
          <a:graphicData uri="http://schemas.openxmlformats.org/presentationml/2006/ole">
            <p:oleObj spid="_x0000_s8209" name="Equation" r:id="rId18" imgW="444240" imgH="190440" progId="Equation.3">
              <p:embed/>
            </p:oleObj>
          </a:graphicData>
        </a:graphic>
      </p:graphicFrame>
      <p:graphicFrame>
        <p:nvGraphicFramePr>
          <p:cNvPr id="8210" name="Object 29"/>
          <p:cNvGraphicFramePr>
            <a:graphicFrameLocks noChangeAspect="1"/>
          </p:cNvGraphicFramePr>
          <p:nvPr/>
        </p:nvGraphicFramePr>
        <p:xfrm>
          <a:off x="4948238" y="6015038"/>
          <a:ext cx="1711325" cy="530225"/>
        </p:xfrm>
        <a:graphic>
          <a:graphicData uri="http://schemas.openxmlformats.org/presentationml/2006/ole">
            <p:oleObj spid="_x0000_s8210" name="Equation" r:id="rId19" imgW="736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FE66D-7A2D-4781-83D9-C2BAAAFEDA1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9155" name="Text Box 513"/>
          <p:cNvSpPr txBox="1">
            <a:spLocks noChangeArrowheads="1"/>
          </p:cNvSpPr>
          <p:nvPr/>
        </p:nvSpPr>
        <p:spPr bwMode="auto">
          <a:xfrm>
            <a:off x="1239838" y="-19050"/>
            <a:ext cx="65008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典型的外力作用（输入信号）</a:t>
            </a:r>
            <a:endParaRPr lang="en-US" altLang="zh-CN" b="1"/>
          </a:p>
        </p:txBody>
      </p:sp>
      <p:pic>
        <p:nvPicPr>
          <p:cNvPr id="49156" name="Picture 5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620713"/>
            <a:ext cx="7921625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69761-B768-40AB-A2F1-1CE8CFCEAEE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9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488" y="1573213"/>
            <a:ext cx="8964612" cy="5272087"/>
          </a:xfrm>
          <a:solidFill>
            <a:schemeClr val="tx1"/>
          </a:solidFill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>
          <a:xfrm>
            <a:off x="88900" y="968375"/>
            <a:ext cx="8915400" cy="504825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                                    </a:t>
            </a:r>
            <a:endParaRPr lang="en-US" altLang="zh-CN" sz="3200" smtClean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914400" y="287020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）微分定理</a:t>
            </a:r>
          </a:p>
        </p:txBody>
      </p:sp>
      <p:sp>
        <p:nvSpPr>
          <p:cNvPr id="9229" name="Rectangle 5"/>
          <p:cNvSpPr>
            <a:spLocks noChangeArrowheads="1"/>
          </p:cNvSpPr>
          <p:nvPr/>
        </p:nvSpPr>
        <p:spPr bwMode="auto">
          <a:xfrm>
            <a:off x="457200" y="1752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en-US" altLang="zh-CN" sz="2400" b="1">
                <a:solidFill>
                  <a:schemeClr val="bg2"/>
                </a:solidFill>
                <a:ea typeface="黑体" pitchFamily="2" charset="-122"/>
              </a:rPr>
              <a:t>L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变换重要定理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9230" name="Rectangle 6"/>
          <p:cNvSpPr>
            <a:spLocks noChangeArrowheads="1"/>
          </p:cNvSpPr>
          <p:nvPr/>
        </p:nvSpPr>
        <p:spPr bwMode="auto">
          <a:xfrm>
            <a:off x="914400" y="4749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）复位移定理</a:t>
            </a:r>
          </a:p>
        </p:txBody>
      </p:sp>
      <p:sp>
        <p:nvSpPr>
          <p:cNvPr id="9231" name="Rectangle 7"/>
          <p:cNvSpPr>
            <a:spLocks noChangeArrowheads="1"/>
          </p:cNvSpPr>
          <p:nvPr/>
        </p:nvSpPr>
        <p:spPr bwMode="auto">
          <a:xfrm>
            <a:off x="914400" y="233680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）线性性质</a:t>
            </a:r>
          </a:p>
        </p:txBody>
      </p:sp>
      <p:sp>
        <p:nvSpPr>
          <p:cNvPr id="9232" name="Rectangle 8"/>
          <p:cNvSpPr>
            <a:spLocks noChangeArrowheads="1"/>
          </p:cNvSpPr>
          <p:nvPr/>
        </p:nvSpPr>
        <p:spPr bwMode="auto">
          <a:xfrm>
            <a:off x="914400" y="349250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）积分定理</a:t>
            </a:r>
          </a:p>
        </p:txBody>
      </p:sp>
      <p:sp>
        <p:nvSpPr>
          <p:cNvPr id="9233" name="Rectangle 9"/>
          <p:cNvSpPr>
            <a:spLocks noChangeArrowheads="1"/>
          </p:cNvSpPr>
          <p:nvPr/>
        </p:nvSpPr>
        <p:spPr bwMode="auto">
          <a:xfrm>
            <a:off x="914400" y="4140200"/>
            <a:ext cx="2319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）实位移定理</a:t>
            </a:r>
          </a:p>
        </p:txBody>
      </p:sp>
      <p:sp>
        <p:nvSpPr>
          <p:cNvPr id="9234" name="Rectangle 10"/>
          <p:cNvSpPr>
            <a:spLocks noChangeArrowheads="1"/>
          </p:cNvSpPr>
          <p:nvPr/>
        </p:nvSpPr>
        <p:spPr bwMode="auto">
          <a:xfrm>
            <a:off x="914400" y="5318125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）初值定理</a:t>
            </a:r>
          </a:p>
        </p:txBody>
      </p:sp>
      <p:sp>
        <p:nvSpPr>
          <p:cNvPr id="9235" name="Rectangle 11"/>
          <p:cNvSpPr>
            <a:spLocks noChangeArrowheads="1"/>
          </p:cNvSpPr>
          <p:nvPr/>
        </p:nvSpPr>
        <p:spPr bwMode="auto">
          <a:xfrm>
            <a:off x="914400" y="591820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）终值定理</a:t>
            </a:r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/>
        </p:nvGraphicFramePr>
        <p:xfrm>
          <a:off x="3200400" y="2346325"/>
          <a:ext cx="4419600" cy="441325"/>
        </p:xfrm>
        <a:graphic>
          <a:graphicData uri="http://schemas.openxmlformats.org/presentationml/2006/ole">
            <p:oleObj spid="_x0000_s9218" name="Equation" r:id="rId3" imgW="2197080" imgH="215640" progId="Equation.3">
              <p:embed/>
            </p:oleObj>
          </a:graphicData>
        </a:graphic>
      </p:graphicFrame>
      <p:graphicFrame>
        <p:nvGraphicFramePr>
          <p:cNvPr id="9219" name="Object 13"/>
          <p:cNvGraphicFramePr>
            <a:graphicFrameLocks noChangeAspect="1"/>
          </p:cNvGraphicFramePr>
          <p:nvPr/>
        </p:nvGraphicFramePr>
        <p:xfrm>
          <a:off x="3200400" y="2868613"/>
          <a:ext cx="3124200" cy="428625"/>
        </p:xfrm>
        <a:graphic>
          <a:graphicData uri="http://schemas.openxmlformats.org/presentationml/2006/ole">
            <p:oleObj spid="_x0000_s9219" name="Equation" r:id="rId4" imgW="1549080" imgH="215640" progId="Equation.3">
              <p:embed/>
            </p:oleObj>
          </a:graphicData>
        </a:graphic>
      </p:graphicFrame>
      <p:graphicFrame>
        <p:nvGraphicFramePr>
          <p:cNvPr id="9220" name="Object 14"/>
          <p:cNvGraphicFramePr>
            <a:graphicFrameLocks noChangeAspect="1"/>
          </p:cNvGraphicFramePr>
          <p:nvPr/>
        </p:nvGraphicFramePr>
        <p:xfrm>
          <a:off x="3048000" y="3363913"/>
          <a:ext cx="3813175" cy="676275"/>
        </p:xfrm>
        <a:graphic>
          <a:graphicData uri="http://schemas.openxmlformats.org/presentationml/2006/ole">
            <p:oleObj spid="_x0000_s9220" name="公式" r:id="rId5" imgW="2209680" imgH="393480" progId="Equation.3">
              <p:embed/>
            </p:oleObj>
          </a:graphicData>
        </a:graphic>
      </p:graphicFrame>
      <p:graphicFrame>
        <p:nvGraphicFramePr>
          <p:cNvPr id="9221" name="Object 15"/>
          <p:cNvGraphicFramePr>
            <a:graphicFrameLocks noChangeAspect="1"/>
          </p:cNvGraphicFramePr>
          <p:nvPr/>
        </p:nvGraphicFramePr>
        <p:xfrm>
          <a:off x="3200400" y="4114800"/>
          <a:ext cx="3279775" cy="508000"/>
        </p:xfrm>
        <a:graphic>
          <a:graphicData uri="http://schemas.openxmlformats.org/presentationml/2006/ole">
            <p:oleObj spid="_x0000_s9221" name="Equation" r:id="rId6" imgW="1574640" imgH="241200" progId="Equation.3">
              <p:embed/>
            </p:oleObj>
          </a:graphicData>
        </a:graphic>
      </p:graphicFrame>
      <p:graphicFrame>
        <p:nvGraphicFramePr>
          <p:cNvPr id="9222" name="Object 16"/>
          <p:cNvGraphicFramePr>
            <a:graphicFrameLocks noChangeAspect="1"/>
          </p:cNvGraphicFramePr>
          <p:nvPr/>
        </p:nvGraphicFramePr>
        <p:xfrm>
          <a:off x="3200400" y="4724400"/>
          <a:ext cx="2935288" cy="481013"/>
        </p:xfrm>
        <a:graphic>
          <a:graphicData uri="http://schemas.openxmlformats.org/presentationml/2006/ole">
            <p:oleObj spid="_x0000_s9222" name="Equation" r:id="rId7" imgW="1409400" imgH="228600" progId="Equation.3">
              <p:embed/>
            </p:oleObj>
          </a:graphicData>
        </a:graphic>
      </p:graphicFrame>
      <p:graphicFrame>
        <p:nvGraphicFramePr>
          <p:cNvPr id="9223" name="Object 17"/>
          <p:cNvGraphicFramePr>
            <a:graphicFrameLocks noChangeAspect="1"/>
          </p:cNvGraphicFramePr>
          <p:nvPr/>
        </p:nvGraphicFramePr>
        <p:xfrm>
          <a:off x="3213100" y="5270500"/>
          <a:ext cx="2960688" cy="588963"/>
        </p:xfrm>
        <a:graphic>
          <a:graphicData uri="http://schemas.openxmlformats.org/presentationml/2006/ole">
            <p:oleObj spid="_x0000_s9223" name="Equation" r:id="rId8" imgW="1422360" imgH="279360" progId="Equation.3">
              <p:embed/>
            </p:oleObj>
          </a:graphicData>
        </a:graphic>
      </p:graphicFrame>
      <p:graphicFrame>
        <p:nvGraphicFramePr>
          <p:cNvPr id="9224" name="Object 18"/>
          <p:cNvGraphicFramePr>
            <a:graphicFrameLocks noChangeAspect="1"/>
          </p:cNvGraphicFramePr>
          <p:nvPr/>
        </p:nvGraphicFramePr>
        <p:xfrm>
          <a:off x="3213100" y="5867400"/>
          <a:ext cx="2960688" cy="588963"/>
        </p:xfrm>
        <a:graphic>
          <a:graphicData uri="http://schemas.openxmlformats.org/presentationml/2006/ole">
            <p:oleObj spid="_x0000_s9224" name="Equation" r:id="rId9" imgW="142236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l"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l"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2906</TotalTime>
  <Words>1825</Words>
  <Application>Microsoft Office PowerPoint</Application>
  <PresentationFormat>全屏显示(4:3)</PresentationFormat>
  <Paragraphs>375</Paragraphs>
  <Slides>35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Times New Roman</vt:lpstr>
      <vt:lpstr>宋体</vt:lpstr>
      <vt:lpstr>Wingdings</vt:lpstr>
      <vt:lpstr>Arial</vt:lpstr>
      <vt:lpstr>隶书</vt:lpstr>
      <vt:lpstr>黑体</vt:lpstr>
      <vt:lpstr>新宋体</vt:lpstr>
      <vt:lpstr>华文新魏</vt:lpstr>
      <vt:lpstr>Impact</vt:lpstr>
      <vt:lpstr>Symbol</vt:lpstr>
      <vt:lpstr>仿宋_GB2312</vt:lpstr>
      <vt:lpstr>Soaring</vt:lpstr>
      <vt:lpstr>Visio 2000 Drawing</vt:lpstr>
      <vt:lpstr>Microsoft 公式 3.0</vt:lpstr>
      <vt:lpstr>Microsoft Equation 3.0</vt:lpstr>
      <vt:lpstr>Microsoft Visio 绘图</vt:lpstr>
      <vt:lpstr>MathType 5.0 Equation</vt:lpstr>
      <vt:lpstr>位图图像</vt:lpstr>
      <vt:lpstr>控制系统的基本组成</vt:lpstr>
      <vt:lpstr>对控制系统的基本要求 Basic Requirements (Performance)</vt:lpstr>
      <vt:lpstr>第二章  控制系统数学模型的建立</vt:lpstr>
      <vt:lpstr>幻灯片 4</vt:lpstr>
      <vt:lpstr>幻灯片 5</vt:lpstr>
      <vt:lpstr>幻灯片 6</vt:lpstr>
      <vt:lpstr>                                    </vt:lpstr>
      <vt:lpstr>幻灯片 8</vt:lpstr>
      <vt:lpstr>                                    </vt:lpstr>
      <vt:lpstr>    </vt:lpstr>
      <vt:lpstr>幻灯片 11</vt:lpstr>
      <vt:lpstr>幻灯片 12</vt:lpstr>
      <vt:lpstr>    </vt:lpstr>
      <vt:lpstr>幻灯片 14</vt:lpstr>
      <vt:lpstr>幻灯片 15</vt:lpstr>
      <vt:lpstr>三、典型环节及其数学模型</vt:lpstr>
      <vt:lpstr> 例 ：输入：n1(t)——转速            Z1——主动轮的齿数              输出：n2(t)——转速            Z2——从动轮的齿数</vt:lpstr>
      <vt:lpstr>2、微分环节 </vt:lpstr>
      <vt:lpstr>例 ：测速发电机CF的数学描述 </vt:lpstr>
      <vt:lpstr>幻灯片 20</vt:lpstr>
      <vt:lpstr>例：如右电路</vt:lpstr>
      <vt:lpstr> 4、惯性环节(又叫非周期环节) </vt:lpstr>
      <vt:lpstr>例1：直流电机</vt:lpstr>
      <vt:lpstr> 5、振荡环节 </vt:lpstr>
      <vt:lpstr>例1：RLC电路</vt:lpstr>
      <vt:lpstr>例2  电枢控制式直流伺服电机</vt:lpstr>
      <vt:lpstr>幻灯片 27</vt:lpstr>
      <vt:lpstr>消去中间变量Eb(s)、T(s)和I(s) </vt:lpstr>
      <vt:lpstr>例3：机械装置 </vt:lpstr>
      <vt:lpstr> 6、一阶微分环节 </vt:lpstr>
      <vt:lpstr>RC电路</vt:lpstr>
      <vt:lpstr>7、二阶微分环节 </vt:lpstr>
      <vt:lpstr>8、时间延迟环节（时滞环节）</vt:lpstr>
      <vt:lpstr>幻灯片 34</vt:lpstr>
      <vt:lpstr>小结</vt:lpstr>
    </vt:vector>
  </TitlesOfParts>
  <Company>SJTU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加强素质教育   优化自动化专业人才培养模式</dc:title>
  <dc:creator>tzh1</dc:creator>
  <cp:lastModifiedBy>lipeng</cp:lastModifiedBy>
  <cp:revision>167</cp:revision>
  <cp:lastPrinted>1601-01-01T00:00:00Z</cp:lastPrinted>
  <dcterms:created xsi:type="dcterms:W3CDTF">2002-11-09T08:42:09Z</dcterms:created>
  <dcterms:modified xsi:type="dcterms:W3CDTF">2011-03-15T15:45:02Z</dcterms:modified>
</cp:coreProperties>
</file>