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72" r:id="rId6"/>
    <p:sldId id="273" r:id="rId7"/>
    <p:sldId id="274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7D8ED1-1972-47F6-B810-DFD8B2959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6CED744-672D-05ED-A434-42EDF4C5F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E1F595-B62C-B89A-9715-9584981D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6980B97-7BA1-094E-9E22-1F36847C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410D77-A296-3FA0-F5DF-87E6893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8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F06D5E-8899-5623-273E-8E7E8034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E21A594-0DFB-2888-E391-5CD87803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9A0AD18-D593-BE84-7780-CAD16973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3A0A4CA-0DE5-4DA0-9BB8-7C6D1621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503866A-B0B5-7A51-E15A-4CB4F245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4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0374D2E-34F9-9075-4509-38D25CA2E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BE9ED17-E0BE-CD86-22FE-DBAF07A6A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FB093FC-5443-5200-B047-A9F6F8B1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E96F394-FFB0-1773-FEE6-D37B483C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CA97B70-F3D8-A282-8CBB-723B151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AEE88A-18E3-629F-FF30-C4348B35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B909B5E-73FA-85AD-B1B7-4595806C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9306F59-B261-56A6-BE45-50A62579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D2393ED-2C2D-973D-AD77-8BAC8D7F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C581FF5-09D5-BCD1-6A5C-C06CCCAB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97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11FD06-8617-36BF-6901-A3B4BFFF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B7CA688-0502-609A-CA8D-FAAC9572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2BFA008-57B2-95D4-CAF4-BB424027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61B4D0E-7E2B-207F-0AFE-A8DF87BD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22E815F-3F77-42C4-916A-0768D2D1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9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4C37D4-A333-0A46-E5B7-F5C97615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B307C75-912E-2A5F-020D-98DA0531A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7E109E3-DE48-7907-DB09-6690E803E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803A040-16D7-24C7-159A-B06C7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ABDDB97-F8F4-7A97-F9FB-FD97A3EC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92F9997-AAC2-2FB0-F618-3007B7D4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85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CC1458-8CEC-6C31-CB7D-588A03A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02351F9-E613-C316-EC97-33E7D5CA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F51293D-50FB-F4FA-DB14-806B6127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2788A94-E6B6-82DF-1CCB-C43C3F5BB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A03DE86-3932-3851-5D77-2CCBDA3CA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21B8BC4-4F13-2C50-5951-75183C1C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02C17EE-246C-5A31-7AC3-53CC8015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B0ADEE61-AAD0-6EE1-40D2-86568BC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B94012-1EA9-8AAA-8F6D-14A9A4EB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B0A6D10-5F71-81E2-1991-347E6018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999E660-721B-82FB-FE9E-BB430E82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86A163C-7399-2079-3FA5-1393CC77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22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AFB1F18-E311-6FE8-A5F3-AE4976FA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C03C26E-63EA-708D-1A63-1C31DA2F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E17E200-DB15-06FD-13E1-0630F0F5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FF6511-1BF1-973E-BFAD-2C3DA533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7D6DC2-395C-F8C1-0084-A5B15F78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9AE5C97-84A9-BAEC-4141-DCB8487C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A97725A-D4D8-2AE5-B010-C0E5F59A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4E5D7C6-AF13-CDF1-18AA-ABECE20F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DE5C0C0-D5B1-1FBE-AB10-D25B8522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3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60192A-9506-D690-B48A-8DA9EAFF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7777E0E-1C82-A468-482F-1D12B81AD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5B532AC-B523-4BCC-FBF1-E8EE4CFB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DB356D0-1758-D9B8-C8EC-6A9FFF7E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D291DD7-BF25-D70E-9B73-CAED0C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0613CD1-4C82-E4CA-CA70-A2F66BDA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82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7D5C7A-7135-7439-3128-DD2276C2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F7B1ECC-7244-7F54-0204-50A30B92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EEF36A1-1932-6D37-96B2-033B80D37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8A732-E66F-49E8-B81E-D64991CE7E6D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A9C57BB-BDE8-08F7-FC86-0A6F9FDD5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ADBE84D-0269-A0F9-07C5-52A89E2B8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D9C9-08BA-4958-B80D-3EAA242F2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7A0625-48C9-19A6-9CDB-67800735A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629275" cy="1469866"/>
          </a:xfrm>
        </p:spPr>
        <p:txBody>
          <a:bodyPr/>
          <a:lstStyle/>
          <a:p>
            <a:r>
              <a:rPr lang="ru-RU" dirty="0"/>
              <a:t>ГОСТ 34.601-90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8995698-46A0-434C-5931-6E7F10980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6650" y="2810272"/>
            <a:ext cx="4838700" cy="1237456"/>
          </a:xfrm>
        </p:spPr>
        <p:txBody>
          <a:bodyPr>
            <a:normAutofit/>
          </a:bodyPr>
          <a:lstStyle/>
          <a:p>
            <a:r>
              <a:rPr lang="ru-RU" dirty="0"/>
              <a:t>АВТОМАТИЗИРОВАННЫЕ СИСТЕМЫ</a:t>
            </a:r>
            <a:endParaRPr lang="en-US" dirty="0"/>
          </a:p>
          <a:p>
            <a:r>
              <a:rPr lang="ru-RU" dirty="0"/>
              <a:t>СТАДИИ 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410913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5. Технический проект (этапы)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16087"/>
            <a:ext cx="10782300" cy="477678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проектных решений по системе и её частям</a:t>
            </a:r>
          </a:p>
          <a:p>
            <a:pPr lvl="1"/>
            <a:r>
              <a:rPr lang="ru-RU" dirty="0"/>
              <a:t>определение функционально-алгоритмической структуры системы </a:t>
            </a:r>
          </a:p>
          <a:p>
            <a:pPr lvl="1"/>
            <a:r>
              <a:rPr lang="ru-RU" dirty="0"/>
              <a:t>определение функций персонала и организационной структуры </a:t>
            </a:r>
          </a:p>
          <a:p>
            <a:pPr lvl="1"/>
            <a:r>
              <a:rPr lang="ru-RU" dirty="0"/>
              <a:t>определение структуры технических средств (выбор языков, структуры БД, требований к ПО)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документации на АС и её части</a:t>
            </a:r>
            <a:endParaRPr lang="en-US" dirty="0"/>
          </a:p>
          <a:p>
            <a:pPr lvl="1"/>
            <a:r>
              <a:rPr lang="ru-RU" dirty="0"/>
              <a:t>продолжение этапа 4.2.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и оформление документации на поставку изделий для комплектования АС и (или) технических требований (технических заданий) на их разработку</a:t>
            </a:r>
          </a:p>
          <a:p>
            <a:pPr lvl="1"/>
            <a:r>
              <a:rPr lang="ru-RU" dirty="0"/>
              <a:t>подготовка и оформление документации на поставку изделий для комплектования АС</a:t>
            </a:r>
          </a:p>
          <a:p>
            <a:pPr lvl="1"/>
            <a:r>
              <a:rPr lang="ru-RU" dirty="0"/>
              <a:t>определение технических требований на разработку изделий, не изготовляемых серийно.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заданий на проектирование в смежных частях проекта объекта автоматизации</a:t>
            </a:r>
          </a:p>
          <a:p>
            <a:pPr lvl="1"/>
            <a:r>
              <a:rPr lang="ru-RU" dirty="0"/>
              <a:t>разработка, оформление, согласование и утверждение заданий на проектирование в смежных частях проекта объекта автоматизации для проведения строительных, электротехнических, санитарно-технических и других подготовительных работ, связанных с созданием АС</a:t>
            </a:r>
          </a:p>
        </p:txBody>
      </p:sp>
    </p:spTree>
    <p:extLst>
      <p:ext uri="{BB962C8B-B14F-4D97-AF65-F5344CB8AC3E}">
        <p14:creationId xmlns:p14="http://schemas.microsoft.com/office/powerpoint/2010/main" val="27491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6. Рабочая документация (этапы)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16087"/>
            <a:ext cx="10782300" cy="47767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рабочей документации на систему и её части.</a:t>
            </a:r>
          </a:p>
          <a:p>
            <a:pPr lvl="1"/>
            <a:r>
              <a:rPr lang="ru-RU" dirty="0"/>
              <a:t>осуществление разработки рабочей документации с необходимыми сведениями для ввода АС в действие и её эксплуатации </a:t>
            </a:r>
            <a:endParaRPr lang="en-US" dirty="0"/>
          </a:p>
          <a:p>
            <a:pPr lvl="1"/>
            <a:r>
              <a:rPr lang="ru-RU" dirty="0"/>
              <a:t>оформление, согласование и утверждение документов в соответствии с принятыми проектными решениями </a:t>
            </a:r>
          </a:p>
          <a:p>
            <a:pPr lvl="1"/>
            <a:r>
              <a:rPr lang="ru-RU" dirty="0"/>
              <a:t>соответствие видов документов требованиям ГОСТ 34.201-89.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или адаптация программ (</a:t>
            </a:r>
            <a:r>
              <a:rPr lang="en-US" dirty="0"/>
              <a:t>?)</a:t>
            </a:r>
            <a:endParaRPr lang="ru-RU" dirty="0"/>
          </a:p>
          <a:p>
            <a:pPr lvl="1"/>
            <a:r>
              <a:rPr lang="ru-RU" dirty="0"/>
              <a:t>разработка программ и программных средств системы </a:t>
            </a:r>
          </a:p>
          <a:p>
            <a:pPr lvl="1"/>
            <a:r>
              <a:rPr lang="ru-RU" dirty="0"/>
              <a:t>выбор, адаптация и привязка приобретаемых программных средств </a:t>
            </a:r>
          </a:p>
          <a:p>
            <a:pPr lvl="1"/>
            <a:r>
              <a:rPr lang="ru-RU" dirty="0"/>
              <a:t>разработка программной документации в соответствии с ГОСТ 19.101</a:t>
            </a:r>
          </a:p>
        </p:txBody>
      </p:sp>
    </p:spTree>
    <p:extLst>
      <p:ext uri="{BB962C8B-B14F-4D97-AF65-F5344CB8AC3E}">
        <p14:creationId xmlns:p14="http://schemas.microsoft.com/office/powerpoint/2010/main" val="20603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7. Ввод в действие (этапы)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16087"/>
            <a:ext cx="10782300" cy="477678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12121"/>
                </a:solidFill>
                <a:effectLst/>
              </a:rPr>
              <a:t>Подготовка объекта автоматизации к вводу АС в действие</a:t>
            </a:r>
          </a:p>
          <a:p>
            <a:pPr lvl="1"/>
            <a:r>
              <a:rPr lang="ru-RU" dirty="0"/>
              <a:t>реализация проектных решений по организационной структуре АС </a:t>
            </a:r>
          </a:p>
          <a:p>
            <a:pPr lvl="1"/>
            <a:r>
              <a:rPr lang="ru-RU" dirty="0"/>
              <a:t>обеспечение подразделений объекта управления инструктивно-методическими материалами</a:t>
            </a:r>
          </a:p>
          <a:p>
            <a:pPr lvl="1"/>
            <a:r>
              <a:rPr lang="ru-RU" dirty="0"/>
              <a:t>внедрение классификаторов информации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12121"/>
                </a:solidFill>
                <a:effectLst/>
              </a:rPr>
              <a:t>Подготовка персонала</a:t>
            </a:r>
            <a:endParaRPr lang="en-US" b="0" i="0" dirty="0">
              <a:solidFill>
                <a:srgbClr val="212121"/>
              </a:solidFill>
              <a:effectLst/>
            </a:endParaRPr>
          </a:p>
          <a:p>
            <a:pPr lvl="1"/>
            <a:r>
              <a:rPr lang="ru-RU" dirty="0"/>
              <a:t>обучение персонала </a:t>
            </a:r>
            <a:endParaRPr lang="en-US" dirty="0"/>
          </a:p>
          <a:p>
            <a:pPr lvl="1"/>
            <a:r>
              <a:rPr lang="ru-RU" dirty="0"/>
              <a:t>проверка способности персонала обеспечить функционирование АС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12121"/>
                </a:solidFill>
                <a:effectLst/>
              </a:rPr>
              <a:t>Комплектация АС поставляемыми изделиями (программными и техническими средствами, программно-техническими комплексами, информационными изделиями)</a:t>
            </a:r>
          </a:p>
          <a:p>
            <a:pPr lvl="1"/>
            <a:r>
              <a:rPr lang="ru-RU" dirty="0"/>
              <a:t>получение комплектующих изделий серийного и единичного производства </a:t>
            </a:r>
          </a:p>
          <a:p>
            <a:pPr lvl="1"/>
            <a:r>
              <a:rPr lang="ru-RU" dirty="0"/>
              <a:t>проведение входного контроля их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23348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7. Ввод в действие (этапы)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16087"/>
            <a:ext cx="10782300" cy="477678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b="0" i="0" dirty="0">
                <a:solidFill>
                  <a:srgbClr val="212121"/>
                </a:solidFill>
                <a:effectLst/>
              </a:rPr>
              <a:t>Строительно-монтажные работы</a:t>
            </a:r>
          </a:p>
          <a:p>
            <a:pPr lvl="1"/>
            <a:r>
              <a:rPr lang="ru-RU" dirty="0"/>
              <a:t>выполнение работ по строительству специализированных зданий и помещений для размещения технических средств и персонала АС </a:t>
            </a:r>
          </a:p>
          <a:p>
            <a:pPr lvl="1"/>
            <a:r>
              <a:rPr lang="ru-RU" dirty="0"/>
              <a:t>монтаж и испытание технических средств и линий связи </a:t>
            </a:r>
          </a:p>
          <a:p>
            <a:pPr lvl="1"/>
            <a:r>
              <a:rPr lang="ru-RU" dirty="0"/>
              <a:t>сдача технических средств для проведения пусконаладочных работ</a:t>
            </a:r>
            <a:endParaRPr lang="ru-RU" b="0" i="0" dirty="0">
              <a:solidFill>
                <a:srgbClr val="212121"/>
              </a:solidFill>
              <a:effectLst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b="0" i="0" dirty="0">
                <a:solidFill>
                  <a:srgbClr val="212121"/>
                </a:solidFill>
                <a:effectLst/>
              </a:rPr>
              <a:t>Пусконаладочные работы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з</a:t>
            </a:r>
            <a:r>
              <a:rPr lang="ru-RU" b="0" i="0" dirty="0">
                <a:solidFill>
                  <a:srgbClr val="212121"/>
                </a:solidFill>
                <a:effectLst/>
              </a:rPr>
              <a:t>агрузка информации в базу данных и проверка системы её ведения 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к</a:t>
            </a:r>
            <a:r>
              <a:rPr lang="ru-RU" b="0" i="0" dirty="0">
                <a:solidFill>
                  <a:srgbClr val="212121"/>
                </a:solidFill>
                <a:effectLst/>
              </a:rPr>
              <a:t>омплексная </a:t>
            </a:r>
            <a:r>
              <a:rPr lang="ru-RU" dirty="0">
                <a:solidFill>
                  <a:srgbClr val="212121"/>
                </a:solidFill>
              </a:rPr>
              <a:t>от</a:t>
            </a:r>
            <a:r>
              <a:rPr lang="ru-RU" b="0" i="0" dirty="0">
                <a:solidFill>
                  <a:srgbClr val="212121"/>
                </a:solidFill>
                <a:effectLst/>
              </a:rPr>
              <a:t>ладка всех средств системы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b="0" i="0" dirty="0">
                <a:solidFill>
                  <a:srgbClr val="212121"/>
                </a:solidFill>
                <a:effectLst/>
              </a:rPr>
              <a:t>Проведение предварительных испытаний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и</a:t>
            </a:r>
            <a:r>
              <a:rPr lang="ru-RU" b="0" i="0" dirty="0">
                <a:solidFill>
                  <a:srgbClr val="212121"/>
                </a:solidFill>
                <a:effectLst/>
              </a:rPr>
              <a:t>спытания АС на работоспособность и соответствие техническому заданию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у</a:t>
            </a:r>
            <a:r>
              <a:rPr lang="ru-RU" b="0" i="0" dirty="0">
                <a:solidFill>
                  <a:srgbClr val="212121"/>
                </a:solidFill>
                <a:effectLst/>
              </a:rPr>
              <a:t>странение неисправностей и внесение изменений в документацию на АС 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о</a:t>
            </a:r>
            <a:r>
              <a:rPr lang="ru-RU" b="0" i="0" dirty="0">
                <a:solidFill>
                  <a:srgbClr val="212121"/>
                </a:solidFill>
                <a:effectLst/>
              </a:rPr>
              <a:t>формление акта о приёмке АС в опытную эксплуатацию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5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7. Ввод в действие (этапы)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16087"/>
            <a:ext cx="10782300" cy="47767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ru-RU" b="0" i="0" dirty="0">
                <a:solidFill>
                  <a:srgbClr val="212121"/>
                </a:solidFill>
                <a:effectLst/>
              </a:rPr>
              <a:t>Проведение опытной эксплуатации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о</a:t>
            </a:r>
            <a:r>
              <a:rPr lang="ru-RU" b="0" i="0" dirty="0">
                <a:solidFill>
                  <a:srgbClr val="212121"/>
                </a:solidFill>
                <a:effectLst/>
              </a:rPr>
              <a:t>пытная эксплуатация АС, </a:t>
            </a:r>
            <a:r>
              <a:rPr lang="ru-RU" dirty="0">
                <a:solidFill>
                  <a:srgbClr val="212121"/>
                </a:solidFill>
              </a:rPr>
              <a:t>а</a:t>
            </a:r>
            <a:r>
              <a:rPr lang="ru-RU" b="0" i="0" dirty="0">
                <a:solidFill>
                  <a:srgbClr val="212121"/>
                </a:solidFill>
                <a:effectLst/>
              </a:rPr>
              <a:t>нализ результатов эксплуатации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д</a:t>
            </a:r>
            <a:r>
              <a:rPr lang="ru-RU" b="0" i="0" dirty="0">
                <a:solidFill>
                  <a:srgbClr val="212121"/>
                </a:solidFill>
                <a:effectLst/>
              </a:rPr>
              <a:t>оработка программного обеспечения АС (при необходимости) 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д</a:t>
            </a:r>
            <a:r>
              <a:rPr lang="ru-RU" b="0" i="0" dirty="0">
                <a:solidFill>
                  <a:srgbClr val="212121"/>
                </a:solidFill>
                <a:effectLst/>
              </a:rPr>
              <a:t>ополнительная наладка технических средств АС (при необходимости) 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о</a:t>
            </a:r>
            <a:r>
              <a:rPr lang="ru-RU" b="0" i="0" dirty="0">
                <a:solidFill>
                  <a:srgbClr val="212121"/>
                </a:solidFill>
                <a:effectLst/>
              </a:rPr>
              <a:t>формление акта о завершении опытной эксплуатации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ru-RU" b="0" i="0" dirty="0">
                <a:solidFill>
                  <a:srgbClr val="212121"/>
                </a:solidFill>
                <a:effectLst/>
              </a:rPr>
              <a:t>Проведение приёмочных испытаний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и</a:t>
            </a:r>
            <a:r>
              <a:rPr lang="ru-RU" b="0" i="0" dirty="0">
                <a:solidFill>
                  <a:srgbClr val="212121"/>
                </a:solidFill>
                <a:effectLst/>
              </a:rPr>
              <a:t>спытания на соответствие техническому заданию 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а</a:t>
            </a:r>
            <a:r>
              <a:rPr lang="ru-RU" b="0" i="0" dirty="0">
                <a:solidFill>
                  <a:srgbClr val="212121"/>
                </a:solidFill>
                <a:effectLst/>
              </a:rPr>
              <a:t>нализ результатов испытания АС и устранение недостатков 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о</a:t>
            </a:r>
            <a:r>
              <a:rPr lang="ru-RU" b="0" i="0" dirty="0">
                <a:solidFill>
                  <a:srgbClr val="212121"/>
                </a:solidFill>
                <a:effectLst/>
              </a:rPr>
              <a:t>формление акта о приёмке АС в постоянную эксплуатацию</a:t>
            </a:r>
            <a:endParaRPr lang="en-US" b="0" i="0" dirty="0">
              <a:solidFill>
                <a:srgbClr val="212121"/>
              </a:solidFill>
              <a:effectLst/>
            </a:endParaRP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4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8. Сопровождение АС (этапы)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16087"/>
            <a:ext cx="10782300" cy="477678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12121"/>
                </a:solidFill>
                <a:effectLst/>
              </a:rPr>
              <a:t>Выполнение работ в соответствии с гарантийными обязательствами. 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у</a:t>
            </a:r>
            <a:r>
              <a:rPr lang="ru-RU" b="0" i="0" dirty="0">
                <a:solidFill>
                  <a:srgbClr val="212121"/>
                </a:solidFill>
                <a:effectLst/>
              </a:rPr>
              <a:t>странение недостатков, выявленных при эксплуатации АС в течение гарантийных сроков</a:t>
            </a:r>
          </a:p>
          <a:p>
            <a:pPr lvl="1"/>
            <a:r>
              <a:rPr lang="ru-RU" dirty="0">
                <a:solidFill>
                  <a:srgbClr val="212121"/>
                </a:solidFill>
              </a:rPr>
              <a:t>в</a:t>
            </a:r>
            <a:r>
              <a:rPr lang="ru-RU" b="0" i="0" dirty="0">
                <a:solidFill>
                  <a:srgbClr val="212121"/>
                </a:solidFill>
                <a:effectLst/>
              </a:rPr>
              <a:t>несение необходимых изменений в документацию по АС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12121"/>
                </a:solidFill>
                <a:effectLst/>
              </a:rPr>
              <a:t>Послегарантийное обслуживание.</a:t>
            </a:r>
          </a:p>
          <a:p>
            <a:pPr lvl="1"/>
            <a:r>
              <a:rPr lang="ru-RU" dirty="0"/>
              <a:t>анализ функционирования системы</a:t>
            </a:r>
          </a:p>
          <a:p>
            <a:pPr lvl="1"/>
            <a:r>
              <a:rPr lang="ru-RU" dirty="0"/>
              <a:t>выявление отклонений фактических эксплуатационных характеристик АС от проектных значений</a:t>
            </a:r>
          </a:p>
          <a:p>
            <a:pPr lvl="1"/>
            <a:r>
              <a:rPr lang="ru-RU" dirty="0"/>
              <a:t>установление причин отклонений</a:t>
            </a:r>
          </a:p>
          <a:p>
            <a:pPr lvl="1"/>
            <a:r>
              <a:rPr lang="ru-RU" dirty="0"/>
              <a:t>устранение выявленных недостатков и обеспечение стабильности эксплуатационных характеристик АС</a:t>
            </a:r>
          </a:p>
          <a:p>
            <a:pPr lvl="1"/>
            <a:r>
              <a:rPr lang="ru-RU" dirty="0"/>
              <a:t>внесение необходимых изменений в документацию по АС</a:t>
            </a:r>
          </a:p>
        </p:txBody>
      </p:sp>
    </p:spTree>
    <p:extLst>
      <p:ext uri="{BB962C8B-B14F-4D97-AF65-F5344CB8AC3E}">
        <p14:creationId xmlns:p14="http://schemas.microsoft.com/office/powerpoint/2010/main" val="29752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2766218"/>
            <a:ext cx="5575300" cy="1325563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6656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4978"/>
          </a:xfrm>
        </p:spPr>
        <p:txBody>
          <a:bodyPr>
            <a:normAutofit/>
          </a:bodyPr>
          <a:lstStyle/>
          <a:p>
            <a:r>
              <a:rPr lang="ru-RU" dirty="0"/>
              <a:t>Дата введения - 01.01.1992</a:t>
            </a:r>
          </a:p>
          <a:p>
            <a:r>
              <a:rPr lang="ru-RU" dirty="0"/>
              <a:t>Вроде бы все ещё считается действующим, но с 2022 года так же действует обновленный стандарт ГОСТ Р 59793–2021, который выглядит примерно так же</a:t>
            </a:r>
          </a:p>
          <a:p>
            <a:r>
              <a:rPr lang="ru-RU" dirty="0"/>
              <a:t>Устанавливает требования к процессу разработки автоматизированных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15071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7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документе описаны взаимосвязанные стадии создания АС, упорядоченные во времени, сгруппированные по этапам.</a:t>
            </a:r>
          </a:p>
          <a:p>
            <a:r>
              <a:rPr lang="ru-RU" dirty="0"/>
              <a:t>ГОСТ разрешает некоторую адаптивность, гибкость в процессе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Допускается возможность приступать к отдельным этапам до завершения предшествующих стадий.</a:t>
            </a:r>
          </a:p>
          <a:p>
            <a:pPr lvl="1"/>
            <a:r>
              <a:rPr lang="ru-RU" dirty="0"/>
              <a:t>В зависимости от специфики АС допускается параллельное выполнение этапов работ</a:t>
            </a:r>
            <a:endParaRPr lang="en-US" dirty="0"/>
          </a:p>
          <a:p>
            <a:pPr lvl="1"/>
            <a:r>
              <a:rPr lang="ru-RU" dirty="0"/>
              <a:t>Есть возможность исключать некоторые стадии и этапы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Перечень организаций, участвующих в работах по созданию АС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74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Организация-заказчик: осуществляет финансирование, приемку работ и эксплуатацию АС, а также выполнение отдельных работ по созданию АС. </a:t>
            </a:r>
          </a:p>
          <a:p>
            <a:r>
              <a:rPr lang="ru-RU" dirty="0"/>
              <a:t>Организация-разработчик: осуществляет работы по созданию АС, предоставляет научно-технические услуги на разных стадиях создания и разрабатывает программные и технические средства АС. </a:t>
            </a:r>
          </a:p>
          <a:p>
            <a:r>
              <a:rPr lang="ru-RU" dirty="0"/>
              <a:t>Организация-поставщик: изготавливает и поставляет программные и технические средства по заказу разработчика или заказчика.</a:t>
            </a:r>
          </a:p>
          <a:p>
            <a:r>
              <a:rPr lang="ru-RU" dirty="0"/>
              <a:t>Организация-</a:t>
            </a:r>
            <a:r>
              <a:rPr lang="ru-RU" dirty="0" err="1"/>
              <a:t>генпроектировщик</a:t>
            </a:r>
            <a:r>
              <a:rPr lang="ru-RU" dirty="0"/>
              <a:t>: занимается проектированием объекта автоматизации. </a:t>
            </a:r>
          </a:p>
          <a:p>
            <a:r>
              <a:rPr lang="ru-RU" dirty="0"/>
              <a:t>Организации-проектировщики: занимаются проектированием различных частей проекта объекта автоматизации, связанных с созданием АС. </a:t>
            </a:r>
          </a:p>
          <a:p>
            <a:r>
              <a:rPr lang="ru-RU" dirty="0"/>
              <a:t>Организации строительные, монтажные, наладочные и другие.</a:t>
            </a:r>
          </a:p>
          <a:p>
            <a:pPr marL="0" indent="0">
              <a:buNone/>
            </a:pPr>
            <a:r>
              <a:rPr lang="ru-RU" dirty="0"/>
              <a:t>В зависимости от условий могут быть различные совмещения функций организаций.</a:t>
            </a:r>
          </a:p>
        </p:txBody>
      </p:sp>
    </p:spTree>
    <p:extLst>
      <p:ext uri="{BB962C8B-B14F-4D97-AF65-F5344CB8AC3E}">
        <p14:creationId xmlns:p14="http://schemas.microsoft.com/office/powerpoint/2010/main" val="35652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создания АС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7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/>
              <a:t>Формирование требований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концепции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Техническое задание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Эскизный проект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Технический проект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Рабочая документация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Ввод в действие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9544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Формирование требований (этапы)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7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/>
              <a:t>Обследование объекта и обоснование необходимости создания</a:t>
            </a:r>
            <a:endParaRPr lang="en-US" dirty="0"/>
          </a:p>
          <a:p>
            <a:pPr lvl="1"/>
            <a:r>
              <a:rPr lang="ru-RU" dirty="0"/>
              <a:t>сбор данных об объекте автоматизации</a:t>
            </a:r>
            <a:endParaRPr lang="en-US" dirty="0"/>
          </a:p>
          <a:p>
            <a:pPr lvl="1"/>
            <a:r>
              <a:rPr lang="ru-RU" dirty="0"/>
              <a:t>оценка качества функционирования, выявление проблем</a:t>
            </a:r>
          </a:p>
          <a:p>
            <a:pPr lvl="1"/>
            <a:r>
              <a:rPr lang="ru-RU" dirty="0"/>
              <a:t>оценка целесообразности создания АС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Формирование требований пользователя к АС</a:t>
            </a:r>
          </a:p>
          <a:p>
            <a:pPr lvl="1"/>
            <a:r>
              <a:rPr lang="ru-RU" dirty="0"/>
              <a:t>подготовка исходных данных</a:t>
            </a:r>
          </a:p>
          <a:p>
            <a:pPr lvl="1"/>
            <a:r>
              <a:rPr lang="ru-RU" dirty="0"/>
              <a:t>формирование требований пользователя к АС.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Оформление отчета о выполненной работе и заявки на разработку АС (тактико-технического задания)</a:t>
            </a:r>
          </a:p>
          <a:p>
            <a:pPr lvl="1"/>
            <a:r>
              <a:rPr lang="ru-RU" dirty="0"/>
              <a:t>оформление отчета о выполненной работе и заявки на разработку АС</a:t>
            </a:r>
          </a:p>
        </p:txBody>
      </p:sp>
    </p:spTree>
    <p:extLst>
      <p:ext uri="{BB962C8B-B14F-4D97-AF65-F5344CB8AC3E}">
        <p14:creationId xmlns:p14="http://schemas.microsoft.com/office/powerpoint/2010/main" val="25584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Разработка концепции (этапы)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74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/>
              <a:t>Изучение объекта</a:t>
            </a:r>
          </a:p>
          <a:p>
            <a:pPr lvl="1"/>
            <a:r>
              <a:rPr lang="ru-RU" dirty="0"/>
              <a:t>детальное изучение объекта автоматизации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Проведение необходимых научно-исследовательских работ</a:t>
            </a:r>
          </a:p>
          <a:p>
            <a:pPr lvl="1"/>
            <a:r>
              <a:rPr lang="ru-RU" dirty="0"/>
              <a:t>проведение научно-исследовательских работ, связанных с поиском путей </a:t>
            </a:r>
          </a:p>
          <a:p>
            <a:pPr lvl="1"/>
            <a:r>
              <a:rPr lang="ru-RU" dirty="0"/>
              <a:t>оценкой возможности реализации требований пользователя </a:t>
            </a:r>
          </a:p>
          <a:p>
            <a:pPr lvl="1"/>
            <a:r>
              <a:rPr lang="ru-RU" dirty="0"/>
              <a:t>оформление отчетов о НИР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Разработка вариантов концепции АС и выбор варианта концепции АС, удовлетворяющего требованиям пользователя</a:t>
            </a:r>
          </a:p>
          <a:p>
            <a:pPr lvl="1" algn="just"/>
            <a:r>
              <a:rPr lang="ru-RU" dirty="0"/>
              <a:t>разработка вариантов концепции АС</a:t>
            </a:r>
          </a:p>
          <a:p>
            <a:pPr lvl="1" algn="just"/>
            <a:r>
              <a:rPr lang="ru-RU" dirty="0"/>
              <a:t>оценка ресурсов и функционирования, выбор оптимального варианта </a:t>
            </a:r>
          </a:p>
          <a:p>
            <a:pPr lvl="1" algn="just"/>
            <a:r>
              <a:rPr lang="ru-RU" dirty="0"/>
              <a:t>определение порядка оценки качества и условий приемки системы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Оформление отчета о выполненной работе</a:t>
            </a:r>
          </a:p>
          <a:p>
            <a:pPr lvl="1" algn="just"/>
            <a:r>
              <a:rPr lang="ru-RU" dirty="0"/>
              <a:t>описание и обоснование предлагаемого варианта концепции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430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3. Техническое задание (этапы)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63989" cy="437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и утверждение технического задания на создание АС</a:t>
            </a:r>
          </a:p>
          <a:p>
            <a:pPr lvl="1"/>
            <a:r>
              <a:rPr lang="ru-RU" dirty="0"/>
              <a:t>разработка, оформление, согласование и утверждение технического задания на АС и, при необходимости, технических заданий на части АС</a:t>
            </a:r>
          </a:p>
        </p:txBody>
      </p:sp>
    </p:spTree>
    <p:extLst>
      <p:ext uri="{BB962C8B-B14F-4D97-AF65-F5344CB8AC3E}">
        <p14:creationId xmlns:p14="http://schemas.microsoft.com/office/powerpoint/2010/main" val="34085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C71DD-E313-0CCB-4AB1-01C72B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4. Эскизный проект (этапы)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A5B806-822D-201A-C879-F148A7EA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03388"/>
            <a:ext cx="10782300" cy="373221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предварительных проектных решений по системе и ее частям</a:t>
            </a:r>
            <a:endParaRPr lang="ru-RU" dirty="0" smtClean="0"/>
          </a:p>
          <a:p>
            <a:pPr lvl="1"/>
            <a:r>
              <a:rPr lang="ru-RU" dirty="0" smtClean="0"/>
              <a:t>функции АС</a:t>
            </a:r>
          </a:p>
          <a:p>
            <a:pPr lvl="1"/>
            <a:r>
              <a:rPr lang="ru-RU" dirty="0" smtClean="0"/>
              <a:t>функции </a:t>
            </a:r>
            <a:r>
              <a:rPr lang="ru-RU" dirty="0"/>
              <a:t>подсистем</a:t>
            </a:r>
          </a:p>
          <a:p>
            <a:pPr lvl="1"/>
            <a:r>
              <a:rPr lang="ru-RU" dirty="0"/>
              <a:t>концепции информационной базы, ее структура</a:t>
            </a:r>
            <a:endParaRPr lang="en-US" dirty="0"/>
          </a:p>
          <a:p>
            <a:pPr lvl="1"/>
            <a:r>
              <a:rPr lang="ru-RU" dirty="0"/>
              <a:t>функции и параметры основных программных средств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документации на АС и ее части</a:t>
            </a:r>
          </a:p>
          <a:p>
            <a:pPr lvl="1"/>
            <a:r>
              <a:rPr lang="ru-RU" dirty="0"/>
              <a:t>разработка, оформление, согласование и утверждение документации, описывающей полную совокупность принятых проектных решений </a:t>
            </a:r>
          </a:p>
          <a:p>
            <a:pPr lvl="1"/>
            <a:r>
              <a:rPr lang="ru-RU" dirty="0"/>
              <a:t>объем документации должен быть достаточным для выполнения дальнейших работ по созданию АС </a:t>
            </a:r>
          </a:p>
          <a:p>
            <a:pPr lvl="1"/>
            <a:r>
              <a:rPr lang="ru-RU" dirty="0"/>
              <a:t>виды документов должны соответствовать требованиям ГОСТ 34.201-89</a:t>
            </a:r>
          </a:p>
        </p:txBody>
      </p:sp>
    </p:spTree>
    <p:extLst>
      <p:ext uri="{BB962C8B-B14F-4D97-AF65-F5344CB8AC3E}">
        <p14:creationId xmlns:p14="http://schemas.microsoft.com/office/powerpoint/2010/main" val="41240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987</Words>
  <Application>Microsoft Office PowerPoint</Application>
  <PresentationFormat>Широкоэкранный</PresentationFormat>
  <Paragraphs>131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ГОСТ 34.601-90</vt:lpstr>
      <vt:lpstr>Общие сведения </vt:lpstr>
      <vt:lpstr>Общие сведения </vt:lpstr>
      <vt:lpstr>Перечень организаций, участвующих в работах по созданию АС</vt:lpstr>
      <vt:lpstr>Стадии создания АС</vt:lpstr>
      <vt:lpstr>1. Формирование требований (этапы)</vt:lpstr>
      <vt:lpstr>2. Разработка концепции (этапы)</vt:lpstr>
      <vt:lpstr>3. Техническое задание (этапы)</vt:lpstr>
      <vt:lpstr>4. Эскизный проект (этапы)</vt:lpstr>
      <vt:lpstr>5. Технический проект (этапы)</vt:lpstr>
      <vt:lpstr>6. Рабочая документация (этапы)</vt:lpstr>
      <vt:lpstr>7. Ввод в действие (этапы)</vt:lpstr>
      <vt:lpstr>7. Ввод в действие (этапы)</vt:lpstr>
      <vt:lpstr>7. Ввод в действие (этапы)</vt:lpstr>
      <vt:lpstr>8. Сопровождение АС (этапы)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ГОСТ 34.601-90</dc:title>
  <dc:creator>Marseille Waa</dc:creator>
  <cp:lastModifiedBy>user</cp:lastModifiedBy>
  <cp:revision>9</cp:revision>
  <dcterms:created xsi:type="dcterms:W3CDTF">2023-10-08T10:32:57Z</dcterms:created>
  <dcterms:modified xsi:type="dcterms:W3CDTF">2023-10-09T15:17:19Z</dcterms:modified>
</cp:coreProperties>
</file>