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25280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42058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156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59518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71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404669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03941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14922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48510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433-C2DB-4222-9D35-F5BE14CB37CB}"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126354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EA433-C2DB-4222-9D35-F5BE14CB37C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175789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EA433-C2DB-4222-9D35-F5BE14CB37CB}"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1813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7EA433-C2DB-4222-9D35-F5BE14CB37CB}"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13809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A433-C2DB-4222-9D35-F5BE14CB37CB}"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01168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EA433-C2DB-4222-9D35-F5BE14CB37C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222983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EA433-C2DB-4222-9D35-F5BE14CB37CB}"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340EE-52B0-4A31-BFED-B7CB56431E28}" type="slidenum">
              <a:rPr lang="en-US" smtClean="0"/>
              <a:t>‹#›</a:t>
            </a:fld>
            <a:endParaRPr lang="en-US"/>
          </a:p>
        </p:txBody>
      </p:sp>
    </p:spTree>
    <p:extLst>
      <p:ext uri="{BB962C8B-B14F-4D97-AF65-F5344CB8AC3E}">
        <p14:creationId xmlns:p14="http://schemas.microsoft.com/office/powerpoint/2010/main" val="351133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7EA433-C2DB-4222-9D35-F5BE14CB37CB}" type="datetimeFigureOut">
              <a:rPr lang="en-US" smtClean="0"/>
              <a:t>6/29/2021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D340EE-52B0-4A31-BFED-B7CB56431E28}" type="slidenum">
              <a:rPr lang="en-US" smtClean="0"/>
              <a:t>‹#›</a:t>
            </a:fld>
            <a:endParaRPr lang="en-US"/>
          </a:p>
        </p:txBody>
      </p:sp>
    </p:spTree>
    <p:extLst>
      <p:ext uri="{BB962C8B-B14F-4D97-AF65-F5344CB8AC3E}">
        <p14:creationId xmlns:p14="http://schemas.microsoft.com/office/powerpoint/2010/main" val="398649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bls.gov/ooh/computer-and-information-technology/web-developer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F652-0EE4-4604-BAEE-DEE69F4163C9}"/>
              </a:ext>
            </a:extLst>
          </p:cNvPr>
          <p:cNvSpPr>
            <a:spLocks noGrp="1"/>
          </p:cNvSpPr>
          <p:nvPr>
            <p:ph type="ctrTitle"/>
          </p:nvPr>
        </p:nvSpPr>
        <p:spPr>
          <a:xfrm>
            <a:off x="1507067" y="2404534"/>
            <a:ext cx="8047480" cy="1646302"/>
          </a:xfrm>
        </p:spPr>
        <p:txBody>
          <a:bodyPr/>
          <a:lstStyle/>
          <a:p>
            <a:pPr algn="ctr"/>
            <a:r>
              <a:rPr lang="en-US" b="0" i="1" dirty="0">
                <a:solidFill>
                  <a:srgbClr val="0F0F19"/>
                </a:solidFill>
                <a:effectLst/>
                <a:latin typeface="Montserrat" panose="00000500000000000000" pitchFamily="2" charset="0"/>
              </a:rPr>
              <a:t>How does the web work ?</a:t>
            </a:r>
            <a:endParaRPr lang="en-US" dirty="0"/>
          </a:p>
        </p:txBody>
      </p:sp>
      <p:sp>
        <p:nvSpPr>
          <p:cNvPr id="3" name="Subtitle 2">
            <a:extLst>
              <a:ext uri="{FF2B5EF4-FFF2-40B4-BE49-F238E27FC236}">
                <a16:creationId xmlns:a16="http://schemas.microsoft.com/office/drawing/2014/main" id="{381FF3CE-C2A2-423C-BCD2-F712356A637B}"/>
              </a:ext>
            </a:extLst>
          </p:cNvPr>
          <p:cNvSpPr>
            <a:spLocks noGrp="1"/>
          </p:cNvSpPr>
          <p:nvPr>
            <p:ph type="subTitle" idx="1"/>
          </p:nvPr>
        </p:nvSpPr>
        <p:spPr>
          <a:xfrm>
            <a:off x="1507067" y="4349413"/>
            <a:ext cx="7766936" cy="1096899"/>
          </a:xfrm>
        </p:spPr>
        <p:txBody>
          <a:bodyPr>
            <a:normAutofit lnSpcReduction="10000"/>
          </a:bodyPr>
          <a:lstStyle/>
          <a:p>
            <a:pPr algn="l"/>
            <a:r>
              <a:rPr lang="en-US" b="0" i="0" dirty="0">
                <a:solidFill>
                  <a:srgbClr val="202124"/>
                </a:solidFill>
                <a:effectLst/>
                <a:latin typeface="arial" panose="020B0604020202020204" pitchFamily="34" charset="0"/>
              </a:rPr>
              <a:t>The browser sends an HTTP request message to the server, asking it to send a copy of the website to the client (you go to the shop and order your goods). This message, and all other data sent between the client and the server, is sent across your </a:t>
            </a:r>
            <a:r>
              <a:rPr lang="en-US" b="1" i="0" dirty="0">
                <a:solidFill>
                  <a:srgbClr val="202124"/>
                </a:solidFill>
                <a:effectLst/>
                <a:latin typeface="arial" panose="020B0604020202020204" pitchFamily="34" charset="0"/>
              </a:rPr>
              <a:t>internet</a:t>
            </a:r>
            <a:r>
              <a:rPr lang="en-US" b="0" i="0" dirty="0">
                <a:solidFill>
                  <a:srgbClr val="202124"/>
                </a:solidFill>
                <a:effectLst/>
                <a:latin typeface="arial" panose="020B0604020202020204" pitchFamily="34" charset="0"/>
              </a:rPr>
              <a:t> connection using TCP/IP.</a:t>
            </a:r>
            <a:endParaRPr lang="en-US" dirty="0"/>
          </a:p>
        </p:txBody>
      </p:sp>
    </p:spTree>
    <p:extLst>
      <p:ext uri="{BB962C8B-B14F-4D97-AF65-F5344CB8AC3E}">
        <p14:creationId xmlns:p14="http://schemas.microsoft.com/office/powerpoint/2010/main" val="614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D0DE-8D61-484F-859E-5F7F7FF4E916}"/>
              </a:ext>
            </a:extLst>
          </p:cNvPr>
          <p:cNvSpPr>
            <a:spLocks noGrp="1"/>
          </p:cNvSpPr>
          <p:nvPr>
            <p:ph type="title"/>
          </p:nvPr>
        </p:nvSpPr>
        <p:spPr/>
        <p:txBody>
          <a:bodyPr/>
          <a:lstStyle/>
          <a:p>
            <a:r>
              <a:rPr lang="en-US" dirty="0"/>
              <a:t>What do you need to be a web developer?</a:t>
            </a:r>
          </a:p>
        </p:txBody>
      </p:sp>
      <p:sp>
        <p:nvSpPr>
          <p:cNvPr id="3" name="Content Placeholder 2">
            <a:extLst>
              <a:ext uri="{FF2B5EF4-FFF2-40B4-BE49-F238E27FC236}">
                <a16:creationId xmlns:a16="http://schemas.microsoft.com/office/drawing/2014/main" id="{56548B11-8DEB-4381-B1EF-A337A42F815F}"/>
              </a:ext>
            </a:extLst>
          </p:cNvPr>
          <p:cNvSpPr>
            <a:spLocks noGrp="1"/>
          </p:cNvSpPr>
          <p:nvPr>
            <p:ph idx="1"/>
          </p:nvPr>
        </p:nvSpPr>
        <p:spPr>
          <a:xfrm>
            <a:off x="677334" y="2160589"/>
            <a:ext cx="8596668" cy="4221550"/>
          </a:xfrm>
        </p:spPr>
        <p:txBody>
          <a:bodyPr>
            <a:normAutofit/>
          </a:bodyPr>
          <a:lstStyle/>
          <a:p>
            <a:pPr algn="l"/>
            <a:r>
              <a:rPr lang="en-US" b="0" i="0" dirty="0">
                <a:solidFill>
                  <a:srgbClr val="414042"/>
                </a:solidFill>
                <a:effectLst/>
                <a:latin typeface="Open Sans" panose="020B0606030504020204" pitchFamily="34" charset="0"/>
              </a:rPr>
              <a:t>Let’s start with the basics. You’re probably well aware that web developers build websites, but there’s much more to it than that. Web developers must also analyze user needs to ensure the proper content, graphics and underlying structure are used to meet both the goals of the user and the website’s owner, according to the </a:t>
            </a:r>
            <a:r>
              <a:rPr lang="en-US" b="1" i="0" dirty="0">
                <a:solidFill>
                  <a:srgbClr val="004712"/>
                </a:solidFill>
                <a:effectLst/>
                <a:latin typeface="Open Sans" panose="020B0606030504020204" pitchFamily="34" charset="0"/>
                <a:hlinkClick r:id="rId2"/>
              </a:rPr>
              <a:t>U.S. Bureau of Labor Statistics</a:t>
            </a:r>
            <a:r>
              <a:rPr lang="en-US" b="0" i="0" dirty="0">
                <a:solidFill>
                  <a:srgbClr val="414042"/>
                </a:solidFill>
                <a:effectLst/>
                <a:latin typeface="Open Sans" panose="020B0606030504020204" pitchFamily="34" charset="0"/>
              </a:rPr>
              <a:t> (BLS).</a:t>
            </a:r>
            <a:r>
              <a:rPr lang="en-US" b="0" i="0" baseline="30000" dirty="0">
                <a:solidFill>
                  <a:srgbClr val="414042"/>
                </a:solidFill>
                <a:effectLst/>
                <a:latin typeface="Open Sans" panose="020B0606030504020204" pitchFamily="34" charset="0"/>
              </a:rPr>
              <a:t>1</a:t>
            </a:r>
            <a:endParaRPr lang="en-US" b="0" i="0" dirty="0">
              <a:solidFill>
                <a:srgbClr val="414042"/>
              </a:solidFill>
              <a:effectLst/>
              <a:latin typeface="Open Sans" panose="020B0606030504020204" pitchFamily="34" charset="0"/>
            </a:endParaRPr>
          </a:p>
          <a:p>
            <a:pPr algn="l"/>
            <a:r>
              <a:rPr lang="en-US" b="0" i="0" dirty="0">
                <a:solidFill>
                  <a:srgbClr val="414042"/>
                </a:solidFill>
                <a:effectLst/>
                <a:latin typeface="Open Sans" panose="020B0606030504020204" pitchFamily="34" charset="0"/>
              </a:rPr>
              <a:t>Common responsibilities include:</a:t>
            </a:r>
            <a:r>
              <a:rPr lang="en-US" b="0" i="0" baseline="30000" dirty="0">
                <a:solidFill>
                  <a:srgbClr val="414042"/>
                </a:solidFill>
                <a:effectLst/>
                <a:latin typeface="Open Sans" panose="020B0606030504020204" pitchFamily="34" charset="0"/>
              </a:rPr>
              <a:t>1</a:t>
            </a:r>
            <a:endParaRPr lang="en-US" b="0" i="0" dirty="0">
              <a:solidFill>
                <a:srgbClr val="414042"/>
              </a:solidFill>
              <a:effectLst/>
              <a:latin typeface="Open Sans" panose="020B0606030504020204" pitchFamily="34" charset="0"/>
            </a:endParaRPr>
          </a:p>
          <a:p>
            <a:pPr algn="l">
              <a:buFont typeface="Arial" panose="020B0604020202020204" pitchFamily="34" charset="0"/>
              <a:buChar char="•"/>
            </a:pPr>
            <a:r>
              <a:rPr lang="en-US" b="0" i="0" dirty="0">
                <a:solidFill>
                  <a:srgbClr val="414042"/>
                </a:solidFill>
                <a:effectLst/>
                <a:latin typeface="Open Sans" panose="020B0606030504020204" pitchFamily="34" charset="0"/>
              </a:rPr>
              <a:t>Using authoring or scripting languages to build websites</a:t>
            </a:r>
          </a:p>
          <a:p>
            <a:pPr algn="l">
              <a:buFont typeface="Arial" panose="020B0604020202020204" pitchFamily="34" charset="0"/>
              <a:buChar char="•"/>
            </a:pPr>
            <a:r>
              <a:rPr lang="en-US" b="0" i="0" dirty="0">
                <a:solidFill>
                  <a:srgbClr val="414042"/>
                </a:solidFill>
                <a:effectLst/>
                <a:latin typeface="Open Sans" panose="020B0606030504020204" pitchFamily="34" charset="0"/>
              </a:rPr>
              <a:t>Writing, designing and editing webpage content or directing others producing content</a:t>
            </a:r>
          </a:p>
          <a:p>
            <a:pPr algn="l">
              <a:buFont typeface="Arial" panose="020B0604020202020204" pitchFamily="34" charset="0"/>
              <a:buChar char="•"/>
            </a:pPr>
            <a:r>
              <a:rPr lang="en-US" b="0" i="0" dirty="0">
                <a:solidFill>
                  <a:srgbClr val="414042"/>
                </a:solidFill>
                <a:effectLst/>
                <a:latin typeface="Open Sans" panose="020B0606030504020204" pitchFamily="34" charset="0"/>
              </a:rPr>
              <a:t>Identifying and correcting problems uncovered by testing or user feedback</a:t>
            </a:r>
          </a:p>
          <a:p>
            <a:pPr algn="l">
              <a:buFont typeface="Arial" panose="020B0604020202020204" pitchFamily="34" charset="0"/>
              <a:buChar char="•"/>
            </a:pPr>
            <a:r>
              <a:rPr lang="en-US" b="0" i="0" dirty="0">
                <a:solidFill>
                  <a:srgbClr val="414042"/>
                </a:solidFill>
                <a:effectLst/>
                <a:latin typeface="Open Sans" panose="020B0606030504020204" pitchFamily="34" charset="0"/>
              </a:rPr>
              <a:t>Converting written, graphic, audio and video components to compatible web formats</a:t>
            </a:r>
          </a:p>
          <a:p>
            <a:endParaRPr lang="en-US" dirty="0"/>
          </a:p>
        </p:txBody>
      </p:sp>
    </p:spTree>
    <p:extLst>
      <p:ext uri="{BB962C8B-B14F-4D97-AF65-F5344CB8AC3E}">
        <p14:creationId xmlns:p14="http://schemas.microsoft.com/office/powerpoint/2010/main" val="180791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66B-F369-4D42-A9F5-7286D5D6F07D}"/>
              </a:ext>
            </a:extLst>
          </p:cNvPr>
          <p:cNvSpPr>
            <a:spLocks noGrp="1"/>
          </p:cNvSpPr>
          <p:nvPr>
            <p:ph type="title"/>
          </p:nvPr>
        </p:nvSpPr>
        <p:spPr/>
        <p:txBody>
          <a:bodyPr/>
          <a:lstStyle/>
          <a:p>
            <a:r>
              <a:rPr lang="en-US" b="0" i="1" dirty="0">
                <a:solidFill>
                  <a:srgbClr val="0F0F19"/>
                </a:solidFill>
                <a:effectLst/>
                <a:latin typeface="inherit"/>
              </a:rPr>
              <a:t>What is the role of a web developer?</a:t>
            </a:r>
            <a:br>
              <a:rPr lang="en-US" b="0" i="0" dirty="0">
                <a:solidFill>
                  <a:srgbClr val="0F0F19"/>
                </a:solidFill>
                <a:effectLst/>
                <a:latin typeface="inherit"/>
              </a:rPr>
            </a:br>
            <a:endParaRPr lang="en-US" dirty="0"/>
          </a:p>
        </p:txBody>
      </p:sp>
      <p:sp>
        <p:nvSpPr>
          <p:cNvPr id="3" name="Content Placeholder 2">
            <a:extLst>
              <a:ext uri="{FF2B5EF4-FFF2-40B4-BE49-F238E27FC236}">
                <a16:creationId xmlns:a16="http://schemas.microsoft.com/office/drawing/2014/main" id="{4448D9B2-94EB-4188-8155-4281FF9187CB}"/>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web developer</a:t>
            </a:r>
            <a:r>
              <a:rPr lang="en-US" b="0" i="0" dirty="0">
                <a:solidFill>
                  <a:srgbClr val="202124"/>
                </a:solidFill>
                <a:effectLst/>
                <a:latin typeface="arial" panose="020B0604020202020204" pitchFamily="34" charset="0"/>
              </a:rPr>
              <a:t> is responsible for programming the code that “tells” a website how to </a:t>
            </a:r>
            <a:r>
              <a:rPr lang="en-US" b="1" i="0" dirty="0">
                <a:solidFill>
                  <a:srgbClr val="202124"/>
                </a:solidFill>
                <a:effectLst/>
                <a:latin typeface="arial" panose="020B0604020202020204" pitchFamily="34" charset="0"/>
              </a:rPr>
              <a:t>function</a:t>
            </a:r>
            <a:r>
              <a:rPr lang="en-US" b="0" i="0" dirty="0">
                <a:solidFill>
                  <a:srgbClr val="202124"/>
                </a:solidFill>
                <a:effectLst/>
                <a:latin typeface="arial" panose="020B0604020202020204" pitchFamily="34" charset="0"/>
              </a:rPr>
              <a:t>. A </a:t>
            </a:r>
            <a:r>
              <a:rPr lang="en-US" b="1" i="0" dirty="0">
                <a:solidFill>
                  <a:srgbClr val="202124"/>
                </a:solidFill>
                <a:effectLst/>
                <a:latin typeface="arial" panose="020B0604020202020204" pitchFamily="34" charset="0"/>
              </a:rPr>
              <a:t>developer</a:t>
            </a:r>
            <a:r>
              <a:rPr lang="en-US" b="0" i="0" dirty="0">
                <a:solidFill>
                  <a:srgbClr val="202124"/>
                </a:solidFill>
                <a:effectLst/>
                <a:latin typeface="arial" panose="020B0604020202020204" pitchFamily="34" charset="0"/>
              </a:rPr>
              <a:t> builds a website from the bottom up, which means designing it in such a way that end users have no difficulty navigating the site. ... Large-scale </a:t>
            </a:r>
            <a:r>
              <a:rPr lang="en-US" b="1" i="0" dirty="0">
                <a:solidFill>
                  <a:srgbClr val="202124"/>
                </a:solidFill>
                <a:effectLst/>
                <a:latin typeface="arial" panose="020B0604020202020204" pitchFamily="34" charset="0"/>
              </a:rPr>
              <a:t>web</a:t>
            </a:r>
            <a:r>
              <a:rPr lang="en-US" b="0" i="0" dirty="0">
                <a:solidFill>
                  <a:srgbClr val="202124"/>
                </a:solidFill>
                <a:effectLst/>
                <a:latin typeface="arial" panose="020B0604020202020204" pitchFamily="34" charset="0"/>
              </a:rPr>
              <a:t> projects often divide these tasks among multiple </a:t>
            </a:r>
            <a:r>
              <a:rPr lang="en-US" b="1" i="0" dirty="0">
                <a:solidFill>
                  <a:srgbClr val="202124"/>
                </a:solidFill>
                <a:effectLst/>
                <a:latin typeface="arial" panose="020B0604020202020204" pitchFamily="34" charset="0"/>
              </a:rPr>
              <a:t>web developers</a:t>
            </a:r>
            <a:r>
              <a:rPr lang="en-US" b="0" i="0" dirty="0">
                <a:solidFill>
                  <a:srgbClr val="202124"/>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522647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266</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arial</vt:lpstr>
      <vt:lpstr>inherit</vt:lpstr>
      <vt:lpstr>Montserrat</vt:lpstr>
      <vt:lpstr>Open Sans</vt:lpstr>
      <vt:lpstr>Trebuchet MS</vt:lpstr>
      <vt:lpstr>Wingdings 3</vt:lpstr>
      <vt:lpstr>Facet</vt:lpstr>
      <vt:lpstr>How does the web work ?</vt:lpstr>
      <vt:lpstr>What do you need to be a web developer?</vt:lpstr>
      <vt:lpstr>What is the role of a web developer?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dc:title>
  <dc:creator>Oussema Harrabi ( FSEGS )</dc:creator>
  <cp:lastModifiedBy>Oussema Harrabi ( FSEGS )</cp:lastModifiedBy>
  <cp:revision>1</cp:revision>
  <dcterms:created xsi:type="dcterms:W3CDTF">2021-06-29T13:20:16Z</dcterms:created>
  <dcterms:modified xsi:type="dcterms:W3CDTF">2021-06-29T13:26:02Z</dcterms:modified>
</cp:coreProperties>
</file>