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9" r:id="rId9"/>
    <p:sldId id="270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n to JavaScript &amp;</a:t>
            </a:r>
            <a:r>
              <a:rPr spc="-140" dirty="0"/>
              <a:t> </a:t>
            </a:r>
            <a:r>
              <a:rPr spc="-5" dirty="0"/>
              <a:t>jQuery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n to JavaScript &amp;</a:t>
            </a:r>
            <a:r>
              <a:rPr spc="-140" dirty="0"/>
              <a:t> </a:t>
            </a:r>
            <a:r>
              <a:rPr spc="-5" dirty="0"/>
              <a:t>jQuery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n to JavaScript &amp;</a:t>
            </a:r>
            <a:r>
              <a:rPr spc="-140" dirty="0"/>
              <a:t> </a:t>
            </a:r>
            <a:r>
              <a:rPr spc="-5" dirty="0"/>
              <a:t>jQuery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n to JavaScript &amp;</a:t>
            </a:r>
            <a:r>
              <a:rPr spc="-140" dirty="0"/>
              <a:t> </a:t>
            </a:r>
            <a:r>
              <a:rPr spc="-5" dirty="0"/>
              <a:t>jQuery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n to JavaScript &amp;</a:t>
            </a:r>
            <a:r>
              <a:rPr spc="-140" dirty="0"/>
              <a:t> </a:t>
            </a:r>
            <a:r>
              <a:rPr spc="-5" dirty="0"/>
              <a:t>jQuery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4899" y="119583"/>
            <a:ext cx="18542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1514475"/>
            <a:ext cx="8102600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1493" y="6357832"/>
            <a:ext cx="179832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n to JavaScript &amp;</a:t>
            </a:r>
            <a:r>
              <a:rPr spc="-140" dirty="0"/>
              <a:t> </a:t>
            </a:r>
            <a:r>
              <a:rPr spc="-5" dirty="0"/>
              <a:t>jQuery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7073" y="6369110"/>
            <a:ext cx="2311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hyperlink" Target="http://www.google.ca/url?sa=i&amp;amp;rct=j&amp;amp;q&amp;amp;esrc=s&amp;amp;source=images&amp;amp;cd&amp;amp;cad=rja&amp;amp;uact=8&amp;amp;ved=0ahUKEwjwy_n-79zLAhWJsIMKHdYuBKgQjRwIBw&amp;amp;url=http://memegenerator.net/instance/61511406&amp;amp;bvm=bv.117868183,d.amc&amp;amp;psig=AFQjCNF0x6tBuitqKsVxb7h7QuVT-Hyu_A&amp;amp;ust=1459030935105036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a/url?sa=i&amp;amp;rct=j&amp;amp;q&amp;amp;esrc=s&amp;amp;source=images&amp;amp;cd&amp;amp;cad=rja&amp;amp;uact=8&amp;amp;ved=0ahUKEwjwy_n-79zLAhWJsIMKHdYuBKgQjRwIBw&amp;amp;url=http://memegenerator.net/instance/61511406&amp;amp;bvm=bv.117868183,d.amc&amp;amp;psig=AFQjCNF0x6tBuitqKsVxb7h7QuVT-Hyu_A&amp;amp;ust=14590309351050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352" y="505592"/>
            <a:ext cx="6697345" cy="4305300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R="179705" algn="ctr">
              <a:lnSpc>
                <a:spcPct val="100000"/>
              </a:lnSpc>
              <a:spcBef>
                <a:spcPts val="2135"/>
              </a:spcBef>
            </a:pPr>
            <a:r>
              <a:rPr sz="3400" b="1" spc="-5" dirty="0">
                <a:solidFill>
                  <a:srgbClr val="FF0000"/>
                </a:solidFill>
                <a:latin typeface="Arial"/>
                <a:cs typeface="Arial"/>
              </a:rPr>
              <a:t>CMPP</a:t>
            </a:r>
            <a:r>
              <a:rPr sz="3400" b="1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FF0000"/>
                </a:solidFill>
                <a:latin typeface="Arial"/>
                <a:cs typeface="Arial"/>
              </a:rPr>
              <a:t>257</a:t>
            </a:r>
            <a:endParaRPr sz="3400">
              <a:latin typeface="Arial"/>
              <a:cs typeface="Arial"/>
            </a:endParaRPr>
          </a:p>
          <a:p>
            <a:pPr marR="59690" algn="ctr">
              <a:lnSpc>
                <a:spcPct val="100000"/>
              </a:lnSpc>
              <a:spcBef>
                <a:spcPts val="2039"/>
              </a:spcBef>
            </a:pPr>
            <a:r>
              <a:rPr sz="3400" b="1" spc="-5" dirty="0">
                <a:solidFill>
                  <a:srgbClr val="212121"/>
                </a:solidFill>
                <a:latin typeface="Arial"/>
                <a:cs typeface="Arial"/>
              </a:rPr>
              <a:t>Introduction to</a:t>
            </a:r>
            <a:r>
              <a:rPr sz="3400" b="1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212121"/>
                </a:solidFill>
                <a:latin typeface="Arial"/>
                <a:cs typeface="Arial"/>
              </a:rPr>
              <a:t>JavaScript</a:t>
            </a:r>
            <a:endParaRPr sz="3400">
              <a:latin typeface="Arial"/>
              <a:cs typeface="Arial"/>
            </a:endParaRPr>
          </a:p>
          <a:p>
            <a:pPr marR="180340" algn="ctr">
              <a:lnSpc>
                <a:spcPct val="100000"/>
              </a:lnSpc>
              <a:spcBef>
                <a:spcPts val="2045"/>
              </a:spcBef>
            </a:pPr>
            <a:r>
              <a:rPr sz="3400" b="1" spc="-5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sz="34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212121"/>
                </a:solidFill>
                <a:latin typeface="Arial"/>
                <a:cs typeface="Arial"/>
              </a:rPr>
              <a:t>jQuery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00" b="1" i="1" spc="-5" dirty="0">
                <a:solidFill>
                  <a:srgbClr val="212121"/>
                </a:solidFill>
                <a:latin typeface="Arial"/>
                <a:cs typeface="Arial"/>
              </a:rPr>
              <a:t>Module </a:t>
            </a:r>
            <a:r>
              <a:rPr sz="3400" b="1" i="1" spc="-10" dirty="0">
                <a:solidFill>
                  <a:srgbClr val="212121"/>
                </a:solidFill>
                <a:latin typeface="Arial"/>
                <a:cs typeface="Arial"/>
              </a:rPr>
              <a:t>6: </a:t>
            </a:r>
            <a:r>
              <a:rPr sz="3400" b="1" i="1" spc="-5" dirty="0">
                <a:solidFill>
                  <a:srgbClr val="3333CC"/>
                </a:solidFill>
                <a:latin typeface="Arial"/>
                <a:cs typeface="Arial"/>
              </a:rPr>
              <a:t>Introduction to</a:t>
            </a:r>
            <a:r>
              <a:rPr sz="3400" b="1" i="1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400" b="1" i="1" spc="-5" dirty="0">
                <a:solidFill>
                  <a:srgbClr val="3333CC"/>
                </a:solidFill>
                <a:latin typeface="Arial"/>
                <a:cs typeface="Arial"/>
              </a:rPr>
              <a:t>jQuery</a:t>
            </a:r>
            <a:endParaRPr sz="3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60"/>
              </a:spcBef>
            </a:pPr>
            <a:r>
              <a:rPr sz="3400" b="1" spc="-5" dirty="0">
                <a:solidFill>
                  <a:srgbClr val="FF0000"/>
                </a:solidFill>
                <a:latin typeface="Arial"/>
                <a:cs typeface="Arial"/>
              </a:rPr>
              <a:t>Dr. Hamdy</a:t>
            </a:r>
            <a:r>
              <a:rPr sz="3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FF0000"/>
                </a:solidFill>
                <a:latin typeface="Arial"/>
                <a:cs typeface="Arial"/>
              </a:rPr>
              <a:t>Ibrahim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pic>
        <p:nvPicPr>
          <p:cNvPr id="9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399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Basic</a:t>
            </a:r>
            <a:r>
              <a:rPr sz="3200" spc="-55" dirty="0"/>
              <a:t> </a:t>
            </a:r>
            <a:r>
              <a:rPr sz="3200" spc="-5" dirty="0"/>
              <a:t>Selectors</a:t>
            </a:r>
            <a:endParaRPr sz="3200" dirty="0"/>
          </a:p>
        </p:txBody>
      </p:sp>
      <p:sp>
        <p:nvSpPr>
          <p:cNvPr id="15" name="object 15"/>
          <p:cNvSpPr txBox="1"/>
          <p:nvPr/>
        </p:nvSpPr>
        <p:spPr>
          <a:xfrm>
            <a:off x="533400" y="914400"/>
            <a:ext cx="8001000" cy="4603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285"/>
              </a:spcBef>
            </a:pPr>
            <a:r>
              <a:rPr sz="2400" b="1" spc="-65" dirty="0">
                <a:solidFill>
                  <a:srgbClr val="252599"/>
                </a:solidFill>
                <a:latin typeface="Arial"/>
                <a:cs typeface="Arial"/>
              </a:rPr>
              <a:t>Tag </a:t>
            </a:r>
            <a:r>
              <a:rPr sz="2400" b="1" spc="-5" dirty="0">
                <a:solidFill>
                  <a:srgbClr val="252599"/>
                </a:solidFill>
                <a:latin typeface="Arial"/>
                <a:cs typeface="Arial"/>
              </a:rPr>
              <a:t>Name: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$("tagName")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$("div"),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$("p"),</a:t>
            </a:r>
            <a:r>
              <a:rPr sz="2400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$("div")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00" y="1781557"/>
            <a:ext cx="8001000" cy="460375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6195" rIns="0" bIns="0" rtlCol="0">
            <a:spAutoFit/>
          </a:bodyPr>
          <a:lstStyle/>
          <a:p>
            <a:pPr marL="954405">
              <a:lnSpc>
                <a:spcPct val="100000"/>
              </a:lnSpc>
              <a:spcBef>
                <a:spcPts val="285"/>
              </a:spcBef>
            </a:pPr>
            <a:r>
              <a:rPr sz="2400" b="1" spc="-65" dirty="0">
                <a:solidFill>
                  <a:srgbClr val="252599"/>
                </a:solidFill>
                <a:latin typeface="Arial"/>
                <a:cs typeface="Arial"/>
              </a:rPr>
              <a:t>Tag </a:t>
            </a:r>
            <a:r>
              <a:rPr sz="2400" b="1" spc="-5" dirty="0">
                <a:solidFill>
                  <a:srgbClr val="252599"/>
                </a:solidFill>
                <a:latin typeface="Arial"/>
                <a:cs typeface="Arial"/>
              </a:rPr>
              <a:t>ID: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$("#id")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$("#name"),</a:t>
            </a:r>
            <a:r>
              <a:rPr sz="2400" spc="1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$("#address")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2673097"/>
            <a:ext cx="8001000" cy="4603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290"/>
              </a:spcBef>
            </a:pPr>
            <a:r>
              <a:rPr sz="2400" b="1" spc="-65" dirty="0">
                <a:solidFill>
                  <a:srgbClr val="C00000"/>
                </a:solidFill>
                <a:latin typeface="Arial"/>
                <a:cs typeface="Arial"/>
              </a:rPr>
              <a:t>Tag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Class: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$(".className")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$(".comment"),</a:t>
            </a:r>
            <a:r>
              <a:rPr sz="2400" spc="1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$(".code")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400" y="3561588"/>
            <a:ext cx="8001000" cy="460375"/>
          </a:xfrm>
          <a:prstGeom prst="rect">
            <a:avLst/>
          </a:prstGeom>
          <a:solidFill>
            <a:srgbClr val="876028">
              <a:alpha val="6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Selecting All HTML Elements </a:t>
            </a:r>
            <a:r>
              <a:rPr sz="2400" spc="-5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$("*")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0791" y="4343400"/>
            <a:ext cx="8767572" cy="1536142"/>
            <a:chOff x="240791" y="4495800"/>
            <a:chExt cx="8767572" cy="1536142"/>
          </a:xfrm>
        </p:grpSpPr>
        <p:sp>
          <p:nvSpPr>
            <p:cNvPr id="21" name="object 21"/>
            <p:cNvSpPr/>
            <p:nvPr/>
          </p:nvSpPr>
          <p:spPr>
            <a:xfrm>
              <a:off x="242315" y="4727398"/>
              <a:ext cx="1523999" cy="1304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0791" y="4642054"/>
              <a:ext cx="1528571" cy="691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988" y="4750257"/>
              <a:ext cx="1438910" cy="1219200"/>
            </a:xfrm>
            <a:custGeom>
              <a:avLst/>
              <a:gdLst/>
              <a:ahLst/>
              <a:cxnLst/>
              <a:rect l="l" t="t" r="r" b="b"/>
              <a:pathLst>
                <a:path w="1438910" h="1219200">
                  <a:moveTo>
                    <a:pt x="1316736" y="0"/>
                  </a:moveTo>
                  <a:lnTo>
                    <a:pt x="121919" y="0"/>
                  </a:lnTo>
                  <a:lnTo>
                    <a:pt x="74462" y="9584"/>
                  </a:lnTo>
                  <a:lnTo>
                    <a:pt x="35709" y="35718"/>
                  </a:lnTo>
                  <a:lnTo>
                    <a:pt x="9580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0" y="1144737"/>
                  </a:lnTo>
                  <a:lnTo>
                    <a:pt x="35709" y="1183490"/>
                  </a:lnTo>
                  <a:lnTo>
                    <a:pt x="74462" y="1209619"/>
                  </a:lnTo>
                  <a:lnTo>
                    <a:pt x="121919" y="1219200"/>
                  </a:lnTo>
                  <a:lnTo>
                    <a:pt x="1316736" y="1219200"/>
                  </a:lnTo>
                  <a:lnTo>
                    <a:pt x="1364182" y="1209619"/>
                  </a:lnTo>
                  <a:lnTo>
                    <a:pt x="1402937" y="1183490"/>
                  </a:lnTo>
                  <a:lnTo>
                    <a:pt x="1429071" y="1144737"/>
                  </a:lnTo>
                  <a:lnTo>
                    <a:pt x="1438656" y="1097280"/>
                  </a:lnTo>
                  <a:lnTo>
                    <a:pt x="1438656" y="121919"/>
                  </a:lnTo>
                  <a:lnTo>
                    <a:pt x="1429071" y="74473"/>
                  </a:lnTo>
                  <a:lnTo>
                    <a:pt x="1402937" y="35718"/>
                  </a:lnTo>
                  <a:lnTo>
                    <a:pt x="1364182" y="9584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3295" y="5125161"/>
              <a:ext cx="1082040" cy="7741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43280" y="4495800"/>
              <a:ext cx="1122680" cy="1144905"/>
            </a:xfrm>
            <a:prstGeom prst="rect">
              <a:avLst/>
            </a:prstGeom>
          </p:spPr>
          <p:txBody>
            <a:bodyPr vert="horz" wrap="square" lIns="0" tIns="20637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625"/>
                </a:spcBef>
              </a:pPr>
              <a:r>
                <a:rPr sz="2400" b="1" spc="-5" dirty="0">
                  <a:solidFill>
                    <a:srgbClr val="005C00"/>
                  </a:solidFill>
                  <a:latin typeface="Courier New"/>
                  <a:cs typeface="Courier New"/>
                </a:rPr>
                <a:t>$</a:t>
              </a:r>
              <a:r>
                <a:rPr sz="2400" b="1" spc="-5" dirty="0">
                  <a:latin typeface="Courier New"/>
                  <a:cs typeface="Courier New"/>
                </a:rPr>
                <a:t>("</a:t>
              </a:r>
              <a:r>
                <a:rPr sz="2400" b="1" spc="-5" dirty="0">
                  <a:solidFill>
                    <a:srgbClr val="2C2CB8"/>
                  </a:solidFill>
                  <a:latin typeface="Courier New"/>
                  <a:cs typeface="Courier New"/>
                </a:rPr>
                <a:t>p</a:t>
              </a:r>
              <a:r>
                <a:rPr sz="2400" b="1" spc="-5" dirty="0">
                  <a:latin typeface="Courier New"/>
                  <a:cs typeface="Courier New"/>
                </a:rPr>
                <a:t>")</a:t>
              </a:r>
              <a:endParaRPr sz="2400">
                <a:latin typeface="Courier New"/>
                <a:cs typeface="Courier New"/>
              </a:endParaRPr>
            </a:p>
            <a:p>
              <a:pPr algn="ctr">
                <a:lnSpc>
                  <a:spcPct val="100000"/>
                </a:lnSpc>
                <a:spcBef>
                  <a:spcPts val="1525"/>
                </a:spcBef>
              </a:pP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  <a:hlinkClick r:id="rId5"/>
                </a:rPr>
                <a:t>&lt;p&gt;</a:t>
              </a:r>
              <a:endParaRPr sz="2400">
                <a:latin typeface="Courier New"/>
                <a:cs typeface="Courier New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60804" y="4727398"/>
              <a:ext cx="1976627" cy="1304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1951" y="4654246"/>
              <a:ext cx="1894331" cy="6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03476" y="4750257"/>
              <a:ext cx="1891664" cy="1219200"/>
            </a:xfrm>
            <a:custGeom>
              <a:avLst/>
              <a:gdLst/>
              <a:ahLst/>
              <a:cxnLst/>
              <a:rect l="l" t="t" r="r" b="b"/>
              <a:pathLst>
                <a:path w="1891664" h="1219200">
                  <a:moveTo>
                    <a:pt x="1769364" y="0"/>
                  </a:moveTo>
                  <a:lnTo>
                    <a:pt x="121919" y="0"/>
                  </a:lnTo>
                  <a:lnTo>
                    <a:pt x="74473" y="9584"/>
                  </a:lnTo>
                  <a:lnTo>
                    <a:pt x="35718" y="35718"/>
                  </a:lnTo>
                  <a:lnTo>
                    <a:pt x="9584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4" y="1144737"/>
                  </a:lnTo>
                  <a:lnTo>
                    <a:pt x="35718" y="1183490"/>
                  </a:lnTo>
                  <a:lnTo>
                    <a:pt x="74473" y="1209619"/>
                  </a:lnTo>
                  <a:lnTo>
                    <a:pt x="121919" y="1219200"/>
                  </a:lnTo>
                  <a:lnTo>
                    <a:pt x="1769364" y="1219200"/>
                  </a:lnTo>
                  <a:lnTo>
                    <a:pt x="1816810" y="1209619"/>
                  </a:lnTo>
                  <a:lnTo>
                    <a:pt x="1855565" y="1183490"/>
                  </a:lnTo>
                  <a:lnTo>
                    <a:pt x="1881699" y="1144737"/>
                  </a:lnTo>
                  <a:lnTo>
                    <a:pt x="1891284" y="1097280"/>
                  </a:lnTo>
                  <a:lnTo>
                    <a:pt x="1891284" y="121919"/>
                  </a:lnTo>
                  <a:lnTo>
                    <a:pt x="1881699" y="74473"/>
                  </a:lnTo>
                  <a:lnTo>
                    <a:pt x="1855565" y="35718"/>
                  </a:lnTo>
                  <a:lnTo>
                    <a:pt x="1816810" y="9584"/>
                  </a:lnTo>
                  <a:lnTo>
                    <a:pt x="176936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42744" y="5125161"/>
              <a:ext cx="1412747" cy="7741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104389" y="4518914"/>
              <a:ext cx="1489075" cy="1122045"/>
            </a:xfrm>
            <a:prstGeom prst="rect">
              <a:avLst/>
            </a:prstGeom>
          </p:spPr>
          <p:txBody>
            <a:bodyPr vert="horz" wrap="square" lIns="0" tIns="19494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535"/>
                </a:spcBef>
              </a:pPr>
              <a:r>
                <a:rPr sz="2400" b="1" dirty="0">
                  <a:solidFill>
                    <a:srgbClr val="005C00"/>
                  </a:solidFill>
                  <a:latin typeface="Courier New"/>
                  <a:cs typeface="Courier New"/>
                </a:rPr>
                <a:t>$</a:t>
              </a:r>
              <a:r>
                <a:rPr sz="2400" b="1" spc="-5" dirty="0">
                  <a:latin typeface="Courier New"/>
                  <a:cs typeface="Courier New"/>
                </a:rPr>
                <a:t>("</a:t>
              </a:r>
              <a:r>
                <a:rPr sz="2400" b="1" spc="-5" dirty="0">
                  <a:solidFill>
                    <a:srgbClr val="2C2CB8"/>
                  </a:solidFill>
                  <a:latin typeface="Courier New"/>
                  <a:cs typeface="Courier New"/>
                </a:rPr>
                <a:t>div</a:t>
              </a:r>
              <a:r>
                <a:rPr sz="2400" b="1" spc="-5" dirty="0">
                  <a:latin typeface="Courier New"/>
                  <a:cs typeface="Courier New"/>
                </a:rPr>
                <a:t>")</a:t>
              </a:r>
              <a:endParaRPr sz="2400">
                <a:latin typeface="Courier New"/>
                <a:cs typeface="Courier New"/>
              </a:endParaRPr>
            </a:p>
            <a:p>
              <a:pPr marL="635" algn="ctr">
                <a:lnSpc>
                  <a:spcPct val="100000"/>
                </a:lnSpc>
                <a:spcBef>
                  <a:spcPts val="1435"/>
                </a:spcBef>
              </a:pP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</a:rPr>
                <a:t>&lt;div&gt;</a:t>
              </a:r>
              <a:endParaRPr sz="2400">
                <a:latin typeface="Courier New"/>
                <a:cs typeface="Courier New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933444" y="4727398"/>
              <a:ext cx="2490216" cy="13045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39184" y="4642054"/>
              <a:ext cx="2077212" cy="6918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6115" y="4750257"/>
              <a:ext cx="2405380" cy="1219200"/>
            </a:xfrm>
            <a:custGeom>
              <a:avLst/>
              <a:gdLst/>
              <a:ahLst/>
              <a:cxnLst/>
              <a:rect l="l" t="t" r="r" b="b"/>
              <a:pathLst>
                <a:path w="2405379" h="1219200">
                  <a:moveTo>
                    <a:pt x="2282952" y="0"/>
                  </a:moveTo>
                  <a:lnTo>
                    <a:pt x="121920" y="0"/>
                  </a:lnTo>
                  <a:lnTo>
                    <a:pt x="74473" y="9584"/>
                  </a:lnTo>
                  <a:lnTo>
                    <a:pt x="35718" y="35718"/>
                  </a:lnTo>
                  <a:lnTo>
                    <a:pt x="9584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4" y="1144737"/>
                  </a:lnTo>
                  <a:lnTo>
                    <a:pt x="35718" y="1183490"/>
                  </a:lnTo>
                  <a:lnTo>
                    <a:pt x="74473" y="1209619"/>
                  </a:lnTo>
                  <a:lnTo>
                    <a:pt x="121920" y="1219200"/>
                  </a:lnTo>
                  <a:lnTo>
                    <a:pt x="2282952" y="1219200"/>
                  </a:lnTo>
                  <a:lnTo>
                    <a:pt x="2330398" y="1209619"/>
                  </a:lnTo>
                  <a:lnTo>
                    <a:pt x="2369153" y="1183490"/>
                  </a:lnTo>
                  <a:lnTo>
                    <a:pt x="2395287" y="1144737"/>
                  </a:lnTo>
                  <a:lnTo>
                    <a:pt x="2404872" y="1097280"/>
                  </a:lnTo>
                  <a:lnTo>
                    <a:pt x="2404872" y="121919"/>
                  </a:lnTo>
                  <a:lnTo>
                    <a:pt x="2395287" y="74473"/>
                  </a:lnTo>
                  <a:lnTo>
                    <a:pt x="2369153" y="35718"/>
                  </a:lnTo>
                  <a:lnTo>
                    <a:pt x="2330398" y="9584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2711" y="5125161"/>
              <a:ext cx="2011680" cy="7741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343146" y="4495800"/>
              <a:ext cx="1671955" cy="1144905"/>
            </a:xfrm>
            <a:prstGeom prst="rect">
              <a:avLst/>
            </a:prstGeom>
          </p:spPr>
          <p:txBody>
            <a:bodyPr vert="horz" wrap="square" lIns="0" tIns="20637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625"/>
                </a:spcBef>
              </a:pPr>
              <a:r>
                <a:rPr sz="2400" b="1" spc="-5" dirty="0">
                  <a:solidFill>
                    <a:srgbClr val="005C00"/>
                  </a:solidFill>
                  <a:latin typeface="Courier New"/>
                  <a:cs typeface="Courier New"/>
                </a:rPr>
                <a:t>$</a:t>
              </a:r>
              <a:r>
                <a:rPr sz="2400" b="1" spc="-5" dirty="0">
                  <a:latin typeface="Courier New"/>
                  <a:cs typeface="Courier New"/>
                </a:rPr>
                <a:t>("</a:t>
              </a:r>
              <a:r>
                <a:rPr sz="2400" b="1" dirty="0">
                  <a:solidFill>
                    <a:srgbClr val="2C2CB8"/>
                  </a:solidFill>
                  <a:latin typeface="Courier New"/>
                  <a:cs typeface="Courier New"/>
                </a:rPr>
                <a:t>#</a:t>
              </a:r>
              <a:r>
                <a:rPr sz="2400" b="1" spc="-5" dirty="0">
                  <a:solidFill>
                    <a:srgbClr val="2C2CB8"/>
                  </a:solidFill>
                  <a:latin typeface="Courier New"/>
                  <a:cs typeface="Courier New"/>
                </a:rPr>
                <a:t>foo</a:t>
              </a:r>
              <a:r>
                <a:rPr sz="2400" b="1" spc="-5" dirty="0">
                  <a:latin typeface="Courier New"/>
                  <a:cs typeface="Courier New"/>
                </a:rPr>
                <a:t>")</a:t>
              </a:r>
              <a:endParaRPr sz="2400">
                <a:latin typeface="Courier New"/>
                <a:cs typeface="Courier New"/>
              </a:endParaRPr>
            </a:p>
            <a:p>
              <a:pPr algn="ctr">
                <a:lnSpc>
                  <a:spcPct val="100000"/>
                </a:lnSpc>
                <a:spcBef>
                  <a:spcPts val="1525"/>
                </a:spcBef>
              </a:pP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</a:rPr>
                <a:t>id="foo"</a:t>
              </a:r>
              <a:endParaRPr sz="2400">
                <a:latin typeface="Courier New"/>
                <a:cs typeface="Courier New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518147" y="4727398"/>
              <a:ext cx="2490216" cy="13045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25411" y="4642054"/>
              <a:ext cx="2077211" cy="6918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60819" y="4750257"/>
              <a:ext cx="2405380" cy="1219200"/>
            </a:xfrm>
            <a:custGeom>
              <a:avLst/>
              <a:gdLst/>
              <a:ahLst/>
              <a:cxnLst/>
              <a:rect l="l" t="t" r="r" b="b"/>
              <a:pathLst>
                <a:path w="2405379" h="1219200">
                  <a:moveTo>
                    <a:pt x="2282952" y="0"/>
                  </a:moveTo>
                  <a:lnTo>
                    <a:pt x="121920" y="0"/>
                  </a:lnTo>
                  <a:lnTo>
                    <a:pt x="74473" y="9584"/>
                  </a:lnTo>
                  <a:lnTo>
                    <a:pt x="35718" y="35718"/>
                  </a:lnTo>
                  <a:lnTo>
                    <a:pt x="9584" y="74473"/>
                  </a:lnTo>
                  <a:lnTo>
                    <a:pt x="0" y="121919"/>
                  </a:lnTo>
                  <a:lnTo>
                    <a:pt x="0" y="1097280"/>
                  </a:lnTo>
                  <a:lnTo>
                    <a:pt x="9584" y="1144737"/>
                  </a:lnTo>
                  <a:lnTo>
                    <a:pt x="35718" y="1183490"/>
                  </a:lnTo>
                  <a:lnTo>
                    <a:pt x="74473" y="1209619"/>
                  </a:lnTo>
                  <a:lnTo>
                    <a:pt x="121920" y="1219200"/>
                  </a:lnTo>
                  <a:lnTo>
                    <a:pt x="2282952" y="1219200"/>
                  </a:lnTo>
                  <a:lnTo>
                    <a:pt x="2330398" y="1209619"/>
                  </a:lnTo>
                  <a:lnTo>
                    <a:pt x="2369153" y="1183490"/>
                  </a:lnTo>
                  <a:lnTo>
                    <a:pt x="2395287" y="1144737"/>
                  </a:lnTo>
                  <a:lnTo>
                    <a:pt x="2404872" y="1097280"/>
                  </a:lnTo>
                  <a:lnTo>
                    <a:pt x="2404872" y="121919"/>
                  </a:lnTo>
                  <a:lnTo>
                    <a:pt x="2395287" y="74473"/>
                  </a:lnTo>
                  <a:lnTo>
                    <a:pt x="2369153" y="35718"/>
                  </a:lnTo>
                  <a:lnTo>
                    <a:pt x="2330398" y="9584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1676" y="5125161"/>
              <a:ext cx="2446020" cy="774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757161" y="4495800"/>
              <a:ext cx="2037714" cy="1144905"/>
            </a:xfrm>
            <a:prstGeom prst="rect">
              <a:avLst/>
            </a:prstGeom>
          </p:spPr>
          <p:txBody>
            <a:bodyPr vert="horz" wrap="square" lIns="0" tIns="206375" rIns="0" bIns="0" rtlCol="0">
              <a:spAutoFit/>
            </a:bodyPr>
            <a:lstStyle/>
            <a:p>
              <a:pPr marR="14604" algn="ctr">
                <a:lnSpc>
                  <a:spcPct val="100000"/>
                </a:lnSpc>
                <a:spcBef>
                  <a:spcPts val="1625"/>
                </a:spcBef>
              </a:pPr>
              <a:r>
                <a:rPr sz="2400" b="1" spc="-5" dirty="0">
                  <a:solidFill>
                    <a:srgbClr val="005C00"/>
                  </a:solidFill>
                  <a:latin typeface="Courier New"/>
                  <a:cs typeface="Courier New"/>
                </a:rPr>
                <a:t>$</a:t>
              </a:r>
              <a:r>
                <a:rPr sz="2400" b="1" spc="-5" dirty="0">
                  <a:latin typeface="Courier New"/>
                  <a:cs typeface="Courier New"/>
                </a:rPr>
                <a:t>("</a:t>
              </a:r>
              <a:r>
                <a:rPr sz="2400" b="1" spc="-5" dirty="0">
                  <a:solidFill>
                    <a:srgbClr val="2C2CB8"/>
                  </a:solidFill>
                  <a:latin typeface="Courier New"/>
                  <a:cs typeface="Courier New"/>
                </a:rPr>
                <a:t>.foo</a:t>
              </a:r>
              <a:r>
                <a:rPr sz="2400" b="1" spc="-5" dirty="0">
                  <a:latin typeface="Courier New"/>
                  <a:cs typeface="Courier New"/>
                </a:rPr>
                <a:t>")</a:t>
              </a:r>
              <a:endParaRPr sz="2400">
                <a:latin typeface="Courier New"/>
                <a:cs typeface="Courier New"/>
              </a:endParaRPr>
            </a:p>
            <a:p>
              <a:pPr algn="ctr">
                <a:lnSpc>
                  <a:spcPct val="100000"/>
                </a:lnSpc>
                <a:spcBef>
                  <a:spcPts val="1525"/>
                </a:spcBef>
              </a:pP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</a:rPr>
                <a:t>class=</a:t>
              </a:r>
              <a:r>
                <a:rPr sz="2400" dirty="0">
                  <a:solidFill>
                    <a:srgbClr val="0000CC"/>
                  </a:solidFill>
                  <a:latin typeface="Courier New"/>
                  <a:cs typeface="Courier New"/>
                </a:rPr>
                <a:t>"</a:t>
              </a:r>
              <a:r>
                <a:rPr sz="2400" spc="-5" dirty="0">
                  <a:solidFill>
                    <a:srgbClr val="0000CC"/>
                  </a:solidFill>
                  <a:latin typeface="Courier New"/>
                  <a:cs typeface="Courier New"/>
                </a:rPr>
                <a:t>foo</a:t>
              </a:r>
              <a:r>
                <a:rPr sz="2400" dirty="0">
                  <a:solidFill>
                    <a:srgbClr val="0000CC"/>
                  </a:solidFill>
                  <a:latin typeface="Courier New"/>
                  <a:cs typeface="Courier New"/>
                </a:rPr>
                <a:t>"</a:t>
              </a:r>
              <a:endParaRPr sz="2400">
                <a:latin typeface="Courier New"/>
                <a:cs typeface="Courier New"/>
              </a:endParaRPr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43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Combined</a:t>
            </a:r>
            <a:r>
              <a:rPr sz="3200" spc="-50" dirty="0"/>
              <a:t> </a:t>
            </a:r>
            <a:r>
              <a:rPr sz="3200" spc="-5" dirty="0"/>
              <a:t>Selectors</a:t>
            </a:r>
            <a:endParaRPr sz="3200" dirty="0"/>
          </a:p>
        </p:txBody>
      </p:sp>
      <p:sp>
        <p:nvSpPr>
          <p:cNvPr id="13" name="object 13"/>
          <p:cNvSpPr txBox="1"/>
          <p:nvPr/>
        </p:nvSpPr>
        <p:spPr>
          <a:xfrm>
            <a:off x="1360932" y="838200"/>
            <a:ext cx="6400800" cy="4622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$("tagName.className")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r>
              <a:rPr sz="2400" spc="1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Arial"/>
                <a:cs typeface="Arial"/>
              </a:rPr>
              <a:t>$("h1.mainTitle")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932" y="1545337"/>
            <a:ext cx="6400800" cy="83058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$("tagName.className#tagId")</a:t>
            </a:r>
            <a:r>
              <a:rPr sz="2400" spc="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12121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$("h1.mainTitle#firstHeading")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7595" y="2750820"/>
            <a:ext cx="3899916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6008" y="2743200"/>
            <a:ext cx="3898391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672" y="4423884"/>
            <a:ext cx="3267455" cy="1037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8371" y="4423884"/>
            <a:ext cx="5096256" cy="1037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21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76858"/>
              </p:ext>
            </p:extLst>
          </p:nvPr>
        </p:nvGraphicFramePr>
        <p:xfrm>
          <a:off x="711201" y="5725160"/>
          <a:ext cx="77215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353059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effectLst/>
                        </a:rPr>
                        <a:t>selects all elements that are the </a:t>
                      </a:r>
                      <a:r>
                        <a:rPr lang="en-CA" i="1" dirty="0" smtClean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  <a:effectLst/>
                        </a:rPr>
                        <a:t>th child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bg1"/>
                          </a:solidFill>
                          <a:effectLst/>
                        </a:rPr>
                        <a:t>nth-child(</a:t>
                      </a:r>
                      <a:r>
                        <a:rPr lang="en-CA" i="1" dirty="0" err="1" smtClean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CA" dirty="0" err="1" smtClean="0">
                          <a:solidFill>
                            <a:schemeClr val="bg1"/>
                          </a:solidFill>
                          <a:effectLst/>
                        </a:rPr>
                        <a:t>|even|odd|</a:t>
                      </a:r>
                      <a:r>
                        <a:rPr lang="en-CA" i="1" dirty="0" err="1" smtClean="0">
                          <a:solidFill>
                            <a:schemeClr val="bg1"/>
                          </a:solidFill>
                          <a:effectLst/>
                        </a:rPr>
                        <a:t>formula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Selecting</a:t>
            </a:r>
            <a:r>
              <a:rPr lang="en-CA" sz="3200" spc="-5" dirty="0" smtClean="0"/>
              <a:t>/Manipulating</a:t>
            </a:r>
            <a:r>
              <a:rPr sz="3200" spc="-5" dirty="0" smtClean="0"/>
              <a:t> </a:t>
            </a:r>
            <a:r>
              <a:rPr sz="3200" dirty="0"/>
              <a:t>HTML</a:t>
            </a:r>
            <a:r>
              <a:rPr sz="3200" spc="-65" dirty="0"/>
              <a:t> </a:t>
            </a:r>
            <a:r>
              <a:rPr sz="3200" spc="-5" dirty="0"/>
              <a:t>Elements</a:t>
            </a:r>
            <a:endParaRPr sz="3200" dirty="0"/>
          </a:p>
        </p:txBody>
      </p:sp>
      <p:sp>
        <p:nvSpPr>
          <p:cNvPr id="15" name="object 15"/>
          <p:cNvSpPr txBox="1"/>
          <p:nvPr/>
        </p:nvSpPr>
        <p:spPr>
          <a:xfrm>
            <a:off x="533400" y="762000"/>
            <a:ext cx="8001000" cy="4622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Selector Returns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One or More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HTML</a:t>
            </a:r>
            <a:r>
              <a:rPr sz="2400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00" y="1676400"/>
            <a:ext cx="8001000" cy="830580"/>
          </a:xfrm>
          <a:prstGeom prst="rect">
            <a:avLst/>
          </a:prstGeom>
          <a:solidFill>
            <a:srgbClr val="876028">
              <a:alpha val="67842"/>
            </a:srgbClr>
          </a:solidFill>
        </p:spPr>
        <p:txBody>
          <a:bodyPr vert="horz" wrap="square" lIns="0" tIns="38735" rIns="0" bIns="0" rtlCol="0">
            <a:spAutoFit/>
          </a:bodyPr>
          <a:lstStyle/>
          <a:p>
            <a:pPr marL="3221355" marR="198755" indent="-301688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Each Element Corresponds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jQuery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Object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(Properties 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 Methods)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0361" y="1235202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228600" y="286512"/>
                </a:moveTo>
                <a:lnTo>
                  <a:pt x="0" y="286512"/>
                </a:lnTo>
                <a:lnTo>
                  <a:pt x="114300" y="400812"/>
                </a:lnTo>
                <a:lnTo>
                  <a:pt x="228600" y="286512"/>
                </a:lnTo>
                <a:close/>
              </a:path>
              <a:path w="228600" h="401320">
                <a:moveTo>
                  <a:pt x="171450" y="0"/>
                </a:moveTo>
                <a:lnTo>
                  <a:pt x="57150" y="0"/>
                </a:lnTo>
                <a:lnTo>
                  <a:pt x="57150" y="286512"/>
                </a:lnTo>
                <a:lnTo>
                  <a:pt x="171450" y="286512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0361" y="1235202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3400" y="2967228"/>
            <a:ext cx="8001000" cy="46228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873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  <a:hlinkClick r:id="rId2"/>
              </a:rPr>
              <a:t>jQuery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Object Has a Reference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Selected</a:t>
            </a:r>
            <a:r>
              <a:rPr sz="24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20361" y="2530602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228600" y="286512"/>
                </a:moveTo>
                <a:lnTo>
                  <a:pt x="0" y="286512"/>
                </a:lnTo>
                <a:lnTo>
                  <a:pt x="114300" y="400812"/>
                </a:lnTo>
                <a:lnTo>
                  <a:pt x="228600" y="286512"/>
                </a:lnTo>
                <a:close/>
              </a:path>
              <a:path w="228600" h="401320">
                <a:moveTo>
                  <a:pt x="171450" y="0"/>
                </a:moveTo>
                <a:lnTo>
                  <a:pt x="57150" y="0"/>
                </a:lnTo>
                <a:lnTo>
                  <a:pt x="57150" y="286512"/>
                </a:lnTo>
                <a:lnTo>
                  <a:pt x="171450" y="286512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0361" y="2530602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29" name="object 9"/>
          <p:cNvSpPr/>
          <p:nvPr/>
        </p:nvSpPr>
        <p:spPr>
          <a:xfrm>
            <a:off x="990237" y="3697202"/>
            <a:ext cx="2750820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/>
          <p:cNvSpPr txBox="1"/>
          <p:nvPr/>
        </p:nvSpPr>
        <p:spPr>
          <a:xfrm>
            <a:off x="1303419" y="3727428"/>
            <a:ext cx="212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$(‘li.hot’).hide();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4038600" y="3701709"/>
            <a:ext cx="4114800" cy="4603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hide(): jQuery </a:t>
            </a:r>
            <a:r>
              <a:rPr sz="2400" dirty="0">
                <a:latin typeface="Arial"/>
                <a:cs typeface="Arial"/>
              </a:rPr>
              <a:t>Object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137886" y="4568962"/>
            <a:ext cx="4495800" cy="134874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9370" rIns="0" bIns="0" rtlCol="0">
            <a:spAutoFit/>
          </a:bodyPr>
          <a:lstStyle/>
          <a:p>
            <a:pPr marL="84645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var $titles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$(‘.title’);</a:t>
            </a:r>
            <a:endParaRPr sz="2400">
              <a:latin typeface="Arial"/>
              <a:cs typeface="Arial"/>
            </a:endParaRPr>
          </a:p>
          <a:p>
            <a:pPr marL="153035" marR="145415" indent="330200">
              <a:lnSpc>
                <a:spcPct val="120000"/>
              </a:lnSpc>
            </a:pPr>
            <a:r>
              <a:rPr sz="2400" spc="-5" dirty="0">
                <a:latin typeface="Arial"/>
                <a:cs typeface="Arial"/>
              </a:rPr>
              <a:t>var $author </a:t>
            </a:r>
            <a:r>
              <a:rPr sz="2400" dirty="0">
                <a:latin typeface="Arial"/>
                <a:cs typeface="Arial"/>
              </a:rPr>
              <a:t>= $(‘#author’);  </a:t>
            </a:r>
            <a:r>
              <a:rPr sz="2400" spc="-5" dirty="0">
                <a:latin typeface="Arial"/>
                <a:cs typeface="Arial"/>
              </a:rPr>
              <a:t>var $first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$(‘ul#list:first-child’);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13"/>
          <p:cNvSpPr txBox="1"/>
          <p:nvPr/>
        </p:nvSpPr>
        <p:spPr>
          <a:xfrm>
            <a:off x="4713514" y="4681570"/>
            <a:ext cx="4278086" cy="112409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8895" rIns="0" bIns="0" rtlCol="0">
            <a:spAutoFit/>
          </a:bodyPr>
          <a:lstStyle/>
          <a:p>
            <a:pPr marL="119380" marR="113030" algn="ctr">
              <a:lnSpc>
                <a:spcPct val="97100"/>
              </a:lnSpc>
              <a:spcBef>
                <a:spcPts val="385"/>
              </a:spcBef>
            </a:pP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When a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variable holds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jQuery  object, its name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often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begins  with a </a:t>
            </a:r>
            <a:r>
              <a:rPr sz="2400" b="1" dirty="0">
                <a:solidFill>
                  <a:srgbClr val="C00000"/>
                </a:solidFill>
                <a:latin typeface="Courier New"/>
                <a:cs typeface="Courier New"/>
              </a:rPr>
              <a:t>$</a:t>
            </a:r>
            <a:r>
              <a:rPr sz="2400" b="1" spc="-77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symbol.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Break It</a:t>
            </a:r>
            <a:r>
              <a:rPr sz="3200" spc="-105" dirty="0"/>
              <a:t> </a:t>
            </a:r>
            <a:r>
              <a:rPr sz="3200" dirty="0"/>
              <a:t>Down</a:t>
            </a:r>
          </a:p>
        </p:txBody>
      </p:sp>
      <p:sp>
        <p:nvSpPr>
          <p:cNvPr id="8" name="object 8"/>
          <p:cNvSpPr/>
          <p:nvPr/>
        </p:nvSpPr>
        <p:spPr>
          <a:xfrm>
            <a:off x="188976" y="1588007"/>
            <a:ext cx="1679448" cy="403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647" y="1610867"/>
            <a:ext cx="1594485" cy="3952240"/>
          </a:xfrm>
          <a:custGeom>
            <a:avLst/>
            <a:gdLst/>
            <a:ahLst/>
            <a:cxnLst/>
            <a:rect l="l" t="t" r="r" b="b"/>
            <a:pathLst>
              <a:path w="1594485" h="3952240">
                <a:moveTo>
                  <a:pt x="1434719" y="0"/>
                </a:moveTo>
                <a:lnTo>
                  <a:pt x="159410" y="0"/>
                </a:lnTo>
                <a:lnTo>
                  <a:pt x="109025" y="8126"/>
                </a:lnTo>
                <a:lnTo>
                  <a:pt x="65266" y="30756"/>
                </a:lnTo>
                <a:lnTo>
                  <a:pt x="30757" y="65260"/>
                </a:lnTo>
                <a:lnTo>
                  <a:pt x="8127" y="109012"/>
                </a:lnTo>
                <a:lnTo>
                  <a:pt x="0" y="159385"/>
                </a:lnTo>
                <a:lnTo>
                  <a:pt x="0" y="3792347"/>
                </a:lnTo>
                <a:lnTo>
                  <a:pt x="8127" y="3842719"/>
                </a:lnTo>
                <a:lnTo>
                  <a:pt x="30757" y="3886471"/>
                </a:lnTo>
                <a:lnTo>
                  <a:pt x="65266" y="3920975"/>
                </a:lnTo>
                <a:lnTo>
                  <a:pt x="109025" y="3943605"/>
                </a:lnTo>
                <a:lnTo>
                  <a:pt x="159410" y="3951732"/>
                </a:lnTo>
                <a:lnTo>
                  <a:pt x="1434719" y="3951732"/>
                </a:lnTo>
                <a:lnTo>
                  <a:pt x="1485091" y="3943605"/>
                </a:lnTo>
                <a:lnTo>
                  <a:pt x="1528843" y="3920975"/>
                </a:lnTo>
                <a:lnTo>
                  <a:pt x="1563347" y="3886471"/>
                </a:lnTo>
                <a:lnTo>
                  <a:pt x="1585977" y="3842719"/>
                </a:lnTo>
                <a:lnTo>
                  <a:pt x="1594104" y="3792347"/>
                </a:lnTo>
                <a:lnTo>
                  <a:pt x="1594104" y="159385"/>
                </a:lnTo>
                <a:lnTo>
                  <a:pt x="1585977" y="109012"/>
                </a:lnTo>
                <a:lnTo>
                  <a:pt x="1563347" y="65260"/>
                </a:lnTo>
                <a:lnTo>
                  <a:pt x="1528843" y="30756"/>
                </a:lnTo>
                <a:lnTo>
                  <a:pt x="1485091" y="8126"/>
                </a:lnTo>
                <a:lnTo>
                  <a:pt x="143471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0655" y="198310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$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4715" y="2773679"/>
            <a:ext cx="1269492" cy="1278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741" y="3023361"/>
            <a:ext cx="962025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-2540" algn="ctr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Initiates  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jQuery  function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1480" y="4148328"/>
            <a:ext cx="1234439" cy="1278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7471" y="4251477"/>
            <a:ext cx="622300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 marR="52705" algn="ctr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Q</a:t>
            </a:r>
            <a:r>
              <a:rPr sz="1600" spc="-5" dirty="0">
                <a:latin typeface="Arial"/>
                <a:cs typeface="Arial"/>
              </a:rPr>
              <a:t>uery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29967" y="1588007"/>
            <a:ext cx="3381755" cy="4037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2639" y="1610867"/>
            <a:ext cx="3296920" cy="3952240"/>
          </a:xfrm>
          <a:custGeom>
            <a:avLst/>
            <a:gdLst/>
            <a:ahLst/>
            <a:cxnLst/>
            <a:rect l="l" t="t" r="r" b="b"/>
            <a:pathLst>
              <a:path w="3296920" h="3952240">
                <a:moveTo>
                  <a:pt x="2966720" y="0"/>
                </a:moveTo>
                <a:lnTo>
                  <a:pt x="329692" y="0"/>
                </a:lnTo>
                <a:lnTo>
                  <a:pt x="280964" y="3573"/>
                </a:lnTo>
                <a:lnTo>
                  <a:pt x="234460" y="13956"/>
                </a:lnTo>
                <a:lnTo>
                  <a:pt x="190687" y="30636"/>
                </a:lnTo>
                <a:lnTo>
                  <a:pt x="150156" y="53106"/>
                </a:lnTo>
                <a:lnTo>
                  <a:pt x="113375" y="80856"/>
                </a:lnTo>
                <a:lnTo>
                  <a:pt x="80856" y="113375"/>
                </a:lnTo>
                <a:lnTo>
                  <a:pt x="53106" y="150156"/>
                </a:lnTo>
                <a:lnTo>
                  <a:pt x="30636" y="190687"/>
                </a:lnTo>
                <a:lnTo>
                  <a:pt x="13956" y="234460"/>
                </a:lnTo>
                <a:lnTo>
                  <a:pt x="3573" y="280964"/>
                </a:lnTo>
                <a:lnTo>
                  <a:pt x="0" y="329692"/>
                </a:lnTo>
                <a:lnTo>
                  <a:pt x="0" y="3622040"/>
                </a:lnTo>
                <a:lnTo>
                  <a:pt x="3573" y="3670767"/>
                </a:lnTo>
                <a:lnTo>
                  <a:pt x="13956" y="3717271"/>
                </a:lnTo>
                <a:lnTo>
                  <a:pt x="30636" y="3761044"/>
                </a:lnTo>
                <a:lnTo>
                  <a:pt x="53106" y="3801575"/>
                </a:lnTo>
                <a:lnTo>
                  <a:pt x="80856" y="3838356"/>
                </a:lnTo>
                <a:lnTo>
                  <a:pt x="113375" y="3870875"/>
                </a:lnTo>
                <a:lnTo>
                  <a:pt x="150156" y="3898625"/>
                </a:lnTo>
                <a:lnTo>
                  <a:pt x="190687" y="3921095"/>
                </a:lnTo>
                <a:lnTo>
                  <a:pt x="234460" y="3937775"/>
                </a:lnTo>
                <a:lnTo>
                  <a:pt x="280964" y="3948158"/>
                </a:lnTo>
                <a:lnTo>
                  <a:pt x="329692" y="3951732"/>
                </a:lnTo>
                <a:lnTo>
                  <a:pt x="2966720" y="3951732"/>
                </a:lnTo>
                <a:lnTo>
                  <a:pt x="3015447" y="3948158"/>
                </a:lnTo>
                <a:lnTo>
                  <a:pt x="3061951" y="3937775"/>
                </a:lnTo>
                <a:lnTo>
                  <a:pt x="3105724" y="3921095"/>
                </a:lnTo>
                <a:lnTo>
                  <a:pt x="3146255" y="3898625"/>
                </a:lnTo>
                <a:lnTo>
                  <a:pt x="3183036" y="3870875"/>
                </a:lnTo>
                <a:lnTo>
                  <a:pt x="3215555" y="3838356"/>
                </a:lnTo>
                <a:lnTo>
                  <a:pt x="3243305" y="3801575"/>
                </a:lnTo>
                <a:lnTo>
                  <a:pt x="3265775" y="3761044"/>
                </a:lnTo>
                <a:lnTo>
                  <a:pt x="3282455" y="3717271"/>
                </a:lnTo>
                <a:lnTo>
                  <a:pt x="3292838" y="3670767"/>
                </a:lnTo>
                <a:lnTo>
                  <a:pt x="3296412" y="3622040"/>
                </a:lnTo>
                <a:lnTo>
                  <a:pt x="3296412" y="329692"/>
                </a:lnTo>
                <a:lnTo>
                  <a:pt x="3292838" y="280964"/>
                </a:lnTo>
                <a:lnTo>
                  <a:pt x="3282455" y="234460"/>
                </a:lnTo>
                <a:lnTo>
                  <a:pt x="3265775" y="190687"/>
                </a:lnTo>
                <a:lnTo>
                  <a:pt x="3243305" y="150156"/>
                </a:lnTo>
                <a:lnTo>
                  <a:pt x="3215555" y="113375"/>
                </a:lnTo>
                <a:lnTo>
                  <a:pt x="3183036" y="80856"/>
                </a:lnTo>
                <a:lnTo>
                  <a:pt x="3146255" y="53106"/>
                </a:lnTo>
                <a:lnTo>
                  <a:pt x="3105724" y="30636"/>
                </a:lnTo>
                <a:lnTo>
                  <a:pt x="3061951" y="13956"/>
                </a:lnTo>
                <a:lnTo>
                  <a:pt x="3015447" y="3573"/>
                </a:lnTo>
                <a:lnTo>
                  <a:pt x="29667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4140" y="1983104"/>
            <a:ext cx="61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400" spc="-10" dirty="0">
                <a:solidFill>
                  <a:srgbClr val="252599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73267" y="1588007"/>
            <a:ext cx="3381755" cy="4037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5940" y="1610867"/>
            <a:ext cx="3296920" cy="3952240"/>
          </a:xfrm>
          <a:custGeom>
            <a:avLst/>
            <a:gdLst/>
            <a:ahLst/>
            <a:cxnLst/>
            <a:rect l="l" t="t" r="r" b="b"/>
            <a:pathLst>
              <a:path w="3296920" h="3952240">
                <a:moveTo>
                  <a:pt x="2966719" y="0"/>
                </a:moveTo>
                <a:lnTo>
                  <a:pt x="329692" y="0"/>
                </a:lnTo>
                <a:lnTo>
                  <a:pt x="280964" y="3573"/>
                </a:lnTo>
                <a:lnTo>
                  <a:pt x="234460" y="13956"/>
                </a:lnTo>
                <a:lnTo>
                  <a:pt x="190687" y="30636"/>
                </a:lnTo>
                <a:lnTo>
                  <a:pt x="150156" y="53106"/>
                </a:lnTo>
                <a:lnTo>
                  <a:pt x="113375" y="80856"/>
                </a:lnTo>
                <a:lnTo>
                  <a:pt x="80856" y="113375"/>
                </a:lnTo>
                <a:lnTo>
                  <a:pt x="53106" y="150156"/>
                </a:lnTo>
                <a:lnTo>
                  <a:pt x="30636" y="190687"/>
                </a:lnTo>
                <a:lnTo>
                  <a:pt x="13956" y="234460"/>
                </a:lnTo>
                <a:lnTo>
                  <a:pt x="3573" y="280964"/>
                </a:lnTo>
                <a:lnTo>
                  <a:pt x="0" y="329692"/>
                </a:lnTo>
                <a:lnTo>
                  <a:pt x="0" y="3622040"/>
                </a:lnTo>
                <a:lnTo>
                  <a:pt x="3573" y="3670767"/>
                </a:lnTo>
                <a:lnTo>
                  <a:pt x="13956" y="3717271"/>
                </a:lnTo>
                <a:lnTo>
                  <a:pt x="30636" y="3761044"/>
                </a:lnTo>
                <a:lnTo>
                  <a:pt x="53106" y="3801575"/>
                </a:lnTo>
                <a:lnTo>
                  <a:pt x="80856" y="3838356"/>
                </a:lnTo>
                <a:lnTo>
                  <a:pt x="113375" y="3870875"/>
                </a:lnTo>
                <a:lnTo>
                  <a:pt x="150156" y="3898625"/>
                </a:lnTo>
                <a:lnTo>
                  <a:pt x="190687" y="3921095"/>
                </a:lnTo>
                <a:lnTo>
                  <a:pt x="234460" y="3937775"/>
                </a:lnTo>
                <a:lnTo>
                  <a:pt x="280964" y="3948158"/>
                </a:lnTo>
                <a:lnTo>
                  <a:pt x="329692" y="3951732"/>
                </a:lnTo>
                <a:lnTo>
                  <a:pt x="2966719" y="3951732"/>
                </a:lnTo>
                <a:lnTo>
                  <a:pt x="3015447" y="3948158"/>
                </a:lnTo>
                <a:lnTo>
                  <a:pt x="3061951" y="3937775"/>
                </a:lnTo>
                <a:lnTo>
                  <a:pt x="3105724" y="3921095"/>
                </a:lnTo>
                <a:lnTo>
                  <a:pt x="3146255" y="3898625"/>
                </a:lnTo>
                <a:lnTo>
                  <a:pt x="3183036" y="3870875"/>
                </a:lnTo>
                <a:lnTo>
                  <a:pt x="3215555" y="3838356"/>
                </a:lnTo>
                <a:lnTo>
                  <a:pt x="3243305" y="3801575"/>
                </a:lnTo>
                <a:lnTo>
                  <a:pt x="3265775" y="3761044"/>
                </a:lnTo>
                <a:lnTo>
                  <a:pt x="3282455" y="3717271"/>
                </a:lnTo>
                <a:lnTo>
                  <a:pt x="3292838" y="3670767"/>
                </a:lnTo>
                <a:lnTo>
                  <a:pt x="3296412" y="3622040"/>
                </a:lnTo>
                <a:lnTo>
                  <a:pt x="3296412" y="329692"/>
                </a:lnTo>
                <a:lnTo>
                  <a:pt x="3292838" y="280964"/>
                </a:lnTo>
                <a:lnTo>
                  <a:pt x="3282455" y="234460"/>
                </a:lnTo>
                <a:lnTo>
                  <a:pt x="3265775" y="190687"/>
                </a:lnTo>
                <a:lnTo>
                  <a:pt x="3243305" y="150156"/>
                </a:lnTo>
                <a:lnTo>
                  <a:pt x="3215555" y="113375"/>
                </a:lnTo>
                <a:lnTo>
                  <a:pt x="3183036" y="80856"/>
                </a:lnTo>
                <a:lnTo>
                  <a:pt x="3146255" y="53106"/>
                </a:lnTo>
                <a:lnTo>
                  <a:pt x="3105724" y="30636"/>
                </a:lnTo>
                <a:lnTo>
                  <a:pt x="3061951" y="13956"/>
                </a:lnTo>
                <a:lnTo>
                  <a:pt x="3015447" y="3573"/>
                </a:lnTo>
                <a:lnTo>
                  <a:pt x="296671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70626" y="1983104"/>
            <a:ext cx="299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.</a:t>
            </a:r>
            <a:r>
              <a:rPr sz="2400" b="1" spc="-5" dirty="0">
                <a:solidFill>
                  <a:srgbClr val="005C00"/>
                </a:solidFill>
                <a:latin typeface="Arial"/>
                <a:cs typeface="Arial"/>
              </a:rPr>
              <a:t>addClass</a:t>
            </a:r>
            <a:r>
              <a:rPr sz="2400" b="1" spc="-5" dirty="0">
                <a:latin typeface="Arial"/>
                <a:cs typeface="Arial"/>
              </a:rPr>
              <a:t>("</a:t>
            </a:r>
            <a:r>
              <a:rPr sz="2400" b="1" spc="-5" dirty="0">
                <a:solidFill>
                  <a:srgbClr val="2C2CB8"/>
                </a:solidFill>
                <a:latin typeface="Arial"/>
                <a:cs typeface="Arial"/>
              </a:rPr>
              <a:t>isCool</a:t>
            </a:r>
            <a:r>
              <a:rPr sz="2400" b="1" spc="-5" dirty="0">
                <a:latin typeface="Arial"/>
                <a:cs typeface="Arial"/>
              </a:rPr>
              <a:t>");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02452" y="2773679"/>
            <a:ext cx="2723388" cy="864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48247" y="2814954"/>
            <a:ext cx="243078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ctr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Built in method that adds a  class to the jQuery  Collection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02452" y="3668267"/>
            <a:ext cx="2723388" cy="864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27723" y="3930141"/>
            <a:ext cx="1671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Class is in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quotes.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02452" y="4564379"/>
            <a:ext cx="2723388" cy="864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23508" y="4826253"/>
            <a:ext cx="2080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ends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semicolon.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25979" y="833627"/>
            <a:ext cx="4049268" cy="469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16276" y="863853"/>
            <a:ext cx="387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$(“p”).addClass(“isCool”);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3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bject 21"/>
          <p:cNvSpPr/>
          <p:nvPr/>
        </p:nvSpPr>
        <p:spPr>
          <a:xfrm>
            <a:off x="2320024" y="2769451"/>
            <a:ext cx="2723388" cy="26548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2690622" y="2824098"/>
            <a:ext cx="2059305" cy="488315"/>
          </a:xfrm>
          <a:prstGeom prst="rect">
            <a:avLst/>
          </a:prstGeom>
          <a:noFill/>
        </p:spPr>
        <p:txBody>
          <a:bodyPr vert="horz" wrap="square" lIns="0" tIns="39370" rIns="0" bIns="0" rtlCol="0">
            <a:spAutoFit/>
          </a:bodyPr>
          <a:lstStyle/>
          <a:p>
            <a:pPr marL="59690" marR="5080" indent="-4762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Grabs a DOM element  using a CSS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selector.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5298" y="3598290"/>
            <a:ext cx="1910080" cy="269240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Selector is 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quotes.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2082" y="4152646"/>
            <a:ext cx="1561465" cy="488315"/>
          </a:xfrm>
          <a:prstGeom prst="rect">
            <a:avLst/>
          </a:prstGeom>
          <a:noFill/>
        </p:spPr>
        <p:txBody>
          <a:bodyPr vert="horz" wrap="square" lIns="0" tIns="39370" rIns="0" bIns="0" rtlCol="0">
            <a:spAutoFit/>
          </a:bodyPr>
          <a:lstStyle/>
          <a:p>
            <a:pPr marL="265430" marR="5080" indent="-25336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Creates 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jQuery  </a:t>
            </a:r>
            <a:r>
              <a:rPr sz="1600" spc="-10" dirty="0">
                <a:latin typeface="Arial"/>
                <a:cs typeface="Arial"/>
              </a:rPr>
              <a:t>“Collection”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3394" y="4926838"/>
            <a:ext cx="375285" cy="269240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Arial"/>
                <a:cs typeface="Arial"/>
              </a:rPr>
              <a:t>&lt;p&gt;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36804" y="664463"/>
            <a:ext cx="8502396" cy="550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51509"/>
            <a:ext cx="8528685" cy="5534025"/>
          </a:xfrm>
          <a:custGeom>
            <a:avLst/>
            <a:gdLst/>
            <a:ahLst/>
            <a:cxnLst/>
            <a:rect l="l" t="t" r="r" b="b"/>
            <a:pathLst>
              <a:path w="8528685" h="5534025">
                <a:moveTo>
                  <a:pt x="0" y="5533644"/>
                </a:moveTo>
                <a:lnTo>
                  <a:pt x="8528304" y="5533644"/>
                </a:lnTo>
                <a:lnTo>
                  <a:pt x="8528304" y="0"/>
                </a:lnTo>
                <a:lnTo>
                  <a:pt x="0" y="0"/>
                </a:lnTo>
                <a:lnTo>
                  <a:pt x="0" y="5533644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0689" y="2134361"/>
            <a:ext cx="3167380" cy="1143000"/>
          </a:xfrm>
          <a:custGeom>
            <a:avLst/>
            <a:gdLst/>
            <a:ahLst/>
            <a:cxnLst/>
            <a:rect l="l" t="t" r="r" b="b"/>
            <a:pathLst>
              <a:path w="3167379" h="1143000">
                <a:moveTo>
                  <a:pt x="0" y="1143000"/>
                </a:moveTo>
                <a:lnTo>
                  <a:pt x="3166872" y="1143000"/>
                </a:lnTo>
                <a:lnTo>
                  <a:pt x="316687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7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9433" y="3658361"/>
            <a:ext cx="3462654" cy="588645"/>
          </a:xfrm>
          <a:custGeom>
            <a:avLst/>
            <a:gdLst/>
            <a:ahLst/>
            <a:cxnLst/>
            <a:rect l="l" t="t" r="r" b="b"/>
            <a:pathLst>
              <a:path w="3462654" h="588645">
                <a:moveTo>
                  <a:pt x="0" y="588263"/>
                </a:moveTo>
                <a:lnTo>
                  <a:pt x="3462528" y="588263"/>
                </a:lnTo>
                <a:lnTo>
                  <a:pt x="3462528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ln w="25907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7361" y="405002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2427" y="5474208"/>
            <a:ext cx="3665220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92095" y="5340593"/>
            <a:ext cx="3407410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Arial"/>
                <a:cs typeface="Arial"/>
              </a:rPr>
              <a:t>Before: DIV has </a:t>
            </a: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b="1" spc="-10" dirty="0">
                <a:latin typeface="Arial"/>
                <a:cs typeface="Arial"/>
              </a:rPr>
              <a:t>After: </a:t>
            </a:r>
            <a:r>
              <a:rPr sz="1800" b="1" dirty="0">
                <a:latin typeface="Arial"/>
                <a:cs typeface="Arial"/>
              </a:rPr>
              <a:t>&lt;div </a:t>
            </a:r>
            <a:r>
              <a:rPr sz="1800" b="1" spc="-5" dirty="0">
                <a:latin typeface="Arial"/>
                <a:cs typeface="Arial"/>
              </a:rPr>
              <a:t>class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“cssClass”&gt;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18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21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</a:t>
            </a:r>
            <a:r>
              <a:rPr sz="3200" spc="-20" dirty="0"/>
              <a:t>a</a:t>
            </a:r>
            <a:r>
              <a:rPr sz="3200" dirty="0"/>
              <a:t>mp</a:t>
            </a:r>
            <a:r>
              <a:rPr sz="3200" spc="-15" dirty="0"/>
              <a:t>l</a:t>
            </a:r>
            <a:r>
              <a:rPr sz="3200" dirty="0"/>
              <a:t>e</a:t>
            </a:r>
          </a:p>
        </p:txBody>
      </p:sp>
      <p:sp>
        <p:nvSpPr>
          <p:cNvPr id="22" name="object 11"/>
          <p:cNvSpPr txBox="1"/>
          <p:nvPr/>
        </p:nvSpPr>
        <p:spPr>
          <a:xfrm>
            <a:off x="4688114" y="4343603"/>
            <a:ext cx="3922486" cy="37702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8100" rIns="0" bIns="0" rtlCol="0" anchor="ctr">
            <a:spAutoFit/>
          </a:bodyPr>
          <a:lstStyle/>
          <a:p>
            <a:pPr marL="99695">
              <a:lnSpc>
                <a:spcPct val="100000"/>
              </a:lnSpc>
            </a:pPr>
            <a:r>
              <a:rPr lang="en-CA" sz="2200" spc="-5" dirty="0" err="1" smtClean="0">
                <a:solidFill>
                  <a:schemeClr val="bg1"/>
                </a:solidFill>
                <a:latin typeface="Arial"/>
                <a:cs typeface="Arial"/>
              </a:rPr>
              <a:t>addClass</a:t>
            </a:r>
            <a:r>
              <a:rPr sz="2200" spc="-5" dirty="0" smtClean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r>
              <a:rPr lang="en-CA" sz="2200" spc="-5" dirty="0" smtClean="0">
                <a:solidFill>
                  <a:schemeClr val="bg1"/>
                </a:solidFill>
                <a:latin typeface="Arial"/>
                <a:cs typeface="Arial"/>
              </a:rPr>
              <a:t>: class = “</a:t>
            </a:r>
            <a:r>
              <a:rPr lang="en-CA" sz="2200" spc="-5" dirty="0" err="1" smtClean="0">
                <a:solidFill>
                  <a:schemeClr val="bg1"/>
                </a:solidFill>
                <a:latin typeface="Arial"/>
                <a:cs typeface="Arial"/>
              </a:rPr>
              <a:t>cssClass</a:t>
            </a:r>
            <a:r>
              <a:rPr lang="en-CA" sz="2200" spc="-5" dirty="0" smtClean="0">
                <a:solidFill>
                  <a:schemeClr val="bg1"/>
                </a:solidFill>
                <a:latin typeface="Arial"/>
                <a:cs typeface="Arial"/>
              </a:rPr>
              <a:t>”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804" y="664463"/>
            <a:ext cx="8502396" cy="550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50" y="651509"/>
            <a:ext cx="8528685" cy="5534025"/>
          </a:xfrm>
          <a:custGeom>
            <a:avLst/>
            <a:gdLst/>
            <a:ahLst/>
            <a:cxnLst/>
            <a:rect l="l" t="t" r="r" b="b"/>
            <a:pathLst>
              <a:path w="8528685" h="5534025">
                <a:moveTo>
                  <a:pt x="0" y="5533644"/>
                </a:moveTo>
                <a:lnTo>
                  <a:pt x="8528304" y="5533644"/>
                </a:lnTo>
                <a:lnTo>
                  <a:pt x="8528304" y="0"/>
                </a:lnTo>
                <a:lnTo>
                  <a:pt x="0" y="0"/>
                </a:lnTo>
                <a:lnTo>
                  <a:pt x="0" y="5533644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0689" y="2157222"/>
            <a:ext cx="3167380" cy="1143000"/>
          </a:xfrm>
          <a:custGeom>
            <a:avLst/>
            <a:gdLst/>
            <a:ahLst/>
            <a:cxnLst/>
            <a:rect l="l" t="t" r="r" b="b"/>
            <a:pathLst>
              <a:path w="3167379" h="1143000">
                <a:moveTo>
                  <a:pt x="0" y="1143000"/>
                </a:moveTo>
                <a:lnTo>
                  <a:pt x="3166872" y="1143000"/>
                </a:lnTo>
                <a:lnTo>
                  <a:pt x="316687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907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5822" y="3658361"/>
            <a:ext cx="3459479" cy="588645"/>
          </a:xfrm>
          <a:custGeom>
            <a:avLst/>
            <a:gdLst/>
            <a:ahLst/>
            <a:cxnLst/>
            <a:rect l="l" t="t" r="r" b="b"/>
            <a:pathLst>
              <a:path w="3459479" h="588645">
                <a:moveTo>
                  <a:pt x="0" y="588263"/>
                </a:moveTo>
                <a:lnTo>
                  <a:pt x="3459479" y="588263"/>
                </a:lnTo>
                <a:lnTo>
                  <a:pt x="3459479" y="0"/>
                </a:lnTo>
                <a:lnTo>
                  <a:pt x="0" y="0"/>
                </a:lnTo>
                <a:lnTo>
                  <a:pt x="0" y="588263"/>
                </a:lnTo>
                <a:close/>
              </a:path>
            </a:pathLst>
          </a:custGeom>
          <a:ln w="25907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7361" y="405002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2427" y="5474208"/>
            <a:ext cx="3665220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97607" y="5340593"/>
            <a:ext cx="3597910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Arial"/>
                <a:cs typeface="Arial"/>
              </a:rPr>
              <a:t>Before: </a:t>
            </a:r>
            <a:r>
              <a:rPr sz="1800" b="1" dirty="0">
                <a:latin typeface="Arial"/>
                <a:cs typeface="Arial"/>
              </a:rPr>
              <a:t>&lt;div </a:t>
            </a:r>
            <a:r>
              <a:rPr sz="1800" b="1" spc="-5" dirty="0">
                <a:latin typeface="Arial"/>
                <a:cs typeface="Arial"/>
              </a:rPr>
              <a:t>class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“cssClass”&gt;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b="1" spc="-10" dirty="0">
                <a:latin typeface="Arial"/>
                <a:cs typeface="Arial"/>
              </a:rPr>
              <a:t>After: </a:t>
            </a:r>
            <a:r>
              <a:rPr sz="1800" b="1" dirty="0">
                <a:latin typeface="Arial"/>
                <a:cs typeface="Arial"/>
              </a:rPr>
              <a:t>DIV has no </a:t>
            </a:r>
            <a:r>
              <a:rPr sz="1800" b="1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17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20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</a:t>
            </a:r>
            <a:r>
              <a:rPr sz="3200" spc="-20" dirty="0"/>
              <a:t>a</a:t>
            </a:r>
            <a:r>
              <a:rPr sz="3200" dirty="0"/>
              <a:t>mp</a:t>
            </a:r>
            <a:r>
              <a:rPr sz="3200" spc="-15" dirty="0"/>
              <a:t>l</a:t>
            </a:r>
            <a:r>
              <a:rPr sz="3200" dirty="0"/>
              <a:t>e</a:t>
            </a:r>
          </a:p>
        </p:txBody>
      </p:sp>
      <p:sp>
        <p:nvSpPr>
          <p:cNvPr id="21" name="object 11"/>
          <p:cNvSpPr txBox="1"/>
          <p:nvPr/>
        </p:nvSpPr>
        <p:spPr>
          <a:xfrm>
            <a:off x="6019800" y="3764170"/>
            <a:ext cx="2057400" cy="37702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8100" rIns="0" bIns="0" rtlCol="0" anchor="ctr">
            <a:spAutoFit/>
          </a:bodyPr>
          <a:lstStyle/>
          <a:p>
            <a:pPr marL="99695" algn="ctr">
              <a:lnSpc>
                <a:spcPct val="100000"/>
              </a:lnSpc>
            </a:pPr>
            <a:r>
              <a:rPr lang="en-CA" sz="2200" spc="-5" dirty="0" err="1" smtClean="0">
                <a:solidFill>
                  <a:schemeClr val="bg1"/>
                </a:solidFill>
                <a:latin typeface="Arial"/>
                <a:cs typeface="Arial"/>
              </a:rPr>
              <a:t>removeClass</a:t>
            </a:r>
            <a:r>
              <a:rPr sz="2200" spc="-5" dirty="0" smtClean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</a:t>
            </a:r>
            <a:r>
              <a:rPr sz="3200" spc="-20" dirty="0"/>
              <a:t>a</a:t>
            </a:r>
            <a:r>
              <a:rPr sz="3200" dirty="0"/>
              <a:t>mp</a:t>
            </a:r>
            <a:r>
              <a:rPr sz="3200" spc="-15" dirty="0"/>
              <a:t>l</a:t>
            </a:r>
            <a:r>
              <a:rPr sz="3200" dirty="0"/>
              <a:t>e</a:t>
            </a:r>
          </a:p>
        </p:txBody>
      </p:sp>
      <p:sp>
        <p:nvSpPr>
          <p:cNvPr id="8" name="object 8"/>
          <p:cNvSpPr/>
          <p:nvPr/>
        </p:nvSpPr>
        <p:spPr>
          <a:xfrm>
            <a:off x="2398014" y="1216913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5">
                <a:moveTo>
                  <a:pt x="228600" y="284988"/>
                </a:moveTo>
                <a:lnTo>
                  <a:pt x="0" y="284988"/>
                </a:lnTo>
                <a:lnTo>
                  <a:pt x="114300" y="399288"/>
                </a:lnTo>
                <a:lnTo>
                  <a:pt x="228600" y="284988"/>
                </a:lnTo>
                <a:close/>
              </a:path>
              <a:path w="228600" h="399415">
                <a:moveTo>
                  <a:pt x="171450" y="0"/>
                </a:moveTo>
                <a:lnTo>
                  <a:pt x="57150" y="0"/>
                </a:lnTo>
                <a:lnTo>
                  <a:pt x="57150" y="284988"/>
                </a:lnTo>
                <a:lnTo>
                  <a:pt x="171450" y="284988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8014" y="1216913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5">
                <a:moveTo>
                  <a:pt x="0" y="284988"/>
                </a:moveTo>
                <a:lnTo>
                  <a:pt x="57150" y="284988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4988"/>
                </a:lnTo>
                <a:lnTo>
                  <a:pt x="228600" y="284988"/>
                </a:lnTo>
                <a:lnTo>
                  <a:pt x="114300" y="399288"/>
                </a:lnTo>
                <a:lnTo>
                  <a:pt x="0" y="2849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4110" y="2102357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19">
                <a:moveTo>
                  <a:pt x="228600" y="286512"/>
                </a:moveTo>
                <a:lnTo>
                  <a:pt x="0" y="286512"/>
                </a:lnTo>
                <a:lnTo>
                  <a:pt x="114300" y="400812"/>
                </a:lnTo>
                <a:lnTo>
                  <a:pt x="228600" y="286512"/>
                </a:lnTo>
                <a:close/>
              </a:path>
              <a:path w="228600" h="401319">
                <a:moveTo>
                  <a:pt x="171450" y="0"/>
                </a:moveTo>
                <a:lnTo>
                  <a:pt x="57150" y="0"/>
                </a:lnTo>
                <a:lnTo>
                  <a:pt x="57150" y="286512"/>
                </a:lnTo>
                <a:lnTo>
                  <a:pt x="171450" y="286512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4110" y="2102357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19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880" y="836675"/>
            <a:ext cx="3893820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4319" y="865759"/>
            <a:ext cx="3670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&lt;div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style="display:none;"&gt;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927" y="1642872"/>
            <a:ext cx="3886200" cy="4603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$("div").show();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927" y="2510027"/>
            <a:ext cx="3886200" cy="46228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&lt;div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style="display:block;"&gt;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55485" y="1216913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5">
                <a:moveTo>
                  <a:pt x="228600" y="284988"/>
                </a:moveTo>
                <a:lnTo>
                  <a:pt x="0" y="284988"/>
                </a:lnTo>
                <a:lnTo>
                  <a:pt x="114300" y="399288"/>
                </a:lnTo>
                <a:lnTo>
                  <a:pt x="228600" y="284988"/>
                </a:lnTo>
                <a:close/>
              </a:path>
              <a:path w="228600" h="399415">
                <a:moveTo>
                  <a:pt x="171450" y="0"/>
                </a:moveTo>
                <a:lnTo>
                  <a:pt x="57150" y="0"/>
                </a:lnTo>
                <a:lnTo>
                  <a:pt x="57150" y="284988"/>
                </a:lnTo>
                <a:lnTo>
                  <a:pt x="171450" y="284988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5485" y="1216913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5">
                <a:moveTo>
                  <a:pt x="0" y="284988"/>
                </a:moveTo>
                <a:lnTo>
                  <a:pt x="57150" y="284988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4988"/>
                </a:lnTo>
                <a:lnTo>
                  <a:pt x="228600" y="284988"/>
                </a:lnTo>
                <a:lnTo>
                  <a:pt x="114300" y="399288"/>
                </a:lnTo>
                <a:lnTo>
                  <a:pt x="0" y="2849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1581" y="2102357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19">
                <a:moveTo>
                  <a:pt x="228600" y="286512"/>
                </a:moveTo>
                <a:lnTo>
                  <a:pt x="0" y="286512"/>
                </a:lnTo>
                <a:lnTo>
                  <a:pt x="114300" y="400812"/>
                </a:lnTo>
                <a:lnTo>
                  <a:pt x="228600" y="286512"/>
                </a:lnTo>
                <a:close/>
              </a:path>
              <a:path w="228600" h="401319">
                <a:moveTo>
                  <a:pt x="171450" y="0"/>
                </a:moveTo>
                <a:lnTo>
                  <a:pt x="57150" y="0"/>
                </a:lnTo>
                <a:lnTo>
                  <a:pt x="57150" y="286512"/>
                </a:lnTo>
                <a:lnTo>
                  <a:pt x="171450" y="286512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1581" y="2102357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19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19828" y="836675"/>
            <a:ext cx="3893820" cy="46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41823" y="865759"/>
            <a:ext cx="345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&lt;p id="eric"&gt;Is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Lame&lt;/p&gt;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4400" y="1642872"/>
            <a:ext cx="3886200" cy="4622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$("#eric").text("Is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Cool");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4400" y="2510027"/>
            <a:ext cx="3886200" cy="46228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&lt;p id="eric"&gt;Is Cool&lt;/p&gt;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04182" y="3929634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228600" y="286512"/>
                </a:moveTo>
                <a:lnTo>
                  <a:pt x="0" y="286512"/>
                </a:lnTo>
                <a:lnTo>
                  <a:pt x="114300" y="400812"/>
                </a:lnTo>
                <a:lnTo>
                  <a:pt x="228600" y="286512"/>
                </a:lnTo>
                <a:close/>
              </a:path>
              <a:path w="228600" h="401320">
                <a:moveTo>
                  <a:pt x="171450" y="0"/>
                </a:moveTo>
                <a:lnTo>
                  <a:pt x="57150" y="0"/>
                </a:lnTo>
                <a:lnTo>
                  <a:pt x="57150" y="286512"/>
                </a:lnTo>
                <a:lnTo>
                  <a:pt x="171450" y="286512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4182" y="3929634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0048" y="3549396"/>
            <a:ext cx="3893820" cy="467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02660" y="3578732"/>
            <a:ext cx="322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Chaining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183892" y="4373879"/>
            <a:ext cx="4876800" cy="17907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$("p")</a:t>
            </a:r>
            <a:endParaRPr sz="24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.addClass("sophisticated")</a:t>
            </a:r>
            <a:endParaRPr sz="24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.text("Hello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World!")</a:t>
            </a:r>
            <a:endParaRPr sz="2400">
              <a:latin typeface="Arial"/>
              <a:cs typeface="Arial"/>
            </a:endParaRPr>
          </a:p>
          <a:p>
            <a:pPr marL="100647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.show();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1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714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CA" sz="3200" spc="-5" dirty="0" smtClean="0"/>
              <a:t>More Methods &amp; </a:t>
            </a:r>
            <a:r>
              <a:rPr sz="3200" spc="-5" dirty="0" smtClean="0"/>
              <a:t>Events</a:t>
            </a:r>
            <a:endParaRPr sz="32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808605" y="4210227"/>
            <a:ext cx="5192395" cy="1885773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005C00"/>
                </a:solidFill>
                <a:latin typeface="Arial"/>
                <a:cs typeface="Arial"/>
              </a:rPr>
              <a:t>$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("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#eric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").</a:t>
            </a:r>
            <a:r>
              <a:rPr sz="2000" spc="-5" dirty="0">
                <a:solidFill>
                  <a:srgbClr val="005C00"/>
                </a:solidFill>
                <a:latin typeface="Arial"/>
                <a:cs typeface="Arial"/>
              </a:rPr>
              <a:t>click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3333CC"/>
                </a:solidFill>
                <a:latin typeface="Arial"/>
                <a:cs typeface="Arial"/>
              </a:rPr>
              <a:t>function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(){</a:t>
            </a:r>
            <a:endParaRPr sz="2000" dirty="0">
              <a:latin typeface="Arial"/>
              <a:cs typeface="Arial"/>
            </a:endParaRPr>
          </a:p>
          <a:p>
            <a:pPr marL="1920239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005C00"/>
                </a:solidFill>
                <a:latin typeface="Arial"/>
                <a:cs typeface="Arial"/>
              </a:rPr>
              <a:t>$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).</a:t>
            </a:r>
            <a:r>
              <a:rPr sz="2000" spc="-5" dirty="0">
                <a:solidFill>
                  <a:srgbClr val="005C00"/>
                </a:solidFill>
                <a:latin typeface="Arial"/>
                <a:cs typeface="Arial"/>
              </a:rPr>
              <a:t>text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("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Cool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");</a:t>
            </a:r>
            <a:endParaRPr sz="2000" dirty="0">
              <a:latin typeface="Arial"/>
              <a:cs typeface="Arial"/>
            </a:endParaRPr>
          </a:p>
          <a:p>
            <a:pPr marL="1920239">
              <a:lnSpc>
                <a:spcPct val="100000"/>
              </a:lnSpc>
              <a:spcBef>
                <a:spcPts val="580"/>
              </a:spcBef>
            </a:pPr>
            <a:r>
              <a:rPr sz="2000" i="1" dirty="0">
                <a:solidFill>
                  <a:srgbClr val="585858"/>
                </a:solidFill>
                <a:latin typeface="Arial"/>
                <a:cs typeface="Arial"/>
              </a:rPr>
              <a:t>// this =</a:t>
            </a:r>
            <a:r>
              <a:rPr sz="2000" i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585858"/>
                </a:solidFill>
                <a:latin typeface="Arial"/>
                <a:cs typeface="Arial"/>
              </a:rPr>
              <a:t>#eric</a:t>
            </a:r>
            <a:endParaRPr sz="2000" dirty="0">
              <a:latin typeface="Arial"/>
              <a:cs typeface="Arial"/>
            </a:endParaRPr>
          </a:p>
          <a:p>
            <a:pPr marL="1920239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alert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(“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jQuery is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Cool!</a:t>
            </a:r>
            <a:r>
              <a:rPr sz="2000" spc="-5" dirty="0">
                <a:solidFill>
                  <a:srgbClr val="212121"/>
                </a:solidFill>
                <a:latin typeface="Arial"/>
                <a:cs typeface="Arial"/>
              </a:rPr>
              <a:t>");</a:t>
            </a:r>
            <a:endParaRPr sz="20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212121"/>
                </a:solidFill>
                <a:latin typeface="Arial"/>
                <a:cs typeface="Arial"/>
              </a:rPr>
              <a:t>});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5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17" name="object 11"/>
          <p:cNvSpPr txBox="1"/>
          <p:nvPr/>
        </p:nvSpPr>
        <p:spPr>
          <a:xfrm>
            <a:off x="936389" y="4962714"/>
            <a:ext cx="1524000" cy="3807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810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CA" sz="2200" spc="-5" dirty="0" smtClean="0">
                <a:solidFill>
                  <a:schemeClr val="bg1"/>
                </a:solidFill>
                <a:latin typeface="Arial"/>
                <a:cs typeface="Arial"/>
              </a:rPr>
              <a:t>Click Event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2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22936"/>
              </p:ext>
            </p:extLst>
          </p:nvPr>
        </p:nvGraphicFramePr>
        <p:xfrm>
          <a:off x="527050" y="990600"/>
          <a:ext cx="8077834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314"/>
                <a:gridCol w="6192520"/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show()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hide()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Displaying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or Hiding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selected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Element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latin typeface="Arial"/>
                          <a:cs typeface="Arial"/>
                        </a:rPr>
                        <a:t>val()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Get/Set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Form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Elements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parent()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returns the direct parent element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selected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element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text()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content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selected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elements.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css()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9AD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specified CSS property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selected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element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1" name="object 9"/>
          <p:cNvSpPr txBox="1"/>
          <p:nvPr/>
        </p:nvSpPr>
        <p:spPr>
          <a:xfrm>
            <a:off x="764540" y="3027735"/>
            <a:ext cx="77146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$(</a:t>
            </a:r>
            <a:r>
              <a:rPr sz="2000" b="1" dirty="0">
                <a:solidFill>
                  <a:srgbClr val="A42A2A"/>
                </a:solidFill>
                <a:latin typeface="Arial"/>
                <a:cs typeface="Arial"/>
              </a:rPr>
              <a:t>"p"</a:t>
            </a:r>
            <a:r>
              <a:rPr sz="2000" b="1" dirty="0">
                <a:latin typeface="Arial"/>
                <a:cs typeface="Arial"/>
              </a:rPr>
              <a:t>).css(</a:t>
            </a:r>
            <a:r>
              <a:rPr sz="2000" b="1" dirty="0">
                <a:solidFill>
                  <a:srgbClr val="A42A2A"/>
                </a:solidFill>
                <a:latin typeface="Arial"/>
                <a:cs typeface="Arial"/>
              </a:rPr>
              <a:t>"background-color"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42A2A"/>
                </a:solidFill>
                <a:latin typeface="Arial"/>
                <a:cs typeface="Arial"/>
              </a:rPr>
              <a:t>"yellow"</a:t>
            </a:r>
            <a:r>
              <a:rPr sz="2000" b="1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 smtClean="0">
                <a:latin typeface="Arial"/>
                <a:cs typeface="Arial"/>
              </a:rPr>
              <a:t>$(</a:t>
            </a:r>
            <a:r>
              <a:rPr sz="2000" b="1" spc="-5" dirty="0" smtClean="0">
                <a:solidFill>
                  <a:srgbClr val="A42A2A"/>
                </a:solidFill>
                <a:latin typeface="Arial"/>
                <a:cs typeface="Arial"/>
              </a:rPr>
              <a:t>"</a:t>
            </a:r>
            <a:r>
              <a:rPr sz="2000" b="1" spc="-5" dirty="0">
                <a:solidFill>
                  <a:srgbClr val="A42A2A"/>
                </a:solidFill>
                <a:latin typeface="Arial"/>
                <a:cs typeface="Arial"/>
              </a:rPr>
              <a:t>p"</a:t>
            </a:r>
            <a:r>
              <a:rPr sz="2000" b="1" spc="-5" dirty="0">
                <a:latin typeface="Arial"/>
                <a:cs typeface="Arial"/>
              </a:rPr>
              <a:t>).css({</a:t>
            </a:r>
            <a:r>
              <a:rPr sz="2000" b="1" spc="-5" dirty="0">
                <a:solidFill>
                  <a:srgbClr val="A42A2A"/>
                </a:solidFill>
                <a:latin typeface="Arial"/>
                <a:cs typeface="Arial"/>
              </a:rPr>
              <a:t>"background-color"</a:t>
            </a:r>
            <a:r>
              <a:rPr sz="2000" b="1" spc="-5" dirty="0">
                <a:latin typeface="Arial"/>
                <a:cs typeface="Arial"/>
              </a:rPr>
              <a:t>: </a:t>
            </a:r>
            <a:r>
              <a:rPr sz="2000" b="1" dirty="0">
                <a:solidFill>
                  <a:srgbClr val="A42A2A"/>
                </a:solidFill>
                <a:latin typeface="Arial"/>
                <a:cs typeface="Arial"/>
              </a:rPr>
              <a:t>"yellow"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A42A2A"/>
                </a:solidFill>
                <a:latin typeface="Arial"/>
                <a:cs typeface="Arial"/>
              </a:rPr>
              <a:t>"font-size"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42A2A"/>
                </a:solidFill>
                <a:latin typeface="Arial"/>
                <a:cs typeface="Arial"/>
              </a:rPr>
              <a:t>"200%"</a:t>
            </a:r>
            <a:r>
              <a:rPr sz="2000" b="1" spc="-5" dirty="0">
                <a:latin typeface="Arial"/>
                <a:cs typeface="Arial"/>
              </a:rPr>
              <a:t>});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3792" y="0"/>
            <a:ext cx="37706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Getters and</a:t>
            </a:r>
            <a:r>
              <a:rPr sz="3200" spc="-110" dirty="0"/>
              <a:t> </a:t>
            </a:r>
            <a:r>
              <a:rPr sz="3200" spc="-5" dirty="0"/>
              <a:t>Setters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2398014" y="1218437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4">
                <a:moveTo>
                  <a:pt x="228600" y="284988"/>
                </a:moveTo>
                <a:lnTo>
                  <a:pt x="0" y="284988"/>
                </a:lnTo>
                <a:lnTo>
                  <a:pt x="114300" y="399288"/>
                </a:lnTo>
                <a:lnTo>
                  <a:pt x="228600" y="284988"/>
                </a:lnTo>
                <a:close/>
              </a:path>
              <a:path w="228600" h="399414">
                <a:moveTo>
                  <a:pt x="171450" y="0"/>
                </a:moveTo>
                <a:lnTo>
                  <a:pt x="57150" y="0"/>
                </a:lnTo>
                <a:lnTo>
                  <a:pt x="57150" y="284988"/>
                </a:lnTo>
                <a:lnTo>
                  <a:pt x="171450" y="284988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8014" y="1218437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4">
                <a:moveTo>
                  <a:pt x="0" y="284988"/>
                </a:moveTo>
                <a:lnTo>
                  <a:pt x="57150" y="284988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4988"/>
                </a:lnTo>
                <a:lnTo>
                  <a:pt x="228600" y="284988"/>
                </a:lnTo>
                <a:lnTo>
                  <a:pt x="114300" y="399288"/>
                </a:lnTo>
                <a:lnTo>
                  <a:pt x="0" y="2849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6339" y="838200"/>
            <a:ext cx="2639568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78863" y="866902"/>
            <a:ext cx="87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Ge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911" y="1644395"/>
            <a:ext cx="2632075" cy="4603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$("#foo").text();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5485" y="1218437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4">
                <a:moveTo>
                  <a:pt x="228600" y="284988"/>
                </a:moveTo>
                <a:lnTo>
                  <a:pt x="0" y="284988"/>
                </a:lnTo>
                <a:lnTo>
                  <a:pt x="114300" y="399288"/>
                </a:lnTo>
                <a:lnTo>
                  <a:pt x="228600" y="284988"/>
                </a:lnTo>
                <a:close/>
              </a:path>
              <a:path w="228600" h="399414">
                <a:moveTo>
                  <a:pt x="171450" y="0"/>
                </a:moveTo>
                <a:lnTo>
                  <a:pt x="57150" y="0"/>
                </a:lnTo>
                <a:lnTo>
                  <a:pt x="57150" y="284988"/>
                </a:lnTo>
                <a:lnTo>
                  <a:pt x="171450" y="284988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5485" y="1218437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4">
                <a:moveTo>
                  <a:pt x="0" y="284988"/>
                </a:moveTo>
                <a:lnTo>
                  <a:pt x="57150" y="284988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4988"/>
                </a:lnTo>
                <a:lnTo>
                  <a:pt x="228600" y="284988"/>
                </a:lnTo>
                <a:lnTo>
                  <a:pt x="114300" y="399288"/>
                </a:lnTo>
                <a:lnTo>
                  <a:pt x="0" y="2849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220" y="838200"/>
            <a:ext cx="2979420" cy="46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59195" y="866902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192267" y="1644395"/>
            <a:ext cx="2971800" cy="4622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$("#foo").text("foo");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5269" y="2487168"/>
            <a:ext cx="3248025" cy="43180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200" b="1" spc="-5" dirty="0">
                <a:latin typeface="Arial"/>
                <a:cs typeface="Arial"/>
              </a:rPr>
              <a:t>Dual Purpose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06134"/>
              </p:ext>
            </p:extLst>
          </p:nvPr>
        </p:nvGraphicFramePr>
        <p:xfrm>
          <a:off x="1599565" y="3189178"/>
          <a:ext cx="5639435" cy="190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0"/>
                <a:gridCol w="2864485"/>
              </a:tblGrid>
              <a:tr h="3956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solidFill>
                      <a:srgbClr val="000000"/>
                    </a:solidFill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&lt;p&gt;Eric&lt;/p&gt;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myVar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$("p").text();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5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639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&lt;p&gt;Eric&lt;/p&gt; 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myVar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“John”;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$("p").text(myVar);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D5542">
                        <a:alpha val="67057"/>
                      </a:srgbClr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myVar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“Eric”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EAE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&lt;p&gt;John&lt;/p&gt;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EAEF"/>
                    </a:solidFill>
                  </a:tcPr>
                </a:tc>
              </a:tr>
            </a:tbl>
          </a:graphicData>
        </a:graphic>
      </p:graphicFrame>
      <p:sp>
        <p:nvSpPr>
          <p:cNvPr id="2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pic>
        <p:nvPicPr>
          <p:cNvPr id="24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83012" y="5463605"/>
            <a:ext cx="4914900" cy="5847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Arial" charset="0"/>
              </a:rPr>
              <a:t>Thank </a:t>
            </a:r>
            <a:r>
              <a:rPr lang="en-US" sz="3200" b="1" dirty="0" smtClean="0">
                <a:latin typeface="Arial" charset="0"/>
              </a:rPr>
              <a:t>You - Questions</a:t>
            </a:r>
            <a:r>
              <a:rPr lang="en-US" sz="3200" b="1" dirty="0">
                <a:latin typeface="Arial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5" dirty="0"/>
              <a:t>u</a:t>
            </a:r>
            <a:r>
              <a:rPr dirty="0"/>
              <a:t>tli</a:t>
            </a:r>
            <a:r>
              <a:rPr spc="-15" dirty="0"/>
              <a:t>n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9459"/>
            <a:ext cx="5311140" cy="39585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jQuery 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Including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jQuery </a:t>
            </a:r>
            <a:r>
              <a:rPr sz="2800" b="1" spc="-5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2800" b="1" spc="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12121"/>
                </a:solidFill>
                <a:latin typeface="Arial"/>
                <a:cs typeface="Arial"/>
              </a:rPr>
              <a:t>Webpage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Basic </a:t>
            </a:r>
            <a:r>
              <a:rPr sz="2800" b="1" spc="-5" dirty="0">
                <a:latin typeface="Arial"/>
                <a:cs typeface="Arial"/>
              </a:rPr>
              <a:t>jQuery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252599"/>
                </a:solidFill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Document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Ready</a:t>
            </a:r>
            <a:r>
              <a:rPr sz="2800" b="1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Event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Basic 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Selectors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8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252599"/>
                </a:solidFill>
                <a:latin typeface="Arial"/>
                <a:cs typeface="Arial"/>
              </a:rPr>
              <a:t>Getters </a:t>
            </a:r>
            <a:r>
              <a:rPr sz="2800" b="1" spc="-5" dirty="0">
                <a:latin typeface="Arial"/>
                <a:cs typeface="Arial"/>
              </a:rPr>
              <a:t>and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Setters</a:t>
            </a:r>
            <a:r>
              <a:rPr sz="2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Terms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9690" y="6349695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13" y="6338417"/>
            <a:ext cx="34626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CMPP 257: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Introduction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to JavaScript &amp;</a:t>
            </a:r>
            <a:r>
              <a:rPr sz="1400" spc="-1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jQuery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716312" y="1029266"/>
            <a:ext cx="6629400" cy="4622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Free and Open Source </a:t>
            </a:r>
            <a:r>
              <a:rPr sz="2400" dirty="0">
                <a:latin typeface="Arial"/>
                <a:cs typeface="Arial"/>
              </a:rPr>
              <a:t>JS</a:t>
            </a:r>
            <a:r>
              <a:rPr sz="2400" spc="-5" dirty="0">
                <a:latin typeface="Arial"/>
                <a:cs typeface="Arial"/>
              </a:rPr>
              <a:t> Library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6312" y="1706501"/>
            <a:ext cx="6629400" cy="46228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It is a JS script </a:t>
            </a:r>
            <a:r>
              <a:rPr sz="2400" spc="-10" dirty="0">
                <a:latin typeface="Arial"/>
                <a:cs typeface="Arial"/>
              </a:rPr>
              <a:t>(Written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6312" y="2358774"/>
            <a:ext cx="6629400" cy="46228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937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Making </a:t>
            </a:r>
            <a:r>
              <a:rPr sz="2400" spc="-10" dirty="0">
                <a:latin typeface="Arial"/>
                <a:cs typeface="Arial"/>
              </a:rPr>
              <a:t>Website </a:t>
            </a:r>
            <a:r>
              <a:rPr sz="2400" spc="-5" dirty="0">
                <a:latin typeface="Arial"/>
                <a:cs typeface="Arial"/>
              </a:rPr>
              <a:t>more Interactive 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What is</a:t>
            </a:r>
            <a:r>
              <a:rPr sz="3200" spc="-114" dirty="0"/>
              <a:t> </a:t>
            </a:r>
            <a:r>
              <a:rPr sz="3200" dirty="0"/>
              <a:t>jQuery?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16312" y="3033907"/>
            <a:ext cx="6629400" cy="778417"/>
          </a:xfrm>
          <a:prstGeom prst="rect">
            <a:avLst/>
          </a:prstGeom>
          <a:solidFill>
            <a:srgbClr val="876028">
              <a:alpha val="67842"/>
            </a:srgbClr>
          </a:solidFill>
        </p:spPr>
        <p:txBody>
          <a:bodyPr vert="horz" wrap="square" lIns="0" tIns="39369" rIns="0" bIns="0" rtlCol="0">
            <a:spAutoFit/>
          </a:bodyPr>
          <a:lstStyle/>
          <a:p>
            <a:pPr marL="1932305" indent="-338455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1932939" algn="l"/>
              </a:tabLst>
            </a:pPr>
            <a:r>
              <a:rPr sz="2400" spc="-5" dirty="0" smtClean="0">
                <a:latin typeface="Arial"/>
                <a:cs typeface="Arial"/>
              </a:rPr>
              <a:t>Select</a:t>
            </a:r>
            <a:r>
              <a:rPr lang="en-CA" sz="2400" spc="-5" dirty="0" smtClean="0">
                <a:latin typeface="Arial"/>
                <a:cs typeface="Arial"/>
              </a:rPr>
              <a:t>/Find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719455" indent="-339090">
              <a:lnSpc>
                <a:spcPct val="100000"/>
              </a:lnSpc>
              <a:buAutoNum type="arabicPeriod"/>
              <a:tabLst>
                <a:tab pos="720090" algn="l"/>
              </a:tabLst>
            </a:pPr>
            <a:r>
              <a:rPr sz="2400" spc="-5" dirty="0">
                <a:latin typeface="Arial"/>
                <a:cs typeface="Arial"/>
              </a:rPr>
              <a:t>Manipulate </a:t>
            </a:r>
            <a:r>
              <a:rPr sz="2400" dirty="0">
                <a:latin typeface="Arial"/>
                <a:cs typeface="Arial"/>
              </a:rPr>
              <a:t>the Selected HTML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36990" y="6369110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  <p:pic>
        <p:nvPicPr>
          <p:cNvPr id="23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58256" y="914400"/>
            <a:ext cx="6771133" cy="3051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86017" y="1793787"/>
            <a:ext cx="553998" cy="12929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latin typeface="Arial" charset="0"/>
              </a:rPr>
              <a:t>JQuery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240015" y="2329746"/>
            <a:ext cx="389213" cy="23114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 bwMode="auto">
          <a:xfrm>
            <a:off x="457200" y="4650690"/>
            <a:ext cx="553998" cy="129291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vert270"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latin typeface="Arial" charset="0"/>
              </a:rPr>
              <a:t>JQuery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011198" y="5186649"/>
            <a:ext cx="389213" cy="23114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443953" y="4650690"/>
            <a:ext cx="7250113" cy="1277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21030" indent="-342900">
              <a:spcBef>
                <a:spcPts val="300"/>
              </a:spcBef>
            </a:pPr>
            <a:r>
              <a:rPr lang="en-CA" sz="2400" spc="-10" dirty="0" smtClean="0">
                <a:solidFill>
                  <a:schemeClr val="tx1"/>
                </a:solidFill>
                <a:latin typeface="Arial"/>
                <a:cs typeface="Arial"/>
              </a:rPr>
              <a:t>Traversing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DOM &amp;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Manipulating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its</a:t>
            </a:r>
            <a:r>
              <a:rPr lang="en-CA" sz="2400" spc="1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Elements</a:t>
            </a:r>
          </a:p>
          <a:p>
            <a:pPr marL="621030" indent="-342900">
              <a:spcBef>
                <a:spcPts val="300"/>
              </a:spcBef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Event Handling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&amp;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lang="en-CA" sz="2400" spc="3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Manipulation</a:t>
            </a:r>
            <a:endParaRPr lang="en-CA" sz="24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21030" indent="-342900">
              <a:spcBef>
                <a:spcPts val="300"/>
              </a:spcBef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Much More</a:t>
            </a:r>
            <a:endParaRPr lang="en-CA" sz="2400" spc="-5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" y="15240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Why</a:t>
            </a:r>
            <a:r>
              <a:rPr sz="3200" spc="-105" dirty="0"/>
              <a:t> </a:t>
            </a:r>
            <a:r>
              <a:rPr sz="3200" dirty="0"/>
              <a:t>jQuery?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36990" y="6369110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pic>
        <p:nvPicPr>
          <p:cNvPr id="23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0" y="838200"/>
            <a:ext cx="8839200" cy="21467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21030" indent="-342900">
              <a:spcBef>
                <a:spcPts val="300"/>
              </a:spcBef>
              <a:spcAft>
                <a:spcPts val="1200"/>
              </a:spcAft>
            </a:pPr>
            <a:r>
              <a:rPr lang="en-CA" sz="2400" spc="-10" dirty="0" smtClean="0">
                <a:solidFill>
                  <a:schemeClr val="tx1"/>
                </a:solidFill>
                <a:latin typeface="Arial"/>
                <a:cs typeface="Arial"/>
              </a:rPr>
              <a:t>Write Less and Do More </a:t>
            </a:r>
            <a:r>
              <a:rPr lang="en-CA" sz="2400" spc="-10" dirty="0" smtClean="0">
                <a:solidFill>
                  <a:schemeClr val="tx1"/>
                </a:solidFill>
                <a:latin typeface="Arial"/>
                <a:cs typeface="Arial"/>
                <a:sym typeface="Wingdings" panose="05000000000000000000" pitchFamily="2" charset="2"/>
              </a:rPr>
              <a:t> Rapid Development</a:t>
            </a:r>
            <a:endParaRPr lang="en-CA" sz="2400" spc="-5" dirty="0">
              <a:solidFill>
                <a:schemeClr val="tx1"/>
              </a:solidFill>
              <a:latin typeface="Arial"/>
              <a:cs typeface="Arial"/>
              <a:sym typeface="Wingdings" panose="05000000000000000000" pitchFamily="2" charset="2"/>
            </a:endParaRPr>
          </a:p>
          <a:p>
            <a:pPr marL="621030" indent="-342900">
              <a:spcBef>
                <a:spcPts val="300"/>
              </a:spcBef>
              <a:spcAft>
                <a:spcPts val="1200"/>
              </a:spcAft>
            </a:pPr>
            <a:r>
              <a:rPr lang="en-CA" sz="2400" spc="-20" dirty="0" smtClean="0">
                <a:solidFill>
                  <a:schemeClr val="tx1"/>
                </a:solidFill>
                <a:latin typeface="Arial"/>
                <a:cs typeface="Arial"/>
              </a:rPr>
              <a:t>Well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Documented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&amp;</a:t>
            </a:r>
            <a:r>
              <a:rPr lang="en-CA" sz="2400" spc="3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Supported</a:t>
            </a:r>
            <a:endParaRPr lang="en-CA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21030" indent="-342900">
              <a:spcBef>
                <a:spcPts val="300"/>
              </a:spcBef>
              <a:spcAft>
                <a:spcPts val="1200"/>
              </a:spcAft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Popular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&amp;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Easy </a:t>
            </a:r>
            <a:r>
              <a:rPr lang="en-CA" sz="2400" dirty="0" smtClean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en-CA" sz="2400" spc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Learn</a:t>
            </a:r>
          </a:p>
          <a:p>
            <a:pPr marL="621030" indent="-342900">
              <a:spcBef>
                <a:spcPts val="300"/>
              </a:spcBef>
              <a:spcAft>
                <a:spcPts val="1200"/>
              </a:spcAft>
            </a:pP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Compatible with All</a:t>
            </a:r>
            <a:r>
              <a:rPr lang="en-CA" sz="2400" spc="-8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chemeClr val="tx1"/>
                </a:solidFill>
                <a:latin typeface="Arial"/>
                <a:cs typeface="Arial"/>
              </a:rPr>
              <a:t>Browsers</a:t>
            </a:r>
            <a:endParaRPr lang="en-CA" sz="24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object 5"/>
          <p:cNvSpPr/>
          <p:nvPr/>
        </p:nvSpPr>
        <p:spPr>
          <a:xfrm>
            <a:off x="4424934" y="3542609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solidFill>
            <a:srgbClr val="7030A0"/>
          </a:solidFill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/>
          <p:cNvSpPr txBox="1"/>
          <p:nvPr/>
        </p:nvSpPr>
        <p:spPr>
          <a:xfrm>
            <a:off x="1229867" y="3077028"/>
            <a:ext cx="6629400" cy="46228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marL="12719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Hide divs with pure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14"/>
          <p:cNvSpPr txBox="1"/>
          <p:nvPr/>
        </p:nvSpPr>
        <p:spPr>
          <a:xfrm>
            <a:off x="1229867" y="3968568"/>
            <a:ext cx="6629400" cy="120142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9370" rIns="0" bIns="0" rtlCol="0">
            <a:spAutoFit/>
          </a:bodyPr>
          <a:lstStyle/>
          <a:p>
            <a:pPr marL="151765" marR="142240" algn="ctr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"/>
                <a:cs typeface="Arial"/>
              </a:rPr>
              <a:t>divs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document.getElementByTagName(‘div’);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(i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0; i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divs.length; </a:t>
            </a:r>
            <a:r>
              <a:rPr sz="2400" dirty="0">
                <a:latin typeface="Arial"/>
                <a:cs typeface="Arial"/>
              </a:rPr>
              <a:t>i++) {  </a:t>
            </a:r>
            <a:r>
              <a:rPr sz="2400" spc="-5" dirty="0">
                <a:latin typeface="Arial"/>
                <a:cs typeface="Arial"/>
              </a:rPr>
              <a:t>divs[i].style.display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‘none’;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16"/>
          <p:cNvSpPr txBox="1"/>
          <p:nvPr/>
        </p:nvSpPr>
        <p:spPr>
          <a:xfrm>
            <a:off x="1242060" y="5319486"/>
            <a:ext cx="6629400" cy="778417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93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"/>
                <a:cs typeface="Arial"/>
              </a:rPr>
              <a:t>Hide divs with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jQuery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$(“div”).hide();</a:t>
            </a:r>
            <a:endParaRPr sz="24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00200"/>
            <a:ext cx="8135367" cy="1393971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//Creating H1 using</a:t>
            </a:r>
            <a:r>
              <a:rPr sz="2200" b="1" spc="-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javascript</a:t>
            </a: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var </a:t>
            </a:r>
            <a:r>
              <a:rPr sz="2200" dirty="0">
                <a:latin typeface="Arial"/>
                <a:cs typeface="Arial"/>
              </a:rPr>
              <a:t>h1 =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document.CreateElement("h1");</a:t>
            </a:r>
            <a:endParaRPr sz="2200" dirty="0">
              <a:latin typeface="Arial"/>
              <a:cs typeface="Arial"/>
            </a:endParaRPr>
          </a:p>
          <a:p>
            <a:pPr marL="91440" marR="224154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h1.innerHTML = "my </a:t>
            </a:r>
            <a:r>
              <a:rPr sz="2200" spc="-5" dirty="0">
                <a:latin typeface="Arial"/>
                <a:cs typeface="Arial"/>
              </a:rPr>
              <a:t>text";  </a:t>
            </a:r>
            <a:r>
              <a:rPr sz="2200" dirty="0">
                <a:latin typeface="Arial"/>
                <a:cs typeface="Arial"/>
              </a:rPr>
              <a:t>do</a:t>
            </a:r>
            <a:r>
              <a:rPr sz="2200" spc="0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ument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10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lement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22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ag</a:t>
            </a:r>
            <a:r>
              <a:rPr sz="2200" spc="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e('bo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y')[0</a:t>
            </a:r>
            <a:r>
              <a:rPr sz="2200" spc="-10" dirty="0">
                <a:latin typeface="Arial"/>
                <a:cs typeface="Arial"/>
              </a:rPr>
              <a:t>]</a:t>
            </a:r>
            <a:r>
              <a:rPr sz="2200" spc="-2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appendC</a:t>
            </a:r>
            <a:r>
              <a:rPr sz="2200" spc="-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ild(h1);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36990" y="6369110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3703378"/>
            <a:ext cx="8135367" cy="716222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//Creating H1 using</a:t>
            </a:r>
            <a:r>
              <a:rPr sz="22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jQuery</a:t>
            </a:r>
            <a:endParaRPr sz="2200" b="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$('body').append( $("&lt;h1/&gt;").html("my text")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;</a:t>
            </a:r>
          </a:p>
        </p:txBody>
      </p:sp>
      <p:pic>
        <p:nvPicPr>
          <p:cNvPr id="1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19" name="object 17"/>
          <p:cNvSpPr txBox="1">
            <a:spLocks noGrp="1"/>
          </p:cNvSpPr>
          <p:nvPr>
            <p:ph type="title"/>
          </p:nvPr>
        </p:nvSpPr>
        <p:spPr>
          <a:xfrm>
            <a:off x="1" y="15240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Why</a:t>
            </a:r>
            <a:r>
              <a:rPr sz="3200" spc="-105" dirty="0"/>
              <a:t> </a:t>
            </a:r>
            <a:r>
              <a:rPr sz="3200" dirty="0"/>
              <a:t>jQuery?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2553" y="1250441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4">
                <a:moveTo>
                  <a:pt x="228600" y="284988"/>
                </a:moveTo>
                <a:lnTo>
                  <a:pt x="0" y="284988"/>
                </a:lnTo>
                <a:lnTo>
                  <a:pt x="114300" y="399288"/>
                </a:lnTo>
                <a:lnTo>
                  <a:pt x="228600" y="284988"/>
                </a:lnTo>
                <a:close/>
              </a:path>
              <a:path w="228600" h="399414">
                <a:moveTo>
                  <a:pt x="171450" y="0"/>
                </a:moveTo>
                <a:lnTo>
                  <a:pt x="57150" y="0"/>
                </a:lnTo>
                <a:lnTo>
                  <a:pt x="57150" y="284988"/>
                </a:lnTo>
                <a:lnTo>
                  <a:pt x="171450" y="284988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32553" y="1250441"/>
            <a:ext cx="228600" cy="399415"/>
          </a:xfrm>
          <a:custGeom>
            <a:avLst/>
            <a:gdLst/>
            <a:ahLst/>
            <a:cxnLst/>
            <a:rect l="l" t="t" r="r" b="b"/>
            <a:pathLst>
              <a:path w="228600" h="399414">
                <a:moveTo>
                  <a:pt x="0" y="284988"/>
                </a:moveTo>
                <a:lnTo>
                  <a:pt x="57150" y="284988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4988"/>
                </a:lnTo>
                <a:lnTo>
                  <a:pt x="228600" y="284988"/>
                </a:lnTo>
                <a:lnTo>
                  <a:pt x="114300" y="399288"/>
                </a:lnTo>
                <a:lnTo>
                  <a:pt x="0" y="2849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0173" y="2135885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19">
                <a:moveTo>
                  <a:pt x="228600" y="286512"/>
                </a:moveTo>
                <a:lnTo>
                  <a:pt x="0" y="286512"/>
                </a:lnTo>
                <a:lnTo>
                  <a:pt x="114300" y="400812"/>
                </a:lnTo>
                <a:lnTo>
                  <a:pt x="228600" y="286512"/>
                </a:lnTo>
                <a:close/>
              </a:path>
              <a:path w="228600" h="401319">
                <a:moveTo>
                  <a:pt x="171450" y="0"/>
                </a:moveTo>
                <a:lnTo>
                  <a:pt x="57150" y="0"/>
                </a:lnTo>
                <a:lnTo>
                  <a:pt x="57150" y="286512"/>
                </a:lnTo>
                <a:lnTo>
                  <a:pt x="171450" y="286512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0173" y="2135885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19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4492" y="757427"/>
            <a:ext cx="2749296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89197" y="787653"/>
            <a:ext cx="212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Adding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jQuery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9867" y="1676400"/>
            <a:ext cx="6629400" cy="46228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1. </a:t>
            </a:r>
            <a:r>
              <a:rPr sz="2400" spc="-5" dirty="0">
                <a:latin typeface="Arial"/>
                <a:cs typeface="Arial"/>
              </a:rPr>
              <a:t>Download jQuery Library </a:t>
            </a:r>
            <a:r>
              <a:rPr sz="2400" dirty="0">
                <a:latin typeface="Arial"/>
                <a:cs typeface="Arial"/>
              </a:rPr>
              <a:t>(e.g.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jQuery.com)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867" y="2543555"/>
            <a:ext cx="6629400" cy="46228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7828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jQuery Library: One </a:t>
            </a:r>
            <a:r>
              <a:rPr sz="2400" dirty="0">
                <a:latin typeface="Arial"/>
                <a:cs typeface="Arial"/>
              </a:rPr>
              <a:t>JS </a:t>
            </a: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2060" y="3448811"/>
            <a:ext cx="6629400" cy="119951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&lt;head&gt;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&lt;script</a:t>
            </a:r>
            <a:r>
              <a:rPr sz="24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src="jQuery-1.12.2.min.js"&gt;&lt;/script&gt;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&lt;/head&gt;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40942" y="0"/>
            <a:ext cx="5596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Adding jQuery to Web</a:t>
            </a:r>
            <a:r>
              <a:rPr sz="3200" spc="-150" dirty="0"/>
              <a:t> </a:t>
            </a:r>
            <a:r>
              <a:rPr sz="3200" spc="-5" dirty="0"/>
              <a:t>Pages</a:t>
            </a:r>
            <a:endParaRPr sz="3200"/>
          </a:p>
        </p:txBody>
      </p:sp>
      <p:sp>
        <p:nvSpPr>
          <p:cNvPr id="16" name="object 16"/>
          <p:cNvSpPr/>
          <p:nvPr/>
        </p:nvSpPr>
        <p:spPr>
          <a:xfrm>
            <a:off x="4443221" y="3015233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228600" y="286512"/>
                </a:moveTo>
                <a:lnTo>
                  <a:pt x="0" y="286512"/>
                </a:lnTo>
                <a:lnTo>
                  <a:pt x="114300" y="400812"/>
                </a:lnTo>
                <a:lnTo>
                  <a:pt x="228600" y="286512"/>
                </a:lnTo>
                <a:close/>
              </a:path>
              <a:path w="228600" h="401320">
                <a:moveTo>
                  <a:pt x="171450" y="0"/>
                </a:moveTo>
                <a:lnTo>
                  <a:pt x="57150" y="0"/>
                </a:lnTo>
                <a:lnTo>
                  <a:pt x="57150" y="286512"/>
                </a:lnTo>
                <a:lnTo>
                  <a:pt x="171450" y="286512"/>
                </a:lnTo>
                <a:lnTo>
                  <a:pt x="17145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3221" y="3015233"/>
            <a:ext cx="228600" cy="401320"/>
          </a:xfrm>
          <a:custGeom>
            <a:avLst/>
            <a:gdLst/>
            <a:ahLst/>
            <a:cxnLst/>
            <a:rect l="l" t="t" r="r" b="b"/>
            <a:pathLst>
              <a:path w="228600" h="401320">
                <a:moveTo>
                  <a:pt x="0" y="286512"/>
                </a:moveTo>
                <a:lnTo>
                  <a:pt x="57150" y="286512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6512"/>
                </a:lnTo>
                <a:lnTo>
                  <a:pt x="228600" y="286512"/>
                </a:lnTo>
                <a:lnTo>
                  <a:pt x="114300" y="400812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36990" y="6369110"/>
            <a:ext cx="1403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  <p:pic>
        <p:nvPicPr>
          <p:cNvPr id="21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</a:t>
            </a:r>
            <a:r>
              <a:rPr sz="3200" spc="-20" dirty="0"/>
              <a:t>a</a:t>
            </a:r>
            <a:r>
              <a:rPr sz="3200" dirty="0"/>
              <a:t>mp</a:t>
            </a:r>
            <a:r>
              <a:rPr sz="3200" spc="-15" dirty="0"/>
              <a:t>l</a:t>
            </a:r>
            <a:r>
              <a:rPr sz="3200" dirty="0"/>
              <a:t>e</a:t>
            </a:r>
          </a:p>
        </p:txBody>
      </p:sp>
      <p:sp>
        <p:nvSpPr>
          <p:cNvPr id="7" name="object 7"/>
          <p:cNvSpPr/>
          <p:nvPr/>
        </p:nvSpPr>
        <p:spPr>
          <a:xfrm>
            <a:off x="685800" y="749735"/>
            <a:ext cx="7348728" cy="3410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6374" y="736781"/>
            <a:ext cx="7374890" cy="3436620"/>
          </a:xfrm>
          <a:custGeom>
            <a:avLst/>
            <a:gdLst/>
            <a:ahLst/>
            <a:cxnLst/>
            <a:rect l="l" t="t" r="r" b="b"/>
            <a:pathLst>
              <a:path w="7374890" h="3436620">
                <a:moveTo>
                  <a:pt x="0" y="3436620"/>
                </a:moveTo>
                <a:lnTo>
                  <a:pt x="7374635" y="3436620"/>
                </a:lnTo>
                <a:lnTo>
                  <a:pt x="73746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7188" y="3826764"/>
            <a:ext cx="4811268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7889" y="1969698"/>
            <a:ext cx="4495800" cy="381000"/>
          </a:xfrm>
          <a:custGeom>
            <a:avLst/>
            <a:gdLst/>
            <a:ahLst/>
            <a:cxnLst/>
            <a:rect l="l" t="t" r="r" b="b"/>
            <a:pathLst>
              <a:path w="4495800" h="381000">
                <a:moveTo>
                  <a:pt x="0" y="381000"/>
                </a:moveTo>
                <a:lnTo>
                  <a:pt x="4495799" y="381000"/>
                </a:lnTo>
                <a:lnTo>
                  <a:pt x="44957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7889" y="3230045"/>
            <a:ext cx="5486400" cy="381000"/>
          </a:xfrm>
          <a:custGeom>
            <a:avLst/>
            <a:gdLst/>
            <a:ahLst/>
            <a:cxnLst/>
            <a:rect l="l" t="t" r="r" b="b"/>
            <a:pathLst>
              <a:path w="5486400" h="381000">
                <a:moveTo>
                  <a:pt x="0" y="381000"/>
                </a:moveTo>
                <a:lnTo>
                  <a:pt x="5486399" y="381000"/>
                </a:lnTo>
                <a:lnTo>
                  <a:pt x="54863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8363" y="4845558"/>
            <a:ext cx="3548379" cy="948055"/>
          </a:xfrm>
          <a:custGeom>
            <a:avLst/>
            <a:gdLst/>
            <a:ahLst/>
            <a:cxnLst/>
            <a:rect l="l" t="t" r="r" b="b"/>
            <a:pathLst>
              <a:path w="3548379" h="948054">
                <a:moveTo>
                  <a:pt x="0" y="947927"/>
                </a:moveTo>
                <a:lnTo>
                  <a:pt x="3547871" y="947927"/>
                </a:lnTo>
                <a:lnTo>
                  <a:pt x="3547871" y="0"/>
                </a:lnTo>
                <a:lnTo>
                  <a:pt x="0" y="0"/>
                </a:lnTo>
                <a:lnTo>
                  <a:pt x="0" y="947927"/>
                </a:lnTo>
                <a:close/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19" name="object 14"/>
          <p:cNvSpPr/>
          <p:nvPr/>
        </p:nvSpPr>
        <p:spPr>
          <a:xfrm>
            <a:off x="6746748" y="4019930"/>
            <a:ext cx="2244852" cy="1959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/>
          <p:cNvSpPr/>
          <p:nvPr/>
        </p:nvSpPr>
        <p:spPr>
          <a:xfrm>
            <a:off x="76201" y="4153420"/>
            <a:ext cx="1571826" cy="1684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25400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/>
          <p:cNvSpPr txBox="1"/>
          <p:nvPr/>
        </p:nvSpPr>
        <p:spPr>
          <a:xfrm>
            <a:off x="4521816" y="819637"/>
            <a:ext cx="4343400" cy="105413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$(document).ready(function(){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  <a:spcBef>
                <a:spcPts val="5"/>
              </a:spcBef>
            </a:pPr>
            <a:r>
              <a:rPr sz="2200" i="1" dirty="0">
                <a:solidFill>
                  <a:schemeClr val="bg1"/>
                </a:solidFill>
                <a:latin typeface="Arial"/>
                <a:cs typeface="Arial"/>
              </a:rPr>
              <a:t>// </a:t>
            </a:r>
            <a:r>
              <a:rPr sz="2200" i="1" spc="-5" dirty="0">
                <a:solidFill>
                  <a:schemeClr val="bg1"/>
                </a:solidFill>
                <a:latin typeface="Arial"/>
                <a:cs typeface="Arial"/>
              </a:rPr>
              <a:t>jQuery methods go here...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7194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Adding jQuery to Web</a:t>
            </a:r>
            <a:r>
              <a:rPr sz="3200" spc="-150" dirty="0"/>
              <a:t> </a:t>
            </a:r>
            <a:r>
              <a:rPr sz="3200" spc="-5" dirty="0"/>
              <a:t>Pages</a:t>
            </a:r>
            <a:endParaRPr sz="3200" dirty="0"/>
          </a:p>
        </p:txBody>
      </p:sp>
      <p:sp>
        <p:nvSpPr>
          <p:cNvPr id="7" name="object 7"/>
          <p:cNvSpPr/>
          <p:nvPr/>
        </p:nvSpPr>
        <p:spPr>
          <a:xfrm>
            <a:off x="205740" y="803148"/>
            <a:ext cx="8715756" cy="503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786" y="790194"/>
            <a:ext cx="8742045" cy="5057140"/>
          </a:xfrm>
          <a:custGeom>
            <a:avLst/>
            <a:gdLst/>
            <a:ahLst/>
            <a:cxnLst/>
            <a:rect l="l" t="t" r="r" b="b"/>
            <a:pathLst>
              <a:path w="8742045" h="5057140">
                <a:moveTo>
                  <a:pt x="0" y="5056632"/>
                </a:moveTo>
                <a:lnTo>
                  <a:pt x="8741664" y="5056632"/>
                </a:lnTo>
                <a:lnTo>
                  <a:pt x="8741664" y="0"/>
                </a:lnTo>
                <a:lnTo>
                  <a:pt x="0" y="0"/>
                </a:lnTo>
                <a:lnTo>
                  <a:pt x="0" y="505663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0689" y="2030729"/>
            <a:ext cx="6824980" cy="1910080"/>
          </a:xfrm>
          <a:custGeom>
            <a:avLst/>
            <a:gdLst/>
            <a:ahLst/>
            <a:cxnLst/>
            <a:rect l="l" t="t" r="r" b="b"/>
            <a:pathLst>
              <a:path w="6824980" h="1910079">
                <a:moveTo>
                  <a:pt x="0" y="1909572"/>
                </a:moveTo>
                <a:lnTo>
                  <a:pt x="6824471" y="1909572"/>
                </a:lnTo>
                <a:lnTo>
                  <a:pt x="6824471" y="0"/>
                </a:lnTo>
                <a:lnTo>
                  <a:pt x="0" y="0"/>
                </a:lnTo>
                <a:lnTo>
                  <a:pt x="0" y="1909572"/>
                </a:lnTo>
                <a:close/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0907" y="600455"/>
            <a:ext cx="5257800" cy="399415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Compressed/Production/Minified</a:t>
            </a:r>
            <a:r>
              <a:rPr sz="2000" b="1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212121"/>
                </a:solidFill>
                <a:latin typeface="Arial"/>
                <a:cs typeface="Arial"/>
              </a:rPr>
              <a:t>Version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3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15" name="object 10"/>
          <p:cNvSpPr txBox="1"/>
          <p:nvPr/>
        </p:nvSpPr>
        <p:spPr>
          <a:xfrm>
            <a:off x="1905000" y="5514545"/>
            <a:ext cx="6019800" cy="654025"/>
          </a:xfrm>
          <a:prstGeom prst="rect">
            <a:avLst/>
          </a:prstGeom>
          <a:solidFill>
            <a:srgbClr val="0000CC"/>
          </a:solidFill>
        </p:spPr>
        <p:txBody>
          <a:bodyPr vert="horz" wrap="square" lIns="0" tIns="38100" rIns="0" bIns="0" rtlCol="0">
            <a:spAutoFit/>
          </a:bodyPr>
          <a:lstStyle/>
          <a:p>
            <a:pPr marL="144780" algn="ctr">
              <a:lnSpc>
                <a:spcPct val="100000"/>
              </a:lnSpc>
              <a:spcBef>
                <a:spcPts val="300"/>
              </a:spcBef>
            </a:pPr>
            <a:r>
              <a:rPr sz="2000" b="1" dirty="0" smtClean="0">
                <a:solidFill>
                  <a:schemeClr val="bg1"/>
                </a:solidFill>
                <a:latin typeface="Arial"/>
                <a:cs typeface="Arial"/>
              </a:rPr>
              <a:t>Minified</a:t>
            </a:r>
            <a:r>
              <a:rPr sz="2000" b="1" spc="-6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-15" dirty="0" smtClean="0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r>
              <a:rPr lang="en-CA" sz="2000" b="1" spc="-15" dirty="0" smtClean="0">
                <a:solidFill>
                  <a:schemeClr val="bg1"/>
                </a:solidFill>
                <a:latin typeface="Arial"/>
                <a:cs typeface="Arial"/>
              </a:rPr>
              <a:t>: No whitespaces, No comments, hard to read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95600" y="2286000"/>
            <a:ext cx="53340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75273" y="3342682"/>
            <a:ext cx="29718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lang="en-CA" spc="-5" dirty="0" smtClean="0">
                <a:solidFill>
                  <a:schemeClr val="bg1"/>
                </a:solidFill>
                <a:latin typeface="Arial"/>
                <a:cs typeface="Arial"/>
              </a:rPr>
              <a:t>Ready Event: jQuery Code will be</a:t>
            </a:r>
            <a:r>
              <a:rPr lang="en-CA" spc="2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CA" spc="-5" dirty="0" smtClean="0">
                <a:solidFill>
                  <a:schemeClr val="bg1"/>
                </a:solidFill>
                <a:latin typeface="Arial"/>
                <a:cs typeface="Arial"/>
              </a:rPr>
              <a:t>Executed</a:t>
            </a:r>
            <a:endParaRPr lang="en-CA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CA" dirty="0" smtClean="0">
                <a:solidFill>
                  <a:schemeClr val="bg1"/>
                </a:solidFill>
                <a:latin typeface="Arial"/>
                <a:cs typeface="Arial"/>
              </a:rPr>
              <a:t>After </a:t>
            </a:r>
            <a:r>
              <a:rPr lang="en-CA" spc="-5" dirty="0" smtClean="0">
                <a:solidFill>
                  <a:schemeClr val="bg1"/>
                </a:solidFill>
                <a:latin typeface="Arial"/>
                <a:cs typeface="Arial"/>
              </a:rPr>
              <a:t>Loading </a:t>
            </a:r>
            <a:r>
              <a:rPr lang="en-CA" dirty="0" smtClean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en-CA" spc="-3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CA" spc="-10" dirty="0" smtClean="0">
                <a:solidFill>
                  <a:schemeClr val="bg1"/>
                </a:solidFill>
                <a:latin typeface="Arial"/>
                <a:cs typeface="Arial"/>
              </a:rPr>
              <a:t>Webpage</a:t>
            </a:r>
            <a:endParaRPr lang="en-CA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9144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 smtClean="0"/>
              <a:t>jQuery</a:t>
            </a:r>
            <a:r>
              <a:rPr lang="en-CA" sz="3200" dirty="0" smtClean="0"/>
              <a:t>:</a:t>
            </a:r>
            <a:r>
              <a:rPr sz="3200" spc="-110" dirty="0" smtClean="0"/>
              <a:t> </a:t>
            </a:r>
            <a:r>
              <a:rPr lang="en-CA" sz="3200" spc="-110" dirty="0" smtClean="0"/>
              <a:t>Basic </a:t>
            </a:r>
            <a:r>
              <a:rPr sz="3200" dirty="0" smtClean="0"/>
              <a:t>Syntax</a:t>
            </a:r>
            <a:endParaRPr sz="3200" dirty="0"/>
          </a:p>
        </p:txBody>
      </p:sp>
      <p:sp>
        <p:nvSpPr>
          <p:cNvPr id="15" name="object 15"/>
          <p:cNvSpPr txBox="1"/>
          <p:nvPr/>
        </p:nvSpPr>
        <p:spPr>
          <a:xfrm>
            <a:off x="504372" y="838200"/>
            <a:ext cx="3048000" cy="4078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810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$(</a:t>
            </a:r>
            <a:r>
              <a:rPr sz="2400" b="1" i="1" spc="-5" dirty="0">
                <a:solidFill>
                  <a:schemeClr val="bg1"/>
                </a:solidFill>
                <a:latin typeface="Arial"/>
                <a:cs typeface="Arial"/>
              </a:rPr>
              <a:t>selector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).</a:t>
            </a:r>
            <a:r>
              <a:rPr sz="2400" b="1" i="1" spc="-5" dirty="0">
                <a:solidFill>
                  <a:schemeClr val="bg1"/>
                </a:solidFill>
                <a:latin typeface="Arial"/>
                <a:cs typeface="Arial"/>
              </a:rPr>
              <a:t>action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372" y="1479605"/>
            <a:ext cx="8153400" cy="462280"/>
          </a:xfrm>
          <a:prstGeom prst="rect">
            <a:avLst/>
          </a:prstGeom>
          <a:solidFill>
            <a:srgbClr val="EA9ADB"/>
          </a:solidFill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solidFill>
                  <a:srgbClr val="252599"/>
                </a:solidFill>
                <a:latin typeface="Arial"/>
                <a:cs typeface="Arial"/>
              </a:rPr>
              <a:t>$: </a:t>
            </a:r>
            <a:r>
              <a:rPr sz="2400" spc="-5" dirty="0">
                <a:latin typeface="Arial"/>
                <a:cs typeface="Arial"/>
              </a:rPr>
              <a:t>Access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372" y="2089205"/>
            <a:ext cx="8153400" cy="407163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746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95"/>
              </a:spcBef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Selector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ID, </a:t>
            </a:r>
            <a:r>
              <a:rPr sz="2400" spc="-5" dirty="0">
                <a:latin typeface="Arial"/>
                <a:cs typeface="Arial"/>
              </a:rPr>
              <a:t>Class, </a:t>
            </a:r>
            <a:r>
              <a:rPr sz="2400" spc="-90" dirty="0">
                <a:latin typeface="Arial"/>
                <a:cs typeface="Arial"/>
              </a:rPr>
              <a:t>Tag </a:t>
            </a:r>
            <a:r>
              <a:rPr sz="2400" dirty="0">
                <a:latin typeface="Arial"/>
                <a:cs typeface="Arial"/>
              </a:rPr>
              <a:t>Name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Finding HTML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372" y="2669777"/>
            <a:ext cx="8153400" cy="409085"/>
          </a:xfrm>
          <a:prstGeom prst="rect">
            <a:avLst/>
          </a:prstGeom>
          <a:solidFill>
            <a:srgbClr val="876028">
              <a:alpha val="67842"/>
            </a:srgbClr>
          </a:solidFill>
        </p:spPr>
        <p:txBody>
          <a:bodyPr vert="horz" wrap="square" lIns="0" tIns="39369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09"/>
              </a:spcBef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action()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Things Performed on Selected HTML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Element(s)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23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313488"/>
            <a:ext cx="10668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3657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CMPP 257: Introduction to JavaScript &amp; JQuery</a:t>
            </a:r>
          </a:p>
        </p:txBody>
      </p:sp>
      <p:sp>
        <p:nvSpPr>
          <p:cNvPr id="25" name="object 16"/>
          <p:cNvSpPr txBox="1"/>
          <p:nvPr/>
        </p:nvSpPr>
        <p:spPr>
          <a:xfrm>
            <a:off x="504372" y="3474720"/>
            <a:ext cx="8153400" cy="25006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CA" sz="2400" b="1" u="sng" spc="-5" dirty="0" smtClean="0">
                <a:solidFill>
                  <a:srgbClr val="C00000"/>
                </a:solidFill>
                <a:latin typeface="Arial"/>
                <a:cs typeface="Arial"/>
              </a:rPr>
              <a:t>Examples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400" spc="-5" dirty="0" smtClean="0">
                <a:solidFill>
                  <a:srgbClr val="212121"/>
                </a:solidFill>
                <a:latin typeface="Arial"/>
                <a:cs typeface="Arial"/>
              </a:rPr>
              <a:t>$("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p").hide()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hides all </a:t>
            </a:r>
            <a:r>
              <a:rPr sz="2400" dirty="0">
                <a:solidFill>
                  <a:srgbClr val="212121"/>
                </a:solidFill>
                <a:latin typeface="Arial"/>
                <a:cs typeface="Arial"/>
              </a:rPr>
              <a:t>&lt;p&gt;</a:t>
            </a:r>
            <a:r>
              <a:rPr sz="2400" spc="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"/>
                <a:cs typeface="Arial"/>
              </a:rPr>
              <a:t>elements</a:t>
            </a:r>
            <a:r>
              <a:rPr sz="2400" spc="-5" dirty="0" smtClean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lang="en-CA" sz="2400" spc="-5" dirty="0" smtClean="0">
              <a:solidFill>
                <a:srgbClr val="212121"/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$(".test").hide() </a:t>
            </a:r>
            <a:r>
              <a:rPr lang="en-CA" sz="2400" dirty="0" smtClean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hides all elements with</a:t>
            </a:r>
            <a:r>
              <a:rPr lang="en-CA" sz="2400" spc="85" dirty="0" smtClean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class="test".</a:t>
            </a:r>
            <a:endParaRPr lang="en-CA" sz="2400" dirty="0" smtClean="0">
              <a:latin typeface="Arial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rgbClr val="212121"/>
                </a:solidFill>
                <a:latin typeface="Arial"/>
                <a:cs typeface="Arial"/>
              </a:rPr>
              <a:t>$("#test").hide() - </a:t>
            </a: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hides </a:t>
            </a:r>
            <a:r>
              <a:rPr lang="en-CA" sz="2400" dirty="0" smtClean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element with </a:t>
            </a:r>
            <a:r>
              <a:rPr lang="en-CA" sz="2400" dirty="0" smtClean="0">
                <a:solidFill>
                  <a:srgbClr val="212121"/>
                </a:solidFill>
                <a:latin typeface="Arial"/>
                <a:cs typeface="Arial"/>
              </a:rPr>
              <a:t>id="test".</a:t>
            </a:r>
            <a:endParaRPr lang="en-CA" sz="2400" dirty="0" smtClean="0">
              <a:latin typeface="Arial"/>
              <a:cs typeface="Arial"/>
            </a:endParaRP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$(this).hide() </a:t>
            </a:r>
            <a:r>
              <a:rPr lang="en-CA" sz="2400" dirty="0" smtClean="0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hides </a:t>
            </a:r>
            <a:r>
              <a:rPr lang="en-CA" sz="2400" dirty="0" smtClean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current</a:t>
            </a:r>
            <a:r>
              <a:rPr lang="en-CA" sz="2400" spc="30" dirty="0" smtClean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CA" sz="2400" spc="-5" dirty="0" smtClean="0">
                <a:solidFill>
                  <a:srgbClr val="212121"/>
                </a:solidFill>
                <a:latin typeface="Arial"/>
                <a:cs typeface="Arial"/>
              </a:rPr>
              <a:t>element.</a:t>
            </a:r>
            <a:endParaRPr lang="en-CA" sz="240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1064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Outlines</vt:lpstr>
      <vt:lpstr>What is jQuery?</vt:lpstr>
      <vt:lpstr>Why jQuery?</vt:lpstr>
      <vt:lpstr>Why jQuery?</vt:lpstr>
      <vt:lpstr>Adding jQuery to Web Pages</vt:lpstr>
      <vt:lpstr>Example</vt:lpstr>
      <vt:lpstr>Adding jQuery to Web Pages</vt:lpstr>
      <vt:lpstr>jQuery: Basic Syntax</vt:lpstr>
      <vt:lpstr>Basic Selectors</vt:lpstr>
      <vt:lpstr>Combined Selectors</vt:lpstr>
      <vt:lpstr>Selecting/Manipulating HTML Elements</vt:lpstr>
      <vt:lpstr>Break It Down</vt:lpstr>
      <vt:lpstr>Example</vt:lpstr>
      <vt:lpstr>Example</vt:lpstr>
      <vt:lpstr>Example</vt:lpstr>
      <vt:lpstr>More Methods &amp; Events</vt:lpstr>
      <vt:lpstr>Getters and Setters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USER</dc:creator>
  <cp:lastModifiedBy>Hamdy Ibrahim</cp:lastModifiedBy>
  <cp:revision>14</cp:revision>
  <dcterms:created xsi:type="dcterms:W3CDTF">2018-04-04T04:43:53Z</dcterms:created>
  <dcterms:modified xsi:type="dcterms:W3CDTF">2018-04-08T02:44:08Z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2018-04-04T00:00:00Z</vt:filetime>
  </property>
</Properties>
</file>