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77"/>
    <a:srgbClr val="C8B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6F42-5E7C-7042-82B6-6A8AD7FD7241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DE16-9C2E-3149-BBBA-75D03C31C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888B-DA2B-C0A9-4A79-ED418391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8E64F-9ACB-F97C-7B7D-196B705A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3D9E9-ED2B-DB3F-43EF-3D05A5C9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FEA92-876A-F3F7-240C-F3C46A75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ECF4-9999-8D8B-6B7A-758CA28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56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A259-3586-B9CA-065A-2685B4D8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7D70F-CEA4-87F0-9B4F-06B68DE7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BB93C-073F-6C13-8602-2558D56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CCC96-A7E8-7A72-990E-AD36789B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6ECD1-4EC6-E86B-B86E-65DEB7E9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2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7DB31-421A-A440-1BBB-FDB29556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414DB-CA66-9D51-776D-7CD88C4D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DE24-84E2-D58A-CF7F-FE732B7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16B5-F97C-B644-9D72-9915A70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2FF7-F341-5EB1-3A5A-139908A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62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033C-0BAC-775F-8569-D0059972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F568-6400-B4D4-084C-38075605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4802-8195-0AEE-AD36-7B27270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F1A9F-958F-5E75-CBF8-F9254D8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ECE5-5F77-6460-2FBD-D829665D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29F5-F9D9-2051-58ED-53759395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4CD20-D66F-F272-24AC-614780A9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1A344-903E-6D42-67BB-B55D681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8269-6731-0C66-9DCA-564F69A2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A7E48-A200-4A12-8FD8-D5567BC8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1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1CA2-0220-7C90-C34A-ED9E943F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EE8BE-7F81-47F6-FECC-56B13C9C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E9C83-3CB8-0EEC-061C-0C480E7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5CF4F-BE86-3415-6D29-2BD3CC3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FCAD3-E16A-8F13-5D35-1074764B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0F021-66E5-F545-A47F-8C51AC8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F584-2484-ADF2-75AB-258DE0A0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FA4DC-3C49-5C21-7419-80C6F8A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F2C27-6FD2-9D5B-FE78-B05061CE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17504-25C1-70FA-36CF-7A7100EC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F8B21-5B7D-AFF2-5A58-1611E56F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84120-3F33-B558-1A7A-241FFFA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2B906-040B-FA68-0410-72606D6D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47AAF-2F20-0266-6DB5-8A19D7D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B92FD-0B87-A456-4148-9880E0A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9FA03-1872-3994-A1DA-6492BFB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C4A90-C8E2-D47B-9D16-E76DDE8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62F7E-F8FC-96A7-3F32-D8256EB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F9686-4EFD-EBC7-ECCC-24F6B7E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A5DA2-4A92-074B-C7E6-0B3F6E6F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9EAA1-CB0B-B2EE-4025-ED9FA010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7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BA09-4951-98AB-F1AC-CE6A3AE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F67-EF80-A9CD-6008-CE9171E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29847-A877-D26A-D3AC-F7E94008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AED12-82AE-B81A-4C88-88F01D98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21140-21C3-29A5-B0B4-A8B11BC3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9B9D4-3FD5-6821-F71B-7B68FFC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5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9C02-F1A8-E789-23A9-6565A21B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54895-1446-FF12-3982-1A98007E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544D8-E13B-47A0-00EB-9A04A2A2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970C9-F01D-252A-494F-BA3304A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692B-277D-E8DD-13EF-C1AAA85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07ACC-52CB-19BF-8F53-710BE42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3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5788E-B1EB-2C23-7DB8-E710C64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D1EDA-8E81-87ED-2B00-AA5C1D8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D75F-B92C-A303-7A55-072E4207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B9DF-06E5-EF98-AED3-E0047E00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1885-CC68-F9A0-EBD4-19A8C23E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6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ula1.com/en/page/what-is-f1" TargetMode="External"/><Relationship Id="rId2" Type="http://schemas.openxmlformats.org/officeDocument/2006/relationships/hyperlink" Target="https://www.pirelli.com/tyres/en-ww/motorsport/car/formula-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ackchan0528/f1-pitstop-strateg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78705" y="946466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F0AD14-0C8D-F814-B969-C612509B73CF}"/>
              </a:ext>
            </a:extLst>
          </p:cNvPr>
          <p:cNvSpPr txBox="1"/>
          <p:nvPr/>
        </p:nvSpPr>
        <p:spPr>
          <a:xfrm>
            <a:off x="5271672" y="4441509"/>
            <a:ext cx="164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EC1E4-40C5-54FC-F45D-8C3BC897329B}"/>
              </a:ext>
            </a:extLst>
          </p:cNvPr>
          <p:cNvSpPr txBox="1"/>
          <p:nvPr/>
        </p:nvSpPr>
        <p:spPr>
          <a:xfrm>
            <a:off x="416821" y="60608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2024.11.29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7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2C04-0F10-5AE9-9664-0E568D6E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9ADD36-2B04-BB37-F393-233D3BA2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7103FC-2E4B-4308-8118-3FC4E9682711}"/>
              </a:ext>
            </a:extLst>
          </p:cNvPr>
          <p:cNvSpPr txBox="1"/>
          <p:nvPr/>
        </p:nvSpPr>
        <p:spPr>
          <a:xfrm>
            <a:off x="237184" y="1177044"/>
            <a:ext cx="139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670087-0CD8-679D-5039-DBE95667534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8ECAA-65BC-B239-37C4-FA9B6231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BCD307-3709-0CAB-B599-6FDB78A6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58A442-299B-4899-A5D0-E5663556F965}"/>
              </a:ext>
            </a:extLst>
          </p:cNvPr>
          <p:cNvSpPr txBox="1"/>
          <p:nvPr/>
        </p:nvSpPr>
        <p:spPr>
          <a:xfrm>
            <a:off x="237184" y="1177044"/>
            <a:ext cx="247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Future Works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A23FB-4B02-1D22-9E36-2BA595AF8404}"/>
              </a:ext>
            </a:extLst>
          </p:cNvPr>
          <p:cNvSpPr txBox="1"/>
          <p:nvPr/>
        </p:nvSpPr>
        <p:spPr>
          <a:xfrm>
            <a:off x="1190800" y="2354089"/>
            <a:ext cx="7945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 of opponents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Wet conditions and wet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tyres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many other factors make F1 game fascinating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702AAF-7AE6-A85C-D857-FD79DCC6E84B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54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D4E4-DDE1-56ED-DBA8-0F3AD1A2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62B028A-A1D3-8395-3AD3-9C144E84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FE43F4-072A-3E85-F1C0-0B0DC4C44BB5}"/>
              </a:ext>
            </a:extLst>
          </p:cNvPr>
          <p:cNvSpPr txBox="1"/>
          <p:nvPr/>
        </p:nvSpPr>
        <p:spPr>
          <a:xfrm>
            <a:off x="970538" y="1451412"/>
            <a:ext cx="10250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 Pirelli, Formula 1 and Pirelli,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https://www.pirelli.com/tyres/en-ww/motorsport/car/formula-1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[2] F1, What is F1,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https://www.formula1.com/en/page/what-is-f1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[3] jackchan0528, f1-stop-strategy,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https://github.com/jackchan0528/f1-pitstop-strategy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[4]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Heilmeier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Alexander et al. “Virtual Strategy Engineer: Using Artificial Neural Networks for Making Race Strategy Decisions in Circuit Motorsport.” Applied Sciences (2020): n.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[5] Syeda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Jennifer “Deep-Racing: An Embedded Deep Neural Network (EDNN) Model to Predict the Winning Strategy in Formula One Racing” International Journal of Machine Learning(2023)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61587-CBEA-18E0-79B0-8E5017A0426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18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9C14-B4B0-C4A8-9DDD-CD852CA0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482D3-ABAE-0D8A-FDFA-1148DD808CF5}"/>
              </a:ext>
            </a:extLst>
          </p:cNvPr>
          <p:cNvSpPr txBox="1">
            <a:spLocks noChangeArrowheads="1"/>
          </p:cNvSpPr>
          <p:nvPr/>
        </p:nvSpPr>
        <p:spPr>
          <a:xfrm>
            <a:off x="3849853" y="1211807"/>
            <a:ext cx="4492293" cy="70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" altLang="zh-CN" sz="5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FB17F-CD1A-4820-F3EC-528F5339C501}"/>
              </a:ext>
            </a:extLst>
          </p:cNvPr>
          <p:cNvSpPr txBox="1"/>
          <p:nvPr/>
        </p:nvSpPr>
        <p:spPr>
          <a:xfrm>
            <a:off x="5271672" y="5426243"/>
            <a:ext cx="164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A6121B-3E24-9EB1-23BA-279BB2940D20}"/>
              </a:ext>
            </a:extLst>
          </p:cNvPr>
          <p:cNvSpPr txBox="1">
            <a:spLocks noChangeArrowheads="1"/>
          </p:cNvSpPr>
          <p:nvPr/>
        </p:nvSpPr>
        <p:spPr>
          <a:xfrm>
            <a:off x="1678705" y="4073449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</p:spTree>
    <p:extLst>
      <p:ext uri="{BB962C8B-B14F-4D97-AF65-F5344CB8AC3E}">
        <p14:creationId xmlns:p14="http://schemas.microsoft.com/office/powerpoint/2010/main" val="25485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63303" y="0"/>
            <a:ext cx="7128697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The start of the 2024 Bahrain Grand Prix">
            <a:extLst>
              <a:ext uri="{FF2B5EF4-FFF2-40B4-BE49-F238E27FC236}">
                <a16:creationId xmlns:a16="http://schemas.microsoft.com/office/drawing/2014/main" id="{ED893392-3191-C1AC-EE5C-BEA3ECAB1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r="31595"/>
          <a:stretch/>
        </p:blipFill>
        <p:spPr bwMode="auto">
          <a:xfrm>
            <a:off x="-1" y="-7887"/>
            <a:ext cx="4793673" cy="68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BE8E93-1DB4-4F7E-8E6F-499017A3ADB8}"/>
              </a:ext>
            </a:extLst>
          </p:cNvPr>
          <p:cNvSpPr txBox="1"/>
          <p:nvPr/>
        </p:nvSpPr>
        <p:spPr>
          <a:xfrm>
            <a:off x="5989427" y="1495330"/>
            <a:ext cx="2313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1F820-3C7C-CA59-0608-E4F45F2DC977}"/>
              </a:ext>
            </a:extLst>
          </p:cNvPr>
          <p:cNvSpPr txBox="1"/>
          <p:nvPr/>
        </p:nvSpPr>
        <p:spPr>
          <a:xfrm>
            <a:off x="5989427" y="3612693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2B8AE5-F752-9C24-150C-46D6905AFEED}"/>
              </a:ext>
            </a:extLst>
          </p:cNvPr>
          <p:cNvSpPr txBox="1"/>
          <p:nvPr/>
        </p:nvSpPr>
        <p:spPr>
          <a:xfrm>
            <a:off x="5989427" y="46713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BD130-39A7-DD88-E1B4-0F0D3A495AC9}"/>
              </a:ext>
            </a:extLst>
          </p:cNvPr>
          <p:cNvSpPr txBox="1"/>
          <p:nvPr/>
        </p:nvSpPr>
        <p:spPr>
          <a:xfrm>
            <a:off x="5989427" y="2554011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1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DCC7-3A3C-8ABE-FCE9-83FF43D7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BEA2E5-BFFB-BD13-AF19-37FFE6C6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4" y="2135846"/>
            <a:ext cx="5662246" cy="31850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76FF48C-AF7D-8041-327B-264F07AE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3613EC-8227-F607-BF92-FEDC6A01FDEB}"/>
              </a:ext>
            </a:extLst>
          </p:cNvPr>
          <p:cNvSpPr txBox="1"/>
          <p:nvPr/>
        </p:nvSpPr>
        <p:spPr>
          <a:xfrm>
            <a:off x="237184" y="1177044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Formula 1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EF3B99-14AC-8403-C6C6-3669FD843EF6}"/>
              </a:ext>
            </a:extLst>
          </p:cNvPr>
          <p:cNvSpPr txBox="1"/>
          <p:nvPr/>
        </p:nvSpPr>
        <p:spPr>
          <a:xfrm>
            <a:off x="971938" y="198313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E8A00-ECF9-2244-983C-E809439CC13A}"/>
              </a:ext>
            </a:extLst>
          </p:cNvPr>
          <p:cNvSpPr txBox="1"/>
          <p:nvPr/>
        </p:nvSpPr>
        <p:spPr>
          <a:xfrm>
            <a:off x="1665956" y="1825173"/>
            <a:ext cx="490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 sz="2800" dirty="0">
                <a:solidFill>
                  <a:srgbClr val="15151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 highest class of international motorsport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0D602-E59B-5352-71D6-463A2EC975F8}"/>
              </a:ext>
            </a:extLst>
          </p:cNvPr>
          <p:cNvSpPr txBox="1"/>
          <p:nvPr/>
        </p:nvSpPr>
        <p:spPr>
          <a:xfrm>
            <a:off x="686603" y="284138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D09AB8-84D0-7E0C-9965-702EFE17F1A5}"/>
              </a:ext>
            </a:extLst>
          </p:cNvPr>
          <p:cNvSpPr txBox="1"/>
          <p:nvPr/>
        </p:nvSpPr>
        <p:spPr>
          <a:xfrm>
            <a:off x="1665956" y="2904189"/>
            <a:ext cx="498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years of history (since 1950)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CC04E-8AD2-A2CA-9AEE-6B675873891D}"/>
              </a:ext>
            </a:extLst>
          </p:cNvPr>
          <p:cNvSpPr txBox="1"/>
          <p:nvPr/>
        </p:nvSpPr>
        <p:spPr>
          <a:xfrm>
            <a:off x="687910" y="349211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128385-D329-19CC-A405-951B7A77639C}"/>
              </a:ext>
            </a:extLst>
          </p:cNvPr>
          <p:cNvSpPr txBox="1"/>
          <p:nvPr/>
        </p:nvSpPr>
        <p:spPr>
          <a:xfrm>
            <a:off x="1665956" y="3553670"/>
            <a:ext cx="31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races one season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A55D1-7116-36C3-1D01-3FF658EBFD9E}"/>
              </a:ext>
            </a:extLst>
          </p:cNvPr>
          <p:cNvSpPr txBox="1"/>
          <p:nvPr/>
        </p:nvSpPr>
        <p:spPr>
          <a:xfrm>
            <a:off x="686603" y="414668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D9A34-7D63-F154-83CD-59993E4AA168}"/>
              </a:ext>
            </a:extLst>
          </p:cNvPr>
          <p:cNvSpPr txBox="1"/>
          <p:nvPr/>
        </p:nvSpPr>
        <p:spPr>
          <a:xfrm>
            <a:off x="686602" y="479301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B111F3-9F3C-3F0E-1CD2-E4A585E3FF1D}"/>
              </a:ext>
            </a:extLst>
          </p:cNvPr>
          <p:cNvSpPr txBox="1"/>
          <p:nvPr/>
        </p:nvSpPr>
        <p:spPr>
          <a:xfrm>
            <a:off x="397364" y="5453241"/>
            <a:ext cx="1208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200k-400k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23DB8A-63B0-78C4-0C1D-7D58CA4513D2}"/>
              </a:ext>
            </a:extLst>
          </p:cNvPr>
          <p:cNvSpPr txBox="1"/>
          <p:nvPr/>
        </p:nvSpPr>
        <p:spPr>
          <a:xfrm>
            <a:off x="1665956" y="5668684"/>
            <a:ext cx="496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attendance every race week</a:t>
            </a:r>
            <a:endParaRPr kumimoji="1"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03AC56-C6B3-395A-7D1F-209CA63D94A9}"/>
              </a:ext>
            </a:extLst>
          </p:cNvPr>
          <p:cNvSpPr txBox="1"/>
          <p:nvPr/>
        </p:nvSpPr>
        <p:spPr>
          <a:xfrm>
            <a:off x="1665956" y="4206442"/>
            <a:ext cx="12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1E3CDD-58D4-5C40-C4A6-4A1A24083763}"/>
              </a:ext>
            </a:extLst>
          </p:cNvPr>
          <p:cNvSpPr txBox="1"/>
          <p:nvPr/>
        </p:nvSpPr>
        <p:spPr>
          <a:xfrm>
            <a:off x="1665956" y="4854571"/>
            <a:ext cx="134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drivers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5E2D7-B8FF-13BE-8107-7ADDA9421D94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8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510B6-01A8-12C9-80F7-02A13D81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D5194E-9832-4A7F-D6BB-696E578A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78B253-721D-4A0F-995B-A06DBC0FCCB6}"/>
              </a:ext>
            </a:extLst>
          </p:cNvPr>
          <p:cNvSpPr txBox="1"/>
          <p:nvPr/>
        </p:nvSpPr>
        <p:spPr>
          <a:xfrm>
            <a:off x="237184" y="1177044"/>
            <a:ext cx="377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and Strategy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55153-DBDC-2DA6-C682-83EFE40D292A}"/>
              </a:ext>
            </a:extLst>
          </p:cNvPr>
          <p:cNvSpPr txBox="1"/>
          <p:nvPr/>
        </p:nvSpPr>
        <p:spPr>
          <a:xfrm>
            <a:off x="3244356" y="1844069"/>
            <a:ext cx="5940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 race, every car MUST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1 pit-stop to change tyres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2 tyre compounds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efficient way to gain advantage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Max Verstappen of Red Bull Racing during the Formula 1 Spanish Grand Prix at Circuit de">
            <a:extLst>
              <a:ext uri="{FF2B5EF4-FFF2-40B4-BE49-F238E27FC236}">
                <a16:creationId xmlns:a16="http://schemas.microsoft.com/office/drawing/2014/main" id="{CAAE35B5-1F15-393C-95BF-DA53B91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77" y="3557534"/>
            <a:ext cx="5653246" cy="31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0CE128-9857-7818-4186-2AD444311852}"/>
              </a:ext>
            </a:extLst>
          </p:cNvPr>
          <p:cNvSpPr txBox="1"/>
          <p:nvPr/>
        </p:nvSpPr>
        <p:spPr>
          <a:xfrm>
            <a:off x="1268042" y="4732010"/>
            <a:ext cx="171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seconds</a:t>
            </a:r>
          </a:p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average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89B77-6281-3E27-CCB7-9CE1160576FB}"/>
              </a:ext>
            </a:extLst>
          </p:cNvPr>
          <p:cNvSpPr txBox="1"/>
          <p:nvPr/>
        </p:nvSpPr>
        <p:spPr>
          <a:xfrm>
            <a:off x="9213553" y="4732010"/>
            <a:ext cx="240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members</a:t>
            </a:r>
          </a:p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involved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114F47-B4A0-D1B0-8E03-44958F66CA61}"/>
              </a:ext>
            </a:extLst>
          </p:cNvPr>
          <p:cNvSpPr txBox="1"/>
          <p:nvPr/>
        </p:nvSpPr>
        <p:spPr>
          <a:xfrm>
            <a:off x="2091666" y="419256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6DD36D-F7F8-1D54-2EDE-688102F1B02A}"/>
              </a:ext>
            </a:extLst>
          </p:cNvPr>
          <p:cNvSpPr txBox="1"/>
          <p:nvPr/>
        </p:nvSpPr>
        <p:spPr>
          <a:xfrm>
            <a:off x="9213553" y="419256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D5ACC-08B8-A1E4-DBE1-81F3C7219B0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388CC-B603-A564-FE1B-F64EB08F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7EED9E-26F3-BC0B-CB30-01C3CB5F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D3D04-DBD9-CDCB-872A-3F32A4B6519E}"/>
              </a:ext>
            </a:extLst>
          </p:cNvPr>
          <p:cNvSpPr txBox="1"/>
          <p:nvPr/>
        </p:nvSpPr>
        <p:spPr>
          <a:xfrm>
            <a:off x="237184" y="1177044"/>
            <a:ext cx="3101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DFEB3A-2D42-00CB-BA0D-4FDBC343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60" y="4360777"/>
            <a:ext cx="7244862" cy="23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41D140-54A5-309D-FBD7-376B64B5FCB5}"/>
              </a:ext>
            </a:extLst>
          </p:cNvPr>
          <p:cNvSpPr txBox="1"/>
          <p:nvPr/>
        </p:nvSpPr>
        <p:spPr>
          <a:xfrm>
            <a:off x="4506431" y="198408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C0 C1 C2 C3 C4 C5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A7BA09-AAB2-45E3-BFAA-57D5E967753B}"/>
              </a:ext>
            </a:extLst>
          </p:cNvPr>
          <p:cNvSpPr txBox="1"/>
          <p:nvPr/>
        </p:nvSpPr>
        <p:spPr>
          <a:xfrm>
            <a:off x="4484053" y="3206966"/>
            <a:ext cx="3546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 Medium Soft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9CC39AA-0A2F-AA76-108E-A669166A9B6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257071" y="2507300"/>
            <a:ext cx="0" cy="69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08BF77E-4C3C-D6C6-75AE-9B43DFE1B5E2}"/>
              </a:ext>
            </a:extLst>
          </p:cNvPr>
          <p:cNvSpPr txBox="1"/>
          <p:nvPr/>
        </p:nvSpPr>
        <p:spPr>
          <a:xfrm>
            <a:off x="6635261" y="2626300"/>
            <a:ext cx="338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are chosen in a race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E0BF4DE-9518-E16D-10C1-DA6B3442D30A}"/>
              </a:ext>
            </a:extLst>
          </p:cNvPr>
          <p:cNvCxnSpPr>
            <a:cxnSpLocks/>
          </p:cNvCxnSpPr>
          <p:nvPr/>
        </p:nvCxnSpPr>
        <p:spPr>
          <a:xfrm flipH="1">
            <a:off x="3563815" y="3730186"/>
            <a:ext cx="149019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5A4E2F-91F2-F80A-0B0B-5D2F0FBF8D38}"/>
              </a:ext>
            </a:extLst>
          </p:cNvPr>
          <p:cNvCxnSpPr>
            <a:cxnSpLocks/>
          </p:cNvCxnSpPr>
          <p:nvPr/>
        </p:nvCxnSpPr>
        <p:spPr>
          <a:xfrm flipH="1">
            <a:off x="5054006" y="3730186"/>
            <a:ext cx="1173667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95D5FE-AFD1-3A12-969C-F3D19992B548}"/>
              </a:ext>
            </a:extLst>
          </p:cNvPr>
          <p:cNvCxnSpPr>
            <a:cxnSpLocks/>
          </p:cNvCxnSpPr>
          <p:nvPr/>
        </p:nvCxnSpPr>
        <p:spPr>
          <a:xfrm flipH="1">
            <a:off x="6227673" y="3730186"/>
            <a:ext cx="121784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9B1E66E-47A3-B0B3-54FB-A44756D4E6EC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1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7C34-6FCB-BA67-C0BF-97E4D1BD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DF80DF-6A70-00F7-56FD-D24B69B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369450-060F-2E04-872B-DC3301FC322F}"/>
              </a:ext>
            </a:extLst>
          </p:cNvPr>
          <p:cNvSpPr txBox="1"/>
          <p:nvPr/>
        </p:nvSpPr>
        <p:spPr>
          <a:xfrm>
            <a:off x="2195737" y="1168460"/>
            <a:ext cx="632314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predict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pit-stop &amp;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to change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combined as an optimal pit-stop strategy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手机屏幕的截图&#10;&#10;中度可信度描述已自动生成">
            <a:extLst>
              <a:ext uri="{FF2B5EF4-FFF2-40B4-BE49-F238E27FC236}">
                <a16:creationId xmlns:a16="http://schemas.microsoft.com/office/drawing/2014/main" id="{5768809D-0419-3B66-D17F-13DB7DF5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05" t="28453" r="24013" b="-234"/>
          <a:stretch/>
        </p:blipFill>
        <p:spPr>
          <a:xfrm>
            <a:off x="3625952" y="4088434"/>
            <a:ext cx="4857399" cy="20907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9F43EE-B466-6E48-0C77-316FEC5056C6}"/>
              </a:ext>
            </a:extLst>
          </p:cNvPr>
          <p:cNvSpPr txBox="1"/>
          <p:nvPr/>
        </p:nvSpPr>
        <p:spPr>
          <a:xfrm>
            <a:off x="3947882" y="3257437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ED65B-DE78-DAFB-4F62-574D78ECAAC2}"/>
              </a:ext>
            </a:extLst>
          </p:cNvPr>
          <p:cNvSpPr txBox="1"/>
          <p:nvPr/>
        </p:nvSpPr>
        <p:spPr>
          <a:xfrm>
            <a:off x="6118785" y="3257437"/>
            <a:ext cx="254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57AA2EA-E592-788E-0214-584628B7A63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9108" y="5133821"/>
            <a:ext cx="1386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56A968C-6DBC-C91E-1F07-0FA6978B588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483351" y="5133821"/>
            <a:ext cx="175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4E0ED-CE8E-2378-8810-F3E85E737AA5}"/>
              </a:ext>
            </a:extLst>
          </p:cNvPr>
          <p:cNvSpPr txBox="1"/>
          <p:nvPr/>
        </p:nvSpPr>
        <p:spPr>
          <a:xfrm>
            <a:off x="2306008" y="4267418"/>
            <a:ext cx="1284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05FBFE-9DCD-2249-4045-67998A8F4E8D}"/>
              </a:ext>
            </a:extLst>
          </p:cNvPr>
          <p:cNvSpPr txBox="1"/>
          <p:nvPr/>
        </p:nvSpPr>
        <p:spPr>
          <a:xfrm>
            <a:off x="8629504" y="4267417"/>
            <a:ext cx="1402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53315D-AE20-D4A0-9F40-D819688D2E07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1949F-8245-C555-A6AD-2C14B475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92C1998-2DC1-E16C-A946-A9EACA2C424F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022245-7A6F-6CC6-FDC4-F92E828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DD024-24C0-6E6F-F3B1-66816F129A61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9B8A6B-AD33-A6AB-DA9E-E5F8CB9F8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1761"/>
              </p:ext>
            </p:extLst>
          </p:nvPr>
        </p:nvGraphicFramePr>
        <p:xfrm>
          <a:off x="4040554" y="54610"/>
          <a:ext cx="8022492" cy="67487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4590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5287902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Variable Name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Description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initial_pos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Initial starting position of the racer.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735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sc_lap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 number when the safety car is deployed.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735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sc_laps_travelled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travelled for the current tyre set.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6155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sc_laps_remaining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remained of the race.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sc_tyre_compound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Current tyre compound.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before_pit_pos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Current position (before pitstop).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2053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Temperature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temperature.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Humidity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humidity.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Altitude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maximum altitude change.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Turns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number of turns in a lap.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RaceDistance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race distance / total number of laps.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03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TrackLength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total length of race (in km).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14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TeamAbility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Team Ability from previous season points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2296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DriverAbility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Driver Ability from previous season drivers' points).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876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final_pos_gained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Final position gain or loss, reflecting the success 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of different strategies.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09662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82FE294-681C-1A26-EEE8-B03EDA67C385}"/>
              </a:ext>
            </a:extLst>
          </p:cNvPr>
          <p:cNvSpPr txBox="1"/>
          <p:nvPr/>
        </p:nvSpPr>
        <p:spPr>
          <a:xfrm>
            <a:off x="232247" y="2538755"/>
            <a:ext cx="3097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Race data of 2016-2020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019A75-614D-1FD7-63A6-9C576959525B}"/>
              </a:ext>
            </a:extLst>
          </p:cNvPr>
          <p:cNvSpPr txBox="1"/>
          <p:nvPr/>
        </p:nvSpPr>
        <p:spPr>
          <a:xfrm>
            <a:off x="232247" y="3915854"/>
            <a:ext cx="29761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 has done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variables we need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Consider two conditions: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normal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under safety car</a:t>
            </a:r>
          </a:p>
        </p:txBody>
      </p:sp>
    </p:spTree>
    <p:extLst>
      <p:ext uri="{BB962C8B-B14F-4D97-AF65-F5344CB8AC3E}">
        <p14:creationId xmlns:p14="http://schemas.microsoft.com/office/powerpoint/2010/main" val="39515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AAE1F-1A91-87A7-2720-BEDD773F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102F89A-7B89-E221-7455-BC31876F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D2CE5-0D68-2E4C-3FDE-670906CB93E2}"/>
              </a:ext>
            </a:extLst>
          </p:cNvPr>
          <p:cNvSpPr txBox="1"/>
          <p:nvPr/>
        </p:nvSpPr>
        <p:spPr>
          <a:xfrm>
            <a:off x="237184" y="1177044"/>
            <a:ext cx="2938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1E29E-9A68-B630-B8E3-A0FC6855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21740"/>
              </p:ext>
            </p:extLst>
          </p:nvPr>
        </p:nvGraphicFramePr>
        <p:xfrm>
          <a:off x="3935048" y="1689100"/>
          <a:ext cx="8022492" cy="3479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4590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5287902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Variable Name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Description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sc_laps_remaining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remained of the race.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sc_tyre_compound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Current tyre compound.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Temperature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temperature.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Humidity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humidity.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Altitude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maximum altitude change.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Turns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number of turns in a lap.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RaceDistance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race distance / total number of laps.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03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i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TrackLength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total length of race (in km).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1412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18119E8-D599-3CC7-6274-B0AD9334B1C2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7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FFE8-2885-897B-7AEA-1FBF55A2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5516A26-D76B-6A2E-7EF3-5821F3812CD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404BD9-0B77-BC40-3978-27A5A703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CAF3C-FF4B-676B-D75D-7269865F0DA5}"/>
              </a:ext>
            </a:extLst>
          </p:cNvPr>
          <p:cNvSpPr txBox="1"/>
          <p:nvPr/>
        </p:nvSpPr>
        <p:spPr>
          <a:xfrm>
            <a:off x="237184" y="1177044"/>
            <a:ext cx="3849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Architecture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0461DA-1407-3D5B-ACE9-B0B7B616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35487"/>
              </p:ext>
            </p:extLst>
          </p:nvPr>
        </p:nvGraphicFramePr>
        <p:xfrm>
          <a:off x="4659154" y="177800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sigmoid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A2BBF3-81CC-FE50-2CB4-C4F99D89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77344"/>
              </p:ext>
            </p:extLst>
          </p:nvPr>
        </p:nvGraphicFramePr>
        <p:xfrm>
          <a:off x="4659153" y="3518382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32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</a:t>
                      </a:r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 categorical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E226EB-99E0-4025-4F7E-E1ED50B5CE8F}"/>
              </a:ext>
            </a:extLst>
          </p:cNvPr>
          <p:cNvSpPr txBox="1"/>
          <p:nvPr/>
        </p:nvSpPr>
        <p:spPr>
          <a:xfrm>
            <a:off x="1083174" y="2625873"/>
            <a:ext cx="3575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 Network</a:t>
            </a:r>
            <a:endParaRPr kumimoji="1"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DAFCD-2EC1-48A1-1DC3-71610C92715D}"/>
              </a:ext>
            </a:extLst>
          </p:cNvPr>
          <p:cNvSpPr txBox="1"/>
          <p:nvPr/>
        </p:nvSpPr>
        <p:spPr>
          <a:xfrm>
            <a:off x="38144" y="3484697"/>
            <a:ext cx="4621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Decision Network</a:t>
            </a:r>
            <a:endParaRPr kumimoji="1"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86F580F-9A3D-FFE4-A71D-2F5893CAE79D}"/>
              </a:ext>
            </a:extLst>
          </p:cNvPr>
          <p:cNvCxnSpPr>
            <a:cxnSpLocks/>
          </p:cNvCxnSpPr>
          <p:nvPr/>
        </p:nvCxnSpPr>
        <p:spPr>
          <a:xfrm>
            <a:off x="0" y="3456848"/>
            <a:ext cx="4548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B973767-0EE4-7351-1294-26851553115D}"/>
              </a:ext>
            </a:extLst>
          </p:cNvPr>
          <p:cNvSpPr txBox="1"/>
          <p:nvPr/>
        </p:nvSpPr>
        <p:spPr>
          <a:xfrm>
            <a:off x="1840953" y="3025983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TRUE or FALSE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B7DF63-D189-4219-4F8D-A116E6C83C78}"/>
              </a:ext>
            </a:extLst>
          </p:cNvPr>
          <p:cNvSpPr txBox="1"/>
          <p:nvPr/>
        </p:nvSpPr>
        <p:spPr>
          <a:xfrm>
            <a:off x="1284584" y="3884807"/>
            <a:ext cx="326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Soft, Medium, Hard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83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670</Words>
  <Application>Microsoft Macintosh PowerPoint</Application>
  <PresentationFormat>宽屏</PresentationFormat>
  <Paragraphs>183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Microsoft YaHei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Weiheng</dc:creator>
  <cp:lastModifiedBy>WU Weiheng</cp:lastModifiedBy>
  <cp:revision>7</cp:revision>
  <dcterms:created xsi:type="dcterms:W3CDTF">2024-11-22T05:47:51Z</dcterms:created>
  <dcterms:modified xsi:type="dcterms:W3CDTF">2024-11-27T08:43:15Z</dcterms:modified>
</cp:coreProperties>
</file>