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70" r:id="rId11"/>
    <p:sldId id="265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77"/>
    <a:srgbClr val="C8B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8"/>
  </p:normalViewPr>
  <p:slideViewPr>
    <p:cSldViewPr snapToGrid="0">
      <p:cViewPr varScale="1">
        <p:scale>
          <a:sx n="109" d="100"/>
          <a:sy n="10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B6F42-5E7C-7042-82B6-6A8AD7FD7241}" type="datetimeFigureOut">
              <a:rPr kumimoji="1" lang="zh-CN" altLang="en-US" smtClean="0"/>
              <a:t>2024/11/28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9DE16-9C2E-3149-BBBA-75D03C31C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50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Objective conditions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DE16-9C2E-3149-BBBA-75D03C31C44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69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Reletive</a:t>
            </a:r>
            <a:r>
              <a:rPr kumimoji="1" lang="en-US" altLang="zh-CN" dirty="0"/>
              <a:t> simple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DE16-9C2E-3149-BBBA-75D03C31C44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84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D888B-DA2B-C0A9-4A79-ED418391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D8E64F-9ACB-F97C-7B7D-196B705A5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3D9E9-ED2B-DB3F-43EF-3D05A5C9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FEA92-876A-F3F7-240C-F3C46A75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4ECF4-9999-8D8B-6B7A-758CA285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56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EA259-3586-B9CA-065A-2685B4D8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7D70F-CEA4-87F0-9B4F-06B68DE7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BB93C-073F-6C13-8602-2558D56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CCC96-A7E8-7A72-990E-AD36789B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6ECD1-4EC6-E86B-B86E-65DEB7E9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2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87DB31-421A-A440-1BBB-FDB29556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4414DB-CA66-9D51-776D-7CD88C4D8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DDE24-84E2-D58A-CF7F-FE732B7F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E16B5-F97C-B644-9D72-9915A703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72FF7-F341-5EB1-3A5A-139908A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23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8628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5033C-0BAC-775F-8569-D0059972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F568-6400-B4D4-084C-38075605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E4802-8195-0AEE-AD36-7B272707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F1A9F-958F-5E75-CBF8-F9254D89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DECE5-5F77-6460-2FBD-D829665D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06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B29F5-F9D9-2051-58ED-53759395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4CD20-D66F-F272-24AC-614780A9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1A344-903E-6D42-67BB-B55D6811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C8269-6731-0C66-9DCA-564F69A2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A7E48-A200-4A12-8FD8-D5567BC8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11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61CA2-0220-7C90-C34A-ED9E943F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EE8BE-7F81-47F6-FECC-56B13C9C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E9C83-3CB8-0EEC-061C-0C480E766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C5CF4F-BE86-3415-6D29-2BD3CC38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FCAD3-E16A-8F13-5D35-1074764B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0F021-66E5-F545-A47F-8C51AC84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4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0F584-2484-ADF2-75AB-258DE0A0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FA4DC-3C49-5C21-7419-80C6F8AC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8F2C27-6FD2-9D5B-FE78-B05061CE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A17504-25C1-70FA-36CF-7A7100ECB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0F8B21-5B7D-AFF2-5A58-1611E56F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884120-3F33-B558-1A7A-241FFFA2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E2B906-040B-FA68-0410-72606D6D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447AAF-2F20-0266-6DB5-8A19D7DA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79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B92FD-0B87-A456-4148-9880E0A5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79FA03-1872-3994-A1DA-6492BFBF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BC4A90-C8E2-D47B-9D16-E76DDE83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662F7E-F8FC-96A7-3F32-D8256EBC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63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BF9686-4EFD-EBC7-ECCC-24F6B7EB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1A5DA2-4A92-074B-C7E6-0B3F6E6F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99EAA1-CB0B-B2EE-4025-ED9FA010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73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BBA09-4951-98AB-F1AC-CE6A3AE3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6DF67-EF80-A9CD-6008-CE9171EC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29847-A877-D26A-D3AC-F7E94008F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AED12-82AE-B81A-4C88-88F01D98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21140-21C3-29A5-B0B4-A8B11BC3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9B9D4-3FD5-6821-F71B-7B68FFC4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85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39C02-F1A8-E789-23A9-6565A21B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954895-1446-FF12-3982-1A98007E8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544D8-E13B-47A0-00EB-9A04A2A24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7970C9-F01D-252A-494F-BA3304A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E692B-277D-E8DD-13EF-C1AAA851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07ACC-52CB-19BF-8F53-710BE424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36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5788E-B1EB-2C23-7DB8-E710C640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D1EDA-8E81-87ED-2B00-AA5C1D80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AD75F-B92C-A303-7A55-072E42072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4B9DF-06E5-EF98-AED3-E0047E000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01885-CC68-F9A0-EBD4-19A8C23E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066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mula1.com/en/page/what-is-f1" TargetMode="External"/><Relationship Id="rId2" Type="http://schemas.openxmlformats.org/officeDocument/2006/relationships/hyperlink" Target="https://www.pirelli.com/tyres/en-ww/motorsport/car/formula-1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jackchan0528/f1-pitstop-strateg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78705" y="946466"/>
            <a:ext cx="883459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defRPr>
            </a:lvl1pPr>
          </a:lstStyle>
          <a:p>
            <a:r>
              <a:rPr lang="en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Using Artificial Neural Networks for </a:t>
            </a:r>
          </a:p>
          <a:p>
            <a:r>
              <a:rPr lang="en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Making Race Strategy Decisions </a:t>
            </a:r>
          </a:p>
          <a:p>
            <a:r>
              <a:rPr lang="en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 Formula One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F0AD14-0C8D-F814-B969-C612509B73CF}"/>
              </a:ext>
            </a:extLst>
          </p:cNvPr>
          <p:cNvSpPr txBox="1"/>
          <p:nvPr/>
        </p:nvSpPr>
        <p:spPr>
          <a:xfrm>
            <a:off x="5031413" y="4441509"/>
            <a:ext cx="21291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WEI Wei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 Yuxuan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WU Weiheng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EC1E4-40C5-54FC-F45D-8C3BC897329B}"/>
              </a:ext>
            </a:extLst>
          </p:cNvPr>
          <p:cNvSpPr txBox="1"/>
          <p:nvPr/>
        </p:nvSpPr>
        <p:spPr>
          <a:xfrm>
            <a:off x="416821" y="606083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2024.11.29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97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30CF-47EF-6744-7026-268F82089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E33A2E7-05B4-1AE2-B40A-EC6C5B3C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943E41-908E-63D9-C88A-337D77C17E2C}"/>
              </a:ext>
            </a:extLst>
          </p:cNvPr>
          <p:cNvSpPr txBox="1"/>
          <p:nvPr/>
        </p:nvSpPr>
        <p:spPr>
          <a:xfrm>
            <a:off x="237184" y="1177044"/>
            <a:ext cx="3092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Decision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5CD5C1-5F1B-2A0C-A0DF-03B3BAFA410D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DEB0D0-078D-FE51-37F2-310211E7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45" y="2145738"/>
            <a:ext cx="5621634" cy="42162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2794B7-D6F6-E2C0-5FDA-04F518C98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602" y="2163531"/>
            <a:ext cx="5574185" cy="418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5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42C04-0F10-5AE9-9664-0E568D6E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29ADD36-2B04-BB37-F393-233D3BA2C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7103FC-2E4B-4308-8118-3FC4E9682711}"/>
              </a:ext>
            </a:extLst>
          </p:cNvPr>
          <p:cNvSpPr txBox="1"/>
          <p:nvPr/>
        </p:nvSpPr>
        <p:spPr>
          <a:xfrm>
            <a:off x="237184" y="1177044"/>
            <a:ext cx="3092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Decision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670087-0CD8-679D-5039-DBE95667534D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FAD7D8-FBCC-D1DB-81A1-D4BCF9F2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77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2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8ECAA-65BC-B239-37C4-FA9B6231F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BBCD307-3709-0CAB-B599-6FDB78A68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58A442-299B-4899-A5D0-E5663556F965}"/>
              </a:ext>
            </a:extLst>
          </p:cNvPr>
          <p:cNvSpPr txBox="1"/>
          <p:nvPr/>
        </p:nvSpPr>
        <p:spPr>
          <a:xfrm>
            <a:off x="237184" y="1177044"/>
            <a:ext cx="247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Future Works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0A23FB-4B02-1D22-9E36-2BA595AF8404}"/>
              </a:ext>
            </a:extLst>
          </p:cNvPr>
          <p:cNvSpPr txBox="1"/>
          <p:nvPr/>
        </p:nvSpPr>
        <p:spPr>
          <a:xfrm>
            <a:off x="1190800" y="2354089"/>
            <a:ext cx="7945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Real-time prediction for every-lap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Strategy of opponents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Wet conditions and wet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tyres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many other factors make F1 game fascinating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702AAF-7AE6-A85C-D857-FD79DCC6E84B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54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D4E4-DDE1-56ED-DBA8-0F3AD1A20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62B028A-A1D3-8395-3AD3-9C144E848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FE43F4-072A-3E85-F1C0-0B0DC4C44BB5}"/>
              </a:ext>
            </a:extLst>
          </p:cNvPr>
          <p:cNvSpPr txBox="1"/>
          <p:nvPr/>
        </p:nvSpPr>
        <p:spPr>
          <a:xfrm>
            <a:off x="970538" y="1451412"/>
            <a:ext cx="102509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[1] Pirelli, Formula 1 and Pirelli,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https://www.pirelli.com/tyres/en-ww/motorsport/car/formula-1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[2] F1, What is F1,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https://www.formula1.com/en/page/what-is-f1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[3] jackchan0528, f1-stop-strategy,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https://github.com/jackchan0528/f1-pitstop-strategy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[4] </a:t>
            </a:r>
            <a:r>
              <a:rPr kumimoji="1" lang="en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Heilmeier</a:t>
            </a:r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Alexander et al. “Virtual Strategy Engineer: Using Artificial Neural Networks for Making Race Strategy Decisions in Circuit Motorsport.” Applied Sciences (2020): n. </a:t>
            </a:r>
            <a:r>
              <a:rPr kumimoji="1" lang="en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</a:t>
            </a:r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[5] Syeda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Jennifer “Deep-Racing: An Embedded Deep Neural Network (EDNN) Model to Predict the Winning Strategy in Formula One Racing” International Journal of Machine Learning(2023)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261587-CBEA-18E0-79B0-8E5017A04261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18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99C14-B4B0-C4A8-9DDD-CD852CA07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A482D3-ABAE-0D8A-FDFA-1148DD808CF5}"/>
              </a:ext>
            </a:extLst>
          </p:cNvPr>
          <p:cNvSpPr txBox="1">
            <a:spLocks noChangeArrowheads="1"/>
          </p:cNvSpPr>
          <p:nvPr/>
        </p:nvSpPr>
        <p:spPr>
          <a:xfrm>
            <a:off x="3849853" y="1211807"/>
            <a:ext cx="4492293" cy="706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defRPr>
            </a:lvl1pPr>
          </a:lstStyle>
          <a:p>
            <a:r>
              <a:rPr lang="en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en" altLang="zh-CN" sz="54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5FB17F-CD1A-4820-F3EC-528F5339C501}"/>
              </a:ext>
            </a:extLst>
          </p:cNvPr>
          <p:cNvSpPr txBox="1"/>
          <p:nvPr/>
        </p:nvSpPr>
        <p:spPr>
          <a:xfrm>
            <a:off x="5271672" y="5426243"/>
            <a:ext cx="1648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WEI Wei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 Yuxuan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WU Weiheng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A6121B-3E24-9EB1-23BA-279BB2940D20}"/>
              </a:ext>
            </a:extLst>
          </p:cNvPr>
          <p:cNvSpPr txBox="1">
            <a:spLocks noChangeArrowheads="1"/>
          </p:cNvSpPr>
          <p:nvPr/>
        </p:nvSpPr>
        <p:spPr>
          <a:xfrm>
            <a:off x="1678705" y="4073449"/>
            <a:ext cx="883459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defRPr>
            </a:lvl1pPr>
          </a:lstStyle>
          <a:p>
            <a:pPr algn="ctr"/>
            <a:r>
              <a:rPr lang="en" altLang="zh-CN" sz="280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Using Artificial Neural Networks for </a:t>
            </a:r>
          </a:p>
          <a:p>
            <a:pPr algn="ctr"/>
            <a:r>
              <a:rPr lang="en" altLang="zh-CN" sz="280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Making Race Strategy Decisions </a:t>
            </a:r>
          </a:p>
          <a:p>
            <a:pPr algn="ctr"/>
            <a:r>
              <a:rPr lang="en" altLang="zh-CN" sz="280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 Formula One</a:t>
            </a:r>
          </a:p>
        </p:txBody>
      </p:sp>
    </p:spTree>
    <p:extLst>
      <p:ext uri="{BB962C8B-B14F-4D97-AF65-F5344CB8AC3E}">
        <p14:creationId xmlns:p14="http://schemas.microsoft.com/office/powerpoint/2010/main" val="254852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63303" y="0"/>
            <a:ext cx="7128697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Outline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 descr="The start of the 2024 Bahrain Grand Prix">
            <a:extLst>
              <a:ext uri="{FF2B5EF4-FFF2-40B4-BE49-F238E27FC236}">
                <a16:creationId xmlns:a16="http://schemas.microsoft.com/office/drawing/2014/main" id="{ED893392-3191-C1AC-EE5C-BEA3ECAB1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7" r="31595"/>
          <a:stretch/>
        </p:blipFill>
        <p:spPr bwMode="auto">
          <a:xfrm>
            <a:off x="-1" y="-7887"/>
            <a:ext cx="4793673" cy="68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6BE8E93-1DB4-4F7E-8E6F-499017A3ADB8}"/>
              </a:ext>
            </a:extLst>
          </p:cNvPr>
          <p:cNvSpPr txBox="1"/>
          <p:nvPr/>
        </p:nvSpPr>
        <p:spPr>
          <a:xfrm>
            <a:off x="5989427" y="1495330"/>
            <a:ext cx="2313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51F820-3C7C-CA59-0608-E4F45F2DC977}"/>
              </a:ext>
            </a:extLst>
          </p:cNvPr>
          <p:cNvSpPr txBox="1"/>
          <p:nvPr/>
        </p:nvSpPr>
        <p:spPr>
          <a:xfrm>
            <a:off x="5989427" y="3612693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2B8AE5-F752-9C24-150C-46D6905AFEED}"/>
              </a:ext>
            </a:extLst>
          </p:cNvPr>
          <p:cNvSpPr txBox="1"/>
          <p:nvPr/>
        </p:nvSpPr>
        <p:spPr>
          <a:xfrm>
            <a:off x="5989427" y="46713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CBD130-39A7-DD88-E1B4-0F0D3A495AC9}"/>
              </a:ext>
            </a:extLst>
          </p:cNvPr>
          <p:cNvSpPr txBox="1"/>
          <p:nvPr/>
        </p:nvSpPr>
        <p:spPr>
          <a:xfrm>
            <a:off x="5989427" y="2554011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Purpose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19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DCC7-3A3C-8ABE-FCE9-83FF43D7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8BEA2E5-BFFB-BD13-AF19-37FFE6C67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54" y="2135846"/>
            <a:ext cx="5662246" cy="318501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76FF48C-AF7D-8041-327B-264F07AE6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3613EC-8227-F607-BF92-FEDC6A01FDEB}"/>
              </a:ext>
            </a:extLst>
          </p:cNvPr>
          <p:cNvSpPr txBox="1"/>
          <p:nvPr/>
        </p:nvSpPr>
        <p:spPr>
          <a:xfrm>
            <a:off x="237184" y="1177044"/>
            <a:ext cx="330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Formula 1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EF3B99-14AC-8403-C6C6-3669FD843EF6}"/>
              </a:ext>
            </a:extLst>
          </p:cNvPr>
          <p:cNvSpPr txBox="1"/>
          <p:nvPr/>
        </p:nvSpPr>
        <p:spPr>
          <a:xfrm>
            <a:off x="971938" y="1983132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E8A00-ECF9-2244-983C-E809439CC13A}"/>
              </a:ext>
            </a:extLst>
          </p:cNvPr>
          <p:cNvSpPr txBox="1"/>
          <p:nvPr/>
        </p:nvSpPr>
        <p:spPr>
          <a:xfrm>
            <a:off x="1665956" y="1825173"/>
            <a:ext cx="490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" altLang="zh-CN" sz="2800" dirty="0">
                <a:solidFill>
                  <a:srgbClr val="15151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he highest class of international motorsport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80D602-E59B-5352-71D6-463A2EC975F8}"/>
              </a:ext>
            </a:extLst>
          </p:cNvPr>
          <p:cNvSpPr txBox="1"/>
          <p:nvPr/>
        </p:nvSpPr>
        <p:spPr>
          <a:xfrm>
            <a:off x="686603" y="2841384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74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D09AB8-84D0-7E0C-9965-702EFE17F1A5}"/>
              </a:ext>
            </a:extLst>
          </p:cNvPr>
          <p:cNvSpPr txBox="1"/>
          <p:nvPr/>
        </p:nvSpPr>
        <p:spPr>
          <a:xfrm>
            <a:off x="1665956" y="2904189"/>
            <a:ext cx="498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years of history (since 1950)</a:t>
            </a:r>
            <a:endParaRPr kumimoji="1"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6CC04E-8AD2-A2CA-9AEE-6B675873891D}"/>
              </a:ext>
            </a:extLst>
          </p:cNvPr>
          <p:cNvSpPr txBox="1"/>
          <p:nvPr/>
        </p:nvSpPr>
        <p:spPr>
          <a:xfrm>
            <a:off x="687910" y="3492114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128385-D329-19CC-A405-951B7A77639C}"/>
              </a:ext>
            </a:extLst>
          </p:cNvPr>
          <p:cNvSpPr txBox="1"/>
          <p:nvPr/>
        </p:nvSpPr>
        <p:spPr>
          <a:xfrm>
            <a:off x="1665956" y="3553670"/>
            <a:ext cx="3119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races one season</a:t>
            </a:r>
            <a:endParaRPr kumimoji="1"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1A55D1-7116-36C3-1D01-3FF658EBFD9E}"/>
              </a:ext>
            </a:extLst>
          </p:cNvPr>
          <p:cNvSpPr txBox="1"/>
          <p:nvPr/>
        </p:nvSpPr>
        <p:spPr>
          <a:xfrm>
            <a:off x="686603" y="4146685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CD9A34-7D63-F154-83CD-59993E4AA168}"/>
              </a:ext>
            </a:extLst>
          </p:cNvPr>
          <p:cNvSpPr txBox="1"/>
          <p:nvPr/>
        </p:nvSpPr>
        <p:spPr>
          <a:xfrm>
            <a:off x="686602" y="479301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B111F3-9F3C-3F0E-1CD2-E4A585E3FF1D}"/>
              </a:ext>
            </a:extLst>
          </p:cNvPr>
          <p:cNvSpPr txBox="1"/>
          <p:nvPr/>
        </p:nvSpPr>
        <p:spPr>
          <a:xfrm>
            <a:off x="105506" y="5482756"/>
            <a:ext cx="1336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200k+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23DB8A-63B0-78C4-0C1D-7D58CA4513D2}"/>
              </a:ext>
            </a:extLst>
          </p:cNvPr>
          <p:cNvSpPr txBox="1"/>
          <p:nvPr/>
        </p:nvSpPr>
        <p:spPr>
          <a:xfrm>
            <a:off x="1665956" y="5469214"/>
            <a:ext cx="4963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attendance every race week</a:t>
            </a:r>
            <a:endParaRPr kumimoji="1"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03AC56-C6B3-395A-7D1F-209CA63D94A9}"/>
              </a:ext>
            </a:extLst>
          </p:cNvPr>
          <p:cNvSpPr txBox="1"/>
          <p:nvPr/>
        </p:nvSpPr>
        <p:spPr>
          <a:xfrm>
            <a:off x="1665956" y="4206442"/>
            <a:ext cx="12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teams</a:t>
            </a:r>
            <a:endParaRPr kumimoji="1"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1E3CDD-58D4-5C40-C4A6-4A1A24083763}"/>
              </a:ext>
            </a:extLst>
          </p:cNvPr>
          <p:cNvSpPr txBox="1"/>
          <p:nvPr/>
        </p:nvSpPr>
        <p:spPr>
          <a:xfrm>
            <a:off x="1665956" y="4854571"/>
            <a:ext cx="134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drivers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15E2D7-B8FF-13BE-8107-7ADDA9421D94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8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510B6-01A8-12C9-80F7-02A13D81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BD5194E-9832-4A7F-D6BB-696E578A6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78B253-721D-4A0F-995B-A06DBC0FCCB6}"/>
              </a:ext>
            </a:extLst>
          </p:cNvPr>
          <p:cNvSpPr txBox="1"/>
          <p:nvPr/>
        </p:nvSpPr>
        <p:spPr>
          <a:xfrm>
            <a:off x="237184" y="1177044"/>
            <a:ext cx="377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and Strategy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555153-DBDC-2DA6-C682-83EFE40D292A}"/>
              </a:ext>
            </a:extLst>
          </p:cNvPr>
          <p:cNvSpPr txBox="1"/>
          <p:nvPr/>
        </p:nvSpPr>
        <p:spPr>
          <a:xfrm>
            <a:off x="3103680" y="1844069"/>
            <a:ext cx="59404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a race, every car MUST has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 least 1 pit-stop to change tyres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 least 2 tyre compounds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 efficient way to gain advantage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6" name="Picture 4" descr="Max Verstappen of Red Bull Racing during the Formula 1 Spanish Grand Prix at Circuit de">
            <a:extLst>
              <a:ext uri="{FF2B5EF4-FFF2-40B4-BE49-F238E27FC236}">
                <a16:creationId xmlns:a16="http://schemas.microsoft.com/office/drawing/2014/main" id="{CAAE35B5-1F15-393C-95BF-DA53B913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77" y="3557534"/>
            <a:ext cx="5653246" cy="317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0CE128-9857-7818-4186-2AD444311852}"/>
              </a:ext>
            </a:extLst>
          </p:cNvPr>
          <p:cNvSpPr txBox="1"/>
          <p:nvPr/>
        </p:nvSpPr>
        <p:spPr>
          <a:xfrm>
            <a:off x="1268042" y="4732010"/>
            <a:ext cx="1710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seconds</a:t>
            </a:r>
          </a:p>
          <a:p>
            <a:pPr algn="r"/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average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D89B77-6281-3E27-CCB7-9CE1160576FB}"/>
              </a:ext>
            </a:extLst>
          </p:cNvPr>
          <p:cNvSpPr txBox="1"/>
          <p:nvPr/>
        </p:nvSpPr>
        <p:spPr>
          <a:xfrm>
            <a:off x="9213553" y="4732010"/>
            <a:ext cx="2407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 members</a:t>
            </a:r>
          </a:p>
          <a:p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involved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114F47-B4A0-D1B0-8E03-44958F66CA61}"/>
              </a:ext>
            </a:extLst>
          </p:cNvPr>
          <p:cNvSpPr txBox="1"/>
          <p:nvPr/>
        </p:nvSpPr>
        <p:spPr>
          <a:xfrm>
            <a:off x="2091666" y="4192562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6DD36D-F7F8-1D54-2EDE-688102F1B02A}"/>
              </a:ext>
            </a:extLst>
          </p:cNvPr>
          <p:cNvSpPr txBox="1"/>
          <p:nvPr/>
        </p:nvSpPr>
        <p:spPr>
          <a:xfrm>
            <a:off x="9213553" y="419256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4D5ACC-08B8-A1E4-DBE1-81F3C7219B01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88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388CC-B603-A564-FE1B-F64EB08FF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7EED9E-26F3-BC0B-CB30-01C3CB5F5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1D3D04-DBD9-CDCB-872A-3F32A4B6519E}"/>
              </a:ext>
            </a:extLst>
          </p:cNvPr>
          <p:cNvSpPr txBox="1"/>
          <p:nvPr/>
        </p:nvSpPr>
        <p:spPr>
          <a:xfrm>
            <a:off x="237184" y="1177044"/>
            <a:ext cx="3101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Compounds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DFEB3A-2D42-00CB-BA0D-4FDBC343A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60" y="4360777"/>
            <a:ext cx="7244862" cy="236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41D140-54A5-309D-FBD7-376B64B5FCB5}"/>
              </a:ext>
            </a:extLst>
          </p:cNvPr>
          <p:cNvSpPr txBox="1"/>
          <p:nvPr/>
        </p:nvSpPr>
        <p:spPr>
          <a:xfrm>
            <a:off x="4506431" y="1984080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C0 C1 C2 C3 C4 C5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A7BA09-AAB2-45E3-BFAA-57D5E967753B}"/>
              </a:ext>
            </a:extLst>
          </p:cNvPr>
          <p:cNvSpPr txBox="1"/>
          <p:nvPr/>
        </p:nvSpPr>
        <p:spPr>
          <a:xfrm>
            <a:off x="4484053" y="3206966"/>
            <a:ext cx="3546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 Medium Soft</a:t>
            </a:r>
            <a:endParaRPr kumimoji="1"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9CC39AA-0A2F-AA76-108E-A669166A9B6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257071" y="2507300"/>
            <a:ext cx="0" cy="699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08BF77E-4C3C-D6C6-75AE-9B43DFE1B5E2}"/>
              </a:ext>
            </a:extLst>
          </p:cNvPr>
          <p:cNvSpPr txBox="1"/>
          <p:nvPr/>
        </p:nvSpPr>
        <p:spPr>
          <a:xfrm>
            <a:off x="6635261" y="2626300"/>
            <a:ext cx="3381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 are chosen in a race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E0BF4DE-9518-E16D-10C1-DA6B3442D30A}"/>
              </a:ext>
            </a:extLst>
          </p:cNvPr>
          <p:cNvCxnSpPr>
            <a:cxnSpLocks/>
          </p:cNvCxnSpPr>
          <p:nvPr/>
        </p:nvCxnSpPr>
        <p:spPr>
          <a:xfrm flipH="1">
            <a:off x="3563815" y="3730186"/>
            <a:ext cx="1490191" cy="87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F5A4E2F-91F2-F80A-0B0B-5D2F0FBF8D38}"/>
              </a:ext>
            </a:extLst>
          </p:cNvPr>
          <p:cNvCxnSpPr>
            <a:cxnSpLocks/>
          </p:cNvCxnSpPr>
          <p:nvPr/>
        </p:nvCxnSpPr>
        <p:spPr>
          <a:xfrm flipH="1">
            <a:off x="5054006" y="3730186"/>
            <a:ext cx="1173667" cy="87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F95D5FE-AFD1-3A12-969C-F3D19992B548}"/>
              </a:ext>
            </a:extLst>
          </p:cNvPr>
          <p:cNvCxnSpPr>
            <a:cxnSpLocks/>
          </p:cNvCxnSpPr>
          <p:nvPr/>
        </p:nvCxnSpPr>
        <p:spPr>
          <a:xfrm flipH="1">
            <a:off x="6227673" y="3730186"/>
            <a:ext cx="1217841" cy="87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9B1E66E-47A3-B0B3-54FB-A44756D4E6EC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41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37C34-6FCB-BA67-C0BF-97E4D1BD0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DF80DF-6A70-00F7-56FD-D24B69B1D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Purpose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369450-060F-2E04-872B-DC3301FC322F}"/>
              </a:ext>
            </a:extLst>
          </p:cNvPr>
          <p:cNvSpPr txBox="1"/>
          <p:nvPr/>
        </p:nvSpPr>
        <p:spPr>
          <a:xfrm>
            <a:off x="2195737" y="1168460"/>
            <a:ext cx="632314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 predict</a:t>
            </a:r>
          </a:p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to pit-stop &amp;</a:t>
            </a:r>
          </a:p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WHICH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 to change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combined as an optimal pit-stop strategy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 descr="手机屏幕的截图&#10;&#10;中度可信度描述已自动生成">
            <a:extLst>
              <a:ext uri="{FF2B5EF4-FFF2-40B4-BE49-F238E27FC236}">
                <a16:creationId xmlns:a16="http://schemas.microsoft.com/office/drawing/2014/main" id="{5768809D-0419-3B66-D17F-13DB7DF5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05" t="28453" r="24013" b="-234"/>
          <a:stretch/>
        </p:blipFill>
        <p:spPr>
          <a:xfrm>
            <a:off x="3625952" y="4088434"/>
            <a:ext cx="4857399" cy="209077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C9F43EE-B466-6E48-0C77-316FEC5056C6}"/>
              </a:ext>
            </a:extLst>
          </p:cNvPr>
          <p:cNvSpPr txBox="1"/>
          <p:nvPr/>
        </p:nvSpPr>
        <p:spPr>
          <a:xfrm>
            <a:off x="3947882" y="3257437"/>
            <a:ext cx="1438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2ED65B-DE78-DAFB-4F62-574D78ECAAC2}"/>
              </a:ext>
            </a:extLst>
          </p:cNvPr>
          <p:cNvSpPr txBox="1"/>
          <p:nvPr/>
        </p:nvSpPr>
        <p:spPr>
          <a:xfrm>
            <a:off x="6118785" y="3257437"/>
            <a:ext cx="2542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57AA2EA-E592-788E-0214-584628B7A63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39108" y="5133821"/>
            <a:ext cx="1386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56A968C-6DBC-C91E-1F07-0FA6978B588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483351" y="5133821"/>
            <a:ext cx="1750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F24E0ED-CE8E-2378-8810-F3E85E737AA5}"/>
              </a:ext>
            </a:extLst>
          </p:cNvPr>
          <p:cNvSpPr txBox="1"/>
          <p:nvPr/>
        </p:nvSpPr>
        <p:spPr>
          <a:xfrm>
            <a:off x="2306008" y="4267418"/>
            <a:ext cx="1284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05FBFE-9DCD-2249-4045-67998A8F4E8D}"/>
              </a:ext>
            </a:extLst>
          </p:cNvPr>
          <p:cNvSpPr txBox="1"/>
          <p:nvPr/>
        </p:nvSpPr>
        <p:spPr>
          <a:xfrm>
            <a:off x="8629504" y="4267417"/>
            <a:ext cx="1402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Strategy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53315D-AE20-D4A0-9F40-D819688D2E07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47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1949F-8245-C555-A6AD-2C14B475B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92C1998-2DC1-E16C-A946-A9EACA2C424F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022245-7A6F-6CC6-FDC4-F92E82805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ADD024-24C0-6E6F-F3B1-66816F129A61}"/>
              </a:ext>
            </a:extLst>
          </p:cNvPr>
          <p:cNvSpPr txBox="1"/>
          <p:nvPr/>
        </p:nvSpPr>
        <p:spPr>
          <a:xfrm>
            <a:off x="237184" y="1177044"/>
            <a:ext cx="3092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Processing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Decision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2FE294-681C-1A26-EEE8-B03EDA67C385}"/>
              </a:ext>
            </a:extLst>
          </p:cNvPr>
          <p:cNvSpPr txBox="1"/>
          <p:nvPr/>
        </p:nvSpPr>
        <p:spPr>
          <a:xfrm>
            <a:off x="703393" y="2543319"/>
            <a:ext cx="368921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Dataset</a:t>
            </a:r>
            <a:endParaRPr kumimoji="1"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Race data of 2016-2021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019A75-614D-1FD7-63A6-9C576959525B}"/>
              </a:ext>
            </a:extLst>
          </p:cNvPr>
          <p:cNvSpPr txBox="1"/>
          <p:nvPr/>
        </p:nvSpPr>
        <p:spPr>
          <a:xfrm>
            <a:off x="703394" y="3906398"/>
            <a:ext cx="4595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 Done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Extract variables we need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 position gained to evaluate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F229D3-E0A8-A933-DD55-F0783C321FEF}"/>
              </a:ext>
            </a:extLst>
          </p:cNvPr>
          <p:cNvSpPr txBox="1"/>
          <p:nvPr/>
        </p:nvSpPr>
        <p:spPr>
          <a:xfrm>
            <a:off x="5613109" y="1847490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Race Situation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488994-5BB7-DF6D-069E-0C60921FE279}"/>
              </a:ext>
            </a:extLst>
          </p:cNvPr>
          <p:cNvSpPr txBox="1"/>
          <p:nvPr/>
        </p:nvSpPr>
        <p:spPr>
          <a:xfrm>
            <a:off x="5613109" y="3711417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Track Condition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F92BD9-E078-6206-6319-70075CB590A2}"/>
              </a:ext>
            </a:extLst>
          </p:cNvPr>
          <p:cNvSpPr txBox="1"/>
          <p:nvPr/>
        </p:nvSpPr>
        <p:spPr>
          <a:xfrm>
            <a:off x="5615352" y="5215828"/>
            <a:ext cx="1743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Performance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F68008-58C6-6429-3773-FE0A751B9ADD}"/>
              </a:ext>
            </a:extLst>
          </p:cNvPr>
          <p:cNvSpPr txBox="1"/>
          <p:nvPr/>
        </p:nvSpPr>
        <p:spPr>
          <a:xfrm>
            <a:off x="8391478" y="965063"/>
            <a:ext cx="2230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Starting position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DFE3FC-1E36-7BA1-C09D-27D539E48AED}"/>
              </a:ext>
            </a:extLst>
          </p:cNvPr>
          <p:cNvSpPr txBox="1"/>
          <p:nvPr/>
        </p:nvSpPr>
        <p:spPr>
          <a:xfrm>
            <a:off x="8376932" y="1812326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Laps raced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770B6F-F91C-136A-2217-8BBAEC131728}"/>
              </a:ext>
            </a:extLst>
          </p:cNvPr>
          <p:cNvSpPr txBox="1"/>
          <p:nvPr/>
        </p:nvSpPr>
        <p:spPr>
          <a:xfrm>
            <a:off x="8376932" y="2234770"/>
            <a:ext cx="2054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Laps remaining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C4C3F0-B1A0-97BD-274C-46A08CC5EE69}"/>
              </a:ext>
            </a:extLst>
          </p:cNvPr>
          <p:cNvSpPr txBox="1"/>
          <p:nvPr/>
        </p:nvSpPr>
        <p:spPr>
          <a:xfrm>
            <a:off x="8391478" y="1387892"/>
            <a:ext cx="2184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 position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8B13A1-9D16-89E7-8E62-89EE3D5DDF28}"/>
              </a:ext>
            </a:extLst>
          </p:cNvPr>
          <p:cNvSpPr txBox="1"/>
          <p:nvPr/>
        </p:nvSpPr>
        <p:spPr>
          <a:xfrm>
            <a:off x="8391478" y="3235816"/>
            <a:ext cx="1733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Temperature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BD0F4E-E30A-B237-E048-F0E871E913CB}"/>
              </a:ext>
            </a:extLst>
          </p:cNvPr>
          <p:cNvSpPr txBox="1"/>
          <p:nvPr/>
        </p:nvSpPr>
        <p:spPr>
          <a:xfrm>
            <a:off x="8391478" y="3711417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Humidity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302539-7929-BEBA-54AA-3D2DDA5CFEEF}"/>
              </a:ext>
            </a:extLst>
          </p:cNvPr>
          <p:cNvSpPr txBox="1"/>
          <p:nvPr/>
        </p:nvSpPr>
        <p:spPr>
          <a:xfrm>
            <a:off x="8393722" y="4716073"/>
            <a:ext cx="165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Team ability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ADF9AC-CD32-F331-6966-3C338095DA10}"/>
              </a:ext>
            </a:extLst>
          </p:cNvPr>
          <p:cNvSpPr txBox="1"/>
          <p:nvPr/>
        </p:nvSpPr>
        <p:spPr>
          <a:xfrm>
            <a:off x="8393722" y="5196137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Driver ability</a:t>
            </a: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2013D5D5-DF9E-2B8B-913B-C486DCE5B5CA}"/>
              </a:ext>
            </a:extLst>
          </p:cNvPr>
          <p:cNvSpPr/>
          <p:nvPr/>
        </p:nvSpPr>
        <p:spPr>
          <a:xfrm>
            <a:off x="7799393" y="1164322"/>
            <a:ext cx="478401" cy="17664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54418D-F515-32FC-D7BA-D7266BC04C91}"/>
              </a:ext>
            </a:extLst>
          </p:cNvPr>
          <p:cNvSpPr txBox="1"/>
          <p:nvPr/>
        </p:nvSpPr>
        <p:spPr>
          <a:xfrm>
            <a:off x="8376932" y="2647577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41829041-D0EE-5C3E-03B1-2CCFB05863C7}"/>
              </a:ext>
            </a:extLst>
          </p:cNvPr>
          <p:cNvSpPr/>
          <p:nvPr/>
        </p:nvSpPr>
        <p:spPr>
          <a:xfrm>
            <a:off x="7790728" y="3425752"/>
            <a:ext cx="478401" cy="9821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7FF535-0568-E836-BF52-575B44B71F3D}"/>
              </a:ext>
            </a:extLst>
          </p:cNvPr>
          <p:cNvSpPr txBox="1"/>
          <p:nvPr/>
        </p:nvSpPr>
        <p:spPr>
          <a:xfrm>
            <a:off x="8391478" y="4093574"/>
            <a:ext cx="393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460C526-C564-799A-8D2C-057255CD5E57}"/>
              </a:ext>
            </a:extLst>
          </p:cNvPr>
          <p:cNvSpPr txBox="1"/>
          <p:nvPr/>
        </p:nvSpPr>
        <p:spPr>
          <a:xfrm>
            <a:off x="8391478" y="5596247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173B536B-6E24-9F06-7291-BB8091B5FFED}"/>
              </a:ext>
            </a:extLst>
          </p:cNvPr>
          <p:cNvSpPr/>
          <p:nvPr/>
        </p:nvSpPr>
        <p:spPr>
          <a:xfrm>
            <a:off x="7799393" y="4924821"/>
            <a:ext cx="478401" cy="9821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153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AAE1F-1A91-87A7-2720-BEDD773F4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102F89A-7B89-E221-7455-BC31876F4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FD2CE5-0D68-2E4C-3FDE-670906CB93E2}"/>
              </a:ext>
            </a:extLst>
          </p:cNvPr>
          <p:cNvSpPr txBox="1"/>
          <p:nvPr/>
        </p:nvSpPr>
        <p:spPr>
          <a:xfrm>
            <a:off x="237184" y="1177044"/>
            <a:ext cx="29383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Processing</a:t>
            </a:r>
          </a:p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1E29E-9A68-B630-B8E3-A0FC68553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73719"/>
              </p:ext>
            </p:extLst>
          </p:nvPr>
        </p:nvGraphicFramePr>
        <p:xfrm>
          <a:off x="2084754" y="2661576"/>
          <a:ext cx="8022492" cy="33299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34590">
                  <a:extLst>
                    <a:ext uri="{9D8B030D-6E8A-4147-A177-3AD203B41FA5}">
                      <a16:colId xmlns:a16="http://schemas.microsoft.com/office/drawing/2014/main" val="3351129788"/>
                    </a:ext>
                  </a:extLst>
                </a:gridCol>
                <a:gridCol w="5287902">
                  <a:extLst>
                    <a:ext uri="{9D8B030D-6E8A-4147-A177-3AD203B41FA5}">
                      <a16:colId xmlns:a16="http://schemas.microsoft.com/office/drawing/2014/main" val="143185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Variable Name</a:t>
                      </a:r>
                      <a:endParaRPr lang="en" altLang="zh-CN" sz="20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Description</a:t>
                      </a:r>
                      <a:endParaRPr lang="en" altLang="zh-CN" sz="20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laps_remaining</a:t>
                      </a:r>
                      <a:endParaRPr lang="en" sz="2000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Laps remained of the race.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415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tyre_compound</a:t>
                      </a:r>
                      <a:endParaRPr lang="en" sz="2000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Current tyre compound.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998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laps_used</a:t>
                      </a:r>
                      <a:endParaRPr lang="en" sz="2000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Laps used of the tyres.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393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TrackId</a:t>
                      </a:r>
                      <a:endParaRPr lang="en" sz="2000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at where raced.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691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Temperature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temperature.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396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Humidity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humidity.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3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Altitude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maximum altitude change.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882492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18119E8-D599-3CC7-6274-B0AD9334B1C2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07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CFFE8-2885-897B-7AEA-1FBF55A29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A5516A26-D76B-6A2E-7EF3-5821F3812CDD}"/>
              </a:ext>
            </a:extLst>
          </p:cNvPr>
          <p:cNvSpPr txBox="1"/>
          <p:nvPr/>
        </p:nvSpPr>
        <p:spPr>
          <a:xfrm>
            <a:off x="11898920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404BD9-0B77-BC40-3978-27A5A7030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4CAF3C-FF4B-676B-D75D-7269865F0DA5}"/>
              </a:ext>
            </a:extLst>
          </p:cNvPr>
          <p:cNvSpPr txBox="1"/>
          <p:nvPr/>
        </p:nvSpPr>
        <p:spPr>
          <a:xfrm>
            <a:off x="237184" y="1177044"/>
            <a:ext cx="3849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 Architecture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B0461DA-1407-3D5B-ACE9-B0B7B6169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35487"/>
              </p:ext>
            </p:extLst>
          </p:nvPr>
        </p:nvGraphicFramePr>
        <p:xfrm>
          <a:off x="4659154" y="177800"/>
          <a:ext cx="7295661" cy="3251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86838">
                  <a:extLst>
                    <a:ext uri="{9D8B030D-6E8A-4147-A177-3AD203B41FA5}">
                      <a16:colId xmlns:a16="http://schemas.microsoft.com/office/drawing/2014/main" val="3351129788"/>
                    </a:ext>
                  </a:extLst>
                </a:gridCol>
                <a:gridCol w="4808823">
                  <a:extLst>
                    <a:ext uri="{9D8B030D-6E8A-4147-A177-3AD203B41FA5}">
                      <a16:colId xmlns:a16="http://schemas.microsoft.com/office/drawing/2014/main" val="143185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Hyperparameter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Value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hidden layers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415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neurons per layer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64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998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functions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(hidden layers), sigmoid (output layer)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396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Nadam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3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 function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cross entropy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882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batch size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zh-CN" altLang="en-US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7444722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DA2BBF3-81CC-FE50-2CB4-C4F99D89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77344"/>
              </p:ext>
            </p:extLst>
          </p:nvPr>
        </p:nvGraphicFramePr>
        <p:xfrm>
          <a:off x="4659153" y="3518382"/>
          <a:ext cx="7295661" cy="3251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86838">
                  <a:extLst>
                    <a:ext uri="{9D8B030D-6E8A-4147-A177-3AD203B41FA5}">
                      <a16:colId xmlns:a16="http://schemas.microsoft.com/office/drawing/2014/main" val="3351129788"/>
                    </a:ext>
                  </a:extLst>
                </a:gridCol>
                <a:gridCol w="4808823">
                  <a:extLst>
                    <a:ext uri="{9D8B030D-6E8A-4147-A177-3AD203B41FA5}">
                      <a16:colId xmlns:a16="http://schemas.microsoft.com/office/drawing/2014/main" val="143185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Hyperparameter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Value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hidden layers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1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415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neurons per layer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32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998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functions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(hidden layers), </a:t>
                      </a:r>
                      <a:r>
                        <a:rPr lang="en" altLang="zh-CN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</a:t>
                      </a:r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(output layer)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396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Nadam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3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 function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 categorical cross entropy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882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batch size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7444722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8E226EB-99E0-4025-4F7E-E1ED50B5CE8F}"/>
              </a:ext>
            </a:extLst>
          </p:cNvPr>
          <p:cNvSpPr txBox="1"/>
          <p:nvPr/>
        </p:nvSpPr>
        <p:spPr>
          <a:xfrm>
            <a:off x="237184" y="2595096"/>
            <a:ext cx="425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Decision Network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7DAFCD-2EC1-48A1-1DC3-71610C92715D}"/>
              </a:ext>
            </a:extLst>
          </p:cNvPr>
          <p:cNvSpPr txBox="1"/>
          <p:nvPr/>
        </p:nvSpPr>
        <p:spPr>
          <a:xfrm>
            <a:off x="399216" y="3518403"/>
            <a:ext cx="4095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 Network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86F580F-9A3D-FFE4-A71D-2F5893CAE79D}"/>
              </a:ext>
            </a:extLst>
          </p:cNvPr>
          <p:cNvCxnSpPr>
            <a:cxnSpLocks/>
          </p:cNvCxnSpPr>
          <p:nvPr/>
        </p:nvCxnSpPr>
        <p:spPr>
          <a:xfrm>
            <a:off x="0" y="3456848"/>
            <a:ext cx="4548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B973767-0EE4-7351-1294-26851553115D}"/>
              </a:ext>
            </a:extLst>
          </p:cNvPr>
          <p:cNvSpPr txBox="1"/>
          <p:nvPr/>
        </p:nvSpPr>
        <p:spPr>
          <a:xfrm>
            <a:off x="1513174" y="3028890"/>
            <a:ext cx="298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Output: TRUE or FALSE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B7DF63-D189-4219-4F8D-A116E6C83C78}"/>
              </a:ext>
            </a:extLst>
          </p:cNvPr>
          <p:cNvSpPr txBox="1"/>
          <p:nvPr/>
        </p:nvSpPr>
        <p:spPr>
          <a:xfrm>
            <a:off x="894480" y="3951593"/>
            <a:ext cx="3600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Output: Soft, Medium, Hard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83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541</Words>
  <Application>Microsoft Macintosh PowerPoint</Application>
  <PresentationFormat>宽屏</PresentationFormat>
  <Paragraphs>171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Microsoft YaHei</vt:lpstr>
      <vt:lpstr>Microsoft YaHei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 Weiheng</dc:creator>
  <cp:lastModifiedBy>WU Weiheng</cp:lastModifiedBy>
  <cp:revision>19</cp:revision>
  <dcterms:created xsi:type="dcterms:W3CDTF">2024-11-22T05:47:51Z</dcterms:created>
  <dcterms:modified xsi:type="dcterms:W3CDTF">2024-11-28T11:08:24Z</dcterms:modified>
</cp:coreProperties>
</file>