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ppt/notesSlides/notesSlide11.xml" ContentType="application/vnd.openxmlformats-officedocument.presentationml.notesSlide+xml"/>
  <Override PartName="/ppt/tags/tag76.xml" ContentType="application/vnd.openxmlformats-officedocument.presentationml.tags+xml"/>
  <Override PartName="/ppt/notesSlides/notesSlide12.xml" ContentType="application/vnd.openxmlformats-officedocument.presentationml.notesSlide+xml"/>
  <Override PartName="/ppt/tags/tag77.xml" ContentType="application/vnd.openxmlformats-officedocument.presentationml.tags+xml"/>
  <Override PartName="/ppt/notesSlides/notesSlide13.xml" ContentType="application/vnd.openxmlformats-officedocument.presentationml.notesSlide+xml"/>
  <Override PartName="/ppt/tags/tag78.xml" ContentType="application/vnd.openxmlformats-officedocument.presentationml.tags+xml"/>
  <Override PartName="/ppt/notesSlides/notesSlide14.xml" ContentType="application/vnd.openxmlformats-officedocument.presentationml.notesSlide+xml"/>
  <Override PartName="/ppt/tags/tag79.xml" ContentType="application/vnd.openxmlformats-officedocument.presentationml.tags+xml"/>
  <Override PartName="/ppt/notesSlides/notesSlide15.xml" ContentType="application/vnd.openxmlformats-officedocument.presentationml.notesSlide+xml"/>
  <Override PartName="/ppt/tags/tag8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57" r:id="rId4"/>
    <p:sldId id="269" r:id="rId5"/>
    <p:sldId id="284" r:id="rId6"/>
    <p:sldId id="262" r:id="rId7"/>
    <p:sldId id="272" r:id="rId8"/>
    <p:sldId id="277" r:id="rId9"/>
    <p:sldId id="271" r:id="rId10"/>
    <p:sldId id="267" r:id="rId11"/>
    <p:sldId id="268" r:id="rId12"/>
    <p:sldId id="275" r:id="rId13"/>
    <p:sldId id="273" r:id="rId14"/>
    <p:sldId id="286" r:id="rId15"/>
    <p:sldId id="287" r:id="rId16"/>
    <p:sldId id="274" r:id="rId17"/>
    <p:sldId id="280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>
          <p15:clr>
            <a:srgbClr val="A4A3A4"/>
          </p15:clr>
        </p15:guide>
        <p15:guide id="2" pos="3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8A5"/>
    <a:srgbClr val="010C5E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39" y="43"/>
      </p:cViewPr>
      <p:guideLst>
        <p:guide orient="horz" pos="2228"/>
        <p:guide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/>
              <a:t>2019/5/31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/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907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2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2019/5/31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8.png"/><Relationship Id="rId2" Type="http://schemas.openxmlformats.org/officeDocument/2006/relationships/tags" Target="../tags/tag7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image" Target="../media/image57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6.w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39.bin"/><Relationship Id="rId2" Type="http://schemas.openxmlformats.org/officeDocument/2006/relationships/tags" Target="../tags/tag7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62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69.wmf"/><Relationship Id="rId26" Type="http://schemas.openxmlformats.org/officeDocument/2006/relationships/image" Target="../media/image73.wmf"/><Relationship Id="rId3" Type="http://schemas.openxmlformats.org/officeDocument/2006/relationships/slideLayout" Target="../slideLayouts/slideLayout1.xml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tags" Target="../tags/tag75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74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47.bin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0.png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9.png"/><Relationship Id="rId2" Type="http://schemas.openxmlformats.org/officeDocument/2006/relationships/tags" Target="../tags/tag76.xml"/><Relationship Id="rId16" Type="http://schemas.openxmlformats.org/officeDocument/2006/relationships/image" Target="../media/image83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11" Type="http://schemas.openxmlformats.org/officeDocument/2006/relationships/image" Target="../media/image78.png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82.png"/><Relationship Id="rId10" Type="http://schemas.openxmlformats.org/officeDocument/2006/relationships/image" Target="../media/image77.wmf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90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61.bin"/><Relationship Id="rId2" Type="http://schemas.openxmlformats.org/officeDocument/2006/relationships/tags" Target="../tags/tag77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86.wmf"/><Relationship Id="rId4" Type="http://schemas.openxmlformats.org/officeDocument/2006/relationships/notesSlide" Target="../notesSlides/notesSlide13.xml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8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97.wmf"/><Relationship Id="rId3" Type="http://schemas.openxmlformats.org/officeDocument/2006/relationships/slideLayout" Target="../slideLayouts/slideLayout1.xml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68.bin"/><Relationship Id="rId2" Type="http://schemas.openxmlformats.org/officeDocument/2006/relationships/tags" Target="../tags/tag78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69.bin"/><Relationship Id="rId4" Type="http://schemas.openxmlformats.org/officeDocument/2006/relationships/notesSlide" Target="../notesSlides/notesSlide14.xml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108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11.png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103.wmf"/><Relationship Id="rId17" Type="http://schemas.openxmlformats.org/officeDocument/2006/relationships/image" Target="../media/image107.png"/><Relationship Id="rId2" Type="http://schemas.openxmlformats.org/officeDocument/2006/relationships/tags" Target="../tags/tag79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105.png"/><Relationship Id="rId10" Type="http://schemas.openxmlformats.org/officeDocument/2006/relationships/image" Target="../media/image102.wmf"/><Relationship Id="rId19" Type="http://schemas.openxmlformats.org/officeDocument/2006/relationships/image" Target="../media/image109.png"/><Relationship Id="rId4" Type="http://schemas.openxmlformats.org/officeDocument/2006/relationships/notesSlide" Target="../notesSlides/notesSlide15.xml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104.wmf"/><Relationship Id="rId22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6.png"/><Relationship Id="rId12" Type="http://schemas.openxmlformats.org/officeDocument/2006/relationships/image" Target="../media/image113.wmf"/><Relationship Id="rId2" Type="http://schemas.openxmlformats.org/officeDocument/2006/relationships/tags" Target="../tags/tag8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5.png"/><Relationship Id="rId11" Type="http://schemas.openxmlformats.org/officeDocument/2006/relationships/oleObject" Target="../embeddings/oleObject76.bin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tags" Target="../tags/tag6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tags" Target="../tags/tag6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22.png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tags" Target="../tags/tag68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0.bin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png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png"/><Relationship Id="rId2" Type="http://schemas.openxmlformats.org/officeDocument/2006/relationships/tags" Target="../tags/tag6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3.bin"/><Relationship Id="rId2" Type="http://schemas.openxmlformats.org/officeDocument/2006/relationships/tags" Target="../tags/tag7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8.wmf"/><Relationship Id="rId18" Type="http://schemas.openxmlformats.org/officeDocument/2006/relationships/image" Target="../media/image41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44.pn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0.wmf"/><Relationship Id="rId2" Type="http://schemas.openxmlformats.org/officeDocument/2006/relationships/tags" Target="../tags/tag71.xml"/><Relationship Id="rId16" Type="http://schemas.openxmlformats.org/officeDocument/2006/relationships/oleObject" Target="../embeddings/oleObject30.bin"/><Relationship Id="rId20" Type="http://schemas.openxmlformats.org/officeDocument/2006/relationships/image" Target="../media/image43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42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1.png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0.wmf"/><Relationship Id="rId2" Type="http://schemas.openxmlformats.org/officeDocument/2006/relationships/tags" Target="../tags/tag7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53.png"/><Relationship Id="rId10" Type="http://schemas.openxmlformats.org/officeDocument/2006/relationships/image" Target="../media/image49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9247" y="2979441"/>
            <a:ext cx="10852237" cy="8991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放缩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</a:t>
            </a:r>
            <a:r>
              <a:rPr lang="zh-CN" altLang="en-US" dirty="0"/>
              <a:t>应用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6535"/>
            <a:ext cx="669290" cy="670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4705" y="216535"/>
            <a:ext cx="233045" cy="6705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07770" y="231140"/>
            <a:ext cx="10589260" cy="670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957685" y="245745"/>
            <a:ext cx="247015" cy="6413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450" y="261620"/>
            <a:ext cx="1734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多维探究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6530" y="1062355"/>
            <a:ext cx="946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.  已知                          </a:t>
            </a:r>
            <a:r>
              <a:rPr lang="zh-CN" altLang="en-US" sz="2400" dirty="0"/>
              <a:t>.求证：                                         </a:t>
            </a:r>
            <a:r>
              <a:rPr lang="zh-CN" altLang="en-US" dirty="0"/>
              <a:t>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19125" y="1652905"/>
            <a:ext cx="1442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证明：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4504" y="3920509"/>
          <a:ext cx="38020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5" imgW="2286000" imgH="431640" progId="Equation.DSMT4">
                  <p:embed/>
                </p:oleObj>
              </mc:Choice>
              <mc:Fallback>
                <p:oleObj name="Equation" r:id="rId5" imgW="2286000" imgH="43164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504" y="3920509"/>
                        <a:ext cx="380206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0" y="216535"/>
            <a:ext cx="669290" cy="670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14705" y="216535"/>
            <a:ext cx="233045" cy="6705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07770" y="231140"/>
            <a:ext cx="10589260" cy="670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"/>
          <p:cNvSpPr txBox="1"/>
          <p:nvPr/>
        </p:nvSpPr>
        <p:spPr>
          <a:xfrm>
            <a:off x="1247775" y="160655"/>
            <a:ext cx="198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charset="-122"/>
                <a:ea typeface="黑体" panose="02010609060101010101" charset="-122"/>
              </a:rPr>
              <a:t>巩固练习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1466215" y="564515"/>
            <a:ext cx="3088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GONGGULIANXI</a:t>
            </a:r>
            <a:endParaRPr lang="en-US" altLang="zh-CN" sz="1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graphicFrame>
        <p:nvGraphicFramePr>
          <p:cNvPr id="8248" name="Object 56"/>
          <p:cNvGraphicFramePr>
            <a:graphicFrameLocks noChangeAspect="1"/>
          </p:cNvGraphicFramePr>
          <p:nvPr/>
        </p:nvGraphicFramePr>
        <p:xfrm>
          <a:off x="1309450" y="1088858"/>
          <a:ext cx="2075607" cy="42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7" imgW="1168200" imgH="241200" progId="Equation.DSMT4">
                  <p:embed/>
                </p:oleObj>
              </mc:Choice>
              <mc:Fallback>
                <p:oleObj name="Equation" r:id="rId7" imgW="1168200" imgH="241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450" y="1088858"/>
                        <a:ext cx="2075607" cy="428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9" name="Object 57"/>
          <p:cNvGraphicFramePr>
            <a:graphicFrameLocks noChangeAspect="1"/>
          </p:cNvGraphicFramePr>
          <p:nvPr/>
        </p:nvGraphicFramePr>
        <p:xfrm>
          <a:off x="4355019" y="935241"/>
          <a:ext cx="4273240" cy="85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9" imgW="2158920" imgH="431640" progId="Equation.DSMT4">
                  <p:embed/>
                </p:oleObj>
              </mc:Choice>
              <mc:Fallback>
                <p:oleObj name="Equation" r:id="rId9" imgW="2158920" imgH="4316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019" y="935241"/>
                        <a:ext cx="4273240" cy="854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50" name="Picture 58" descr="C:\Users\Administrator\Desktop\图片2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1050" y="1990465"/>
            <a:ext cx="7960455" cy="780031"/>
          </a:xfrm>
          <a:prstGeom prst="rect">
            <a:avLst/>
          </a:prstGeom>
          <a:noFill/>
        </p:spPr>
      </p:pic>
      <p:pic>
        <p:nvPicPr>
          <p:cNvPr id="8251" name="Picture 59" descr="C:\Users\Administrator\Desktop\图片2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94582" y="2969929"/>
            <a:ext cx="7693237" cy="783205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463" y="406306"/>
            <a:ext cx="9405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.  函数                 </a:t>
            </a:r>
            <a:r>
              <a:rPr lang="zh-CN" altLang="en-US" sz="2400" dirty="0"/>
              <a:t>，求证：                                                            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6623" y="1058858"/>
            <a:ext cx="1489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证明：由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49100" y="1945952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得</a:t>
            </a:r>
          </a:p>
        </p:txBody>
      </p:sp>
      <p:graphicFrame>
        <p:nvGraphicFramePr>
          <p:cNvPr id="9261" name="Object 45"/>
          <p:cNvGraphicFramePr>
            <a:graphicFrameLocks noChangeAspect="1"/>
          </p:cNvGraphicFramePr>
          <p:nvPr/>
        </p:nvGraphicFramePr>
        <p:xfrm>
          <a:off x="1260542" y="233464"/>
          <a:ext cx="1595336" cy="79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5" imgW="838080" imgH="419040" progId="Equation.DSMT4">
                  <p:embed/>
                </p:oleObj>
              </mc:Choice>
              <mc:Fallback>
                <p:oleObj name="Equation" r:id="rId5" imgW="838080" imgH="4190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542" y="233464"/>
                        <a:ext cx="1595336" cy="797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>
            <a:graphicFrameLocks noChangeAspect="1"/>
          </p:cNvGraphicFramePr>
          <p:nvPr/>
        </p:nvGraphicFramePr>
        <p:xfrm>
          <a:off x="3875526" y="253898"/>
          <a:ext cx="5540919" cy="77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7" imgW="2806560" imgH="393480" progId="Equation.DSMT4">
                  <p:embed/>
                </p:oleObj>
              </mc:Choice>
              <mc:Fallback>
                <p:oleObj name="Equation" r:id="rId7" imgW="2806560" imgH="3934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526" y="253898"/>
                        <a:ext cx="5540919" cy="777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64" name="Picture 48" descr="C:\Users\Administrator\Desktop\图片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81387" y="933237"/>
            <a:ext cx="3743325" cy="731837"/>
          </a:xfrm>
          <a:prstGeom prst="rect">
            <a:avLst/>
          </a:prstGeom>
          <a:noFill/>
        </p:spPr>
      </p:pic>
      <p:pic>
        <p:nvPicPr>
          <p:cNvPr id="9265" name="Picture 49" descr="C:\Users\Administrator\Desktop\图片2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65348" y="1816408"/>
            <a:ext cx="6557963" cy="1450975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0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五边形 7"/>
          <p:cNvSpPr/>
          <p:nvPr/>
        </p:nvSpPr>
        <p:spPr>
          <a:xfrm>
            <a:off x="0" y="266065"/>
            <a:ext cx="2373630" cy="78105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 5"/>
          <p:cNvSpPr/>
          <p:nvPr/>
        </p:nvSpPr>
        <p:spPr>
          <a:xfrm>
            <a:off x="117475" y="265430"/>
            <a:ext cx="2477135" cy="78168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2450" y="395605"/>
            <a:ext cx="1607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solidFill>
                  <a:schemeClr val="bg1"/>
                </a:solidFill>
              </a:rPr>
              <a:t>方法点拨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215" y="1047115"/>
            <a:ext cx="6869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数列不等式放缩法，主要有裂项放缩和等</a:t>
            </a:r>
            <a:r>
              <a:rPr lang="zh-CN" altLang="en-US" sz="2000" dirty="0" smtClean="0"/>
              <a:t>比等差放</a:t>
            </a:r>
            <a:r>
              <a:rPr lang="zh-CN" altLang="en-US" sz="2000" dirty="0"/>
              <a:t>缩。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4505" y="1519555"/>
            <a:ext cx="465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（1）加强不等式：要证          ，即证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4505" y="1976120"/>
            <a:ext cx="10472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（2）裂项相消：</a:t>
            </a:r>
            <a:r>
              <a:rPr lang="zh-CN" altLang="en-US" dirty="0" smtClean="0"/>
              <a:t>①                                                   </a:t>
            </a:r>
            <a:r>
              <a:rPr lang="zh-CN" altLang="en-US" dirty="0"/>
              <a:t>， ②                                                        ，</a:t>
            </a:r>
          </a:p>
          <a:p>
            <a:r>
              <a:rPr lang="zh-CN" altLang="en-US" dirty="0"/>
              <a:t>            </a:t>
            </a:r>
          </a:p>
          <a:p>
            <a:endParaRPr lang="zh-CN" altLang="en-US" dirty="0"/>
          </a:p>
          <a:p>
            <a:r>
              <a:rPr lang="zh-CN" altLang="en-US" dirty="0"/>
              <a:t>                            </a:t>
            </a:r>
            <a:r>
              <a:rPr lang="zh-CN" altLang="en-US" dirty="0" smtClean="0"/>
              <a:t>③                                                          </a:t>
            </a:r>
            <a:r>
              <a:rPr lang="zh-CN" altLang="en-US" dirty="0"/>
              <a:t>等差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4505" y="3478530"/>
            <a:ext cx="1085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（3）常见裂项放缩形式：①                                         </a:t>
            </a:r>
            <a:r>
              <a:rPr lang="zh-CN" altLang="en-US" dirty="0" smtClean="0"/>
              <a:t>       ，</a:t>
            </a:r>
            <a:r>
              <a:rPr lang="zh-CN" altLang="en-US" dirty="0"/>
              <a:t>②                                          ，</a:t>
            </a:r>
          </a:p>
          <a:p>
            <a:endParaRPr lang="zh-CN" altLang="en-US" dirty="0"/>
          </a:p>
          <a:p>
            <a:r>
              <a:rPr lang="zh-CN" altLang="en-US" dirty="0"/>
              <a:t>                                          </a:t>
            </a:r>
            <a:r>
              <a:rPr lang="zh-CN" altLang="en-US" dirty="0" smtClean="0"/>
              <a:t>③                                                </a:t>
            </a:r>
            <a:r>
              <a:rPr lang="zh-CN" altLang="en-US" dirty="0"/>
              <a:t>，④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71905" y="4954810"/>
            <a:ext cx="981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）等比放缩形式：</a:t>
            </a:r>
            <a:r>
              <a:rPr lang="zh-CN" altLang="en-US" dirty="0" smtClean="0"/>
              <a:t>当                                 时</a:t>
            </a:r>
            <a:r>
              <a:rPr lang="zh-CN" altLang="en-US" dirty="0"/>
              <a:t>，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90090" y="5556669"/>
            <a:ext cx="551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（5）二项式放缩：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008008" y="1517548"/>
          <a:ext cx="785779" cy="39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Equation" r:id="rId5" imgW="457200" imgH="228600" progId="Equation.DSMT4">
                  <p:embed/>
                </p:oleObj>
              </mc:Choice>
              <mc:Fallback>
                <p:oleObj name="Equation" r:id="rId5" imgW="457200" imgH="2286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008" y="1517548"/>
                        <a:ext cx="785779" cy="392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2" name="Object 134"/>
          <p:cNvGraphicFramePr>
            <a:graphicFrameLocks noChangeAspect="1"/>
          </p:cNvGraphicFramePr>
          <p:nvPr/>
        </p:nvGraphicFramePr>
        <p:xfrm>
          <a:off x="4375689" y="1464857"/>
          <a:ext cx="783327" cy="402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689" y="1464857"/>
                        <a:ext cx="783327" cy="402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3" name="Object 135"/>
          <p:cNvGraphicFramePr>
            <a:graphicFrameLocks noChangeAspect="1"/>
          </p:cNvGraphicFramePr>
          <p:nvPr/>
        </p:nvGraphicFramePr>
        <p:xfrm>
          <a:off x="2605933" y="1830184"/>
          <a:ext cx="3107316" cy="77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9" imgW="1726920" imgH="431640" progId="Equation.DSMT4">
                  <p:embed/>
                </p:oleObj>
              </mc:Choice>
              <mc:Fallback>
                <p:oleObj name="Equation" r:id="rId9" imgW="1726920" imgH="43164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933" y="1830184"/>
                        <a:ext cx="3107316" cy="776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4" name="Object 136"/>
          <p:cNvGraphicFramePr>
            <a:graphicFrameLocks noChangeAspect="1"/>
          </p:cNvGraphicFramePr>
          <p:nvPr/>
        </p:nvGraphicFramePr>
        <p:xfrm>
          <a:off x="6339867" y="1798029"/>
          <a:ext cx="3951996" cy="82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11" imgW="2197080" imgH="457200" progId="Equation.DSMT4">
                  <p:embed/>
                </p:oleObj>
              </mc:Choice>
              <mc:Fallback>
                <p:oleObj name="Equation" r:id="rId11" imgW="2197080" imgH="4572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867" y="1798029"/>
                        <a:ext cx="3951996" cy="822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5" name="Object 137"/>
          <p:cNvGraphicFramePr>
            <a:graphicFrameLocks noChangeAspect="1"/>
          </p:cNvGraphicFramePr>
          <p:nvPr/>
        </p:nvGraphicFramePr>
        <p:xfrm>
          <a:off x="2606742" y="2608397"/>
          <a:ext cx="3488159" cy="83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13" imgW="1803240" imgH="431640" progId="Equation.DSMT4">
                  <p:embed/>
                </p:oleObj>
              </mc:Choice>
              <mc:Fallback>
                <p:oleObj name="Equation" r:id="rId13" imgW="1803240" imgH="43164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742" y="2608397"/>
                        <a:ext cx="3488159" cy="835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6" name="Object 138"/>
          <p:cNvGraphicFramePr>
            <a:graphicFrameLocks noChangeAspect="1"/>
          </p:cNvGraphicFramePr>
          <p:nvPr/>
        </p:nvGraphicFramePr>
        <p:xfrm>
          <a:off x="3516009" y="3431871"/>
          <a:ext cx="2982068" cy="64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15" imgW="1930320" imgH="419040" progId="Equation.DSMT4">
                  <p:embed/>
                </p:oleObj>
              </mc:Choice>
              <mc:Fallback>
                <p:oleObj name="Equation" r:id="rId15" imgW="1930320" imgH="41904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009" y="3431871"/>
                        <a:ext cx="2982068" cy="647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7" name="Object 139"/>
          <p:cNvGraphicFramePr>
            <a:graphicFrameLocks noChangeAspect="1"/>
          </p:cNvGraphicFramePr>
          <p:nvPr/>
        </p:nvGraphicFramePr>
        <p:xfrm>
          <a:off x="6932173" y="3366750"/>
          <a:ext cx="2827232" cy="62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17" imgW="1790640" imgH="393480" progId="Equation.DSMT4">
                  <p:embed/>
                </p:oleObj>
              </mc:Choice>
              <mc:Fallback>
                <p:oleObj name="Equation" r:id="rId17" imgW="1790640" imgH="39348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173" y="3366750"/>
                        <a:ext cx="2827232" cy="621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8" name="Object 140"/>
          <p:cNvGraphicFramePr>
            <a:graphicFrameLocks noChangeAspect="1"/>
          </p:cNvGraphicFramePr>
          <p:nvPr/>
        </p:nvGraphicFramePr>
        <p:xfrm>
          <a:off x="3483852" y="4030257"/>
          <a:ext cx="3116321" cy="930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Equation" r:id="rId19" imgW="1955520" imgH="583920" progId="Equation.DSMT4">
                  <p:embed/>
                </p:oleObj>
              </mc:Choice>
              <mc:Fallback>
                <p:oleObj name="Equation" r:id="rId19" imgW="1955520" imgH="58392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852" y="4030257"/>
                        <a:ext cx="3116321" cy="930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49" name="Object 141"/>
          <p:cNvGraphicFramePr>
            <a:graphicFrameLocks noChangeAspect="1"/>
          </p:cNvGraphicFramePr>
          <p:nvPr/>
        </p:nvGraphicFramePr>
        <p:xfrm>
          <a:off x="6980001" y="4034985"/>
          <a:ext cx="4109531" cy="65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Equation" r:id="rId21" imgW="2628720" imgH="419040" progId="Equation.DSMT4">
                  <p:embed/>
                </p:oleObj>
              </mc:Choice>
              <mc:Fallback>
                <p:oleObj name="Equation" r:id="rId21" imgW="2628720" imgH="41904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001" y="4034985"/>
                        <a:ext cx="4109531" cy="655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0" name="Object 142"/>
          <p:cNvGraphicFramePr>
            <a:graphicFrameLocks noChangeAspect="1"/>
          </p:cNvGraphicFramePr>
          <p:nvPr/>
        </p:nvGraphicFramePr>
        <p:xfrm>
          <a:off x="3168379" y="4888994"/>
          <a:ext cx="1928915" cy="4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name="Equation" r:id="rId23" imgW="952200" imgH="228600" progId="Equation.DSMT4">
                  <p:embed/>
                </p:oleObj>
              </mc:Choice>
              <mc:Fallback>
                <p:oleObj name="Equation" r:id="rId23" imgW="952200" imgH="2286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379" y="4888994"/>
                        <a:ext cx="1928915" cy="462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1" name="Object 143"/>
          <p:cNvGraphicFramePr>
            <a:graphicFrameLocks noChangeAspect="1"/>
          </p:cNvGraphicFramePr>
          <p:nvPr/>
        </p:nvGraphicFramePr>
        <p:xfrm>
          <a:off x="5572192" y="4703223"/>
          <a:ext cx="2190479" cy="71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Equation" r:id="rId25" imgW="1358640" imgH="444240" progId="Equation.DSMT4">
                  <p:embed/>
                </p:oleObj>
              </mc:Choice>
              <mc:Fallback>
                <p:oleObj name="Equation" r:id="rId25" imgW="1358640" imgH="44424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92" y="4703223"/>
                        <a:ext cx="2190479" cy="71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52" name="Object 144"/>
          <p:cNvGraphicFramePr>
            <a:graphicFrameLocks noChangeAspect="1"/>
          </p:cNvGraphicFramePr>
          <p:nvPr/>
        </p:nvGraphicFramePr>
        <p:xfrm>
          <a:off x="2664027" y="5448468"/>
          <a:ext cx="3763566" cy="64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Equation" r:id="rId27" imgW="2311200" imgH="393480" progId="Equation.DSMT4">
                  <p:embed/>
                </p:oleObj>
              </mc:Choice>
              <mc:Fallback>
                <p:oleObj name="Equation" r:id="rId27" imgW="2311200" imgH="39348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027" y="5448468"/>
                        <a:ext cx="3763566" cy="641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3" grpId="1"/>
      <p:bldP spid="3" grpId="2"/>
      <p:bldP spid="7" grpId="1"/>
      <p:bldP spid="7" grpId="2"/>
      <p:bldP spid="13" grpId="1"/>
      <p:bldP spid="13" grpId="2"/>
      <p:bldP spid="22" grpId="1"/>
      <p:bldP spid="22" grpId="2"/>
      <p:bldP spid="27" grpId="1"/>
      <p:bldP spid="27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210" y="1033145"/>
            <a:ext cx="1173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.  已知                 </a:t>
            </a:r>
            <a:r>
              <a:rPr lang="zh-CN" altLang="en-US" sz="2400" dirty="0"/>
              <a:t>，证明：不等式                           对任何正整数       都成立.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1995" y="1637665"/>
            <a:ext cx="11169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证明：要证                       ，只要证                             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81480" y="2216150"/>
            <a:ext cx="1109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因为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86560" y="2905125"/>
            <a:ext cx="1724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故只要证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81480" y="3556635"/>
            <a:ext cx="1724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即只要证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686560" y="4199890"/>
            <a:ext cx="1109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因为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1480" y="4895215"/>
            <a:ext cx="2373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所以命题得证。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216535"/>
            <a:ext cx="669290" cy="670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4705" y="216535"/>
            <a:ext cx="233045" cy="6705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07770" y="231140"/>
            <a:ext cx="10589260" cy="670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"/>
          <p:cNvSpPr txBox="1"/>
          <p:nvPr/>
        </p:nvSpPr>
        <p:spPr>
          <a:xfrm>
            <a:off x="1247775" y="160655"/>
            <a:ext cx="198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典型例题</a:t>
            </a:r>
          </a:p>
        </p:txBody>
      </p:sp>
      <p:sp>
        <p:nvSpPr>
          <p:cNvPr id="29" name="文本框 8"/>
          <p:cNvSpPr txBox="1"/>
          <p:nvPr/>
        </p:nvSpPr>
        <p:spPr>
          <a:xfrm>
            <a:off x="1466215" y="564515"/>
            <a:ext cx="3088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DIANXINGLITI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2878" y="5076967"/>
            <a:ext cx="5404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</a:rPr>
              <a:t>基本不等式放缩法</a:t>
            </a:r>
          </a:p>
        </p:txBody>
      </p:sp>
      <p:graphicFrame>
        <p:nvGraphicFramePr>
          <p:cNvPr id="14436" name="Object 100"/>
          <p:cNvGraphicFramePr>
            <a:graphicFrameLocks noChangeAspect="1"/>
          </p:cNvGraphicFramePr>
          <p:nvPr/>
        </p:nvGraphicFramePr>
        <p:xfrm>
          <a:off x="1603173" y="1017384"/>
          <a:ext cx="1486150" cy="4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Equation" r:id="rId5" imgW="736560" imgH="228600" progId="Equation.DSMT4">
                  <p:embed/>
                </p:oleObj>
              </mc:Choice>
              <mc:Fallback>
                <p:oleObj name="Equation" r:id="rId5" imgW="736560" imgH="2286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173" y="1017384"/>
                        <a:ext cx="1486150" cy="461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7" name="Object 101"/>
          <p:cNvGraphicFramePr>
            <a:graphicFrameLocks noChangeAspect="1"/>
          </p:cNvGraphicFramePr>
          <p:nvPr/>
        </p:nvGraphicFramePr>
        <p:xfrm>
          <a:off x="5142147" y="1017790"/>
          <a:ext cx="2274503" cy="51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7" imgW="1168200" imgH="266400" progId="Equation.DSMT4">
                  <p:embed/>
                </p:oleObj>
              </mc:Choice>
              <mc:Fallback>
                <p:oleObj name="Equation" r:id="rId7" imgW="1168200" imgH="2664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2147" y="1017790"/>
                        <a:ext cx="2274503" cy="519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" name="Object 102"/>
          <p:cNvGraphicFramePr>
            <a:graphicFrameLocks noChangeAspect="1"/>
          </p:cNvGraphicFramePr>
          <p:nvPr/>
        </p:nvGraphicFramePr>
        <p:xfrm>
          <a:off x="9296264" y="1146411"/>
          <a:ext cx="518884" cy="29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9" imgW="291960" imgH="164880" progId="Equation.DSMT4">
                  <p:embed/>
                </p:oleObj>
              </mc:Choice>
              <mc:Fallback>
                <p:oleObj name="Equation" r:id="rId9" imgW="291960" imgH="1648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264" y="1146411"/>
                        <a:ext cx="518884" cy="293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439" name="Picture 103" descr="C:\Users\Administrator\Desktop\图片23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57769" y="1664553"/>
            <a:ext cx="1908175" cy="444500"/>
          </a:xfrm>
          <a:prstGeom prst="rect">
            <a:avLst/>
          </a:prstGeom>
          <a:noFill/>
        </p:spPr>
      </p:pic>
      <p:pic>
        <p:nvPicPr>
          <p:cNvPr id="14440" name="Picture 104" descr="C:\Users\Administrator\Desktop\图片2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89314" y="1665501"/>
            <a:ext cx="2713037" cy="469900"/>
          </a:xfrm>
          <a:prstGeom prst="rect">
            <a:avLst/>
          </a:prstGeom>
          <a:noFill/>
        </p:spPr>
      </p:pic>
      <p:pic>
        <p:nvPicPr>
          <p:cNvPr id="14441" name="Picture 105" descr="C:\Users\Administrator\Desktop\图片25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75894" y="2265056"/>
            <a:ext cx="7192963" cy="444500"/>
          </a:xfrm>
          <a:prstGeom prst="rect">
            <a:avLst/>
          </a:prstGeom>
          <a:noFill/>
        </p:spPr>
      </p:pic>
      <p:pic>
        <p:nvPicPr>
          <p:cNvPr id="14442" name="Picture 106" descr="C:\Users\Administrator\Desktop\图片26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35774" y="2934743"/>
            <a:ext cx="5218113" cy="469900"/>
          </a:xfrm>
          <a:prstGeom prst="rect">
            <a:avLst/>
          </a:prstGeom>
          <a:noFill/>
        </p:spPr>
      </p:pic>
      <p:pic>
        <p:nvPicPr>
          <p:cNvPr id="14443" name="Picture 107" descr="C:\Users\Administrator\Desktop\图片27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19686" y="3562539"/>
            <a:ext cx="2822575" cy="469900"/>
          </a:xfrm>
          <a:prstGeom prst="rect">
            <a:avLst/>
          </a:prstGeom>
          <a:noFill/>
        </p:spPr>
      </p:pic>
      <p:pic>
        <p:nvPicPr>
          <p:cNvPr id="14444" name="Picture 108" descr="C:\Users\Administrator\Desktop\图片28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386747" y="4203984"/>
            <a:ext cx="8674100" cy="469900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6" grpId="0"/>
      <p:bldP spid="18" grpId="0"/>
      <p:bldP spid="20" grpId="0"/>
      <p:bldP spid="20" grpId="1"/>
      <p:bldP spid="22" grpId="0"/>
      <p:bldP spid="22" grpId="1"/>
      <p:bldP spid="24" grpId="0"/>
      <p:bldP spid="24" grpId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450" y="261620"/>
            <a:ext cx="1734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多维探究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6530" y="1062355"/>
            <a:ext cx="946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.  已知                       ，求证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0" y="216535"/>
            <a:ext cx="669290" cy="670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14705" y="216535"/>
            <a:ext cx="233045" cy="6705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07770" y="231140"/>
            <a:ext cx="10589260" cy="670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"/>
          <p:cNvSpPr txBox="1"/>
          <p:nvPr/>
        </p:nvSpPr>
        <p:spPr>
          <a:xfrm>
            <a:off x="1247775" y="160655"/>
            <a:ext cx="198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charset="-122"/>
                <a:ea typeface="黑体" panose="02010609060101010101" charset="-122"/>
              </a:rPr>
              <a:t>巩固练习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1466215" y="564515"/>
            <a:ext cx="3088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GONGGULIANXI</a:t>
            </a:r>
            <a:endParaRPr lang="en-US" altLang="zh-CN" sz="1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00163" y="1074738"/>
          <a:ext cx="2261903" cy="41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074738"/>
                        <a:ext cx="2261903" cy="417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153711" y="799727"/>
          <a:ext cx="2929477" cy="833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7" imgW="1473120" imgH="419040" progId="Equation.DSMT4">
                  <p:embed/>
                </p:oleObj>
              </mc:Choice>
              <mc:Fallback>
                <p:oleObj name="Equation" r:id="rId7" imgW="14731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711" y="799727"/>
                        <a:ext cx="2929477" cy="833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0741" y="1926077"/>
            <a:ext cx="813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证明：因为                        ，则                               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64596" y="2879387"/>
            <a:ext cx="789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同理可得：                                            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84050" y="3832697"/>
            <a:ext cx="81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相加得                                                          ，即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963535" y="1971574"/>
          <a:ext cx="2260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535" y="1971574"/>
                        <a:ext cx="22606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587132" y="1616852"/>
          <a:ext cx="1501996" cy="82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11" imgW="761760" imgH="419040" progId="Equation.DSMT4">
                  <p:embed/>
                </p:oleObj>
              </mc:Choice>
              <mc:Fallback>
                <p:oleObj name="Equation" r:id="rId11" imgW="7617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132" y="1616852"/>
                        <a:ext cx="1501996" cy="826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830748" y="2570163"/>
          <a:ext cx="3146971" cy="89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13" imgW="1473120" imgH="419040" progId="Equation.DSMT4">
                  <p:embed/>
                </p:oleObj>
              </mc:Choice>
              <mc:Fallback>
                <p:oleObj name="Equation" r:id="rId13" imgW="147312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748" y="2570163"/>
                        <a:ext cx="3146971" cy="895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269112" y="3542929"/>
          <a:ext cx="5018792" cy="90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15" imgW="2323800" imgH="419040" progId="Equation.DSMT4">
                  <p:embed/>
                </p:oleObj>
              </mc:Choice>
              <mc:Fallback>
                <p:oleObj name="Equation" r:id="rId15" imgW="232380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112" y="3542929"/>
                        <a:ext cx="5018792" cy="905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770947" y="3587647"/>
          <a:ext cx="2628647" cy="74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17" imgW="1473120" imgH="419040" progId="Equation.DSMT4">
                  <p:embed/>
                </p:oleObj>
              </mc:Choice>
              <mc:Fallback>
                <p:oleObj name="Equation" r:id="rId17" imgW="147312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947" y="3587647"/>
                        <a:ext cx="2628647" cy="7478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1" grpId="0"/>
      <p:bldP spid="1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54351" y="323053"/>
            <a:ext cx="946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.  如果                      求证                                                  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 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59987" y="328084"/>
          <a:ext cx="1778998" cy="451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987" y="328084"/>
                        <a:ext cx="1778998" cy="4518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01274" y="279706"/>
          <a:ext cx="2708708" cy="49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7" imgW="1307880" imgH="241200" progId="Equation.DSMT4">
                  <p:embed/>
                </p:oleObj>
              </mc:Choice>
              <mc:Fallback>
                <p:oleObj name="Equation" r:id="rId7" imgW="13078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274" y="279706"/>
                        <a:ext cx="2708708" cy="499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6383" y="1050587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证明：因为  </a:t>
            </a:r>
            <a:r>
              <a:rPr lang="zh-CN" altLang="en-US" dirty="0" smtClean="0"/>
              <a:t>           ，</a:t>
            </a:r>
            <a:r>
              <a:rPr lang="zh-CN" altLang="en-US" sz="2400" dirty="0" smtClean="0"/>
              <a:t>所以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124953" y="1035523"/>
          <a:ext cx="847252" cy="423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9" imgW="355320" imgH="177480" progId="Equation.DSMT4">
                  <p:embed/>
                </p:oleObj>
              </mc:Choice>
              <mc:Fallback>
                <p:oleObj name="Equation" r:id="rId9" imgW="35532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953" y="1035523"/>
                        <a:ext cx="847252" cy="423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755282" y="1016068"/>
          <a:ext cx="1335334" cy="39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11" imgW="596880" imgH="177480" progId="Equation.DSMT4">
                  <p:embed/>
                </p:oleObj>
              </mc:Choice>
              <mc:Fallback>
                <p:oleObj name="Equation" r:id="rId11" imgW="59688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282" y="1016068"/>
                        <a:ext cx="1335334" cy="397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00783" y="17704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又因为          ，所以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410838" y="1774825"/>
          <a:ext cx="934437" cy="408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13" imgW="406080" imgH="177480" progId="Equation.DSMT4">
                  <p:embed/>
                </p:oleObj>
              </mc:Choice>
              <mc:Fallback>
                <p:oleObj name="Equation" r:id="rId13" imgW="40608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838" y="1774825"/>
                        <a:ext cx="934437" cy="408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136553" y="1558486"/>
          <a:ext cx="5471471" cy="78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15" imgW="2908080" imgH="419040" progId="Equation.DSMT4">
                  <p:embed/>
                </p:oleObj>
              </mc:Choice>
              <mc:Fallback>
                <p:oleObj name="Equation" r:id="rId15" imgW="290808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553" y="1558486"/>
                        <a:ext cx="5471471" cy="788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61871" y="2568102"/>
            <a:ext cx="1083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所以                                        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（当且仅当                 ，即                时等号成立）                 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104016" y="2540589"/>
          <a:ext cx="2740939" cy="50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17" imgW="1307880" imgH="241200" progId="Equation.DSMT4">
                  <p:embed/>
                </p:oleObj>
              </mc:Choice>
              <mc:Fallback>
                <p:oleObj name="Equation" r:id="rId17" imgW="130788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016" y="2540589"/>
                        <a:ext cx="2740939" cy="505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005848" y="3123835"/>
          <a:ext cx="1484266" cy="73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19" imgW="799920" imgH="393480" progId="Equation.DSMT4">
                  <p:embed/>
                </p:oleObj>
              </mc:Choice>
              <mc:Fallback>
                <p:oleObj name="Equation" r:id="rId19" imgW="79992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848" y="3123835"/>
                        <a:ext cx="1484266" cy="730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941995" y="3207225"/>
          <a:ext cx="1405939" cy="50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21" imgW="672840" imgH="215640" progId="Equation.DSMT4">
                  <p:embed/>
                </p:oleObj>
              </mc:Choice>
              <mc:Fallback>
                <p:oleObj name="Equation" r:id="rId21" imgW="67284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995" y="3207225"/>
                        <a:ext cx="1405939" cy="504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2" grpId="2"/>
      <p:bldP spid="11" grpId="0"/>
      <p:bldP spid="20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450" y="261620"/>
            <a:ext cx="1734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多维探究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0025" y="1033145"/>
            <a:ext cx="7858125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500"/>
              </a:lnSpc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.  已知         </a:t>
            </a:r>
            <a:r>
              <a:rPr lang="zh-CN" altLang="en-US" sz="2400" dirty="0"/>
              <a:t>是正整数，且                     .</a:t>
            </a:r>
          </a:p>
          <a:p>
            <a:pPr fontAlgn="auto">
              <a:lnSpc>
                <a:spcPts val="3500"/>
              </a:lnSpc>
            </a:pPr>
            <a:r>
              <a:rPr lang="zh-CN" altLang="en-US" sz="2400" dirty="0"/>
              <a:t>(1)证明</a:t>
            </a:r>
            <a:r>
              <a:rPr lang="zh-CN" altLang="en-US" sz="2400" dirty="0" smtClean="0"/>
              <a:t>：                 ；</a:t>
            </a:r>
            <a:r>
              <a:rPr lang="zh-CN" altLang="en-US" sz="2400" dirty="0"/>
              <a:t>(2)证明</a:t>
            </a:r>
            <a:r>
              <a:rPr lang="zh-CN" altLang="en-US" sz="2400" dirty="0" smtClean="0"/>
              <a:t>：                          </a:t>
            </a:r>
            <a:r>
              <a:rPr lang="zh-CN" altLang="en-US" sz="2400" dirty="0"/>
              <a:t>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0025" y="2021840"/>
            <a:ext cx="2712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证明：（</a:t>
            </a:r>
            <a:r>
              <a:rPr lang="en-US" altLang="zh-CN" sz="2400" dirty="0"/>
              <a:t>1</a:t>
            </a:r>
            <a:r>
              <a:rPr lang="zh-CN" altLang="en-US" sz="2400" dirty="0"/>
              <a:t>）对于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02380" y="2021840"/>
            <a:ext cx="206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且</a:t>
            </a:r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78313" y="2027238"/>
          <a:ext cx="25844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5" imgW="1333440" imgH="241200" progId="Equation.DSMT4">
                  <p:embed/>
                </p:oleObj>
              </mc:Choice>
              <mc:Fallback>
                <p:oleObj name="Equation" r:id="rId5" imgW="1333440" imgH="2412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2027238"/>
                        <a:ext cx="25844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608195" y="2759075"/>
            <a:ext cx="1209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同理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88160" y="3568700"/>
            <a:ext cx="7297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由于         ，对于整数                      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788160" y="4277360"/>
            <a:ext cx="241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所以              即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216535"/>
            <a:ext cx="669290" cy="670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14705" y="216535"/>
            <a:ext cx="233045" cy="6705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207770" y="231140"/>
            <a:ext cx="10589260" cy="670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"/>
          <p:cNvSpPr txBox="1"/>
          <p:nvPr/>
        </p:nvSpPr>
        <p:spPr>
          <a:xfrm>
            <a:off x="1247775" y="160655"/>
            <a:ext cx="198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典型例题</a:t>
            </a:r>
          </a:p>
        </p:txBody>
      </p:sp>
      <p:sp>
        <p:nvSpPr>
          <p:cNvPr id="33" name="文本框 8"/>
          <p:cNvSpPr txBox="1"/>
          <p:nvPr/>
        </p:nvSpPr>
        <p:spPr>
          <a:xfrm>
            <a:off x="1466215" y="564515"/>
            <a:ext cx="3088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DIANXINGLITI</a:t>
            </a:r>
          </a:p>
        </p:txBody>
      </p:sp>
      <p:graphicFrame>
        <p:nvGraphicFramePr>
          <p:cNvPr id="15504" name="Object 144"/>
          <p:cNvGraphicFramePr>
            <a:graphicFrameLocks noChangeAspect="1"/>
          </p:cNvGraphicFramePr>
          <p:nvPr/>
        </p:nvGraphicFramePr>
        <p:xfrm>
          <a:off x="1580068" y="1128409"/>
          <a:ext cx="838561" cy="38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7" imgW="393480" imgH="190440" progId="Equation.DSMT4">
                  <p:embed/>
                </p:oleObj>
              </mc:Choice>
              <mc:Fallback>
                <p:oleObj name="Equation" r:id="rId7" imgW="393480" imgH="19044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068" y="1128409"/>
                        <a:ext cx="838561" cy="389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05" name="Object 145"/>
          <p:cNvGraphicFramePr>
            <a:graphicFrameLocks noChangeAspect="1"/>
          </p:cNvGraphicFramePr>
          <p:nvPr/>
        </p:nvGraphicFramePr>
        <p:xfrm>
          <a:off x="4268956" y="1101150"/>
          <a:ext cx="1729389" cy="39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9" imgW="774360" imgH="177480" progId="Equation.DSMT4">
                  <p:embed/>
                </p:oleObj>
              </mc:Choice>
              <mc:Fallback>
                <p:oleObj name="Equation" r:id="rId9" imgW="774360" imgH="1774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956" y="1101150"/>
                        <a:ext cx="1729389" cy="396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06" name="Object 146"/>
          <p:cNvGraphicFramePr>
            <a:graphicFrameLocks noChangeAspect="1"/>
          </p:cNvGraphicFramePr>
          <p:nvPr/>
        </p:nvGraphicFramePr>
        <p:xfrm>
          <a:off x="1467392" y="1516874"/>
          <a:ext cx="1563604" cy="48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11" imgW="774360" imgH="241200" progId="Equation.DSMT4">
                  <p:embed/>
                </p:oleObj>
              </mc:Choice>
              <mc:Fallback>
                <p:oleObj name="Equation" r:id="rId11" imgW="774360" imgH="2412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392" y="1516874"/>
                        <a:ext cx="1563604" cy="487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07" name="Object 147"/>
          <p:cNvGraphicFramePr>
            <a:graphicFrameLocks noChangeAspect="1"/>
          </p:cNvGraphicFramePr>
          <p:nvPr/>
        </p:nvGraphicFramePr>
        <p:xfrm>
          <a:off x="4492962" y="1523223"/>
          <a:ext cx="2160756" cy="44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Equation" r:id="rId13" imgW="1104840" imgH="228600" progId="Equation.DSMT4">
                  <p:embed/>
                </p:oleObj>
              </mc:Choice>
              <mc:Fallback>
                <p:oleObj name="Equation" r:id="rId13" imgW="1104840" imgH="22860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962" y="1523223"/>
                        <a:ext cx="2160756" cy="447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08" name="Picture 148" descr="C:\Users\Administrator\Desktop\图片29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21318" y="2073985"/>
            <a:ext cx="1243013" cy="444500"/>
          </a:xfrm>
          <a:prstGeom prst="rect">
            <a:avLst/>
          </a:prstGeom>
          <a:noFill/>
        </p:spPr>
      </p:pic>
      <p:pic>
        <p:nvPicPr>
          <p:cNvPr id="15509" name="Picture 149" descr="C:\Users\Administrator\Desktop\图片30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849153" y="2642382"/>
            <a:ext cx="2816225" cy="725487"/>
          </a:xfrm>
          <a:prstGeom prst="rect">
            <a:avLst/>
          </a:prstGeom>
          <a:noFill/>
        </p:spPr>
      </p:pic>
      <p:pic>
        <p:nvPicPr>
          <p:cNvPr id="15510" name="Picture 150" descr="C:\Users\Administrator\Desktop\图片31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09690" y="2611912"/>
            <a:ext cx="2608263" cy="731837"/>
          </a:xfrm>
          <a:prstGeom prst="rect">
            <a:avLst/>
          </a:prstGeom>
          <a:noFill/>
        </p:spPr>
      </p:pic>
      <p:pic>
        <p:nvPicPr>
          <p:cNvPr id="15511" name="Picture 151" descr="C:\Users\Administrator\Desktop\图片32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458871" y="3686980"/>
            <a:ext cx="914400" cy="328613"/>
          </a:xfrm>
          <a:prstGeom prst="rect">
            <a:avLst/>
          </a:prstGeom>
          <a:noFill/>
        </p:spPr>
      </p:pic>
      <p:pic>
        <p:nvPicPr>
          <p:cNvPr id="15512" name="Picture 152" descr="C:\Users\Administrator\Desktop\图片33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777237" y="3633646"/>
            <a:ext cx="1871663" cy="407987"/>
          </a:xfrm>
          <a:prstGeom prst="rect">
            <a:avLst/>
          </a:prstGeom>
          <a:noFill/>
        </p:spPr>
      </p:pic>
      <p:pic>
        <p:nvPicPr>
          <p:cNvPr id="15513" name="Picture 153" descr="C:\Users\Administrator\Desktop\图片34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914274" y="3433952"/>
            <a:ext cx="1584325" cy="725487"/>
          </a:xfrm>
          <a:prstGeom prst="rect">
            <a:avLst/>
          </a:prstGeom>
          <a:noFill/>
        </p:spPr>
      </p:pic>
      <p:pic>
        <p:nvPicPr>
          <p:cNvPr id="15514" name="Picture 154" descr="C:\Users\Administrator\Desktop\图片35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512799" y="4129989"/>
            <a:ext cx="1079500" cy="725487"/>
          </a:xfrm>
          <a:prstGeom prst="rect">
            <a:avLst/>
          </a:prstGeom>
          <a:noFill/>
        </p:spPr>
      </p:pic>
      <p:pic>
        <p:nvPicPr>
          <p:cNvPr id="15515" name="Picture 155" descr="C:\Users\Administrator\Desktop\图片36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964485" y="4298571"/>
            <a:ext cx="1395413" cy="444500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6" grpId="0"/>
      <p:bldP spid="16" grpId="1"/>
      <p:bldP spid="20" grpId="1"/>
      <p:bldP spid="20" grpId="2"/>
      <p:bldP spid="22" grpId="0"/>
      <p:bldP spid="22" grpId="1"/>
      <p:bldP spid="26" grpId="0"/>
      <p:bldP spid="2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6565" y="295275"/>
            <a:ext cx="3641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）由二项式定理有：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53185" y="1919605"/>
            <a:ext cx="4923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由（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400">
                <a:sym typeface="+mn-ea"/>
              </a:rPr>
              <a:t>知                                    而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353185" y="4674235"/>
            <a:ext cx="405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即                        成立。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5081" y="4954137"/>
            <a:ext cx="548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</a:rPr>
              <a:t>添加或舍弃一些正项（或负项）</a:t>
            </a:r>
          </a:p>
        </p:txBody>
      </p:sp>
      <p:pic>
        <p:nvPicPr>
          <p:cNvPr id="16462" name="Picture 78" descr="C:\Users\Administrator\Desktop\图片3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8548" y="887508"/>
            <a:ext cx="4217987" cy="877887"/>
          </a:xfrm>
          <a:prstGeom prst="rect">
            <a:avLst/>
          </a:prstGeom>
          <a:noFill/>
        </p:spPr>
      </p:pic>
      <p:pic>
        <p:nvPicPr>
          <p:cNvPr id="16463" name="Picture 79" descr="C:\Users\Administrator\Desktop\图片3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5250" y="1937509"/>
            <a:ext cx="2986087" cy="444500"/>
          </a:xfrm>
          <a:prstGeom prst="rect">
            <a:avLst/>
          </a:prstGeom>
          <a:noFill/>
        </p:spPr>
      </p:pic>
      <p:pic>
        <p:nvPicPr>
          <p:cNvPr id="16464" name="Picture 80" descr="C:\Users\Administrator\Desktop\图片3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9620" y="1785748"/>
            <a:ext cx="1938337" cy="719137"/>
          </a:xfrm>
          <a:prstGeom prst="rect">
            <a:avLst/>
          </a:prstGeom>
          <a:noFill/>
        </p:spPr>
      </p:pic>
      <p:pic>
        <p:nvPicPr>
          <p:cNvPr id="16465" name="Picture 81" descr="C:\Users\Administrator\Desktop\图片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43831" y="2511662"/>
            <a:ext cx="3035300" cy="469900"/>
          </a:xfrm>
          <a:prstGeom prst="rect">
            <a:avLst/>
          </a:prstGeom>
          <a:noFill/>
        </p:spPr>
      </p:pic>
      <p:pic>
        <p:nvPicPr>
          <p:cNvPr id="16466" name="Picture 82" descr="C:\Users\Administrator\Desktop\图片4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19758" y="4066559"/>
            <a:ext cx="6411913" cy="444500"/>
          </a:xfrm>
          <a:prstGeom prst="rect">
            <a:avLst/>
          </a:prstGeom>
          <a:noFill/>
        </p:spPr>
      </p:pic>
      <p:pic>
        <p:nvPicPr>
          <p:cNvPr id="16467" name="Picture 83" descr="C:\Users\Administrator\Desktop\图片4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30257" y="4694355"/>
            <a:ext cx="2097087" cy="444500"/>
          </a:xfrm>
          <a:prstGeom prst="rect">
            <a:avLst/>
          </a:prstGeom>
          <a:noFill/>
        </p:spPr>
      </p:pic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323858" y="3057169"/>
          <a:ext cx="8161337" cy="92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11" imgW="4279680" imgH="482400" progId="Equation.DSMT4">
                  <p:embed/>
                </p:oleObj>
              </mc:Choice>
              <mc:Fallback>
                <p:oleObj name="Equation" r:id="rId11" imgW="4279680" imgH="4824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858" y="3057169"/>
                        <a:ext cx="8161337" cy="920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8" grpId="1"/>
      <p:bldP spid="18" grpId="2"/>
      <p:bldP spid="24" grpId="1"/>
      <p:bldP spid="24" grpId="2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669290" cy="670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4705" y="216535"/>
            <a:ext cx="233045" cy="6705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07770" y="231140"/>
            <a:ext cx="10589260" cy="670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957685" y="245745"/>
            <a:ext cx="247015" cy="6413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2955" y="1187356"/>
            <a:ext cx="11682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常用的不等式证明方法：</a:t>
            </a:r>
            <a:endParaRPr lang="en-US" altLang="zh-CN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46412" y="191068"/>
            <a:ext cx="204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charset="-122"/>
                <a:ea typeface="黑体" panose="02010609060101010101" charset="-122"/>
              </a:rPr>
              <a:t>回顾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1946" y="586854"/>
            <a:ext cx="2402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HUIGU</a:t>
            </a:r>
            <a:endParaRPr lang="zh-CN" altLang="en-US" sz="1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081" y="1665027"/>
            <a:ext cx="10358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）比较法：作差，作商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728" y="2169994"/>
            <a:ext cx="6332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）分析法与综合法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024" y="2674961"/>
            <a:ext cx="554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）函数增减性法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8299" y="3275463"/>
            <a:ext cx="753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如：已知              求证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534976" y="3190376"/>
          <a:ext cx="1150356" cy="69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5" imgW="647640" imgH="393480" progId="Equation.DSMT4">
                  <p:embed/>
                </p:oleObj>
              </mc:Choice>
              <mc:Fallback>
                <p:oleObj name="Equation" r:id="rId5" imgW="6476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976" y="3190376"/>
                        <a:ext cx="1150356" cy="6992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364724" y="3135786"/>
          <a:ext cx="1265465" cy="74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7" imgW="672840" imgH="393480" progId="Equation.DSMT4">
                  <p:embed/>
                </p:oleObj>
              </mc:Choice>
              <mc:Fallback>
                <p:oleObj name="Equation" r:id="rId7" imgW="6728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724" y="3135786"/>
                        <a:ext cx="1265465" cy="740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7671" y="3916908"/>
            <a:ext cx="589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）几何法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8298" y="4476466"/>
            <a:ext cx="597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如：已知                             求证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538673" y="4531056"/>
          <a:ext cx="2374521" cy="37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9" imgW="1295280" imgH="203040" progId="Equation.DSMT4">
                  <p:embed/>
                </p:oleObj>
              </mc:Choice>
              <mc:Fallback>
                <p:oleObj name="Equation" r:id="rId9" imgW="12952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673" y="4531056"/>
                        <a:ext cx="2374521" cy="372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584967" y="4501225"/>
          <a:ext cx="2308044" cy="384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11" imgW="1371600" imgH="228600" progId="Equation.DSMT4">
                  <p:embed/>
                </p:oleObj>
              </mc:Choice>
              <mc:Fallback>
                <p:oleObj name="Equation" r:id="rId11" imgW="1371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967" y="4501225"/>
                        <a:ext cx="2308044" cy="3846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4966" y="5145206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）放缩法</a:t>
            </a:r>
          </a:p>
        </p:txBody>
      </p:sp>
      <p:pic>
        <p:nvPicPr>
          <p:cNvPr id="55302" name="Picture 6" descr="C:\Users\Administrator\Desktop\捕获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15004" y="2641056"/>
            <a:ext cx="3286125" cy="2886075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8" grpId="0"/>
      <p:bldP spid="1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" y="231140"/>
            <a:ext cx="669290" cy="670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4705" y="216535"/>
            <a:ext cx="233045" cy="6705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07770" y="231140"/>
            <a:ext cx="10589260" cy="670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957685" y="245745"/>
            <a:ext cx="247015" cy="6413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7775" y="160655"/>
            <a:ext cx="198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知识梳理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66215" y="564515"/>
            <a:ext cx="3088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ZHISHISHULI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4705" y="1166495"/>
            <a:ext cx="10982325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500"/>
              </a:lnSpc>
            </a:pPr>
            <a:r>
              <a:rPr lang="zh-CN" altLang="en-US" sz="2400" b="1" dirty="0">
                <a:solidFill>
                  <a:srgbClr val="0B08A5"/>
                </a:solidFill>
              </a:rPr>
              <a:t>放缩法</a:t>
            </a:r>
            <a:r>
              <a:rPr lang="zh-CN" altLang="en-US" sz="2400" dirty="0"/>
              <a:t>是指在证明不等式时，根据需要证明不等式的值适当的放大和缩小，使它      化繁为简，化难为易，从而达到证明的重要方法。</a:t>
            </a:r>
          </a:p>
          <a:p>
            <a:pPr fontAlgn="auto">
              <a:lnSpc>
                <a:spcPts val="3500"/>
              </a:lnSpc>
            </a:pPr>
            <a:endParaRPr lang="en-US" altLang="zh-CN" sz="2400" dirty="0" smtClean="0"/>
          </a:p>
          <a:p>
            <a:pPr fontAlgn="auto">
              <a:lnSpc>
                <a:spcPts val="3500"/>
              </a:lnSpc>
            </a:pPr>
            <a:r>
              <a:rPr lang="zh-CN" altLang="en-US" sz="2400" dirty="0" smtClean="0"/>
              <a:t>它</a:t>
            </a:r>
            <a:r>
              <a:rPr lang="zh-CN" altLang="en-US" sz="2400" dirty="0"/>
              <a:t>利用不等式的</a:t>
            </a:r>
            <a:r>
              <a:rPr lang="zh-CN" altLang="en-US" sz="2400" dirty="0">
                <a:solidFill>
                  <a:srgbClr val="0B08A5"/>
                </a:solidFill>
              </a:rPr>
              <a:t>传递性</a:t>
            </a:r>
            <a:r>
              <a:rPr lang="zh-CN" altLang="en-US" sz="2400" dirty="0"/>
              <a:t>，对照所证目标进行合情合理的放大和缩小。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14705" y="3337813"/>
            <a:ext cx="10997565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3500"/>
              </a:lnSpc>
              <a:buClrTx/>
              <a:buSzTx/>
              <a:buFontTx/>
            </a:pPr>
            <a:r>
              <a:rPr lang="zh-CN" altLang="en-US" sz="2400" dirty="0">
                <a:solidFill>
                  <a:srgbClr val="0B08A5"/>
                </a:solidFill>
                <a:sym typeface="+mn-ea"/>
              </a:rPr>
              <a:t>注意：</a:t>
            </a:r>
            <a:r>
              <a:rPr lang="zh-CN" altLang="en-US" sz="2400" dirty="0">
                <a:sym typeface="+mn-ea"/>
              </a:rPr>
              <a:t>如果使用放缩法证题时没有注意放和缩的“度”，容易造成不能同向传递，即放缩时必须时刻注意放缩的跨度，放不能过头，缩不能不及。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44" grpId="0"/>
      <p:bldP spid="4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445" y="1047750"/>
            <a:ext cx="1045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.  已知        </a:t>
            </a:r>
            <a:r>
              <a:rPr lang="zh-CN" altLang="en-US" sz="2400" dirty="0"/>
              <a:t>，求证：            .</a:t>
            </a:r>
          </a:p>
        </p:txBody>
      </p:sp>
      <p:graphicFrame>
        <p:nvGraphicFramePr>
          <p:cNvPr id="3" name="对象 -2147482604"/>
          <p:cNvGraphicFramePr>
            <a:graphicFrameLocks noChangeAspect="1"/>
          </p:cNvGraphicFramePr>
          <p:nvPr/>
        </p:nvGraphicFramePr>
        <p:xfrm>
          <a:off x="1575502" y="1076325"/>
          <a:ext cx="79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502" y="1076325"/>
                        <a:ext cx="79200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99440" y="1637665"/>
            <a:ext cx="1327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证明：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48847" y="2089344"/>
          <a:ext cx="2686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7" imgW="1803240" imgH="469800" progId="Equation.DSMT4">
                  <p:embed/>
                </p:oleObj>
              </mc:Choice>
              <mc:Fallback>
                <p:oleObj name="Equation" r:id="rId7" imgW="1803240" imgH="4698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847" y="2089344"/>
                        <a:ext cx="26860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0" y="216535"/>
            <a:ext cx="669290" cy="670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4705" y="216535"/>
            <a:ext cx="233045" cy="6705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07770" y="231140"/>
            <a:ext cx="10589260" cy="670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2"/>
          <p:cNvSpPr txBox="1"/>
          <p:nvPr/>
        </p:nvSpPr>
        <p:spPr>
          <a:xfrm>
            <a:off x="1247775" y="160655"/>
            <a:ext cx="198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典型例题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1466215" y="564515"/>
            <a:ext cx="3088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DIANXINGLITI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098925" y="2108200"/>
          <a:ext cx="38576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9" imgW="2654280" imgH="482400" progId="Equation.DSMT4">
                  <p:embed/>
                </p:oleObj>
              </mc:Choice>
              <mc:Fallback>
                <p:oleObj name="Equation" r:id="rId9" imgW="2654280" imgH="482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2108200"/>
                        <a:ext cx="385762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334426" y="856033"/>
          <a:ext cx="1283822" cy="913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11" imgW="660240" imgH="469800" progId="Equation.DSMT4">
                  <p:embed/>
                </p:oleObj>
              </mc:Choice>
              <mc:Fallback>
                <p:oleObj name="Equation" r:id="rId11" imgW="660240" imgH="4698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426" y="856033"/>
                        <a:ext cx="1283822" cy="9134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440313" y="2872025"/>
          <a:ext cx="3622710" cy="69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13" imgW="2400120" imgH="457200" progId="Equation.DSMT4">
                  <p:embed/>
                </p:oleObj>
              </mc:Choice>
              <mc:Fallback>
                <p:oleObj name="Equation" r:id="rId13" imgW="2400120" imgH="4572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313" y="2872025"/>
                        <a:ext cx="3622710" cy="69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452540" y="3623600"/>
          <a:ext cx="2231052" cy="74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15" imgW="1447560" imgH="482400" progId="Equation.DSMT4">
                  <p:embed/>
                </p:oleObj>
              </mc:Choice>
              <mc:Fallback>
                <p:oleObj name="Equation" r:id="rId15" imgW="1447560" imgH="4824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40" y="3623600"/>
                        <a:ext cx="2231052" cy="743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437564" y="4496108"/>
          <a:ext cx="2875130" cy="73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17" imgW="1777680" imgH="457200" progId="Equation.DSMT4">
                  <p:embed/>
                </p:oleObj>
              </mc:Choice>
              <mc:Fallback>
                <p:oleObj name="Equation" r:id="rId17" imgW="1777680" imgH="4572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564" y="4496108"/>
                        <a:ext cx="2875130" cy="7393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431403" y="5370513"/>
          <a:ext cx="3894561" cy="74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19" imgW="2527200" imgH="482400" progId="Equation.DSMT4">
                  <p:embed/>
                </p:oleObj>
              </mc:Choice>
              <mc:Fallback>
                <p:oleObj name="Equation" r:id="rId19" imgW="2527200" imgH="4824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403" y="5370513"/>
                        <a:ext cx="3894561" cy="743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10" grpId="1"/>
      <p:bldP spid="1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958973"/>
            <a:ext cx="2726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（</a:t>
            </a:r>
            <a:r>
              <a:rPr lang="zh-CN" altLang="en-US" sz="2400" b="1" dirty="0" smtClean="0">
                <a:sym typeface="+mn-ea"/>
              </a:rPr>
              <a:t>法一）</a:t>
            </a:r>
            <a:endParaRPr lang="zh-CN" altLang="en-US" sz="2400" dirty="0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r:id="rId5" imgW="914400" imgH="215640" progId="">
                  <p:embed/>
                </p:oleObj>
              </mc:Choice>
              <mc:Fallback>
                <p:oleObj r:id="rId5" imgW="914400" imgH="21564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1661" y="2006601"/>
          <a:ext cx="456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7" imgW="2654280" imgH="419040" progId="Equation.DSMT4">
                  <p:embed/>
                </p:oleObj>
              </mc:Choice>
              <mc:Fallback>
                <p:oleObj name="Equation" r:id="rId7" imgW="2654280" imgH="4190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661" y="2006601"/>
                        <a:ext cx="4560000" cy="72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09650" y="2767013"/>
          <a:ext cx="88026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9" imgW="4813200" imgH="393480" progId="Equation.DSMT4">
                  <p:embed/>
                </p:oleObj>
              </mc:Choice>
              <mc:Fallback>
                <p:oleObj name="Equation" r:id="rId9" imgW="4813200" imgH="3934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767013"/>
                        <a:ext cx="88026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0" y="3583256"/>
            <a:ext cx="14330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ym typeface="+mn-ea"/>
              </a:rPr>
              <a:t>（</a:t>
            </a:r>
            <a:r>
              <a:rPr lang="zh-CN" altLang="en-US" sz="2400" b="1" dirty="0" smtClean="0">
                <a:sym typeface="+mn-ea"/>
              </a:rPr>
              <a:t>法二）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75497" y="3584082"/>
            <a:ext cx="5634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ym typeface="+mn-ea"/>
              </a:rPr>
              <a:t>我们猜想</a:t>
            </a:r>
            <a:endParaRPr lang="zh-CN" altLang="en-US" sz="2400" dirty="0"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74713" y="4251325"/>
          <a:ext cx="99980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11" imgW="6172200" imgH="444240" progId="Equation.DSMT4">
                  <p:embed/>
                </p:oleObj>
              </mc:Choice>
              <mc:Fallback>
                <p:oleObj name="Equation" r:id="rId11" imgW="6172200" imgH="4442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4251325"/>
                        <a:ext cx="99980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2866" y="5036497"/>
          <a:ext cx="10107612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Equation" r:id="rId13" imgW="3568680" imgH="1041120" progId="Equation.DSMT4">
                  <p:embed/>
                </p:oleObj>
              </mc:Choice>
              <mc:Fallback>
                <p:oleObj name="Equation" r:id="rId13" imgW="3568680" imgH="104112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866" y="5036497"/>
                        <a:ext cx="10107612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3"/>
          <p:cNvSpPr txBox="1"/>
          <p:nvPr/>
        </p:nvSpPr>
        <p:spPr>
          <a:xfrm>
            <a:off x="176530" y="295275"/>
            <a:ext cx="11483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.  已知                </a:t>
            </a:r>
            <a:r>
              <a:rPr lang="zh-CN" altLang="en-US" sz="2400" dirty="0"/>
              <a:t>，证明：                        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97839" y="573206"/>
            <a:ext cx="3507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</a:rPr>
              <a:t>裂项相消法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23533" y="1519806"/>
          <a:ext cx="8022501" cy="45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15" imgW="4216320" imgH="241200" progId="Equation.DSMT4">
                  <p:embed/>
                </p:oleObj>
              </mc:Choice>
              <mc:Fallback>
                <p:oleObj name="Equation" r:id="rId15" imgW="4216320" imgH="2412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33" y="1519806"/>
                        <a:ext cx="8022501" cy="459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687404" y="3548417"/>
            <a:ext cx="375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ym typeface="+mn-ea"/>
              </a:rPr>
              <a:t>下面证明上述猜想：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36322" y="4449170"/>
            <a:ext cx="1355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ym typeface="+mn-ea"/>
              </a:rPr>
              <a:t>成立。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573046" y="177421"/>
          <a:ext cx="1489280" cy="75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17" imgW="774360" imgH="393480" progId="Equation.DSMT4">
                  <p:embed/>
                </p:oleObj>
              </mc:Choice>
              <mc:Fallback>
                <p:oleObj name="Equation" r:id="rId17" imgW="774360" imgH="3934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046" y="177421"/>
                        <a:ext cx="1489280" cy="756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138172" y="248224"/>
          <a:ext cx="2145895" cy="68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19" imgW="1231560" imgH="393480" progId="Equation.DSMT4">
                  <p:embed/>
                </p:oleObj>
              </mc:Choice>
              <mc:Fallback>
                <p:oleObj name="Equation" r:id="rId19" imgW="1231560" imgH="3934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172" y="248224"/>
                        <a:ext cx="2145895" cy="685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552" name="Picture 96" descr="C:\Users\Administrator\Desktop\图片2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227162" y="990411"/>
            <a:ext cx="5943600" cy="481013"/>
          </a:xfrm>
          <a:prstGeom prst="rect">
            <a:avLst/>
          </a:prstGeom>
          <a:noFill/>
        </p:spPr>
      </p:pic>
      <p:pic>
        <p:nvPicPr>
          <p:cNvPr id="19553" name="Picture 97" descr="C:\Users\Administrator\Desktop\图片3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535119" y="3417130"/>
            <a:ext cx="4144963" cy="731837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1" grpId="0"/>
      <p:bldP spid="11" grpId="1"/>
      <p:bldP spid="15" grpId="0"/>
      <p:bldP spid="15" grpId="1"/>
      <p:bldP spid="18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6535"/>
            <a:ext cx="669290" cy="670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4705" y="216535"/>
            <a:ext cx="233045" cy="6705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07770" y="231140"/>
            <a:ext cx="10589260" cy="670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957685" y="245745"/>
            <a:ext cx="247015" cy="6413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7775" y="160655"/>
            <a:ext cx="198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charset="-122"/>
                <a:ea typeface="黑体" panose="02010609060101010101" charset="-122"/>
              </a:rPr>
              <a:t>巩固练习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6215" y="564515"/>
            <a:ext cx="3088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GONGGULIANXI</a:t>
            </a:r>
            <a:endParaRPr lang="en-US" altLang="zh-CN" sz="1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4705" y="1120140"/>
            <a:ext cx="1098296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500"/>
              </a:lnSpc>
              <a:buClrTx/>
              <a:buSzTx/>
              <a:buFontTx/>
            </a:pPr>
            <a:r>
              <a:rPr lang="en-US" altLang="zh-CN" sz="2400" dirty="0" smtClean="0"/>
              <a:t>  1.  </a:t>
            </a:r>
            <a:r>
              <a:rPr lang="zh-CN" altLang="en-US" sz="2400" dirty="0" smtClean="0"/>
              <a:t>已知         </a:t>
            </a:r>
            <a:r>
              <a:rPr lang="zh-CN" altLang="en-US" sz="2400" dirty="0"/>
              <a:t>，求证：                                                      .</a:t>
            </a:r>
          </a:p>
        </p:txBody>
      </p:sp>
      <p:graphicFrame>
        <p:nvGraphicFramePr>
          <p:cNvPr id="2" name="对象 -2147482598"/>
          <p:cNvGraphicFramePr>
            <a:graphicFrameLocks noChangeAspect="1"/>
          </p:cNvGraphicFramePr>
          <p:nvPr/>
        </p:nvGraphicFramePr>
        <p:xfrm>
          <a:off x="2207905" y="1132385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5" imgW="444240" imgH="228600" progId="Equation.DSMT4">
                  <p:embed/>
                </p:oleObj>
              </mc:Choice>
              <mc:Fallback>
                <p:oleObj name="Equation" r:id="rId5" imgW="444240" imgH="228600" progId="Equation.DSMT4">
                  <p:embed/>
                  <p:pic>
                    <p:nvPicPr>
                      <p:cNvPr id="0" name="Picture 1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905" y="1132385"/>
                        <a:ext cx="88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212575" y="1829244"/>
            <a:ext cx="946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证明：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40914" y="3669655"/>
            <a:ext cx="36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983465" y="5340038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成立.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978882" y="1052647"/>
          <a:ext cx="4780902" cy="73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7" imgW="2717640" imgH="419040" progId="Equation.DSMT4">
                  <p:embed/>
                </p:oleObj>
              </mc:Choice>
              <mc:Fallback>
                <p:oleObj name="Equation" r:id="rId7" imgW="2717640" imgH="419040" progId="Equation.DSMT4">
                  <p:embed/>
                  <p:pic>
                    <p:nvPicPr>
                      <p:cNvPr id="0" name="Picture 1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882" y="1052647"/>
                        <a:ext cx="4780902" cy="7372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51" name="Picture 1103" descr="C:\Users\Administrator\Desktop\图片4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67175" y="1793046"/>
            <a:ext cx="6491287" cy="731837"/>
          </a:xfrm>
          <a:prstGeom prst="rect">
            <a:avLst/>
          </a:prstGeom>
          <a:noFill/>
        </p:spPr>
      </p:pic>
      <p:pic>
        <p:nvPicPr>
          <p:cNvPr id="3152" name="Picture 1104" descr="C:\Users\Administrator\Desktop\图片5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45637" y="2680150"/>
            <a:ext cx="8064500" cy="731837"/>
          </a:xfrm>
          <a:prstGeom prst="rect">
            <a:avLst/>
          </a:prstGeom>
          <a:noFill/>
        </p:spPr>
      </p:pic>
      <p:pic>
        <p:nvPicPr>
          <p:cNvPr id="3153" name="Picture 1105" descr="C:\Users\Administrator\Desktop\图片6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057" y="3539960"/>
            <a:ext cx="6497637" cy="731837"/>
          </a:xfrm>
          <a:prstGeom prst="rect">
            <a:avLst/>
          </a:prstGeom>
          <a:noFill/>
        </p:spPr>
      </p:pic>
      <p:pic>
        <p:nvPicPr>
          <p:cNvPr id="3154" name="Picture 1106" descr="C:\Users\Administrator\Desktop\图片7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8508" y="4451185"/>
            <a:ext cx="8936037" cy="738187"/>
          </a:xfrm>
          <a:prstGeom prst="rect">
            <a:avLst/>
          </a:prstGeom>
          <a:noFill/>
        </p:spPr>
      </p:pic>
      <p:pic>
        <p:nvPicPr>
          <p:cNvPr id="3155" name="Picture 1107" descr="C:\Users\Administrator\Desktop\图片8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6351" y="5232282"/>
            <a:ext cx="4900613" cy="731837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  <p:bldP spid="18" grpId="1"/>
      <p:bldP spid="23" grpId="0"/>
      <p:bldP spid="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4449" y="349165"/>
            <a:ext cx="9597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2</a:t>
            </a:r>
            <a:r>
              <a:rPr lang="zh-CN" altLang="en-US" sz="2400" dirty="0" smtClean="0"/>
              <a:t>.  求证</a:t>
            </a:r>
            <a:r>
              <a:rPr lang="zh-CN" altLang="en-US" sz="2400" dirty="0"/>
              <a:t>：                 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3756" y="1005470"/>
            <a:ext cx="1149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证明：</a:t>
            </a:r>
          </a:p>
        </p:txBody>
      </p:sp>
      <p:pic>
        <p:nvPicPr>
          <p:cNvPr id="13347" name="Picture 35" descr="C:\Users\Administrator\Desktop\图片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2549" y="1066540"/>
            <a:ext cx="2803525" cy="738187"/>
          </a:xfrm>
          <a:prstGeom prst="rect">
            <a:avLst/>
          </a:prstGeom>
          <a:noFill/>
        </p:spPr>
      </p:pic>
      <p:pic>
        <p:nvPicPr>
          <p:cNvPr id="13348" name="Picture 36" descr="C:\Users\Administrator\Desktop\图片1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9847" y="1888581"/>
            <a:ext cx="8302625" cy="731837"/>
          </a:xfrm>
          <a:prstGeom prst="rect">
            <a:avLst/>
          </a:prstGeom>
          <a:noFill/>
        </p:spPr>
      </p:pic>
      <p:graphicFrame>
        <p:nvGraphicFramePr>
          <p:cNvPr id="3" name="Object 35"/>
          <p:cNvGraphicFramePr>
            <a:graphicFrameLocks noChangeAspect="1"/>
          </p:cNvGraphicFramePr>
          <p:nvPr/>
        </p:nvGraphicFramePr>
        <p:xfrm>
          <a:off x="1665288" y="0"/>
          <a:ext cx="39211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7" imgW="1587240" imgH="393480" progId="Equation.DSMT4">
                  <p:embed/>
                </p:oleObj>
              </mc:Choice>
              <mc:Fallback>
                <p:oleObj name="Equation" r:id="rId7" imgW="1587240" imgH="3934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0"/>
                        <a:ext cx="3921125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0178" y="936720"/>
            <a:ext cx="11483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.  已知               </a:t>
            </a:r>
            <a:r>
              <a:rPr lang="zh-CN" altLang="en-US" sz="2400" dirty="0"/>
              <a:t>，证明：                         .</a:t>
            </a:r>
          </a:p>
        </p:txBody>
      </p:sp>
      <p:graphicFrame>
        <p:nvGraphicFramePr>
          <p:cNvPr id="3" name="对象 -2147482575"/>
          <p:cNvGraphicFramePr>
            <a:graphicFrameLocks noChangeAspect="1"/>
          </p:cNvGraphicFramePr>
          <p:nvPr/>
        </p:nvGraphicFramePr>
        <p:xfrm>
          <a:off x="3949700" y="835025"/>
          <a:ext cx="22542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4" imgW="1231560" imgH="393480" progId="Equation.DSMT4">
                  <p:embed/>
                </p:oleObj>
              </mc:Choice>
              <mc:Fallback>
                <p:oleObj name="Equation" r:id="rId4" imgW="1231560" imgH="39348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835025"/>
                        <a:ext cx="22542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4717" y="1513622"/>
            <a:ext cx="10960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证明：</a:t>
            </a:r>
            <a:r>
              <a:rPr lang="zh-CN" altLang="en-US" sz="2400" b="1" dirty="0"/>
              <a:t>（</a:t>
            </a:r>
            <a:r>
              <a:rPr lang="zh-CN" altLang="en-US" sz="2400" b="1" dirty="0" smtClean="0"/>
              <a:t>法三）</a:t>
            </a:r>
            <a:r>
              <a:rPr lang="zh-CN" altLang="en-US" sz="2400" dirty="0"/>
              <a:t>等比放缩</a:t>
            </a:r>
          </a:p>
          <a:p>
            <a:r>
              <a:rPr lang="zh-CN" altLang="en-US" sz="2400" dirty="0"/>
              <a:t>       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19116" y="2041336"/>
            <a:ext cx="348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我们猜想                 则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69922" y="3189472"/>
            <a:ext cx="3154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不等式可加性，得证。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81813" y="3885404"/>
            <a:ext cx="5085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（</a:t>
            </a:r>
            <a:r>
              <a:rPr lang="zh-CN" altLang="en-US" sz="2400" b="1" dirty="0" smtClean="0">
                <a:sym typeface="+mn-ea"/>
              </a:rPr>
              <a:t>法四）</a:t>
            </a:r>
            <a:r>
              <a:rPr lang="zh-CN" altLang="en-US" sz="2400" dirty="0">
                <a:sym typeface="+mn-ea"/>
              </a:rPr>
              <a:t>等比放</a:t>
            </a:r>
            <a:r>
              <a:rPr lang="zh-CN" altLang="en-US" sz="2400" dirty="0" smtClean="0">
                <a:sym typeface="+mn-ea"/>
              </a:rPr>
              <a:t>缩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61786" y="4420738"/>
            <a:ext cx="3974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我们猜想                         </a:t>
            </a:r>
            <a:r>
              <a:rPr lang="zh-CN" altLang="en-US" sz="2400" dirty="0"/>
              <a:t>则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60456" y="5106243"/>
            <a:ext cx="678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要证                   即证            在        时成立。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266502" y="5850729"/>
            <a:ext cx="958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则                            </a:t>
            </a:r>
            <a:r>
              <a:rPr lang="zh-CN" altLang="en-US" sz="2400" dirty="0" smtClean="0"/>
              <a:t>不等式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加性，得证。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0" y="216535"/>
            <a:ext cx="669290" cy="6705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4705" y="216535"/>
            <a:ext cx="233045" cy="6705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07770" y="231140"/>
            <a:ext cx="10589260" cy="670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"/>
          <p:cNvSpPr txBox="1"/>
          <p:nvPr/>
        </p:nvSpPr>
        <p:spPr>
          <a:xfrm>
            <a:off x="1247775" y="160655"/>
            <a:ext cx="198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典型例题</a:t>
            </a:r>
          </a:p>
        </p:txBody>
      </p:sp>
      <p:sp>
        <p:nvSpPr>
          <p:cNvPr id="29" name="文本框 8"/>
          <p:cNvSpPr txBox="1"/>
          <p:nvPr/>
        </p:nvSpPr>
        <p:spPr>
          <a:xfrm>
            <a:off x="1466215" y="564515"/>
            <a:ext cx="3088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DIANXINGLITI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2245" y="1392072"/>
            <a:ext cx="464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</a:rPr>
              <a:t>等比放缩法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405513" y="1976675"/>
          <a:ext cx="1456803" cy="696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6" imgW="876240" imgH="419040" progId="Equation.DSMT4">
                  <p:embed/>
                </p:oleObj>
              </mc:Choice>
              <mc:Fallback>
                <p:oleObj name="Equation" r:id="rId6" imgW="876240" imgH="41904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513" y="1976675"/>
                        <a:ext cx="1456803" cy="696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128541" y="1948432"/>
          <a:ext cx="2460827" cy="72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Equation" r:id="rId8" imgW="1333440" imgH="393480" progId="Equation.DSMT4">
                  <p:embed/>
                </p:oleObj>
              </mc:Choice>
              <mc:Fallback>
                <p:oleObj name="Equation" r:id="rId8" imgW="1333440" imgH="39348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541" y="1948432"/>
                        <a:ext cx="2460827" cy="726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357839" y="4310443"/>
          <a:ext cx="2033167" cy="6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10" imgW="1244520" imgH="419040" progId="Equation.DSMT4">
                  <p:embed/>
                </p:oleObj>
              </mc:Choice>
              <mc:Fallback>
                <p:oleObj name="Equation" r:id="rId10" imgW="1244520" imgH="41904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839" y="4310443"/>
                        <a:ext cx="2033167" cy="68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683000" y="1854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Equation" r:id="rId12" imgW="914400" imgH="198720" progId="Equation.DSMT4">
                  <p:embed/>
                </p:oleObj>
              </mc:Choice>
              <mc:Fallback>
                <p:oleObj name="Equation" r:id="rId12" imgW="914400" imgH="19872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1854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4766101" y="4295846"/>
          <a:ext cx="3034563" cy="67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14" imgW="1777680" imgH="393480" progId="Equation.DSMT4">
                  <p:embed/>
                </p:oleObj>
              </mc:Choice>
              <mc:Fallback>
                <p:oleObj name="Equation" r:id="rId14" imgW="1777680" imgH="39348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101" y="4295846"/>
                        <a:ext cx="3034563" cy="671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604117" y="870794"/>
          <a:ext cx="1294725" cy="65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16" imgW="774360" imgH="393480" progId="Equation.DSMT4">
                  <p:embed/>
                </p:oleObj>
              </mc:Choice>
              <mc:Fallback>
                <p:oleObj name="Equation" r:id="rId16" imgW="774360" imgH="3934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117" y="870794"/>
                        <a:ext cx="1294725" cy="65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593" name="Picture 161" descr="C:\Users\Administrator\Desktop\图片11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15314" y="2682733"/>
            <a:ext cx="6540500" cy="481013"/>
          </a:xfrm>
          <a:prstGeom prst="rect">
            <a:avLst/>
          </a:prstGeom>
          <a:noFill/>
        </p:spPr>
      </p:pic>
      <p:pic>
        <p:nvPicPr>
          <p:cNvPr id="18594" name="Picture 162" descr="C:\Users\Administrator\Desktop\图片12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05008" y="3075936"/>
            <a:ext cx="1919287" cy="731837"/>
          </a:xfrm>
          <a:prstGeom prst="rect">
            <a:avLst/>
          </a:prstGeom>
          <a:noFill/>
        </p:spPr>
      </p:pic>
      <p:pic>
        <p:nvPicPr>
          <p:cNvPr id="18595" name="Picture 163" descr="C:\Users\Administrator\Desktop\图片13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967434" y="5115209"/>
            <a:ext cx="1597025" cy="474663"/>
          </a:xfrm>
          <a:prstGeom prst="rect">
            <a:avLst/>
          </a:prstGeom>
          <a:noFill/>
        </p:spPr>
      </p:pic>
      <p:pic>
        <p:nvPicPr>
          <p:cNvPr id="18596" name="Picture 164" descr="C:\Users\Administrator\Desktop\图片1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142925" y="5013918"/>
            <a:ext cx="1011237" cy="731837"/>
          </a:xfrm>
          <a:prstGeom prst="rect">
            <a:avLst/>
          </a:prstGeom>
          <a:noFill/>
        </p:spPr>
      </p:pic>
      <p:pic>
        <p:nvPicPr>
          <p:cNvPr id="18597" name="Picture 165" descr="C:\Users\Administrator\Desktop\图片15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442685" y="5153949"/>
            <a:ext cx="731837" cy="371475"/>
          </a:xfrm>
          <a:prstGeom prst="rect">
            <a:avLst/>
          </a:prstGeom>
          <a:noFill/>
        </p:spPr>
      </p:pic>
      <p:pic>
        <p:nvPicPr>
          <p:cNvPr id="18598" name="Picture 166" descr="C:\Users\Administrator\Desktop\图片16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661662" y="5709954"/>
            <a:ext cx="2316163" cy="731837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8" grpId="0"/>
      <p:bldP spid="8" grpId="1"/>
      <p:bldP spid="12" grpId="1"/>
      <p:bldP spid="12" grpId="2"/>
      <p:bldP spid="13" grpId="0"/>
      <p:bldP spid="13" grpId="1"/>
      <p:bldP spid="14" grpId="0"/>
      <p:bldP spid="14" grpId="1"/>
      <p:bldP spid="17" grpId="0"/>
      <p:bldP spid="17" grpId="1"/>
      <p:bldP spid="21" grpId="0"/>
      <p:bldP spid="21" grpId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065" y="365362"/>
            <a:ext cx="12052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.  设                                                                  </a:t>
            </a:r>
            <a:r>
              <a:rPr lang="zh-CN" altLang="en-US" sz="2400" dirty="0"/>
              <a:t>，求证：                             .</a:t>
            </a:r>
          </a:p>
        </p:txBody>
      </p:sp>
      <p:graphicFrame>
        <p:nvGraphicFramePr>
          <p:cNvPr id="4" name="对象 -2147482552"/>
          <p:cNvGraphicFramePr>
            <a:graphicFrameLocks noChangeAspect="1"/>
          </p:cNvGraphicFramePr>
          <p:nvPr/>
        </p:nvGraphicFramePr>
        <p:xfrm>
          <a:off x="7951788" y="263525"/>
          <a:ext cx="24447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5" imgW="1422360" imgH="419040" progId="Equation.DSMT4">
                  <p:embed/>
                </p:oleObj>
              </mc:Choice>
              <mc:Fallback>
                <p:oleObj name="Equation" r:id="rId5" imgW="1422360" imgH="4190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788" y="263525"/>
                        <a:ext cx="24447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68817" y="3195330"/>
          <a:ext cx="45529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7" imgW="2489040" imgH="393480" progId="Equation.DSMT4">
                  <p:embed/>
                </p:oleObj>
              </mc:Choice>
              <mc:Fallback>
                <p:oleObj name="Equation" r:id="rId7" imgW="2489040" imgH="3934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817" y="3195330"/>
                        <a:ext cx="455295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00188" y="4095750"/>
          <a:ext cx="26384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9" imgW="1536480" imgH="419040" progId="Equation.DSMT4">
                  <p:embed/>
                </p:oleObj>
              </mc:Choice>
              <mc:Fallback>
                <p:oleObj name="Equation" r:id="rId9" imgW="1536480" imgH="41904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095750"/>
                        <a:ext cx="263842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38516" y="940037"/>
            <a:ext cx="1370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证明：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824" y="1446663"/>
            <a:ext cx="3985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FF0000"/>
                </a:solidFill>
              </a:rPr>
              <a:t>等差放缩法</a:t>
            </a:r>
          </a:p>
        </p:txBody>
      </p:sp>
      <p:graphicFrame>
        <p:nvGraphicFramePr>
          <p:cNvPr id="12366" name="Object 78"/>
          <p:cNvGraphicFramePr>
            <a:graphicFrameLocks noChangeAspect="1"/>
          </p:cNvGraphicFramePr>
          <p:nvPr/>
        </p:nvGraphicFramePr>
        <p:xfrm>
          <a:off x="1312557" y="323749"/>
          <a:ext cx="5410357" cy="51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11" imgW="2679480" imgH="253800" progId="Equation.DSMT4">
                  <p:embed/>
                </p:oleObj>
              </mc:Choice>
              <mc:Fallback>
                <p:oleObj name="Equation" r:id="rId11" imgW="2679480" imgH="2538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557" y="323749"/>
                        <a:ext cx="5410357" cy="512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67" name="Picture 79" descr="C:\Users\Administrator\Desktop\图片17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54637" y="946838"/>
            <a:ext cx="2693987" cy="1006475"/>
          </a:xfrm>
          <a:prstGeom prst="rect">
            <a:avLst/>
          </a:prstGeom>
          <a:noFill/>
        </p:spPr>
      </p:pic>
      <p:pic>
        <p:nvPicPr>
          <p:cNvPr id="12368" name="Picture 80" descr="C:\Users\Administrator\Desktop\图片18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30091" y="1629274"/>
            <a:ext cx="3054350" cy="731837"/>
          </a:xfrm>
          <a:prstGeom prst="rect">
            <a:avLst/>
          </a:prstGeom>
          <a:noFill/>
        </p:spPr>
      </p:pic>
      <p:pic>
        <p:nvPicPr>
          <p:cNvPr id="12369" name="Picture 81" descr="C:\Users\Administrator\Desktop\图片19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34639" y="2434491"/>
            <a:ext cx="2706687" cy="731837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9" grpId="0"/>
      <p:bldP spid="19" grpId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5475f76-63c3-4f11-9266-a9479f04a19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584</Words>
  <Application>Microsoft Office PowerPoint</Application>
  <PresentationFormat>宽屏</PresentationFormat>
  <Paragraphs>123</Paragraphs>
  <Slides>17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黑体</vt:lpstr>
      <vt:lpstr>微软雅黑</vt:lpstr>
      <vt:lpstr>Arial</vt:lpstr>
      <vt:lpstr>Office 主题​​</vt:lpstr>
      <vt:lpstr>Equation</vt:lpstr>
      <vt:lpstr>放缩法应用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放缩法应用</dc:title>
  <dc:creator>Administrator</dc:creator>
  <cp:lastModifiedBy>509</cp:lastModifiedBy>
  <cp:revision>129</cp:revision>
  <dcterms:created xsi:type="dcterms:W3CDTF">2019-05-16T11:29:00Z</dcterms:created>
  <dcterms:modified xsi:type="dcterms:W3CDTF">2019-05-31T01:18:38Z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2052-11.1.0.8648</vt:lpwstr>
  </property>
</Properties>
</file>