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6" r:id="rId5"/>
    <p:sldId id="258" r:id="rId6"/>
    <p:sldId id="264" r:id="rId7"/>
    <p:sldId id="259" r:id="rId8"/>
    <p:sldId id="286" r:id="rId9"/>
    <p:sldId id="287" r:id="rId10"/>
    <p:sldId id="288" r:id="rId11"/>
    <p:sldId id="289" r:id="rId12"/>
    <p:sldId id="290" r:id="rId13"/>
    <p:sldId id="322" r:id="rId14"/>
    <p:sldId id="308" r:id="rId15"/>
    <p:sldId id="309" r:id="rId16"/>
    <p:sldId id="310" r:id="rId17"/>
    <p:sldId id="339" r:id="rId18"/>
    <p:sldId id="311" r:id="rId19"/>
    <p:sldId id="340" r:id="rId20"/>
    <p:sldId id="312" r:id="rId21"/>
    <p:sldId id="313" r:id="rId22"/>
    <p:sldId id="341" r:id="rId23"/>
    <p:sldId id="314" r:id="rId24"/>
    <p:sldId id="315" r:id="rId25"/>
    <p:sldId id="316" r:id="rId26"/>
    <p:sldId id="356" r:id="rId27"/>
    <p:sldId id="317" r:id="rId28"/>
    <p:sldId id="342" r:id="rId29"/>
    <p:sldId id="318" r:id="rId30"/>
    <p:sldId id="319" r:id="rId31"/>
    <p:sldId id="320" r:id="rId32"/>
    <p:sldId id="260" r:id="rId33"/>
    <p:sldId id="321" r:id="rId34"/>
    <p:sldId id="276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7937"/>
    <a:srgbClr val="2D8D23"/>
    <a:srgbClr val="444545"/>
    <a:srgbClr val="FFC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4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20607-B028-41F3-BCC9-1C7345778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9D4E-1D15-48AF-899D-E0A0A07A0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59F-58A8-499E-AB25-B15F19C27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E939-5153-467D-B8B0-5F0A63612E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A59F-58A8-499E-AB25-B15F19C27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E939-5153-467D-B8B0-5F0A63612E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image" Target="../media/image12.png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9.xml"/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28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3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32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4.xml"/><Relationship Id="rId4" Type="http://schemas.openxmlformats.org/officeDocument/2006/relationships/image" Target="../media/image20.png"/><Relationship Id="rId3" Type="http://schemas.openxmlformats.org/officeDocument/2006/relationships/tags" Target="../tags/tag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7.xml"/><Relationship Id="rId6" Type="http://schemas.openxmlformats.org/officeDocument/2006/relationships/image" Target="../media/image22.png"/><Relationship Id="rId5" Type="http://schemas.openxmlformats.org/officeDocument/2006/relationships/tags" Target="../tags/tag3.xml"/><Relationship Id="rId4" Type="http://schemas.openxmlformats.org/officeDocument/2006/relationships/image" Target="../media/image21.png"/><Relationship Id="rId3" Type="http://schemas.openxmlformats.org/officeDocument/2006/relationships/tags" Target="../tags/tag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0"/>
          <a:stretch>
            <a:fillRect/>
          </a:stretch>
        </p:blipFill>
        <p:spPr>
          <a:xfrm>
            <a:off x="0" y="61651"/>
            <a:ext cx="12280900" cy="6858001"/>
          </a:xfrm>
          <a:prstGeom prst="rect">
            <a:avLst/>
          </a:prstGeom>
        </p:spPr>
      </p:pic>
      <p:sp>
        <p:nvSpPr>
          <p:cNvPr id="8" name="任意多边形: 形状 7"/>
          <p:cNvSpPr/>
          <p:nvPr/>
        </p:nvSpPr>
        <p:spPr>
          <a:xfrm>
            <a:off x="0" y="-12700"/>
            <a:ext cx="12179300" cy="6870700"/>
          </a:xfrm>
          <a:custGeom>
            <a:avLst/>
            <a:gdLst>
              <a:gd name="connsiteX0" fmla="*/ 4749800 w 12255500"/>
              <a:gd name="connsiteY0" fmla="*/ 25400 h 6870700"/>
              <a:gd name="connsiteX1" fmla="*/ 0 w 12255500"/>
              <a:gd name="connsiteY1" fmla="*/ 2730500 h 6870700"/>
              <a:gd name="connsiteX2" fmla="*/ 76200 w 12255500"/>
              <a:gd name="connsiteY2" fmla="*/ 6870700 h 6870700"/>
              <a:gd name="connsiteX3" fmla="*/ 6172200 w 12255500"/>
              <a:gd name="connsiteY3" fmla="*/ 6870700 h 6870700"/>
              <a:gd name="connsiteX4" fmla="*/ 12242800 w 12255500"/>
              <a:gd name="connsiteY4" fmla="*/ 3276600 h 6870700"/>
              <a:gd name="connsiteX5" fmla="*/ 12255500 w 12255500"/>
              <a:gd name="connsiteY5" fmla="*/ 0 h 6870700"/>
              <a:gd name="connsiteX6" fmla="*/ 4749800 w 12255500"/>
              <a:gd name="connsiteY6" fmla="*/ 254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55500" h="6870700">
                <a:moveTo>
                  <a:pt x="4749800" y="25400"/>
                </a:moveTo>
                <a:lnTo>
                  <a:pt x="0" y="2730500"/>
                </a:lnTo>
                <a:lnTo>
                  <a:pt x="76200" y="6870700"/>
                </a:lnTo>
                <a:lnTo>
                  <a:pt x="6172200" y="6870700"/>
                </a:lnTo>
                <a:lnTo>
                  <a:pt x="12242800" y="3276600"/>
                </a:lnTo>
                <a:cubicBezTo>
                  <a:pt x="12247033" y="2184400"/>
                  <a:pt x="12251267" y="1092200"/>
                  <a:pt x="12255500" y="0"/>
                </a:cubicBezTo>
                <a:lnTo>
                  <a:pt x="4749800" y="254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58" y="0"/>
            <a:ext cx="6475724" cy="18632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100" y="-1"/>
            <a:ext cx="3644900" cy="19997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644" y="1388538"/>
            <a:ext cx="4487792" cy="51801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69" y="91180"/>
            <a:ext cx="1855167" cy="21960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623" y="820291"/>
            <a:ext cx="835025" cy="9892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79639" y="5631955"/>
            <a:ext cx="5802490" cy="1855943"/>
          </a:xfrm>
          <a:custGeom>
            <a:avLst/>
            <a:gdLst>
              <a:gd name="connsiteX0" fmla="*/ 0 w 5295900"/>
              <a:gd name="connsiteY0" fmla="*/ 0 h 1693909"/>
              <a:gd name="connsiteX1" fmla="*/ 4226317 w 5295900"/>
              <a:gd name="connsiteY1" fmla="*/ 0 h 1693909"/>
              <a:gd name="connsiteX2" fmla="*/ 5295900 w 5295900"/>
              <a:gd name="connsiteY2" fmla="*/ 624231 h 1693909"/>
              <a:gd name="connsiteX3" fmla="*/ 5295900 w 5295900"/>
              <a:gd name="connsiteY3" fmla="*/ 1693909 h 1693909"/>
              <a:gd name="connsiteX4" fmla="*/ 0 w 5295900"/>
              <a:gd name="connsiteY4" fmla="*/ 1693909 h 169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900" h="1693909">
                <a:moveTo>
                  <a:pt x="0" y="0"/>
                </a:moveTo>
                <a:lnTo>
                  <a:pt x="4226317" y="0"/>
                </a:lnTo>
                <a:lnTo>
                  <a:pt x="5295900" y="624231"/>
                </a:lnTo>
                <a:lnTo>
                  <a:pt x="5295900" y="1693909"/>
                </a:lnTo>
                <a:lnTo>
                  <a:pt x="0" y="1693909"/>
                </a:ln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607588"/>
            <a:ext cx="781050" cy="9782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137" y="452967"/>
            <a:ext cx="1159645" cy="15017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41980" y="5812298"/>
            <a:ext cx="2018330" cy="1107354"/>
          </a:xfrm>
          <a:prstGeom prst="rect">
            <a:avLst/>
          </a:prstGeom>
        </p:spPr>
      </p:pic>
      <p:sp>
        <p:nvSpPr>
          <p:cNvPr id="9" name="任意多边形: 形状 8"/>
          <p:cNvSpPr/>
          <p:nvPr/>
        </p:nvSpPr>
        <p:spPr>
          <a:xfrm>
            <a:off x="7993111" y="2108524"/>
            <a:ext cx="3238500" cy="3740150"/>
          </a:xfrm>
          <a:custGeom>
            <a:avLst/>
            <a:gdLst>
              <a:gd name="connsiteX0" fmla="*/ 1625600 w 3238500"/>
              <a:gd name="connsiteY0" fmla="*/ 0 h 3740150"/>
              <a:gd name="connsiteX1" fmla="*/ 0 w 3238500"/>
              <a:gd name="connsiteY1" fmla="*/ 952500 h 3740150"/>
              <a:gd name="connsiteX2" fmla="*/ 0 w 3238500"/>
              <a:gd name="connsiteY2" fmla="*/ 2806700 h 3740150"/>
              <a:gd name="connsiteX3" fmla="*/ 1606550 w 3238500"/>
              <a:gd name="connsiteY3" fmla="*/ 3740150 h 3740150"/>
              <a:gd name="connsiteX4" fmla="*/ 3232150 w 3238500"/>
              <a:gd name="connsiteY4" fmla="*/ 2800350 h 3740150"/>
              <a:gd name="connsiteX5" fmla="*/ 3238500 w 3238500"/>
              <a:gd name="connsiteY5" fmla="*/ 933450 h 3740150"/>
              <a:gd name="connsiteX6" fmla="*/ 1625600 w 3238500"/>
              <a:gd name="connsiteY6" fmla="*/ 0 h 37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8500" h="3740150">
                <a:moveTo>
                  <a:pt x="1625600" y="0"/>
                </a:moveTo>
                <a:lnTo>
                  <a:pt x="0" y="952500"/>
                </a:lnTo>
                <a:lnTo>
                  <a:pt x="0" y="2806700"/>
                </a:lnTo>
                <a:lnTo>
                  <a:pt x="1606550" y="3740150"/>
                </a:lnTo>
                <a:lnTo>
                  <a:pt x="3232150" y="2800350"/>
                </a:lnTo>
                <a:cubicBezTo>
                  <a:pt x="3234267" y="2178050"/>
                  <a:pt x="3236383" y="1555750"/>
                  <a:pt x="3238500" y="933450"/>
                </a:cubicBezTo>
                <a:lnTo>
                  <a:pt x="1625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186" y="2108524"/>
            <a:ext cx="3496350" cy="3740150"/>
          </a:xfrm>
          <a:custGeom>
            <a:avLst/>
            <a:gdLst>
              <a:gd name="connsiteX0" fmla="*/ 2948472 w 5873909"/>
              <a:gd name="connsiteY0" fmla="*/ 0 h 6783789"/>
              <a:gd name="connsiteX1" fmla="*/ 5873909 w 5873909"/>
              <a:gd name="connsiteY1" fmla="*/ 1693068 h 6783789"/>
              <a:gd name="connsiteX2" fmla="*/ 5862392 w 5873909"/>
              <a:gd name="connsiteY2" fmla="*/ 5079204 h 6783789"/>
              <a:gd name="connsiteX3" fmla="*/ 2913920 w 5873909"/>
              <a:gd name="connsiteY3" fmla="*/ 6783789 h 6783789"/>
              <a:gd name="connsiteX4" fmla="*/ 0 w 5873909"/>
              <a:gd name="connsiteY4" fmla="*/ 5090721 h 6783789"/>
              <a:gd name="connsiteX5" fmla="*/ 0 w 5873909"/>
              <a:gd name="connsiteY5" fmla="*/ 1727620 h 678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3909" h="6783789">
                <a:moveTo>
                  <a:pt x="2948472" y="0"/>
                </a:moveTo>
                <a:lnTo>
                  <a:pt x="5873909" y="1693068"/>
                </a:lnTo>
                <a:cubicBezTo>
                  <a:pt x="5870069" y="2821780"/>
                  <a:pt x="5866232" y="3950492"/>
                  <a:pt x="5862392" y="5079204"/>
                </a:cubicBezTo>
                <a:lnTo>
                  <a:pt x="2913920" y="6783789"/>
                </a:lnTo>
                <a:lnTo>
                  <a:pt x="0" y="5090721"/>
                </a:lnTo>
                <a:lnTo>
                  <a:pt x="0" y="1727620"/>
                </a:lnTo>
                <a:close/>
              </a:path>
            </a:pathLst>
          </a:custGeom>
        </p:spPr>
      </p:pic>
      <p:sp>
        <p:nvSpPr>
          <p:cNvPr id="24" name="TextBox 12"/>
          <p:cNvSpPr txBox="1"/>
          <p:nvPr/>
        </p:nvSpPr>
        <p:spPr>
          <a:xfrm>
            <a:off x="2700020" y="2645410"/>
            <a:ext cx="4481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Java</a:t>
            </a:r>
            <a:r>
              <a:rPr lang="zh-CN" altLang="en-US" sz="5400" spc="-3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代码风格</a:t>
            </a:r>
            <a:endParaRPr lang="en-US" altLang="zh-CN" sz="5400" spc="-3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5" name="圆角矩形 18"/>
          <p:cNvSpPr/>
          <p:nvPr/>
        </p:nvSpPr>
        <p:spPr>
          <a:xfrm>
            <a:off x="831464" y="4365388"/>
            <a:ext cx="3337719" cy="41230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汇报：何文昊</a:t>
            </a:r>
            <a:r>
              <a:rPr lang="en-US" altLang="zh-CN" sz="13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lang="zh-CN" altLang="en-US" sz="13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 时间：</a:t>
            </a:r>
            <a:r>
              <a:rPr lang="en-US" altLang="zh-CN" sz="13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2023/12/12</a:t>
            </a:r>
            <a:endParaRPr lang="zh-CN" altLang="en-US" sz="13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3" y="148388"/>
            <a:ext cx="1440974" cy="1443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49315" cy="399856"/>
            <a:chOff x="185623" y="114300"/>
            <a:chExt cx="274931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40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代码风格讲解（一）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4785" y="629285"/>
            <a:ext cx="10695940" cy="6228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局部变量名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局部变量名以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lowerCamelCase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风格编写，比起其它类型的名称，局部变量名可以有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更为宽松的缩写</a:t>
            </a:r>
            <a:r>
              <a:rPr lang="zh-CN" altLang="en-US" sz="2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虽然缩写更宽松，但还是要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避免用单字符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进行命名，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除了临时变量和循环变量。即使局部变量是final和不可改变的，也不应该把它示为常量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，自然也不能用常量的规则去命名它。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常量名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常量名命名模式为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CONSTANT_CASE，全部字母大写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，用下划线分隔单词。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那，到底什么算是一个常量？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4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在编译时就确定的量才是常量</a:t>
            </a:r>
            <a:endParaRPr lang="zh-CN" altLang="en-US" sz="24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每个常量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都是一个静态final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字段，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但不是所有静态final字段都是常量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。在决定一个字段是否是一个常量时， 考虑它是否真的感觉像是一个常量。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（public static final Date START_DATE = new Date();）</a:t>
            </a:r>
            <a:b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zh-CN" altLang="en-US" sz="2400">
              <a:latin typeface="思源宋体 CN Heavy" panose="02020900000000000000" charset="-122"/>
              <a:ea typeface="思源宋体 CN Heavy" panose="02020900000000000000" charset="-122"/>
              <a:cs typeface="思源宋体 CN Heavy" panose="02020900000000000000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64485" y="107315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常量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方法命名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代码风格讲解（一）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4785" y="629285"/>
            <a:ext cx="10695305" cy="5885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方法名都以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lowerCamelCase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风格编写。方法名通常是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动词或动词短语。</a:t>
            </a:r>
            <a:endParaRPr lang="zh-CN" altLang="en-US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下划线可能出现在JUnit测试方法名称中用以分隔名称的逻辑组件。一个典型的模式是：test&lt;MethodUnderTest&gt;_&lt;state&gt;，例如testPop_emptyStack。 并不存在唯一正确的方式来命名测试方法。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i="1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pay attention to </a:t>
            </a:r>
            <a:r>
              <a:rPr lang="zh-CN" altLang="en-US" sz="2400" i="1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CamelCase</a:t>
            </a:r>
            <a:endParaRPr lang="zh-CN" altLang="en-US" sz="2400" i="1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Incorrect</a:t>
            </a:r>
            <a:r>
              <a:rPr lang="zh-CN" altLang="en-US" sz="24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：HTTPRequest、newCustomerID、innerStopWatch、supportsIPv6OnIOS</a:t>
            </a:r>
            <a:endParaRPr lang="zh-CN" altLang="en-US" sz="2400" i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i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64485" y="107315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方法命名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代码风格讲解（二）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420" y="521970"/>
            <a:ext cx="10695305" cy="5204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不要使用通配符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，即，不要出现类似这样的import语句：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import java.util.*;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2.import语句不换行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每个import语句</a:t>
            </a:r>
            <a:r>
              <a:rPr lang="en-US" altLang="zh-CN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独立成行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（包语句也不要换行）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3.import语句可分为以下几组，按照这个顺序，每组由一个空行分隔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组内不空行，按字典序排列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静态导入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独立成组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com.google imports(仅当这个</a:t>
            </a:r>
            <a:r>
              <a:rPr lang="en-US" altLang="zh-CN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源文件是在com.google包下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第三方的包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。每个顶级包为一组，字典序。例如：android, com, junit, org, sun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imports</a:t>
            </a:r>
            <a:endParaRPr lang="en-US" altLang="zh-CN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javax imports</a:t>
            </a:r>
            <a:endParaRPr lang="en-US" altLang="zh-CN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70" y="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语句与类成员顺序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代码风格讲解（二）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420" y="521970"/>
            <a:ext cx="10695305" cy="6180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import static java.lang.Math.max;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import static java.lang.System.out;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import com.google.common.collect.ImmutableList;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import com.google.common.collect.Lists;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import junit.framework.TestCase;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import org.junit.Assert;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import sun.security.provider.certpath.Vertex;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import java.io.File;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import java.io.IOException;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import java.util.List;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import java.util.Map;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import javax.net.ssl.SSLContext;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import javax.security.auth.login.LoginException;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70" y="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语句与类成员顺序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代码风格讲解（二）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4785" y="522605"/>
            <a:ext cx="10695305" cy="6146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类成员顺序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类的成员顺序对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可读性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有很大的影响，但这也</a:t>
            </a:r>
            <a:r>
              <a:rPr lang="en-US" altLang="zh-CN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不存在唯一的通用法则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。不同的类对成员的排序可能是不同的。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最重要的一点，每个类应该</a:t>
            </a:r>
            <a:r>
              <a:rPr lang="en-US" altLang="zh-CN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以某种逻辑去排序它的成员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，维护者应该要</a:t>
            </a:r>
            <a:r>
              <a:rPr lang="en-US" altLang="zh-CN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能解释这种排序逻辑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比如， </a:t>
            </a:r>
            <a:r>
              <a:rPr lang="en-US" altLang="zh-CN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新的方法不能总是习惯性地添加到类的结尾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，因为这样就是按时间顺序而非某种逻辑来排序的。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（按照功能分组、按照访问级别排序、常用方法优先、常用方法优先）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70" y="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语句与类成员顺序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代码风格讲解（二）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4785" y="522605"/>
            <a:ext cx="10695305" cy="6146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类成员顺序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当一个类有</a:t>
            </a:r>
            <a:r>
              <a:rPr lang="en-US" altLang="zh-CN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多个构造函数，或是多个同名方法，这些函数/方法应该按顺序出现在一起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，中间不要放进其它函数/方法。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ExampleClass {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// 公开构造函数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ExampleClass(Database database)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// 公开方法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loginUser(String username)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// 辅助的私有方法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boolean isUserValid(User user)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// 包私有或protected方法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protected void updateUser(User user) </a:t>
            </a:r>
            <a:b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70" y="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语句与类成员顺序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代码风格讲解（三）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4785" y="522605"/>
            <a:ext cx="10695305" cy="6206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大括号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大括号与if, else, for, do, while语句一起使用，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即使只有一条语句(或是空)，也应该把大括号写上</a:t>
            </a:r>
            <a:r>
              <a:rPr lang="zh-CN" altLang="en-US" sz="2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非空块和块状结构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，大括号遵循Kernighan和Ritchie风格 (Egyptian brackets):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左大括号前不换行、左大括号后换行、右大括号前换行</a:t>
            </a:r>
            <a:endParaRPr lang="zh-CN" altLang="en-US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70" y="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大括号与块缩进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代码风格讲解（三）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4785" y="522605"/>
            <a:ext cx="10695305" cy="6206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大括号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右大括号是一个语句、函数体或类的终止，则右大括号后换行; 否则不换行。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例如，如果右大括号后面是else或逗号，则不换行。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return new MyClass() {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@Override public void method() {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if (condition()) {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try {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something();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} catch (ProblemException e) {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recover();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70" y="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大括号与块缩进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代码风格讲解（三）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4785" y="1049655"/>
            <a:ext cx="10695940" cy="5679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空块的情况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一个空的块状结构里什么也不包含，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大括号可以简洁地写成{}，不需要换行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。例外：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如果它是一个多块语句的一部分(if/else 或 try/catch/finally)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，即使大括号内没内容，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右大括号也要换行。</a:t>
            </a:r>
            <a:endParaRPr lang="zh-CN" altLang="en-US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void doNothing() {}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每当开始一个新的块，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缩进增加2个空格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，当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块结束时，缩进返回先前的缩进级别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。缩进级别适用于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代码和注释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。(见前一张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中的代码示例）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5420" y="647700"/>
            <a:ext cx="10694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大括号与块缩进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7555" y="5430520"/>
            <a:ext cx="9721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i="1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为什么块缩进使用</a:t>
            </a:r>
            <a:r>
              <a:rPr lang="en-US" altLang="zh-CN" sz="2400" i="1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i="1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个空格而非</a:t>
            </a:r>
            <a:r>
              <a:rPr lang="en-US" altLang="zh-CN" sz="2400" i="1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400" i="1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个？</a:t>
            </a:r>
            <a:endParaRPr lang="zh-CN" altLang="en-US" sz="2400" i="1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代码风格讲解（三）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420" y="482600"/>
            <a:ext cx="10694035" cy="6206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行限制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一个项目可以选择一行80个字符或100个字符的列限制，除了下述例外，任何一行如果超过这个字符数限制，必须自动换行。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例外：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不可能满足列限制的行(例如，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Javadoc中的一个长URL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，)。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package和import语句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注释中那些可能被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剪切并粘贴到shell中的命令行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70" y="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自动换行规则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0"/>
          <a:stretch>
            <a:fillRect/>
          </a:stretch>
        </p:blipFill>
        <p:spPr>
          <a:xfrm>
            <a:off x="0" y="-10161"/>
            <a:ext cx="12280900" cy="685800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0412930" y="240320"/>
            <a:ext cx="1043539" cy="958557"/>
            <a:chOff x="10223814" y="154082"/>
            <a:chExt cx="1352792" cy="124262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3814" y="154082"/>
              <a:ext cx="1050726" cy="124262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9849" y="232779"/>
              <a:ext cx="916757" cy="1085230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91" y="870805"/>
            <a:ext cx="2522797" cy="2911987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9109744" y="1853653"/>
            <a:ext cx="2127235" cy="67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775" fontAlgn="base">
              <a:spcAft>
                <a:spcPct val="0"/>
              </a:spcAft>
              <a:buNone/>
            </a:pPr>
            <a:r>
              <a:rPr lang="zh-CN" altLang="en-US" sz="4400" b="1" cap="all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目 录</a:t>
            </a:r>
            <a:endParaRPr lang="zh-CN" altLang="en-US" sz="4400" b="1" cap="all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5248" y="0"/>
            <a:ext cx="6475724" cy="18632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17542" y="4992152"/>
            <a:ext cx="5802490" cy="1855943"/>
          </a:xfrm>
          <a:custGeom>
            <a:avLst/>
            <a:gdLst>
              <a:gd name="connsiteX0" fmla="*/ 0 w 5295900"/>
              <a:gd name="connsiteY0" fmla="*/ 0 h 1693909"/>
              <a:gd name="connsiteX1" fmla="*/ 4226317 w 5295900"/>
              <a:gd name="connsiteY1" fmla="*/ 0 h 1693909"/>
              <a:gd name="connsiteX2" fmla="*/ 5295900 w 5295900"/>
              <a:gd name="connsiteY2" fmla="*/ 624231 h 1693909"/>
              <a:gd name="connsiteX3" fmla="*/ 5295900 w 5295900"/>
              <a:gd name="connsiteY3" fmla="*/ 1693909 h 1693909"/>
              <a:gd name="connsiteX4" fmla="*/ 0 w 5295900"/>
              <a:gd name="connsiteY4" fmla="*/ 1693909 h 169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900" h="1693909">
                <a:moveTo>
                  <a:pt x="0" y="0"/>
                </a:moveTo>
                <a:lnTo>
                  <a:pt x="4226317" y="0"/>
                </a:lnTo>
                <a:lnTo>
                  <a:pt x="5295900" y="624231"/>
                </a:lnTo>
                <a:lnTo>
                  <a:pt x="5295900" y="1693909"/>
                </a:lnTo>
                <a:lnTo>
                  <a:pt x="0" y="1693909"/>
                </a:lnTo>
                <a:close/>
              </a:path>
            </a:pathLst>
          </a:custGeom>
        </p:spPr>
      </p:pic>
      <p:sp>
        <p:nvSpPr>
          <p:cNvPr id="15" name="文本框 14"/>
          <p:cNvSpPr txBox="1"/>
          <p:nvPr/>
        </p:nvSpPr>
        <p:spPr>
          <a:xfrm>
            <a:off x="3466465" y="870585"/>
            <a:ext cx="412432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Java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代码风格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31415" y="2248535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代码风格讲解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31415" y="2837180"/>
            <a:ext cx="58019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常用自动格式化和风格检查工具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9194289" y="2619022"/>
            <a:ext cx="212723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866775" fontAlgn="base">
              <a:spcAft>
                <a:spcPct val="0"/>
              </a:spcAft>
              <a:buNone/>
            </a:pPr>
            <a:r>
              <a:rPr lang="en-US" altLang="zh-CN" sz="2000" b="1" cap="all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CONTENT</a:t>
            </a:r>
            <a:endParaRPr lang="zh-CN" altLang="en-US" sz="2000" b="1" cap="all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99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30" grpId="0"/>
      <p:bldP spid="3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代码风格讲解（三）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420" y="482600"/>
            <a:ext cx="10694035" cy="6206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自动换行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自动换行的基本准则是：更倾向于在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更高的语法级别处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断开。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如果在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非赋值运算符处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断开，那么在该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符号前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断开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(比如+，它将位于下一行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)。 这条规则也适用于以下“类运算符”符号：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点分隔符(.)，类型界限中的&amp;（&lt;T extends Foo &amp; Bar&gt;)，catch块中的管道符号(catch (FooException | BarException e)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如果在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断开，通常的做法是在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该符号后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断开(比如=，它与前面的内容留在同一行)。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这条规则也适用于foreach语句中的分号。方法名或构造函数名与左括号留在同一行。逗号(,)与其前面的内容留在同一行。</a:t>
            </a:r>
            <a:endParaRPr lang="zh-CN" altLang="en-US" sz="24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70" y="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自动换行规则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代码风格讲解（三）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420" y="482600"/>
            <a:ext cx="10695305" cy="6206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自动换行规则举例：      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int result = 1 + 2 + 3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+ 4 + 5;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String formattedString = "Hello, World!"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.toLowerCase()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.replace("world", "Java");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try {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methodThatThrowsExceptions();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} catch (IOException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| SQLException ex) {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ex.printStackTrace();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List&lt;String&gt; items =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new ArrayList&lt;&gt;();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items.add("Apple");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items.add("Banana");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items.add("Cherry");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String message = getMessage(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"Hello", "Java");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printDetails("John",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25,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"Developer");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70" y="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自动换行规则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代码风格讲解（三）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420" y="1405255"/>
            <a:ext cx="10694670" cy="4915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自动换行时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缩进至少+4个空格</a:t>
            </a:r>
            <a:endParaRPr lang="zh-CN" altLang="en-US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自动换行时，第一行后的每一行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至少比第一行多缩进4个空格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注意：键盘上的制表符不用于缩进)。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存在连续自动换行时，缩进可能会多缩进不只4个空格(语法元素存在多级时)。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一般而言，两个连续行使用相同的缩进当且仅当它们开始于同级语法元素。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5420" y="682625"/>
            <a:ext cx="10694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换行规则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代码风格讲解（三）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420" y="482600"/>
            <a:ext cx="10695305" cy="6206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垂直空白：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以下情况需要使用一个空行：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类内连续的成员之间：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字段，构造函数，方法，嵌套类，静态初始化块，实例初始化块。</a:t>
            </a:r>
            <a:endParaRPr lang="zh-CN" altLang="en-US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例外：两个连续字段之间的空行是可选的，用于字段的空行主要用来对字段进行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逻辑分组</a:t>
            </a:r>
            <a:r>
              <a:rPr lang="zh-CN" altLang="en-US" sz="2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在函数体内，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语句的逻辑分组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间使用空行。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类内的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第一个成员前或最后一个成员后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的空行是可选的(既不鼓励也不反对这样做，视个人喜好而定)。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70" y="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空白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代码风格讲解（三）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420" y="482600"/>
            <a:ext cx="6356985" cy="6206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ExampleClass {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// 字段（成员变量）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int value;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String name; // 两个连续字段之间的空行是可选的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// 构造函数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public ExampleClass(int value, String name) {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this.value = value;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this.name = name;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public void doSomething() {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 功能实现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 逻辑分组间使用空行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int calculationResult = value * 2;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70" y="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空白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77305" y="814705"/>
            <a:ext cx="5738495" cy="5288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 另一个逻辑分组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System.out.println("Result: "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+calculationResult);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嵌套类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class NestedClass {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 嵌套类的内容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另一个方法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public String getName() {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return name;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类的结束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代码风格讲解（三）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420" y="482600"/>
            <a:ext cx="10695305" cy="6206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水平空白：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分隔任何保留字与紧随其后的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左括号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(()(如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if, for catch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等)。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for (int i = 0; i &lt; 10; i++)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分隔任何保留字与其前面的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右大括号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(})(如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else, catch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)。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if (someCondition()) {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} else {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在任何左大括号前({)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，例外：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@SomeAnnotation({a, b})(不使用空格)。</a:t>
            </a:r>
            <a:endParaRPr lang="zh-CN" altLang="en-US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在任何二元或三元运算符的两侧。这也适用于以下“类运算符”符号：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类型界限中的&amp;(&lt;T extends Foo &amp; Bar&gt;)。</a:t>
            </a:r>
            <a:endParaRPr lang="zh-CN" altLang="en-US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catch块中的管道符号(catch (FooException | BarException e)。</a:t>
            </a:r>
            <a:endParaRPr lang="zh-CN" altLang="en-US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foreach语句中的分号。</a:t>
            </a:r>
            <a:endParaRPr lang="zh-CN" altLang="en-US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70" y="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空白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代码风格讲解（三）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420" y="482600"/>
            <a:ext cx="10695305" cy="6206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水平空白：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在, : 及右括号())后</a:t>
            </a:r>
            <a:endParaRPr lang="zh-CN" altLang="en-US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如果在一条语句后做注释，则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双斜杠(//)两边都要空格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。这里可以允许多个空格，但没有必要。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类型和变量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之间：List list。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数组初始化中，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大括号内的空格是可选的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，即new int[] {5, 6}和new int[] { 5, 6 }都是可以的。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7570" y="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空白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代码风格讲解（四）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420" y="1009015"/>
            <a:ext cx="10694035" cy="5680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1.@Override：能用则用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只要是合法的，就把@Override注解给用上。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2.捕获的异常：不能忽视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除了下面的例子，</a:t>
            </a:r>
            <a:r>
              <a:rPr lang="en-US" altLang="zh-CN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对捕获的异常不做响应是极少正确的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。(典型的响应方式是</a:t>
            </a:r>
            <a:r>
              <a:rPr lang="en-US" altLang="zh-CN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打印日志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，或者如果它被认为是不可能的，则把它</a:t>
            </a:r>
            <a:r>
              <a:rPr lang="en-US" altLang="zh-CN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当作一个AssertionError重新抛出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。)如果它确实是不需要在catch块中做任何响应，需要做注释加以说明(如下面的例子)。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try {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return handleNumericResponse();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 catch (NumberFormatException ok) {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// it's not numeric; that's fine, just continue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return handleTextResponse(response);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例外：在测试中，如果一个捕获的异常被命名为</a:t>
            </a:r>
            <a:r>
              <a:rPr lang="en-US" altLang="zh-CN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expected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，则它可以被</a:t>
            </a:r>
            <a:r>
              <a:rPr lang="en-US" altLang="zh-CN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不加注释地忽略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5420" y="57404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编程实践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代码风格讲解（四）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420" y="636270"/>
            <a:ext cx="10695305" cy="6206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使用类名调用静态的类成员，而不是具体某个对象或表达式。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Foo aFoo = ...;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Foo.aStaticMethod(); // good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aFoo.aStaticMethod(); // bad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somethingThatYieldsAFoo().aStaticMethod(); // very bad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2800" y="114300"/>
            <a:ext cx="477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编程实践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757" y="-61653"/>
            <a:ext cx="3644900" cy="19997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58" y="1545936"/>
            <a:ext cx="781050" cy="978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10042" y="5750646"/>
            <a:ext cx="2018330" cy="110735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27195" y="2985770"/>
            <a:ext cx="6066155" cy="2030025"/>
            <a:chOff x="3304038" y="-125467"/>
            <a:chExt cx="3251200" cy="2029826"/>
          </a:xfrm>
        </p:grpSpPr>
        <p:sp>
          <p:nvSpPr>
            <p:cNvPr id="7" name="文本框 6"/>
            <p:cNvSpPr txBox="1"/>
            <p:nvPr/>
          </p:nvSpPr>
          <p:spPr>
            <a:xfrm>
              <a:off x="3304038" y="582419"/>
              <a:ext cx="3251200" cy="13219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常用自动格式化和风格检查工具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04038" y="-125467"/>
              <a:ext cx="1887055" cy="7066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+mn-ea"/>
                  <a:sym typeface="+mn-lt"/>
                </a:rPr>
                <a:t>PART 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51301" y="5696071"/>
            <a:ext cx="444699" cy="5569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r="13582"/>
          <a:stretch>
            <a:fillRect/>
          </a:stretch>
        </p:blipFill>
        <p:spPr>
          <a:xfrm>
            <a:off x="4884057" y="94038"/>
            <a:ext cx="3657600" cy="1855943"/>
          </a:xfrm>
          <a:custGeom>
            <a:avLst/>
            <a:gdLst>
              <a:gd name="connsiteX0" fmla="*/ 7904 w 3657600"/>
              <a:gd name="connsiteY0" fmla="*/ 0 h 1855943"/>
              <a:gd name="connsiteX1" fmla="*/ 3273807 w 3657600"/>
              <a:gd name="connsiteY1" fmla="*/ 0 h 1855943"/>
              <a:gd name="connsiteX2" fmla="*/ 3652225 w 3657600"/>
              <a:gd name="connsiteY2" fmla="*/ 220852 h 1855943"/>
              <a:gd name="connsiteX3" fmla="*/ 3657600 w 3657600"/>
              <a:gd name="connsiteY3" fmla="*/ 753007 h 1855943"/>
              <a:gd name="connsiteX4" fmla="*/ 1781666 w 3657600"/>
              <a:gd name="connsiteY4" fmla="*/ 1855943 h 1855943"/>
              <a:gd name="connsiteX5" fmla="*/ 0 w 3657600"/>
              <a:gd name="connsiteY5" fmla="*/ 837849 h 185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0" h="1855943">
                <a:moveTo>
                  <a:pt x="7904" y="0"/>
                </a:moveTo>
                <a:lnTo>
                  <a:pt x="3273807" y="0"/>
                </a:lnTo>
                <a:lnTo>
                  <a:pt x="3652225" y="220852"/>
                </a:lnTo>
                <a:lnTo>
                  <a:pt x="3657600" y="753007"/>
                </a:lnTo>
                <a:lnTo>
                  <a:pt x="1781666" y="1855943"/>
                </a:lnTo>
                <a:lnTo>
                  <a:pt x="0" y="837849"/>
                </a:ln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r="13582"/>
          <a:stretch>
            <a:fillRect/>
          </a:stretch>
        </p:blipFill>
        <p:spPr>
          <a:xfrm flipH="1" flipV="1">
            <a:off x="5710042" y="5788057"/>
            <a:ext cx="2025038" cy="1027546"/>
          </a:xfrm>
          <a:custGeom>
            <a:avLst/>
            <a:gdLst>
              <a:gd name="connsiteX0" fmla="*/ 7904 w 3657600"/>
              <a:gd name="connsiteY0" fmla="*/ 0 h 1855943"/>
              <a:gd name="connsiteX1" fmla="*/ 3273807 w 3657600"/>
              <a:gd name="connsiteY1" fmla="*/ 0 h 1855943"/>
              <a:gd name="connsiteX2" fmla="*/ 3652225 w 3657600"/>
              <a:gd name="connsiteY2" fmla="*/ 220852 h 1855943"/>
              <a:gd name="connsiteX3" fmla="*/ 3657600 w 3657600"/>
              <a:gd name="connsiteY3" fmla="*/ 753007 h 1855943"/>
              <a:gd name="connsiteX4" fmla="*/ 1781666 w 3657600"/>
              <a:gd name="connsiteY4" fmla="*/ 1855943 h 1855943"/>
              <a:gd name="connsiteX5" fmla="*/ 0 w 3657600"/>
              <a:gd name="connsiteY5" fmla="*/ 837849 h 185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0" h="1855943">
                <a:moveTo>
                  <a:pt x="7904" y="0"/>
                </a:moveTo>
                <a:lnTo>
                  <a:pt x="3273807" y="0"/>
                </a:lnTo>
                <a:lnTo>
                  <a:pt x="3652225" y="220852"/>
                </a:lnTo>
                <a:lnTo>
                  <a:pt x="3657600" y="753007"/>
                </a:lnTo>
                <a:lnTo>
                  <a:pt x="1781666" y="1855943"/>
                </a:lnTo>
                <a:lnTo>
                  <a:pt x="0" y="837849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757" y="-61653"/>
            <a:ext cx="3644900" cy="19997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58" y="1545936"/>
            <a:ext cx="781050" cy="978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10042" y="5750646"/>
            <a:ext cx="2018330" cy="110735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27195" y="2985770"/>
            <a:ext cx="6066155" cy="1414711"/>
            <a:chOff x="3304038" y="-125467"/>
            <a:chExt cx="3251200" cy="1414572"/>
          </a:xfrm>
        </p:grpSpPr>
        <p:sp>
          <p:nvSpPr>
            <p:cNvPr id="7" name="文本框 6"/>
            <p:cNvSpPr txBox="1"/>
            <p:nvPr/>
          </p:nvSpPr>
          <p:spPr>
            <a:xfrm>
              <a:off x="3304038" y="582419"/>
              <a:ext cx="3251200" cy="7066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Java</a:t>
              </a:r>
              <a:r>
                <a:rPr kumimoji="0" lang="zh-CN" altLang="en-US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代码风格</a:t>
              </a:r>
              <a:endPara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04038" y="-125467"/>
              <a:ext cx="1887055" cy="7066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PART 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51301" y="5696071"/>
            <a:ext cx="444699" cy="5569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r="13582"/>
          <a:stretch>
            <a:fillRect/>
          </a:stretch>
        </p:blipFill>
        <p:spPr>
          <a:xfrm>
            <a:off x="4884057" y="94038"/>
            <a:ext cx="3657600" cy="1855943"/>
          </a:xfrm>
          <a:custGeom>
            <a:avLst/>
            <a:gdLst>
              <a:gd name="connsiteX0" fmla="*/ 7904 w 3657600"/>
              <a:gd name="connsiteY0" fmla="*/ 0 h 1855943"/>
              <a:gd name="connsiteX1" fmla="*/ 3273807 w 3657600"/>
              <a:gd name="connsiteY1" fmla="*/ 0 h 1855943"/>
              <a:gd name="connsiteX2" fmla="*/ 3652225 w 3657600"/>
              <a:gd name="connsiteY2" fmla="*/ 220852 h 1855943"/>
              <a:gd name="connsiteX3" fmla="*/ 3657600 w 3657600"/>
              <a:gd name="connsiteY3" fmla="*/ 753007 h 1855943"/>
              <a:gd name="connsiteX4" fmla="*/ 1781666 w 3657600"/>
              <a:gd name="connsiteY4" fmla="*/ 1855943 h 1855943"/>
              <a:gd name="connsiteX5" fmla="*/ 0 w 3657600"/>
              <a:gd name="connsiteY5" fmla="*/ 837849 h 185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0" h="1855943">
                <a:moveTo>
                  <a:pt x="7904" y="0"/>
                </a:moveTo>
                <a:lnTo>
                  <a:pt x="3273807" y="0"/>
                </a:lnTo>
                <a:lnTo>
                  <a:pt x="3652225" y="220852"/>
                </a:lnTo>
                <a:lnTo>
                  <a:pt x="3657600" y="753007"/>
                </a:lnTo>
                <a:lnTo>
                  <a:pt x="1781666" y="1855943"/>
                </a:lnTo>
                <a:lnTo>
                  <a:pt x="0" y="837849"/>
                </a:ln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r="13582"/>
          <a:stretch>
            <a:fillRect/>
          </a:stretch>
        </p:blipFill>
        <p:spPr>
          <a:xfrm flipH="1" flipV="1">
            <a:off x="5710042" y="5788057"/>
            <a:ext cx="2025038" cy="1027546"/>
          </a:xfrm>
          <a:custGeom>
            <a:avLst/>
            <a:gdLst>
              <a:gd name="connsiteX0" fmla="*/ 7904 w 3657600"/>
              <a:gd name="connsiteY0" fmla="*/ 0 h 1855943"/>
              <a:gd name="connsiteX1" fmla="*/ 3273807 w 3657600"/>
              <a:gd name="connsiteY1" fmla="*/ 0 h 1855943"/>
              <a:gd name="connsiteX2" fmla="*/ 3652225 w 3657600"/>
              <a:gd name="connsiteY2" fmla="*/ 220852 h 1855943"/>
              <a:gd name="connsiteX3" fmla="*/ 3657600 w 3657600"/>
              <a:gd name="connsiteY3" fmla="*/ 753007 h 1855943"/>
              <a:gd name="connsiteX4" fmla="*/ 1781666 w 3657600"/>
              <a:gd name="connsiteY4" fmla="*/ 1855943 h 1855943"/>
              <a:gd name="connsiteX5" fmla="*/ 0 w 3657600"/>
              <a:gd name="connsiteY5" fmla="*/ 837849 h 185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0" h="1855943">
                <a:moveTo>
                  <a:pt x="7904" y="0"/>
                </a:moveTo>
                <a:lnTo>
                  <a:pt x="3273807" y="0"/>
                </a:lnTo>
                <a:lnTo>
                  <a:pt x="3652225" y="220852"/>
                </a:lnTo>
                <a:lnTo>
                  <a:pt x="3657600" y="753007"/>
                </a:lnTo>
                <a:lnTo>
                  <a:pt x="1781666" y="1855943"/>
                </a:lnTo>
                <a:lnTo>
                  <a:pt x="0" y="837849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85623" y="114300"/>
            <a:ext cx="1611395" cy="399856"/>
            <a:chOff x="185623" y="114300"/>
            <a:chExt cx="1611395" cy="399856"/>
          </a:xfrm>
        </p:grpSpPr>
        <p:grpSp>
          <p:nvGrpSpPr>
            <p:cNvPr id="40" name="组合 39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42" name="文本框 41"/>
            <p:cNvSpPr txBox="1"/>
            <p:nvPr/>
          </p:nvSpPr>
          <p:spPr>
            <a:xfrm>
              <a:off x="694658" y="114300"/>
              <a:ext cx="110236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实用工具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86055" y="621665"/>
            <a:ext cx="10694670" cy="683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IDEA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Code Style Settings：IDEA提供了内置的代码风格设置，可以在Preferences/Settings下的Editor -&gt; Code Style中找到。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Reformat Code：可以使用Code -&gt; Reformat Code或快捷键（如Windows/Linux上的Ctrl+Alt+L，Mac上的Cmd+Option+L）来自动重新格式化当前文件或选定代码段。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CheckStyle-IDEA：这是一个插件，支持CheckStyle，一个非常流行的Java代码风格和规范遵守性检查工具。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Google Code Style：谷歌官方的代码检查插件https://blog.csdn.net/BASK2311/article/details/128381279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CS61B Style Checker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CS61B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课程代码风格检测插件，优点是占内存小，安装方便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85623" y="114300"/>
            <a:ext cx="1611395" cy="399856"/>
            <a:chOff x="185623" y="114300"/>
            <a:chExt cx="1611395" cy="399856"/>
          </a:xfrm>
        </p:grpSpPr>
        <p:grpSp>
          <p:nvGrpSpPr>
            <p:cNvPr id="40" name="组合 39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42" name="文本框 41"/>
            <p:cNvSpPr txBox="1"/>
            <p:nvPr/>
          </p:nvSpPr>
          <p:spPr>
            <a:xfrm>
              <a:off x="694658" y="114300"/>
              <a:ext cx="110236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实用工具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84785" y="621665"/>
            <a:ext cx="1069530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Eclipse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Formatter：Eclipse提供了代码格式化工具，可以在Preferences下的Java -&gt; Code Style -&gt; Formatter中配置。可以创建自己的格式化规则或导入现有的规则。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Checkstyle Plugin：Eclipse的一个插件，支持Checkstyle，可以检查代码是否符合特定的编写标准。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Eclipse Code Formatter for Java：这个插件可使用Google Java Style或其他预定义格式化规则。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格式化代码的默认快捷键是：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对于Windows/Linux系统：Ctrl + Shift + F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对于macOS系统：Cmd + Shift + F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0"/>
          <a:stretch>
            <a:fillRect/>
          </a:stretch>
        </p:blipFill>
        <p:spPr>
          <a:xfrm>
            <a:off x="0" y="61651"/>
            <a:ext cx="12280900" cy="6858001"/>
          </a:xfrm>
          <a:prstGeom prst="rect">
            <a:avLst/>
          </a:prstGeom>
        </p:spPr>
      </p:pic>
      <p:sp>
        <p:nvSpPr>
          <p:cNvPr id="8" name="任意多边形: 形状 7"/>
          <p:cNvSpPr/>
          <p:nvPr/>
        </p:nvSpPr>
        <p:spPr>
          <a:xfrm>
            <a:off x="0" y="-12700"/>
            <a:ext cx="12179300" cy="6870700"/>
          </a:xfrm>
          <a:custGeom>
            <a:avLst/>
            <a:gdLst>
              <a:gd name="connsiteX0" fmla="*/ 4749800 w 12255500"/>
              <a:gd name="connsiteY0" fmla="*/ 25400 h 6870700"/>
              <a:gd name="connsiteX1" fmla="*/ 0 w 12255500"/>
              <a:gd name="connsiteY1" fmla="*/ 2730500 h 6870700"/>
              <a:gd name="connsiteX2" fmla="*/ 76200 w 12255500"/>
              <a:gd name="connsiteY2" fmla="*/ 6870700 h 6870700"/>
              <a:gd name="connsiteX3" fmla="*/ 6172200 w 12255500"/>
              <a:gd name="connsiteY3" fmla="*/ 6870700 h 6870700"/>
              <a:gd name="connsiteX4" fmla="*/ 12242800 w 12255500"/>
              <a:gd name="connsiteY4" fmla="*/ 3276600 h 6870700"/>
              <a:gd name="connsiteX5" fmla="*/ 12255500 w 12255500"/>
              <a:gd name="connsiteY5" fmla="*/ 0 h 6870700"/>
              <a:gd name="connsiteX6" fmla="*/ 4749800 w 12255500"/>
              <a:gd name="connsiteY6" fmla="*/ 254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55500" h="6870700">
                <a:moveTo>
                  <a:pt x="4749800" y="25400"/>
                </a:moveTo>
                <a:lnTo>
                  <a:pt x="0" y="2730500"/>
                </a:lnTo>
                <a:lnTo>
                  <a:pt x="76200" y="6870700"/>
                </a:lnTo>
                <a:lnTo>
                  <a:pt x="6172200" y="6870700"/>
                </a:lnTo>
                <a:lnTo>
                  <a:pt x="12242800" y="3276600"/>
                </a:lnTo>
                <a:cubicBezTo>
                  <a:pt x="12247033" y="2184400"/>
                  <a:pt x="12251267" y="1092200"/>
                  <a:pt x="12255500" y="0"/>
                </a:cubicBezTo>
                <a:lnTo>
                  <a:pt x="4749800" y="254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58" y="0"/>
            <a:ext cx="6475724" cy="18632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100" y="-1"/>
            <a:ext cx="3644900" cy="19997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644" y="1388538"/>
            <a:ext cx="4487792" cy="51801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69" y="91180"/>
            <a:ext cx="1855167" cy="21960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623" y="820291"/>
            <a:ext cx="835025" cy="9892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79639" y="5631955"/>
            <a:ext cx="5802490" cy="1855943"/>
          </a:xfrm>
          <a:custGeom>
            <a:avLst/>
            <a:gdLst>
              <a:gd name="connsiteX0" fmla="*/ 0 w 5295900"/>
              <a:gd name="connsiteY0" fmla="*/ 0 h 1693909"/>
              <a:gd name="connsiteX1" fmla="*/ 4226317 w 5295900"/>
              <a:gd name="connsiteY1" fmla="*/ 0 h 1693909"/>
              <a:gd name="connsiteX2" fmla="*/ 5295900 w 5295900"/>
              <a:gd name="connsiteY2" fmla="*/ 624231 h 1693909"/>
              <a:gd name="connsiteX3" fmla="*/ 5295900 w 5295900"/>
              <a:gd name="connsiteY3" fmla="*/ 1693909 h 1693909"/>
              <a:gd name="connsiteX4" fmla="*/ 0 w 5295900"/>
              <a:gd name="connsiteY4" fmla="*/ 1693909 h 169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900" h="1693909">
                <a:moveTo>
                  <a:pt x="0" y="0"/>
                </a:moveTo>
                <a:lnTo>
                  <a:pt x="4226317" y="0"/>
                </a:lnTo>
                <a:lnTo>
                  <a:pt x="5295900" y="624231"/>
                </a:lnTo>
                <a:lnTo>
                  <a:pt x="5295900" y="1693909"/>
                </a:lnTo>
                <a:lnTo>
                  <a:pt x="0" y="1693909"/>
                </a:ln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607588"/>
            <a:ext cx="781050" cy="9782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137" y="452967"/>
            <a:ext cx="1159645" cy="15017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41980" y="5812298"/>
            <a:ext cx="2018330" cy="1107354"/>
          </a:xfrm>
          <a:prstGeom prst="rect">
            <a:avLst/>
          </a:prstGeom>
        </p:spPr>
      </p:pic>
      <p:sp>
        <p:nvSpPr>
          <p:cNvPr id="9" name="任意多边形: 形状 8"/>
          <p:cNvSpPr/>
          <p:nvPr/>
        </p:nvSpPr>
        <p:spPr>
          <a:xfrm>
            <a:off x="7993111" y="2108524"/>
            <a:ext cx="3238500" cy="3740150"/>
          </a:xfrm>
          <a:custGeom>
            <a:avLst/>
            <a:gdLst>
              <a:gd name="connsiteX0" fmla="*/ 1625600 w 3238500"/>
              <a:gd name="connsiteY0" fmla="*/ 0 h 3740150"/>
              <a:gd name="connsiteX1" fmla="*/ 0 w 3238500"/>
              <a:gd name="connsiteY1" fmla="*/ 952500 h 3740150"/>
              <a:gd name="connsiteX2" fmla="*/ 0 w 3238500"/>
              <a:gd name="connsiteY2" fmla="*/ 2806700 h 3740150"/>
              <a:gd name="connsiteX3" fmla="*/ 1606550 w 3238500"/>
              <a:gd name="connsiteY3" fmla="*/ 3740150 h 3740150"/>
              <a:gd name="connsiteX4" fmla="*/ 3232150 w 3238500"/>
              <a:gd name="connsiteY4" fmla="*/ 2800350 h 3740150"/>
              <a:gd name="connsiteX5" fmla="*/ 3238500 w 3238500"/>
              <a:gd name="connsiteY5" fmla="*/ 933450 h 3740150"/>
              <a:gd name="connsiteX6" fmla="*/ 1625600 w 3238500"/>
              <a:gd name="connsiteY6" fmla="*/ 0 h 37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8500" h="3740150">
                <a:moveTo>
                  <a:pt x="1625600" y="0"/>
                </a:moveTo>
                <a:lnTo>
                  <a:pt x="0" y="952500"/>
                </a:lnTo>
                <a:lnTo>
                  <a:pt x="0" y="2806700"/>
                </a:lnTo>
                <a:lnTo>
                  <a:pt x="1606550" y="3740150"/>
                </a:lnTo>
                <a:lnTo>
                  <a:pt x="3232150" y="2800350"/>
                </a:lnTo>
                <a:cubicBezTo>
                  <a:pt x="3234267" y="2178050"/>
                  <a:pt x="3236383" y="1555750"/>
                  <a:pt x="3238500" y="933450"/>
                </a:cubicBezTo>
                <a:lnTo>
                  <a:pt x="1625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186" y="2108524"/>
            <a:ext cx="3496350" cy="3740150"/>
          </a:xfrm>
          <a:custGeom>
            <a:avLst/>
            <a:gdLst>
              <a:gd name="connsiteX0" fmla="*/ 2948472 w 5873909"/>
              <a:gd name="connsiteY0" fmla="*/ 0 h 6783789"/>
              <a:gd name="connsiteX1" fmla="*/ 5873909 w 5873909"/>
              <a:gd name="connsiteY1" fmla="*/ 1693068 h 6783789"/>
              <a:gd name="connsiteX2" fmla="*/ 5862392 w 5873909"/>
              <a:gd name="connsiteY2" fmla="*/ 5079204 h 6783789"/>
              <a:gd name="connsiteX3" fmla="*/ 2913920 w 5873909"/>
              <a:gd name="connsiteY3" fmla="*/ 6783789 h 6783789"/>
              <a:gd name="connsiteX4" fmla="*/ 0 w 5873909"/>
              <a:gd name="connsiteY4" fmla="*/ 5090721 h 6783789"/>
              <a:gd name="connsiteX5" fmla="*/ 0 w 5873909"/>
              <a:gd name="connsiteY5" fmla="*/ 1727620 h 678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3909" h="6783789">
                <a:moveTo>
                  <a:pt x="2948472" y="0"/>
                </a:moveTo>
                <a:lnTo>
                  <a:pt x="5873909" y="1693068"/>
                </a:lnTo>
                <a:cubicBezTo>
                  <a:pt x="5870069" y="2821780"/>
                  <a:pt x="5866232" y="3950492"/>
                  <a:pt x="5862392" y="5079204"/>
                </a:cubicBezTo>
                <a:lnTo>
                  <a:pt x="2913920" y="6783789"/>
                </a:lnTo>
                <a:lnTo>
                  <a:pt x="0" y="5090721"/>
                </a:lnTo>
                <a:lnTo>
                  <a:pt x="0" y="1727620"/>
                </a:lnTo>
                <a:close/>
              </a:path>
            </a:pathLst>
          </a:custGeom>
        </p:spPr>
      </p:pic>
      <p:sp>
        <p:nvSpPr>
          <p:cNvPr id="25" name="圆角矩形 18"/>
          <p:cNvSpPr/>
          <p:nvPr/>
        </p:nvSpPr>
        <p:spPr>
          <a:xfrm>
            <a:off x="830311" y="4763639"/>
            <a:ext cx="3337719" cy="41230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15" dirty="0">
                <a:solidFill>
                  <a:schemeClr val="bg1"/>
                </a:solidFill>
                <a:cs typeface="+mn-ea"/>
                <a:sym typeface="+mn-lt"/>
              </a:rPr>
              <a:t>汇报：何文昊</a:t>
            </a:r>
            <a:r>
              <a:rPr lang="zh-CN" altLang="en-US" sz="1315">
                <a:solidFill>
                  <a:schemeClr val="bg1"/>
                </a:solidFill>
                <a:cs typeface="+mn-ea"/>
                <a:sym typeface="+mn-lt"/>
              </a:rPr>
              <a:t>   时间</a:t>
            </a:r>
            <a:r>
              <a:rPr lang="zh-CN" altLang="en-US" sz="1315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315" dirty="0">
                <a:solidFill>
                  <a:schemeClr val="bg1"/>
                </a:solidFill>
                <a:cs typeface="+mn-ea"/>
                <a:sym typeface="+mn-lt"/>
              </a:rPr>
              <a:t>2023/12/12</a:t>
            </a:r>
            <a:endParaRPr lang="zh-CN" altLang="en-US" sz="131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4155" y="2966720"/>
            <a:ext cx="7156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300" dirty="0">
                <a:cs typeface="+mn-ea"/>
                <a:sym typeface="+mn-lt"/>
              </a:rPr>
              <a:t>Thank you for attending!</a:t>
            </a:r>
            <a:endParaRPr lang="en-US" altLang="zh-CN" sz="4800" spc="-3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85623" y="114300"/>
            <a:ext cx="2063515" cy="399856"/>
            <a:chOff x="185623" y="114300"/>
            <a:chExt cx="2063515" cy="399856"/>
          </a:xfrm>
        </p:grpSpPr>
        <p:grpSp>
          <p:nvGrpSpPr>
            <p:cNvPr id="41" name="组合 40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45" name="等腰三角形 44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43" name="文本框 42"/>
            <p:cNvSpPr txBox="1"/>
            <p:nvPr/>
          </p:nvSpPr>
          <p:spPr>
            <a:xfrm>
              <a:off x="694658" y="114300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代码风格讲解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85420" y="2165985"/>
            <a:ext cx="1181735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zh-CN" altLang="en-US" sz="2400">
              <a:latin typeface="思源宋体 CN Heavy" panose="02020900000000000000" charset="-122"/>
              <a:ea typeface="思源宋体 CN Heavy" panose="02020900000000000000" charset="-122"/>
              <a:cs typeface="思源宋体 CN Heavy" panose="02020900000000000000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85420" y="1193800"/>
            <a:ext cx="11817350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Google Java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代码风格：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https://google.github.io/styleguide/javaguide.html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Google Java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代码风格（中文版）：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https://jervyshi.gitbooks.io/google-java-styleguide-zh/content/index.html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阿里巴巴代码风格：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https://www.w3cschool.cn/alibaba_java/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（涵盖异常日志、单元测试、安全规约、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等更多方面）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85420" y="3867785"/>
            <a:ext cx="11362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latin typeface="思源宋体 CN Heavy" panose="02020900000000000000" charset="-122"/>
              <a:ea typeface="思源宋体 CN Heavy" panose="02020900000000000000" charset="-122"/>
              <a:cs typeface="思源宋体 CN Heavy" panose="02020900000000000000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66065" y="593090"/>
            <a:ext cx="1055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学习资源：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38785" y="5631180"/>
            <a:ext cx="984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将基于这些代码风格手册对</a:t>
            </a:r>
            <a:r>
              <a:rPr lang="en-US" altLang="zh-CN" sz="24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</a:t>
            </a:r>
            <a:r>
              <a:rPr lang="zh-CN" altLang="en-US" sz="24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代码风格进行讲解</a:t>
            </a:r>
            <a:endParaRPr lang="zh-CN" altLang="en-US" sz="24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063515" cy="399856"/>
            <a:chOff x="185623" y="114300"/>
            <a:chExt cx="206351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代码风格讲解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5420" y="591185"/>
            <a:ext cx="10695305" cy="1045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最早的代码风格：K&amp;R风格。所谓K&amp;R即指《The C Programming Language》一书的作者Kernighan和Ritchie二人，这是世界上第一本介绍C语言的书，而K&amp;R风格即指他们在该书中书写代码所使用的风格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4705" y="1713865"/>
            <a:ext cx="10095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i="1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为什么需要学习代码风格？</a:t>
            </a:r>
            <a:endParaRPr lang="zh-CN" altLang="en-US" sz="2400" i="1">
              <a:solidFill>
                <a:srgbClr val="3A79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5420" y="2308225"/>
            <a:ext cx="10694670" cy="353695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184785" y="6014085"/>
            <a:ext cx="10695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减少程序可能发生的错误、增强代码可读性和可维护性、有利于多人合作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067325" cy="399856"/>
            <a:chOff x="185623" y="114300"/>
            <a:chExt cx="206732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15582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ea"/>
                  <a:sym typeface="+mn-lt"/>
                </a:rPr>
                <a:t>代码风格讲解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5420" y="608330"/>
            <a:ext cx="10694670" cy="691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接下来将选取</a:t>
            </a:r>
            <a:r>
              <a:rPr lang="zh-CN" altLang="en-US" sz="2400" i="1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最常用</a:t>
            </a:r>
            <a:r>
              <a:rPr lang="zh-CN" altLang="en-US" sz="24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和一些</a:t>
            </a:r>
            <a:r>
              <a:rPr lang="zh-CN" altLang="en-US" sz="2400" i="1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不好理解</a:t>
            </a:r>
            <a:r>
              <a:rPr lang="zh-CN" altLang="en-US" sz="24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的代码风格进行讲解</a:t>
            </a:r>
            <a:endParaRPr lang="en-US" altLang="zh-CN" sz="24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420" y="1169670"/>
            <a:ext cx="10092690" cy="5074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一、命名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文件命名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类型命名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方法命名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二、源文件相关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类成员顺序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三、格式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大括号与块缩进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换行规则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空白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三、编程实践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49315" cy="399856"/>
            <a:chOff x="185623" y="114300"/>
            <a:chExt cx="274931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40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代码风格讲解（一）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4785" y="514350"/>
            <a:ext cx="106940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文件命名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4785" y="1387475"/>
            <a:ext cx="10694670" cy="5340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源文件：源文件以其最顶层的类名来命名，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大小写敏感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，文件扩展名为.java。（例外：如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package-info.java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包名：包名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全部小写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，连续的单词只是简单地连接起来，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不使用下划线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包命名的统一规则：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indi ：indi.发起者名.项目名.模块名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pers：pers.个人名.项目名.模块名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priv ：priv.个人名.项目名.模块名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team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team.团队名.项目名.模块名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 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com.公司名.项目名.模块名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（路径不宜过深，不同意义用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隔开）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60745" cy="399856"/>
            <a:chOff x="185623" y="114300"/>
            <a:chExt cx="2760745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517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代码风格讲解（一）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690" y="546100"/>
            <a:ext cx="7997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文件命名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7740" y="1263650"/>
            <a:ext cx="7193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4785" y="1748155"/>
            <a:ext cx="10694670" cy="17932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4785" y="3711575"/>
            <a:ext cx="10695305" cy="2620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623" y="114300"/>
            <a:ext cx="2755030" cy="399856"/>
            <a:chOff x="185623" y="114300"/>
            <a:chExt cx="2755030" cy="399856"/>
          </a:xfrm>
        </p:grpSpPr>
        <p:grpSp>
          <p:nvGrpSpPr>
            <p:cNvPr id="4" name="组合 3"/>
            <p:cNvGrpSpPr/>
            <p:nvPr/>
          </p:nvGrpSpPr>
          <p:grpSpPr>
            <a:xfrm>
              <a:off x="185623" y="114300"/>
              <a:ext cx="419100" cy="399856"/>
              <a:chOff x="185623" y="114300"/>
              <a:chExt cx="419100" cy="399856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185623" y="114300"/>
                <a:ext cx="419100" cy="361293"/>
              </a:xfrm>
              <a:prstGeom prst="triangle">
                <a:avLst/>
              </a:prstGeom>
              <a:solidFill>
                <a:srgbClr val="FFC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3" y="114300"/>
                <a:ext cx="337513" cy="399856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694658" y="114300"/>
              <a:ext cx="2245995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ea"/>
                  <a:sym typeface="+mn-lt"/>
                </a:rPr>
                <a:t>代码风格讲解（一）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02" y="0"/>
            <a:ext cx="1167536" cy="11698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420" y="546100"/>
            <a:ext cx="106953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类</a:t>
            </a:r>
            <a:r>
              <a:rPr lang="en-US" altLang="zh-CN" sz="2800"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/</a:t>
            </a:r>
            <a:r>
              <a:rPr lang="zh-CN" altLang="en-US" sz="2800"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类型命名</a:t>
            </a:r>
            <a:endParaRPr lang="zh-CN" altLang="en-US" sz="2800">
              <a:latin typeface="思源宋体 CN Heavy" panose="02020900000000000000" charset="-122"/>
              <a:ea typeface="思源宋体 CN Heavy" panose="02020900000000000000" charset="-122"/>
              <a:cs typeface="思源宋体 CN Heavy" panose="02020900000000000000" charset="-122"/>
            </a:endParaRPr>
          </a:p>
          <a:p>
            <a:endParaRPr lang="zh-CN" altLang="en-US" sz="2800">
              <a:latin typeface="思源宋体 CN Heavy" panose="02020900000000000000" charset="-122"/>
              <a:ea typeface="思源宋体 CN Heavy" panose="02020900000000000000" charset="-122"/>
              <a:cs typeface="思源宋体 CN Heavy" panose="020209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5420" y="1310640"/>
            <a:ext cx="10694670" cy="4756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类：类名都以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UpperCamelCase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风格编写。类名通常是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名词或名词短语，接口名称有时可能是形容词或形容词短语。测试类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的命名以它要测试的类的名称开始，</a:t>
            </a:r>
            <a:r>
              <a:rPr lang="zh-CN" altLang="en-US" sz="2400">
                <a:solidFill>
                  <a:srgbClr val="3A79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以Test结束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。例如，HashTest或HashIntegrationTest。</a:t>
            </a:r>
            <a:endParaRPr lang="zh-CN" altLang="en-US" sz="2400">
              <a:latin typeface="思源宋体 CN Heavy" panose="02020900000000000000" charset="-122"/>
              <a:ea typeface="思源宋体 CN Heavy" panose="02020900000000000000" charset="-122"/>
              <a:cs typeface="思源宋体 CN Heavy" panose="02020900000000000000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思源宋体 CN Heavy" panose="02020900000000000000" charset="-122"/>
              <a:ea typeface="思源宋体 CN Heavy" panose="02020900000000000000" charset="-122"/>
              <a:cs typeface="思源宋体 CN Heavy" panose="02020900000000000000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类型名：类型变量可用以下两种风格之一进行命名：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单个的大写字母，后面可以跟一个数字(如：E, T, X, T2)。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以类命名方式，后面加个大写的T(如：RequestT, FooBarT)。</a:t>
            </a:r>
            <a:endParaRPr lang="zh-CN" altLang="en-US" sz="2400">
              <a:latin typeface="思源宋体 CN Heavy" panose="02020900000000000000" charset="-122"/>
              <a:ea typeface="思源宋体 CN Heavy" panose="02020900000000000000" charset="-122"/>
              <a:cs typeface="思源宋体 CN Heavy" panose="02020900000000000000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:cut/>
      </p:transition>
    </mc:Choice>
    <mc:Fallback>
      <p:transition spd="slow"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ISPRING_PRESENTATION_TITLE" val="演示文稿23"/>
  <p:tag name="commondata" val="eyJoZGlkIjoiZWYxMjY1MGQ1MzQ1MTViNzFlY2JhNjFlODM0ZGZhZT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FFCA01"/>
      </a:accent1>
      <a:accent2>
        <a:srgbClr val="FFCA01"/>
      </a:accent2>
      <a:accent3>
        <a:srgbClr val="0C0C0C"/>
      </a:accent3>
      <a:accent4>
        <a:srgbClr val="FFBE00"/>
      </a:accent4>
      <a:accent5>
        <a:srgbClr val="0C0C0C"/>
      </a:accent5>
      <a:accent6>
        <a:srgbClr val="0C0C0C"/>
      </a:accent6>
      <a:hlink>
        <a:srgbClr val="0563C1"/>
      </a:hlink>
      <a:folHlink>
        <a:srgbClr val="954D72"/>
      </a:folHlink>
    </a:clrScheme>
    <a:fontScheme name="goxlvfmf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FFCA01"/>
    </a:accent1>
    <a:accent2>
      <a:srgbClr val="FFCA01"/>
    </a:accent2>
    <a:accent3>
      <a:srgbClr val="0C0C0C"/>
    </a:accent3>
    <a:accent4>
      <a:srgbClr val="FFBE00"/>
    </a:accent4>
    <a:accent5>
      <a:srgbClr val="0C0C0C"/>
    </a:accent5>
    <a:accent6>
      <a:srgbClr val="0C0C0C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7658</Words>
  <Application>WPS 演示</Application>
  <PresentationFormat>宽屏</PresentationFormat>
  <Paragraphs>490</Paragraphs>
  <Slides>32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Calibri</vt:lpstr>
      <vt:lpstr>思源宋体 CN Heavy</vt:lpstr>
      <vt:lpstr>字魂59号-创粗黑</vt:lpstr>
      <vt:lpstr>黑体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演示文稿23</dc:title>
  <dc:creator>Administrator</dc:creator>
  <cp:lastModifiedBy>。。。</cp:lastModifiedBy>
  <cp:revision>93</cp:revision>
  <dcterms:created xsi:type="dcterms:W3CDTF">2019-06-05T13:37:00Z</dcterms:created>
  <dcterms:modified xsi:type="dcterms:W3CDTF">2023-12-11T06:12:36Z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805E62F7EEB04C44A9F2DC4103EBD8AC_12</vt:lpwstr>
  </property>
  <property fmtid="{D5CDD505-2E9C-101B-9397-08002B2CF9AE}" pid="3" name="KSOProductBuildVer">
    <vt:lpwstr>2052-12.1.0.15990</vt:lpwstr>
  </property>
</Properties>
</file>