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7" r:id="rId2"/>
    <p:sldId id="278" r:id="rId3"/>
    <p:sldId id="284" r:id="rId4"/>
    <p:sldId id="295" r:id="rId5"/>
    <p:sldId id="297" r:id="rId6"/>
    <p:sldId id="290" r:id="rId7"/>
    <p:sldId id="293" r:id="rId8"/>
    <p:sldId id="298" r:id="rId9"/>
    <p:sldId id="299" r:id="rId10"/>
    <p:sldId id="267" r:id="rId11"/>
    <p:sldId id="300" r:id="rId12"/>
    <p:sldId id="301" r:id="rId13"/>
    <p:sldId id="265" r:id="rId14"/>
    <p:sldId id="283" r:id="rId1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 Cameron" initials="A" lastIdx="3" clrIdx="0">
    <p:extLst>
      <p:ext uri="{19B8F6BF-5375-455C-9EA6-DF929625EA0E}">
        <p15:presenceInfo xmlns:p15="http://schemas.microsoft.com/office/powerpoint/2012/main" userId="Ann Camer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130A6-0A74-4BC6-8010-1F2FF79F6AE6}" type="datetimeFigureOut">
              <a:rPr lang="en-NZ" smtClean="0"/>
              <a:t>23/05/2020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72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0F7DA-95D9-4DCE-9388-09AB74243DB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45399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B2DB7FD-25AF-4DE7-8563-32922269248F}" type="datetimeFigureOut">
              <a:rPr lang="en-NZ" smtClean="0"/>
              <a:pPr/>
              <a:t>23/05/2020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6D0BA87-428D-4AE3-9506-E40E8BCB9E2A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70361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FC27-24C7-4B15-A393-5094522618BA}" type="datetimeFigureOut">
              <a:rPr lang="en-NZ" smtClean="0"/>
              <a:pPr/>
              <a:t>23/05/2020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8E6-0BCB-42AA-9A82-6A5A22C60712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FC27-24C7-4B15-A393-5094522618BA}" type="datetimeFigureOut">
              <a:rPr lang="en-NZ" smtClean="0"/>
              <a:pPr/>
              <a:t>23/05/2020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8E6-0BCB-42AA-9A82-6A5A22C60712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FC27-24C7-4B15-A393-5094522618BA}" type="datetimeFigureOut">
              <a:rPr lang="en-NZ" smtClean="0"/>
              <a:pPr/>
              <a:t>23/05/2020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8E6-0BCB-42AA-9A82-6A5A22C60712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FC27-24C7-4B15-A393-5094522618BA}" type="datetimeFigureOut">
              <a:rPr lang="en-NZ" smtClean="0"/>
              <a:pPr/>
              <a:t>23/05/2020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8E6-0BCB-42AA-9A82-6A5A22C60712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FC27-24C7-4B15-A393-5094522618BA}" type="datetimeFigureOut">
              <a:rPr lang="en-NZ" smtClean="0"/>
              <a:pPr/>
              <a:t>23/05/2020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8E6-0BCB-42AA-9A82-6A5A22C60712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FC27-24C7-4B15-A393-5094522618BA}" type="datetimeFigureOut">
              <a:rPr lang="en-NZ" smtClean="0"/>
              <a:pPr/>
              <a:t>23/05/2020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8E6-0BCB-42AA-9A82-6A5A22C60712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FC27-24C7-4B15-A393-5094522618BA}" type="datetimeFigureOut">
              <a:rPr lang="en-NZ" smtClean="0"/>
              <a:pPr/>
              <a:t>23/05/2020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8E6-0BCB-42AA-9A82-6A5A22C60712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FC27-24C7-4B15-A393-5094522618BA}" type="datetimeFigureOut">
              <a:rPr lang="en-NZ" smtClean="0"/>
              <a:pPr/>
              <a:t>23/05/2020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8E6-0BCB-42AA-9A82-6A5A22C60712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FC27-24C7-4B15-A393-5094522618BA}" type="datetimeFigureOut">
              <a:rPr lang="en-NZ" smtClean="0"/>
              <a:pPr/>
              <a:t>23/05/2020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8E6-0BCB-42AA-9A82-6A5A22C60712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FC27-24C7-4B15-A393-5094522618BA}" type="datetimeFigureOut">
              <a:rPr lang="en-NZ" smtClean="0"/>
              <a:pPr/>
              <a:t>23/05/2020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8E6-0BCB-42AA-9A82-6A5A22C60712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FC27-24C7-4B15-A393-5094522618BA}" type="datetimeFigureOut">
              <a:rPr lang="en-NZ" smtClean="0"/>
              <a:pPr/>
              <a:t>23/05/2020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8E6-0BCB-42AA-9A82-6A5A22C60712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7FC27-24C7-4B15-A393-5094522618BA}" type="datetimeFigureOut">
              <a:rPr lang="en-NZ" smtClean="0"/>
              <a:pPr/>
              <a:t>23/05/2020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C08E6-0BCB-42AA-9A82-6A5A22C60712}" type="slidenum">
              <a:rPr lang="en-NZ" smtClean="0"/>
              <a:pPr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jleone.com/games-to-google-dictionaries.ht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514599"/>
          </a:xfrm>
        </p:spPr>
        <p:txBody>
          <a:bodyPr>
            <a:normAutofit fontScale="90000"/>
          </a:bodyPr>
          <a:lstStyle/>
          <a:p>
            <a:r>
              <a:rPr lang="en-NZ" sz="67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CompSci</a:t>
            </a:r>
            <a:r>
              <a:rPr lang="en-NZ" sz="67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101 Lab 8</a:t>
            </a:r>
            <a:br>
              <a:rPr lang="en-NZ" sz="67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NZ" sz="67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Dictionaries</a:t>
            </a:r>
            <a:br>
              <a:rPr lang="en-NZ" sz="67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br>
              <a:rPr lang="en-NZ" sz="67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br>
              <a:rPr lang="en-NZ" b="1" dirty="0"/>
            </a:br>
            <a:br>
              <a:rPr lang="en-NZ" b="1" dirty="0"/>
            </a:br>
            <a:br>
              <a:rPr lang="en-NZ" b="1" dirty="0"/>
            </a:br>
            <a:endParaRPr lang="en-NZ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5F8B81-2DE3-4B62-9A44-DE2E08E81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95736" y="2887724"/>
            <a:ext cx="4886325" cy="2152650"/>
          </a:xfrm>
          <a:prstGeom prst="rect">
            <a:avLst/>
          </a:prstGeom>
        </p:spPr>
      </p:pic>
      <p:pic>
        <p:nvPicPr>
          <p:cNvPr id="10" name="Picture 2" descr="j0195384">
            <a:extLst>
              <a:ext uri="{FF2B5EF4-FFF2-40B4-BE49-F238E27FC236}">
                <a16:creationId xmlns:a16="http://schemas.microsoft.com/office/drawing/2014/main" id="{FF87FBE5-771C-4D04-8970-6F1664E14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18140" y="5589240"/>
            <a:ext cx="1080120" cy="11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7859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9467-92F5-4B29-BD04-A63DCBB19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sz="5400" b="1" dirty="0">
                <a:solidFill>
                  <a:srgbClr val="0070C0"/>
                </a:solidFill>
              </a:rPr>
              <a:t>Traversing the pairs in a dictionary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5B88-E4D0-4213-A89E-F8111EB6C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  <a:ln w="12700"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r>
              <a:rPr lang="en-NZ" dirty="0"/>
              <a:t>Use a for … in loop to traverse the dictionary:</a:t>
            </a:r>
          </a:p>
          <a:p>
            <a:pPr marL="0" indent="0">
              <a:buNone/>
            </a:pPr>
            <a:r>
              <a:rPr lang="en-NZ" b="1" i="1" dirty="0">
                <a:solidFill>
                  <a:srgbClr val="0070C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NZ" sz="2400" dirty="0" err="1">
                <a:latin typeface="Comic Sans MS" panose="030F0702030302020204" pitchFamily="66" charset="0"/>
              </a:rPr>
              <a:t>room_dictionary</a:t>
            </a:r>
            <a:r>
              <a:rPr lang="en-NZ" sz="2400" dirty="0">
                <a:latin typeface="Comic Sans MS" panose="030F0702030302020204" pitchFamily="66" charset="0"/>
              </a:rPr>
              <a:t> = {'Ann': 413,  'Angela': 414, 'Adriana': 415}</a:t>
            </a:r>
            <a:endParaRPr lang="en-NZ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NZ" sz="2400" dirty="0">
                <a:latin typeface="Comic Sans MS" panose="030F0702030302020204" pitchFamily="66" charset="0"/>
              </a:rPr>
              <a:t>for person in </a:t>
            </a:r>
            <a:r>
              <a:rPr lang="en-NZ" sz="2400" dirty="0" err="1">
                <a:latin typeface="Comic Sans MS" panose="030F0702030302020204" pitchFamily="66" charset="0"/>
              </a:rPr>
              <a:t>room_dictionary</a:t>
            </a:r>
            <a:r>
              <a:rPr lang="en-NZ" sz="2400" dirty="0">
                <a:latin typeface="Comic Sans MS" panose="030F0702030302020204" pitchFamily="66" charset="0"/>
              </a:rPr>
              <a:t>:</a:t>
            </a:r>
          </a:p>
          <a:p>
            <a:pPr marL="0" indent="0">
              <a:buNone/>
            </a:pPr>
            <a:r>
              <a:rPr lang="en-NZ" sz="2400" dirty="0">
                <a:latin typeface="Comic Sans MS" panose="030F0702030302020204" pitchFamily="66" charset="0"/>
              </a:rPr>
              <a:t>    room = </a:t>
            </a:r>
            <a:r>
              <a:rPr lang="en-NZ" sz="2400" dirty="0" err="1">
                <a:latin typeface="Comic Sans MS" panose="030F0702030302020204" pitchFamily="66" charset="0"/>
              </a:rPr>
              <a:t>room_dictionary</a:t>
            </a:r>
            <a:r>
              <a:rPr lang="en-NZ" sz="2400" dirty="0">
                <a:latin typeface="Comic Sans MS" panose="030F0702030302020204" pitchFamily="66" charset="0"/>
              </a:rPr>
              <a:t>[person]</a:t>
            </a:r>
          </a:p>
          <a:p>
            <a:pPr marL="0" indent="0">
              <a:buNone/>
            </a:pPr>
            <a:r>
              <a:rPr lang="en-NZ" sz="2400" dirty="0">
                <a:latin typeface="Comic Sans MS" panose="030F0702030302020204" pitchFamily="66" charset="0"/>
              </a:rPr>
              <a:t>    print(person, ‘is in Room’, room)</a:t>
            </a:r>
          </a:p>
          <a:p>
            <a:pPr marL="0" indent="0">
              <a:buNone/>
            </a:pPr>
            <a:endParaRPr lang="en-NZ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NZ" sz="2000" dirty="0"/>
              <a:t>Ann is in Room 413</a:t>
            </a:r>
          </a:p>
          <a:p>
            <a:pPr marL="0" indent="0">
              <a:buNone/>
            </a:pPr>
            <a:r>
              <a:rPr lang="en-NZ" sz="2000" dirty="0"/>
              <a:t>Angela is in Room 414</a:t>
            </a:r>
          </a:p>
          <a:p>
            <a:pPr marL="0" indent="0">
              <a:buNone/>
            </a:pPr>
            <a:r>
              <a:rPr lang="en-NZ" sz="2000" dirty="0"/>
              <a:t>Adriana is in Room 415</a:t>
            </a:r>
          </a:p>
          <a:p>
            <a:pPr marL="0" indent="0">
              <a:buNone/>
            </a:pPr>
            <a:endParaRPr lang="en-NZ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NZ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NZ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NZ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434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9467-92F5-4B29-BD04-A63DCBB19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5400" b="1" dirty="0">
                <a:solidFill>
                  <a:srgbClr val="0070C0"/>
                </a:solidFill>
              </a:rPr>
              <a:t>Dictionary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5B88-E4D0-4213-A89E-F8111EB6C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  <a:ln w="12700">
            <a:noFill/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NZ" dirty="0"/>
              <a:t>keys() – used to access all the keys</a:t>
            </a:r>
          </a:p>
          <a:p>
            <a:pPr marL="0" indent="0">
              <a:buNone/>
            </a:pPr>
            <a:r>
              <a:rPr lang="en-NZ" dirty="0"/>
              <a:t>values() – used to access all the values</a:t>
            </a:r>
          </a:p>
          <a:p>
            <a:pPr marL="0" indent="0">
              <a:buNone/>
            </a:pPr>
            <a:r>
              <a:rPr lang="en-NZ" dirty="0"/>
              <a:t>Items() – used to access all the key-value pairs as tuples</a:t>
            </a:r>
          </a:p>
          <a:p>
            <a:pPr marL="0" indent="0">
              <a:buNone/>
            </a:pPr>
            <a:endParaRPr lang="en-NZ" sz="1200" dirty="0"/>
          </a:p>
          <a:p>
            <a:pPr marL="0" indent="0">
              <a:buNone/>
            </a:pPr>
            <a:r>
              <a:rPr lang="en-NZ" b="1" i="1" dirty="0">
                <a:solidFill>
                  <a:srgbClr val="0070C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NZ" sz="2400" dirty="0" err="1">
                <a:latin typeface="Comic Sans MS" panose="030F0702030302020204" pitchFamily="66" charset="0"/>
              </a:rPr>
              <a:t>room_dictionary</a:t>
            </a:r>
            <a:r>
              <a:rPr lang="en-NZ" sz="2400" dirty="0">
                <a:latin typeface="Comic Sans MS" panose="030F0702030302020204" pitchFamily="66" charset="0"/>
              </a:rPr>
              <a:t> = {'Ann': 413,  'Angela': 414, 'Adriana': 415}</a:t>
            </a:r>
            <a:endParaRPr lang="en-NZ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NZ" sz="2400" dirty="0">
                <a:latin typeface="Comic Sans MS" panose="030F0702030302020204" pitchFamily="66" charset="0"/>
              </a:rPr>
              <a:t>for person, room in </a:t>
            </a:r>
            <a:r>
              <a:rPr lang="en-NZ" sz="2400" dirty="0" err="1">
                <a:latin typeface="Comic Sans MS" panose="030F0702030302020204" pitchFamily="66" charset="0"/>
              </a:rPr>
              <a:t>room_dictionary</a:t>
            </a:r>
            <a:r>
              <a:rPr lang="en-NZ" sz="2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.items</a:t>
            </a:r>
            <a:r>
              <a:rPr lang="en-NZ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()</a:t>
            </a:r>
            <a:r>
              <a:rPr lang="en-NZ" sz="2400" dirty="0">
                <a:latin typeface="Comic Sans MS" panose="030F0702030302020204" pitchFamily="66" charset="0"/>
              </a:rPr>
              <a:t>:</a:t>
            </a:r>
          </a:p>
          <a:p>
            <a:pPr marL="0" indent="0">
              <a:buNone/>
            </a:pPr>
            <a:r>
              <a:rPr lang="en-NZ" sz="2400" dirty="0">
                <a:latin typeface="Comic Sans MS" panose="030F0702030302020204" pitchFamily="66" charset="0"/>
              </a:rPr>
              <a:t>    print(person, ‘is in Room’, room)</a:t>
            </a:r>
          </a:p>
          <a:p>
            <a:pPr marL="0" indent="0">
              <a:buNone/>
            </a:pPr>
            <a:endParaRPr lang="en-NZ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NZ" sz="2000" dirty="0"/>
              <a:t>Ann is in Room 413</a:t>
            </a:r>
          </a:p>
          <a:p>
            <a:pPr marL="0" indent="0">
              <a:buNone/>
            </a:pPr>
            <a:r>
              <a:rPr lang="en-NZ" sz="2000" dirty="0"/>
              <a:t>Angela is in Room 414</a:t>
            </a:r>
          </a:p>
          <a:p>
            <a:pPr marL="0" indent="0">
              <a:buNone/>
            </a:pPr>
            <a:r>
              <a:rPr lang="en-NZ" sz="2000" dirty="0"/>
              <a:t>Adriana is in Room 415</a:t>
            </a:r>
          </a:p>
          <a:p>
            <a:pPr marL="0" indent="0">
              <a:buNone/>
            </a:pPr>
            <a:endParaRPr lang="en-NZ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NZ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NZ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NZ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18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9467-92F5-4B29-BD04-A63DCBB19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5400" b="1" dirty="0">
                <a:solidFill>
                  <a:srgbClr val="0070C0"/>
                </a:solidFill>
              </a:rPr>
              <a:t>Sorting the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5B88-E4D0-4213-A89E-F8111EB6C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  <a:ln w="12700">
            <a:noFill/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NZ" dirty="0"/>
              <a:t>If you need to access the items in ascending order, you can create a list of keys using the </a:t>
            </a:r>
            <a:r>
              <a:rPr lang="en-NZ" b="1" dirty="0"/>
              <a:t>keys() </a:t>
            </a:r>
            <a:r>
              <a:rPr lang="en-NZ" dirty="0"/>
              <a:t>method sort the list of keys, then loop through the list of sorted keys:</a:t>
            </a:r>
          </a:p>
          <a:p>
            <a:pPr marL="0" indent="0">
              <a:buNone/>
            </a:pPr>
            <a:endParaRPr lang="en-NZ" sz="1200" dirty="0"/>
          </a:p>
          <a:p>
            <a:pPr marL="0" indent="0">
              <a:buNone/>
            </a:pPr>
            <a:r>
              <a:rPr lang="en-NZ" b="1" i="1" dirty="0">
                <a:solidFill>
                  <a:srgbClr val="0070C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NZ" sz="2400" dirty="0" err="1">
                <a:latin typeface="Comic Sans MS" panose="030F0702030302020204" pitchFamily="66" charset="0"/>
              </a:rPr>
              <a:t>room_dictionary</a:t>
            </a:r>
            <a:r>
              <a:rPr lang="en-NZ" sz="2400" dirty="0">
                <a:latin typeface="Comic Sans MS" panose="030F0702030302020204" pitchFamily="66" charset="0"/>
              </a:rPr>
              <a:t> = {'Ann': 413,  'Angela': 414, 'Adriana': 415}</a:t>
            </a:r>
          </a:p>
          <a:p>
            <a:pPr marL="0" indent="0">
              <a:buNone/>
            </a:pPr>
            <a:r>
              <a:rPr lang="en-NZ" sz="2400" dirty="0" err="1">
                <a:latin typeface="Comic Sans MS" panose="030F0702030302020204" pitchFamily="66" charset="0"/>
              </a:rPr>
              <a:t>keys_list</a:t>
            </a:r>
            <a:r>
              <a:rPr lang="en-NZ" sz="2400" dirty="0">
                <a:latin typeface="Comic Sans MS" panose="030F0702030302020204" pitchFamily="66" charset="0"/>
              </a:rPr>
              <a:t> = list(</a:t>
            </a:r>
            <a:r>
              <a:rPr lang="en-NZ" sz="2400" dirty="0" err="1">
                <a:latin typeface="Comic Sans MS" panose="030F0702030302020204" pitchFamily="66" charset="0"/>
              </a:rPr>
              <a:t>room_dictionary.keys</a:t>
            </a:r>
            <a:r>
              <a:rPr lang="en-NZ" sz="2400" dirty="0">
                <a:latin typeface="Comic Sans MS" panose="030F0702030302020204" pitchFamily="66" charset="0"/>
              </a:rPr>
              <a:t>())</a:t>
            </a:r>
          </a:p>
          <a:p>
            <a:pPr marL="0" indent="0">
              <a:buNone/>
            </a:pPr>
            <a:r>
              <a:rPr lang="en-NZ" sz="2400" dirty="0" err="1">
                <a:latin typeface="Comic Sans MS" panose="030F0702030302020204" pitchFamily="66" charset="0"/>
              </a:rPr>
              <a:t>keys_list.sort</a:t>
            </a:r>
            <a:r>
              <a:rPr lang="en-NZ" sz="2400" dirty="0">
                <a:latin typeface="Comic Sans MS" panose="030F0702030302020204" pitchFamily="66" charset="0"/>
              </a:rPr>
              <a:t>()</a:t>
            </a:r>
            <a:endParaRPr lang="en-NZ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NZ" sz="2400" dirty="0">
                <a:latin typeface="Comic Sans MS" panose="030F0702030302020204" pitchFamily="66" charset="0"/>
              </a:rPr>
              <a:t>for person in </a:t>
            </a:r>
            <a:r>
              <a:rPr lang="en-NZ" sz="2400" dirty="0" err="1">
                <a:latin typeface="Comic Sans MS" panose="030F0702030302020204" pitchFamily="66" charset="0"/>
              </a:rPr>
              <a:t>keys_list</a:t>
            </a:r>
            <a:r>
              <a:rPr lang="en-NZ" sz="2400" dirty="0">
                <a:latin typeface="Comic Sans MS" panose="030F0702030302020204" pitchFamily="66" charset="0"/>
              </a:rPr>
              <a:t>:</a:t>
            </a:r>
          </a:p>
          <a:p>
            <a:pPr marL="0" indent="0">
              <a:buNone/>
            </a:pPr>
            <a:r>
              <a:rPr lang="en-NZ" sz="2400" dirty="0">
                <a:latin typeface="Comic Sans MS" panose="030F0702030302020204" pitchFamily="66" charset="0"/>
              </a:rPr>
              <a:t>    print(person, ‘is in Room’, </a:t>
            </a:r>
            <a:r>
              <a:rPr lang="en-NZ" sz="2400" dirty="0" err="1">
                <a:latin typeface="Comic Sans MS" panose="030F0702030302020204" pitchFamily="66" charset="0"/>
              </a:rPr>
              <a:t>room_dictionary</a:t>
            </a:r>
            <a:r>
              <a:rPr lang="en-NZ" sz="2400" dirty="0">
                <a:latin typeface="Comic Sans MS" panose="030F0702030302020204" pitchFamily="66" charset="0"/>
              </a:rPr>
              <a:t>[person])</a:t>
            </a:r>
          </a:p>
          <a:p>
            <a:pPr marL="0" indent="0">
              <a:buNone/>
            </a:pPr>
            <a:endParaRPr lang="en-NZ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NZ" sz="1900" dirty="0"/>
              <a:t>Adriana is in Room 415</a:t>
            </a:r>
          </a:p>
          <a:p>
            <a:pPr marL="0" indent="0">
              <a:buNone/>
            </a:pPr>
            <a:r>
              <a:rPr lang="en-NZ" sz="1900" dirty="0"/>
              <a:t>Angela is in Room 414</a:t>
            </a:r>
          </a:p>
          <a:p>
            <a:pPr marL="0" indent="0">
              <a:buNone/>
            </a:pPr>
            <a:r>
              <a:rPr lang="en-NZ" sz="1900" dirty="0"/>
              <a:t>Ann is in Room 413</a:t>
            </a:r>
          </a:p>
          <a:p>
            <a:pPr marL="0" indent="0">
              <a:buNone/>
            </a:pPr>
            <a:endParaRPr lang="en-NZ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NZ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NZ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NZ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487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9467-92F5-4B29-BD04-A63DCBB19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>
                <a:solidFill>
                  <a:srgbClr val="0070C0"/>
                </a:solidFill>
              </a:rPr>
              <a:t>Example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5B88-E4D0-4213-A89E-F8111EB6C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NZ" sz="2800" dirty="0">
              <a:latin typeface="Comic Sans MS" panose="030F0702030302020204" pitchFamily="66" charset="0"/>
            </a:endParaRPr>
          </a:p>
          <a:p>
            <a:pPr lvl="1"/>
            <a:endParaRPr lang="en-NZ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95F99A-74EF-4176-9CEE-FEB1CBDF6C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91680" y="1417638"/>
            <a:ext cx="5904656" cy="496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39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9467-92F5-4B29-BD04-A63DCBB19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b="1" dirty="0">
                <a:solidFill>
                  <a:srgbClr val="0070C0"/>
                </a:solidFill>
              </a:rPr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5B88-E4D0-4213-A89E-F8111EB6C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NZ" b="1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NZ" b="1" i="1" dirty="0">
                <a:solidFill>
                  <a:srgbClr val="0070C0"/>
                </a:solidFill>
              </a:rPr>
              <a:t>That’s all for this week </a:t>
            </a:r>
            <a:r>
              <a:rPr lang="en-NZ" dirty="0">
                <a:solidFill>
                  <a:srgbClr val="0070C0"/>
                </a:solidFill>
                <a:sym typeface="Wingdings" panose="05000000000000000000" pitchFamily="2" charset="2"/>
              </a:rPr>
              <a:t></a:t>
            </a:r>
            <a:endParaRPr lang="en-NZ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NZ" b="1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NZ" b="1" i="1" dirty="0">
                <a:solidFill>
                  <a:srgbClr val="0070C0"/>
                </a:solidFill>
              </a:rPr>
              <a:t>Next week we will be doing a lab on </a:t>
            </a:r>
            <a:r>
              <a:rPr lang="en-NZ" b="1" i="1" dirty="0" err="1">
                <a:solidFill>
                  <a:srgbClr val="0070C0"/>
                </a:solidFill>
              </a:rPr>
              <a:t>tkinter</a:t>
            </a:r>
            <a:r>
              <a:rPr lang="en-NZ" b="1" i="1" dirty="0">
                <a:solidFill>
                  <a:srgbClr val="0070C0"/>
                </a:solidFill>
              </a:rPr>
              <a:t> and nested for loops</a:t>
            </a:r>
          </a:p>
          <a:p>
            <a:pPr marL="0" indent="0">
              <a:buNone/>
            </a:pPr>
            <a:endParaRPr lang="en-NZ" b="1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NZ" b="1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NZ" b="1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NZ" b="1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dirty="0"/>
              <a:t> </a:t>
            </a:r>
          </a:p>
          <a:p>
            <a:pPr marL="0" indent="0">
              <a:buNone/>
            </a:pPr>
            <a:r>
              <a:rPr lang="en-NZ" dirty="0"/>
              <a:t> 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sz="1100" dirty="0"/>
          </a:p>
          <a:p>
            <a:pPr marL="0" indent="0">
              <a:buNone/>
            </a:pPr>
            <a:endParaRPr lang="en-NZ" dirty="0"/>
          </a:p>
          <a:p>
            <a:endParaRPr lang="en-NZ" dirty="0"/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52101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9467-92F5-4B29-BD04-A63DCBB19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>
                <a:solidFill>
                  <a:srgbClr val="0070C0"/>
                </a:solidFill>
              </a:rPr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5B88-E4D0-4213-A89E-F8111EB6C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A dictionary is a mapping from a key to its associated data value.</a:t>
            </a:r>
          </a:p>
          <a:p>
            <a:r>
              <a:rPr lang="en-NZ" dirty="0"/>
              <a:t>A dictionary is not a sequence. </a:t>
            </a:r>
          </a:p>
          <a:p>
            <a:r>
              <a:rPr lang="en-NZ" dirty="0"/>
              <a:t>A dictionary is a collection of </a:t>
            </a:r>
            <a:r>
              <a:rPr lang="en-NZ" i="1" dirty="0">
                <a:solidFill>
                  <a:srgbClr val="FF0000"/>
                </a:solidFill>
              </a:rPr>
              <a:t>key : value </a:t>
            </a:r>
            <a:r>
              <a:rPr lang="en-NZ" dirty="0"/>
              <a:t>pairs</a:t>
            </a:r>
          </a:p>
          <a:p>
            <a:r>
              <a:rPr lang="en-NZ" dirty="0"/>
              <a:t>Each key maps to a value.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C537F2-1AD0-41FE-A2F7-4679813FF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4442535"/>
            <a:ext cx="3349352" cy="184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43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9467-92F5-4B29-BD04-A63DCBB19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5400" b="1" dirty="0">
                <a:solidFill>
                  <a:srgbClr val="0070C0"/>
                </a:solidFill>
              </a:rPr>
              <a:t>Dictionary Keys and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5B88-E4D0-4213-A89E-F8111EB6C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NZ" b="1" i="1" dirty="0">
                <a:solidFill>
                  <a:srgbClr val="0070C0"/>
                </a:solidFill>
              </a:rPr>
              <a:t>Keys</a:t>
            </a:r>
            <a:endParaRPr lang="en-NZ" i="1" dirty="0">
              <a:solidFill>
                <a:srgbClr val="0070C0"/>
              </a:solidFill>
            </a:endParaRPr>
          </a:p>
          <a:p>
            <a:r>
              <a:rPr lang="en-NZ" dirty="0"/>
              <a:t>The key in a dictionary must be unique.</a:t>
            </a:r>
          </a:p>
          <a:p>
            <a:r>
              <a:rPr lang="en-NZ" dirty="0"/>
              <a:t>The key must be an immutable object type</a:t>
            </a:r>
          </a:p>
          <a:p>
            <a:pPr marL="0" indent="0">
              <a:buNone/>
            </a:pPr>
            <a:r>
              <a:rPr lang="en-NZ" dirty="0"/>
              <a:t>	 (e.g. int, string, tuple)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b="1" i="1" dirty="0">
                <a:solidFill>
                  <a:srgbClr val="0070C0"/>
                </a:solidFill>
              </a:rPr>
              <a:t>Values</a:t>
            </a:r>
            <a:endParaRPr lang="en-NZ" i="1" dirty="0">
              <a:solidFill>
                <a:srgbClr val="0070C0"/>
              </a:solidFill>
            </a:endParaRPr>
          </a:p>
          <a:p>
            <a:r>
              <a:rPr lang="en-NZ" dirty="0"/>
              <a:t>The values can be any type and do not have to be unique. 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Example:</a:t>
            </a:r>
          </a:p>
          <a:p>
            <a:pPr marL="0" indent="0">
              <a:buNone/>
            </a:pPr>
            <a:r>
              <a:rPr lang="en-NZ" dirty="0" err="1">
                <a:latin typeface="Comic Sans MS" panose="030F0702030302020204" pitchFamily="66" charset="0"/>
              </a:rPr>
              <a:t>room_dictionary</a:t>
            </a:r>
            <a:r>
              <a:rPr lang="en-NZ" dirty="0">
                <a:latin typeface="Comic Sans MS" panose="030F0702030302020204" pitchFamily="66" charset="0"/>
              </a:rPr>
              <a:t> = { "Ann" : 413, "Adriana" : 415}</a:t>
            </a:r>
          </a:p>
          <a:p>
            <a:pPr marL="0" indent="0">
              <a:buNone/>
            </a:pPr>
            <a:endParaRPr lang="en-N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3BA31F-5885-4ED5-BCFE-680D38BCE1BE}"/>
              </a:ext>
            </a:extLst>
          </p:cNvPr>
          <p:cNvSpPr txBox="1"/>
          <p:nvPr/>
        </p:nvSpPr>
        <p:spPr>
          <a:xfrm>
            <a:off x="4067944" y="5085184"/>
            <a:ext cx="66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7C61C4-DB7F-4DC5-8B90-E0E53F08E8BF}"/>
              </a:ext>
            </a:extLst>
          </p:cNvPr>
          <p:cNvSpPr txBox="1"/>
          <p:nvPr/>
        </p:nvSpPr>
        <p:spPr>
          <a:xfrm>
            <a:off x="6228184" y="5085184"/>
            <a:ext cx="66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ACF1CB-336C-4F03-B974-3FDD8A547340}"/>
              </a:ext>
            </a:extLst>
          </p:cNvPr>
          <p:cNvSpPr txBox="1"/>
          <p:nvPr/>
        </p:nvSpPr>
        <p:spPr>
          <a:xfrm>
            <a:off x="4865204" y="5085184"/>
            <a:ext cx="76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value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C14C7-2F44-4F20-8467-F20C63B309FC}"/>
              </a:ext>
            </a:extLst>
          </p:cNvPr>
          <p:cNvSpPr txBox="1"/>
          <p:nvPr/>
        </p:nvSpPr>
        <p:spPr>
          <a:xfrm>
            <a:off x="7576964" y="5085184"/>
            <a:ext cx="76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727343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9467-92F5-4B29-BD04-A63DCBB19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5400" b="1" dirty="0">
                <a:solidFill>
                  <a:srgbClr val="0070C0"/>
                </a:solidFill>
              </a:rPr>
              <a:t>Creating 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5B88-E4D0-4213-A89E-F8111EB6C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NZ" b="1" i="1" dirty="0">
                <a:solidFill>
                  <a:srgbClr val="0070C0"/>
                </a:solidFill>
              </a:rPr>
              <a:t>Syntax</a:t>
            </a:r>
            <a:endParaRPr lang="en-NZ" i="1" dirty="0">
              <a:solidFill>
                <a:srgbClr val="0070C0"/>
              </a:solidFill>
            </a:endParaRPr>
          </a:p>
          <a:p>
            <a:r>
              <a:rPr lang="en-NZ" dirty="0"/>
              <a:t>Dictionaries are enclosed in curly braces.</a:t>
            </a:r>
          </a:p>
          <a:p>
            <a:r>
              <a:rPr lang="en-NZ" dirty="0"/>
              <a:t>Dictionaries consist of </a:t>
            </a:r>
            <a:r>
              <a:rPr lang="en-NZ" i="1" dirty="0"/>
              <a:t>key : value </a:t>
            </a:r>
            <a:r>
              <a:rPr lang="en-NZ" dirty="0"/>
              <a:t>pairs.</a:t>
            </a:r>
          </a:p>
          <a:p>
            <a:r>
              <a:rPr lang="en-NZ" dirty="0"/>
              <a:t>The key and value are separated by a colon.</a:t>
            </a:r>
          </a:p>
          <a:p>
            <a:r>
              <a:rPr lang="en-NZ" dirty="0"/>
              <a:t>Each item is separated by a comma.</a:t>
            </a:r>
          </a:p>
          <a:p>
            <a:r>
              <a:rPr lang="en-NZ" dirty="0"/>
              <a:t>{} is an empty dictionary.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Examples:</a:t>
            </a:r>
          </a:p>
          <a:p>
            <a:pPr marL="0" indent="0">
              <a:buNone/>
            </a:pPr>
            <a:r>
              <a:rPr lang="en-NZ" dirty="0" err="1">
                <a:latin typeface="Comic Sans MS" panose="030F0702030302020204" pitchFamily="66" charset="0"/>
              </a:rPr>
              <a:t>counts_dictionary</a:t>
            </a:r>
            <a:r>
              <a:rPr lang="en-NZ" dirty="0">
                <a:latin typeface="Comic Sans MS" panose="030F0702030302020204" pitchFamily="66" charset="0"/>
              </a:rPr>
              <a:t> = {}</a:t>
            </a:r>
          </a:p>
          <a:p>
            <a:pPr marL="0" indent="0">
              <a:buNone/>
            </a:pPr>
            <a:r>
              <a:rPr lang="en-NZ" dirty="0" err="1">
                <a:latin typeface="Comic Sans MS" panose="030F0702030302020204" pitchFamily="66" charset="0"/>
              </a:rPr>
              <a:t>counts_dictionary</a:t>
            </a:r>
            <a:r>
              <a:rPr lang="en-NZ" dirty="0">
                <a:latin typeface="Comic Sans MS" panose="030F0702030302020204" pitchFamily="66" charset="0"/>
              </a:rPr>
              <a:t> = </a:t>
            </a:r>
            <a:r>
              <a:rPr lang="en-NZ" dirty="0" err="1">
                <a:latin typeface="Comic Sans MS" panose="030F0702030302020204" pitchFamily="66" charset="0"/>
              </a:rPr>
              <a:t>dict</a:t>
            </a:r>
            <a:r>
              <a:rPr lang="en-NZ" dirty="0">
                <a:latin typeface="Comic Sans MS" panose="030F0702030302020204" pitchFamily="66" charset="0"/>
              </a:rPr>
              <a:t>()</a:t>
            </a:r>
          </a:p>
          <a:p>
            <a:pPr marL="0" indent="0">
              <a:buNone/>
            </a:pPr>
            <a:endParaRPr lang="en-NZ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NZ" dirty="0" err="1">
                <a:latin typeface="Comic Sans MS" panose="030F0702030302020204" pitchFamily="66" charset="0"/>
              </a:rPr>
              <a:t>room_dictionary</a:t>
            </a:r>
            <a:r>
              <a:rPr lang="en-NZ" dirty="0">
                <a:latin typeface="Comic Sans MS" panose="030F0702030302020204" pitchFamily="66" charset="0"/>
              </a:rPr>
              <a:t> = { "Ann" </a:t>
            </a:r>
            <a:r>
              <a:rPr lang="en-NZ" b="1" dirty="0">
                <a:solidFill>
                  <a:srgbClr val="FF0000"/>
                </a:solidFill>
                <a:latin typeface="Comic Sans MS" panose="030F0702030302020204" pitchFamily="66" charset="0"/>
              </a:rPr>
              <a:t>:</a:t>
            </a:r>
            <a:r>
              <a:rPr lang="en-NZ" dirty="0">
                <a:latin typeface="Comic Sans MS" panose="030F0702030302020204" pitchFamily="66" charset="0"/>
              </a:rPr>
              <a:t> 413, "Adriana" </a:t>
            </a:r>
            <a:r>
              <a:rPr lang="en-NZ" b="1" dirty="0">
                <a:solidFill>
                  <a:srgbClr val="FF0000"/>
                </a:solidFill>
                <a:latin typeface="Comic Sans MS" panose="030F0702030302020204" pitchFamily="66" charset="0"/>
              </a:rPr>
              <a:t>:</a:t>
            </a:r>
            <a:r>
              <a:rPr lang="en-NZ" dirty="0">
                <a:latin typeface="Comic Sans MS" panose="030F0702030302020204" pitchFamily="66" charset="0"/>
              </a:rPr>
              <a:t> 415}</a:t>
            </a:r>
          </a:p>
          <a:p>
            <a:pPr marL="0" indent="0">
              <a:buNone/>
            </a:pPr>
            <a:endParaRPr lang="en-NZ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27938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9467-92F5-4B29-BD04-A63DCBB19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5400" b="1" dirty="0">
                <a:solidFill>
                  <a:srgbClr val="0070C0"/>
                </a:solidFill>
              </a:rPr>
              <a:t>Changing 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5B88-E4D0-4213-A89E-F8111EB6C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b="1" i="1" dirty="0">
                <a:solidFill>
                  <a:srgbClr val="0070C0"/>
                </a:solidFill>
              </a:rPr>
              <a:t>Adding or Updating an item</a:t>
            </a:r>
            <a:endParaRPr lang="en-NZ" i="1" dirty="0">
              <a:solidFill>
                <a:srgbClr val="0070C0"/>
              </a:solidFill>
            </a:endParaRPr>
          </a:p>
          <a:p>
            <a:r>
              <a:rPr lang="en-NZ" i="1" dirty="0" err="1"/>
              <a:t>key:value</a:t>
            </a:r>
            <a:r>
              <a:rPr lang="en-NZ" i="1" dirty="0"/>
              <a:t> </a:t>
            </a:r>
            <a:r>
              <a:rPr lang="en-NZ" dirty="0"/>
              <a:t>pairs can be updated or added using assignment statements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Example:</a:t>
            </a:r>
          </a:p>
          <a:p>
            <a:pPr marL="0" indent="0">
              <a:buNone/>
            </a:pPr>
            <a:r>
              <a:rPr lang="en-NZ" sz="2600" dirty="0" err="1">
                <a:latin typeface="Comic Sans MS" panose="030F0702030302020204" pitchFamily="66" charset="0"/>
              </a:rPr>
              <a:t>room_dictionary</a:t>
            </a:r>
            <a:r>
              <a:rPr lang="en-NZ" sz="2600" dirty="0">
                <a:latin typeface="Comic Sans MS" panose="030F0702030302020204" pitchFamily="66" charset="0"/>
              </a:rPr>
              <a:t> = { "Ann" </a:t>
            </a:r>
            <a:r>
              <a:rPr lang="en-NZ" sz="2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:</a:t>
            </a:r>
            <a:r>
              <a:rPr lang="en-NZ" sz="2600" dirty="0">
                <a:latin typeface="Comic Sans MS" panose="030F0702030302020204" pitchFamily="66" charset="0"/>
              </a:rPr>
              <a:t> 413, "Adriana" </a:t>
            </a:r>
            <a:r>
              <a:rPr lang="en-NZ" sz="2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:</a:t>
            </a:r>
            <a:r>
              <a:rPr lang="en-NZ" sz="2600" dirty="0">
                <a:latin typeface="Comic Sans MS" panose="030F0702030302020204" pitchFamily="66" charset="0"/>
              </a:rPr>
              <a:t> 415}</a:t>
            </a:r>
            <a:endParaRPr lang="en-NZ" sz="2600" b="1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NZ" sz="2600" dirty="0" err="1">
                <a:latin typeface="Comic Sans MS" panose="030F0702030302020204" pitchFamily="66" charset="0"/>
              </a:rPr>
              <a:t>room_dictionary</a:t>
            </a:r>
            <a:r>
              <a:rPr lang="en-NZ" sz="2600" dirty="0">
                <a:latin typeface="Comic Sans MS" panose="030F0702030302020204" pitchFamily="66" charset="0"/>
              </a:rPr>
              <a:t>["Angela"] = 414</a:t>
            </a:r>
          </a:p>
          <a:p>
            <a:pPr marL="0" indent="0">
              <a:buNone/>
            </a:pPr>
            <a:r>
              <a:rPr lang="en-NZ" sz="2600" dirty="0" err="1">
                <a:latin typeface="Comic Sans MS" panose="030F0702030302020204" pitchFamily="66" charset="0"/>
              </a:rPr>
              <a:t>room_dictionary</a:t>
            </a:r>
            <a:r>
              <a:rPr lang="en-NZ" sz="2600" dirty="0">
                <a:latin typeface="Comic Sans MS" panose="030F0702030302020204" pitchFamily="66" charset="0"/>
              </a:rPr>
              <a:t>["Ann"] = 479</a:t>
            </a:r>
          </a:p>
          <a:p>
            <a:pPr marL="0" indent="0">
              <a:buNone/>
            </a:pPr>
            <a:endParaRPr lang="en-NZ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NZ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36174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9467-92F5-4B29-BD04-A63DCBB19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sz="5400" b="1" dirty="0">
                <a:solidFill>
                  <a:srgbClr val="0070C0"/>
                </a:solidFill>
              </a:rPr>
              <a:t>Order of items in 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5B88-E4D0-4213-A89E-F8111EB6C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r>
              <a:rPr lang="en-NZ" dirty="0"/>
              <a:t>Depending on the Python version you are using, there is usually no predictable order to the </a:t>
            </a:r>
            <a:r>
              <a:rPr lang="en-NZ" dirty="0" err="1"/>
              <a:t>key:value</a:t>
            </a:r>
            <a:r>
              <a:rPr lang="en-NZ" dirty="0"/>
              <a:t> pairs.</a:t>
            </a:r>
          </a:p>
          <a:p>
            <a:pPr marL="0" indent="0">
              <a:buNone/>
            </a:pPr>
            <a:r>
              <a:rPr lang="en-NZ" sz="1100" dirty="0"/>
              <a:t> </a:t>
            </a:r>
            <a:endParaRPr lang="en-NZ" i="1" dirty="0"/>
          </a:p>
          <a:p>
            <a:pPr marL="0" indent="0">
              <a:buNone/>
            </a:pPr>
            <a:r>
              <a:rPr lang="en-NZ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Example:</a:t>
            </a:r>
            <a:endParaRPr lang="en-NZ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NZ" sz="2400" dirty="0" err="1">
                <a:latin typeface="Comic Sans MS" panose="030F0702030302020204" pitchFamily="66" charset="0"/>
              </a:rPr>
              <a:t>room_dictionary</a:t>
            </a:r>
            <a:r>
              <a:rPr lang="en-NZ" sz="2400" dirty="0">
                <a:latin typeface="Comic Sans MS" panose="030F0702030302020204" pitchFamily="66" charset="0"/>
              </a:rPr>
              <a:t> = { "Ann" </a:t>
            </a:r>
            <a:r>
              <a:rPr lang="en-NZ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:</a:t>
            </a:r>
            <a:r>
              <a:rPr lang="en-NZ" sz="2400" dirty="0">
                <a:latin typeface="Comic Sans MS" panose="030F0702030302020204" pitchFamily="66" charset="0"/>
              </a:rPr>
              <a:t> 413, "Adriana" </a:t>
            </a:r>
            <a:r>
              <a:rPr lang="en-NZ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:</a:t>
            </a:r>
            <a:r>
              <a:rPr lang="en-NZ" sz="2400" dirty="0">
                <a:latin typeface="Comic Sans MS" panose="030F0702030302020204" pitchFamily="66" charset="0"/>
              </a:rPr>
              <a:t> 415}</a:t>
            </a:r>
            <a:endParaRPr lang="en-NZ" sz="2400" b="1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NZ" sz="2400" dirty="0" err="1">
                <a:latin typeface="Comic Sans MS" panose="030F0702030302020204" pitchFamily="66" charset="0"/>
              </a:rPr>
              <a:t>room_dictionary</a:t>
            </a:r>
            <a:r>
              <a:rPr lang="en-NZ" sz="2400" dirty="0">
                <a:latin typeface="Comic Sans MS" panose="030F0702030302020204" pitchFamily="66" charset="0"/>
              </a:rPr>
              <a:t>["Angela"] = 414</a:t>
            </a:r>
            <a:endParaRPr lang="en-NZ" sz="2400" dirty="0"/>
          </a:p>
          <a:p>
            <a:pPr marL="0" indent="0">
              <a:buNone/>
            </a:pPr>
            <a:r>
              <a:rPr lang="en-NZ" sz="2400" dirty="0">
                <a:latin typeface="Comic Sans MS" panose="030F0702030302020204" pitchFamily="66" charset="0"/>
              </a:rPr>
              <a:t>print(</a:t>
            </a:r>
            <a:r>
              <a:rPr lang="en-NZ" sz="2400" dirty="0" err="1">
                <a:latin typeface="Comic Sans MS" panose="030F0702030302020204" pitchFamily="66" charset="0"/>
              </a:rPr>
              <a:t>room_dictionary</a:t>
            </a:r>
            <a:r>
              <a:rPr lang="en-NZ" sz="2400" dirty="0">
                <a:latin typeface="Comic Sans MS" panose="030F0702030302020204" pitchFamily="66" charset="0"/>
              </a:rPr>
              <a:t>)</a:t>
            </a:r>
          </a:p>
          <a:p>
            <a:pPr marL="0" indent="0">
              <a:buNone/>
            </a:pPr>
            <a:endParaRPr lang="en-NZ" sz="1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NZ" sz="2400" dirty="0"/>
              <a:t>{'Ann': 413,  'Angela': 414, 'Adriana': 415}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77296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9467-92F5-4B29-BD04-A63DCBB19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60" y="16033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NZ" sz="5400" b="1" dirty="0">
                <a:solidFill>
                  <a:srgbClr val="0070C0"/>
                </a:solidFill>
              </a:rPr>
              <a:t>Accessing a value with a particular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5B88-E4D0-4213-A89E-F8111EB6C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>
            <a:normAutofit fontScale="85000" lnSpcReduction="10000"/>
          </a:bodyPr>
          <a:lstStyle/>
          <a:p>
            <a:r>
              <a:rPr lang="en-NZ" dirty="0"/>
              <a:t>The value associated with a certain key can be accessed using square brackets to enclose the key.</a:t>
            </a:r>
          </a:p>
          <a:p>
            <a:endParaRPr lang="en-NZ" dirty="0"/>
          </a:p>
          <a:p>
            <a:pPr marL="0" indent="0">
              <a:buNone/>
            </a:pPr>
            <a:r>
              <a:rPr lang="en-NZ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Example:</a:t>
            </a:r>
          </a:p>
          <a:p>
            <a:pPr marL="0" indent="0">
              <a:buNone/>
            </a:pPr>
            <a:r>
              <a:rPr lang="en-NZ" dirty="0" err="1">
                <a:latin typeface="Comic Sans MS" panose="030F0702030302020204" pitchFamily="66" charset="0"/>
              </a:rPr>
              <a:t>room_dictionary</a:t>
            </a:r>
            <a:r>
              <a:rPr lang="en-NZ" dirty="0">
                <a:latin typeface="Comic Sans MS" panose="030F0702030302020204" pitchFamily="66" charset="0"/>
              </a:rPr>
              <a:t> = { "Ann" </a:t>
            </a:r>
            <a:r>
              <a:rPr lang="en-NZ" b="1" dirty="0">
                <a:solidFill>
                  <a:srgbClr val="FF0000"/>
                </a:solidFill>
                <a:latin typeface="Comic Sans MS" panose="030F0702030302020204" pitchFamily="66" charset="0"/>
              </a:rPr>
              <a:t>:</a:t>
            </a:r>
            <a:r>
              <a:rPr lang="en-NZ" dirty="0">
                <a:latin typeface="Comic Sans MS" panose="030F0702030302020204" pitchFamily="66" charset="0"/>
              </a:rPr>
              <a:t> 413, "Adriana" </a:t>
            </a:r>
            <a:r>
              <a:rPr lang="en-NZ" b="1" dirty="0">
                <a:solidFill>
                  <a:srgbClr val="FF0000"/>
                </a:solidFill>
                <a:latin typeface="Comic Sans MS" panose="030F0702030302020204" pitchFamily="66" charset="0"/>
              </a:rPr>
              <a:t>:</a:t>
            </a:r>
            <a:r>
              <a:rPr lang="en-NZ" dirty="0">
                <a:latin typeface="Comic Sans MS" panose="030F0702030302020204" pitchFamily="66" charset="0"/>
              </a:rPr>
              <a:t> 415}</a:t>
            </a:r>
            <a:endParaRPr lang="en-NZ" b="1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NZ" dirty="0" err="1">
                <a:latin typeface="Comic Sans MS" panose="030F0702030302020204" pitchFamily="66" charset="0"/>
              </a:rPr>
              <a:t>anns_room</a:t>
            </a:r>
            <a:r>
              <a:rPr lang="en-NZ" dirty="0">
                <a:latin typeface="Comic Sans MS" panose="030F0702030302020204" pitchFamily="66" charset="0"/>
              </a:rPr>
              <a:t> = </a:t>
            </a:r>
            <a:r>
              <a:rPr lang="en-NZ" dirty="0" err="1">
                <a:latin typeface="Comic Sans MS" panose="030F0702030302020204" pitchFamily="66" charset="0"/>
              </a:rPr>
              <a:t>room_dictionary</a:t>
            </a:r>
            <a:r>
              <a:rPr lang="en-NZ" dirty="0">
                <a:latin typeface="Comic Sans MS" panose="030F0702030302020204" pitchFamily="66" charset="0"/>
              </a:rPr>
              <a:t>["Ann"]</a:t>
            </a:r>
          </a:p>
          <a:p>
            <a:pPr marL="0" indent="0">
              <a:buNone/>
            </a:pPr>
            <a:r>
              <a:rPr lang="en-NZ" dirty="0">
                <a:latin typeface="Comic Sans MS" panose="030F0702030302020204" pitchFamily="66" charset="0"/>
              </a:rPr>
              <a:t>print(</a:t>
            </a:r>
            <a:r>
              <a:rPr lang="en-NZ" dirty="0" err="1">
                <a:latin typeface="Comic Sans MS" panose="030F0702030302020204" pitchFamily="66" charset="0"/>
              </a:rPr>
              <a:t>anns_room</a:t>
            </a:r>
            <a:r>
              <a:rPr lang="en-NZ" dirty="0">
                <a:latin typeface="Comic Sans MS" panose="030F0702030302020204" pitchFamily="66" charset="0"/>
              </a:rPr>
              <a:t>)</a:t>
            </a:r>
          </a:p>
          <a:p>
            <a:pPr marL="0" indent="0">
              <a:buNone/>
            </a:pPr>
            <a:endParaRPr lang="en-NZ" sz="12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NZ" sz="2400" dirty="0">
                <a:solidFill>
                  <a:srgbClr val="FF0000"/>
                </a:solidFill>
              </a:rPr>
              <a:t>413</a:t>
            </a:r>
          </a:p>
          <a:p>
            <a:pPr marL="0" indent="0">
              <a:buNone/>
            </a:pPr>
            <a:r>
              <a:rPr lang="en-NZ" dirty="0"/>
              <a:t> </a:t>
            </a:r>
          </a:p>
          <a:p>
            <a:pPr marL="0" indent="0">
              <a:buNone/>
            </a:pPr>
            <a:endParaRPr lang="en-NZ" i="1" dirty="0"/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58772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9467-92F5-4B29-BD04-A63DCBB19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60" y="16033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NZ" sz="5400" b="1" dirty="0">
                <a:solidFill>
                  <a:srgbClr val="0070C0"/>
                </a:solidFill>
              </a:rPr>
              <a:t>The number of items in the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5B88-E4D0-4213-A89E-F8111EB6C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>
            <a:normAutofit fontScale="85000" lnSpcReduction="20000"/>
          </a:bodyPr>
          <a:lstStyle/>
          <a:p>
            <a:r>
              <a:rPr lang="en-NZ" dirty="0"/>
              <a:t>The </a:t>
            </a:r>
            <a:r>
              <a:rPr lang="en-NZ" dirty="0" err="1"/>
              <a:t>len</a:t>
            </a:r>
            <a:r>
              <a:rPr lang="en-NZ" dirty="0"/>
              <a:t>() function can be used to find out how many </a:t>
            </a:r>
            <a:r>
              <a:rPr lang="en-NZ" dirty="0" err="1"/>
              <a:t>key:value</a:t>
            </a:r>
            <a:r>
              <a:rPr lang="en-NZ" dirty="0"/>
              <a:t> pairs are in a dictionary.</a:t>
            </a:r>
          </a:p>
          <a:p>
            <a:endParaRPr lang="en-NZ" dirty="0"/>
          </a:p>
          <a:p>
            <a:pPr marL="0" indent="0">
              <a:buNone/>
            </a:pPr>
            <a:r>
              <a:rPr lang="en-NZ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Example:</a:t>
            </a:r>
          </a:p>
          <a:p>
            <a:pPr marL="0" indent="0">
              <a:buNone/>
            </a:pPr>
            <a:r>
              <a:rPr lang="en-NZ" dirty="0" err="1">
                <a:latin typeface="Comic Sans MS" panose="030F0702030302020204" pitchFamily="66" charset="0"/>
              </a:rPr>
              <a:t>initials_dictionary</a:t>
            </a:r>
            <a:r>
              <a:rPr lang="en-NZ" dirty="0">
                <a:latin typeface="Comic Sans MS" panose="030F0702030302020204" pitchFamily="66" charset="0"/>
              </a:rPr>
              <a:t> = { ‘AC’ </a:t>
            </a:r>
            <a:r>
              <a:rPr lang="en-NZ" b="1" dirty="0">
                <a:solidFill>
                  <a:srgbClr val="FF0000"/>
                </a:solidFill>
                <a:latin typeface="Comic Sans MS" panose="030F0702030302020204" pitchFamily="66" charset="0"/>
              </a:rPr>
              <a:t>:</a:t>
            </a:r>
            <a:r>
              <a:rPr lang="en-NZ" dirty="0">
                <a:latin typeface="Comic Sans MS" panose="030F0702030302020204" pitchFamily="66" charset="0"/>
              </a:rPr>
              <a:t> ‘Ann’, ‘AF’ </a:t>
            </a:r>
            <a:r>
              <a:rPr lang="en-NZ" b="1" dirty="0">
                <a:solidFill>
                  <a:srgbClr val="FF0000"/>
                </a:solidFill>
                <a:latin typeface="Comic Sans MS" panose="030F0702030302020204" pitchFamily="66" charset="0"/>
              </a:rPr>
              <a:t>:</a:t>
            </a:r>
            <a:r>
              <a:rPr lang="en-NZ" dirty="0">
                <a:latin typeface="Comic Sans MS" panose="030F0702030302020204" pitchFamily="66" charset="0"/>
              </a:rPr>
              <a:t> ‘Adriana’}</a:t>
            </a:r>
            <a:endParaRPr lang="en-NZ" b="1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NZ" dirty="0" err="1">
                <a:latin typeface="Comic Sans MS" panose="030F0702030302020204" pitchFamily="66" charset="0"/>
              </a:rPr>
              <a:t>initials_dictionary</a:t>
            </a:r>
            <a:r>
              <a:rPr lang="en-NZ" dirty="0">
                <a:latin typeface="Comic Sans MS" panose="030F0702030302020204" pitchFamily="66" charset="0"/>
              </a:rPr>
              <a:t>[‘DA’] = ‘</a:t>
            </a:r>
            <a:r>
              <a:rPr lang="en-NZ" dirty="0" err="1">
                <a:latin typeface="Comic Sans MS" panose="030F0702030302020204" pitchFamily="66" charset="0"/>
              </a:rPr>
              <a:t>Damir</a:t>
            </a:r>
            <a:r>
              <a:rPr lang="en-NZ" dirty="0">
                <a:latin typeface="Comic Sans MS" panose="030F0702030302020204" pitchFamily="66" charset="0"/>
              </a:rPr>
              <a:t>’</a:t>
            </a:r>
          </a:p>
          <a:p>
            <a:pPr marL="0" indent="0">
              <a:buNone/>
            </a:pPr>
            <a:r>
              <a:rPr lang="en-NZ" dirty="0" err="1">
                <a:latin typeface="Comic Sans MS" panose="030F0702030302020204" pitchFamily="66" charset="0"/>
              </a:rPr>
              <a:t>initials_dictionary</a:t>
            </a:r>
            <a:r>
              <a:rPr lang="en-NZ" dirty="0">
                <a:latin typeface="Comic Sans MS" panose="030F0702030302020204" pitchFamily="66" charset="0"/>
              </a:rPr>
              <a:t>[‘AH’] = ‘Alec’</a:t>
            </a:r>
          </a:p>
          <a:p>
            <a:pPr marL="0" indent="0">
              <a:buNone/>
            </a:pPr>
            <a:r>
              <a:rPr lang="en-NZ" dirty="0" err="1">
                <a:latin typeface="Comic Sans MS" panose="030F0702030302020204" pitchFamily="66" charset="0"/>
              </a:rPr>
              <a:t>number_of_items</a:t>
            </a:r>
            <a:r>
              <a:rPr lang="en-NZ" dirty="0">
                <a:latin typeface="Comic Sans MS" panose="030F0702030302020204" pitchFamily="66" charset="0"/>
              </a:rPr>
              <a:t> = </a:t>
            </a:r>
            <a:r>
              <a:rPr lang="en-NZ" dirty="0" err="1">
                <a:latin typeface="Comic Sans MS" panose="030F0702030302020204" pitchFamily="66" charset="0"/>
              </a:rPr>
              <a:t>len</a:t>
            </a:r>
            <a:r>
              <a:rPr lang="en-NZ" dirty="0">
                <a:latin typeface="Comic Sans MS" panose="030F0702030302020204" pitchFamily="66" charset="0"/>
              </a:rPr>
              <a:t>(</a:t>
            </a:r>
            <a:r>
              <a:rPr lang="en-NZ" dirty="0" err="1">
                <a:latin typeface="Comic Sans MS" panose="030F0702030302020204" pitchFamily="66" charset="0"/>
              </a:rPr>
              <a:t>initials_dictionary</a:t>
            </a:r>
            <a:r>
              <a:rPr lang="en-NZ" dirty="0">
                <a:latin typeface="Comic Sans MS" panose="030F0702030302020204" pitchFamily="66" charset="0"/>
              </a:rPr>
              <a:t>)</a:t>
            </a:r>
          </a:p>
          <a:p>
            <a:pPr marL="0" indent="0">
              <a:buNone/>
            </a:pPr>
            <a:endParaRPr lang="en-NZ" sz="1200" dirty="0"/>
          </a:p>
          <a:p>
            <a:pPr marL="0" indent="0">
              <a:buNone/>
            </a:pPr>
            <a:r>
              <a:rPr lang="en-NZ" sz="2800" dirty="0">
                <a:solidFill>
                  <a:srgbClr val="FF0000"/>
                </a:solidFill>
              </a:rPr>
              <a:t>4</a:t>
            </a:r>
          </a:p>
          <a:p>
            <a:pPr marL="0" indent="0">
              <a:buNone/>
            </a:pPr>
            <a:endParaRPr lang="en-NZ" sz="12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NZ" dirty="0"/>
              <a:t> </a:t>
            </a:r>
          </a:p>
          <a:p>
            <a:pPr marL="0" indent="0">
              <a:buNone/>
            </a:pPr>
            <a:endParaRPr lang="en-NZ" i="1" dirty="0"/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28353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9467-92F5-4B29-BD04-A63DCBB19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60" y="16033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NZ" sz="5400" b="1" dirty="0">
                <a:solidFill>
                  <a:srgbClr val="0070C0"/>
                </a:solidFill>
              </a:rPr>
              <a:t>Deleting an item from 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5B88-E4D0-4213-A89E-F8111EB6C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>
            <a:normAutofit fontScale="77500" lnSpcReduction="20000"/>
          </a:bodyPr>
          <a:lstStyle/>
          <a:p>
            <a:r>
              <a:rPr lang="en-AU" dirty="0"/>
              <a:t>The </a:t>
            </a:r>
            <a:r>
              <a:rPr lang="en-AU" b="1" dirty="0"/>
              <a:t>del</a:t>
            </a:r>
            <a:r>
              <a:rPr lang="en-AU" dirty="0"/>
              <a:t> operator is used to delete a </a:t>
            </a:r>
            <a:r>
              <a:rPr lang="en-AU" dirty="0" err="1"/>
              <a:t>key:value</a:t>
            </a:r>
            <a:r>
              <a:rPr lang="en-AU" dirty="0"/>
              <a:t> pair from a dictionary.</a:t>
            </a:r>
            <a:endParaRPr lang="en-NZ" dirty="0"/>
          </a:p>
          <a:p>
            <a:r>
              <a:rPr lang="en-AU" dirty="0"/>
              <a:t>The </a:t>
            </a:r>
            <a:r>
              <a:rPr lang="en-AU" b="1" dirty="0"/>
              <a:t>del</a:t>
            </a:r>
            <a:r>
              <a:rPr lang="en-AU" dirty="0"/>
              <a:t> operator gives an error if the key is not in the dictionary. </a:t>
            </a:r>
          </a:p>
          <a:p>
            <a:pPr lvl="1"/>
            <a:r>
              <a:rPr lang="en-AU" dirty="0"/>
              <a:t>So you should always check to make sure the key is in the dictionary before deleting the </a:t>
            </a:r>
            <a:r>
              <a:rPr lang="en-AU" dirty="0" err="1"/>
              <a:t>key:value</a:t>
            </a:r>
            <a:r>
              <a:rPr lang="en-AU" dirty="0"/>
              <a:t> pair.</a:t>
            </a:r>
            <a:r>
              <a:rPr lang="en-NZ" dirty="0"/>
              <a:t> 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Example:</a:t>
            </a:r>
          </a:p>
          <a:p>
            <a:pPr marL="0" indent="0">
              <a:buNone/>
            </a:pPr>
            <a:r>
              <a:rPr lang="en-NZ" dirty="0">
                <a:latin typeface="Comic Sans MS" panose="030F0702030302020204" pitchFamily="66" charset="0"/>
              </a:rPr>
              <a:t>if "AC" in </a:t>
            </a:r>
            <a:r>
              <a:rPr lang="en-NZ" dirty="0" err="1">
                <a:latin typeface="Comic Sans MS" panose="030F0702030302020204" pitchFamily="66" charset="0"/>
              </a:rPr>
              <a:t>initials_dictionary</a:t>
            </a:r>
            <a:r>
              <a:rPr lang="en-NZ" dirty="0">
                <a:latin typeface="Comic Sans MS" panose="030F0702030302020204" pitchFamily="66" charset="0"/>
              </a:rPr>
              <a:t>:</a:t>
            </a:r>
          </a:p>
          <a:p>
            <a:pPr marL="0" indent="0">
              <a:buNone/>
            </a:pPr>
            <a:r>
              <a:rPr lang="en-NZ" dirty="0">
                <a:latin typeface="Comic Sans MS" panose="030F0702030302020204" pitchFamily="66" charset="0"/>
              </a:rPr>
              <a:t>    del(</a:t>
            </a:r>
            <a:r>
              <a:rPr lang="en-NZ" dirty="0" err="1">
                <a:latin typeface="Comic Sans MS" panose="030F0702030302020204" pitchFamily="66" charset="0"/>
              </a:rPr>
              <a:t>initials_dictionary</a:t>
            </a:r>
            <a:r>
              <a:rPr lang="en-NZ" dirty="0">
                <a:latin typeface="Comic Sans MS" panose="030F0702030302020204" pitchFamily="66" charset="0"/>
              </a:rPr>
              <a:t>["AC "]</a:t>
            </a:r>
          </a:p>
          <a:p>
            <a:pPr marL="0" indent="0">
              <a:buNone/>
            </a:pPr>
            <a:endParaRPr lang="en-NZ" sz="1200" dirty="0"/>
          </a:p>
          <a:p>
            <a:pPr marL="0" indent="0">
              <a:buNone/>
            </a:pPr>
            <a:endParaRPr lang="en-NZ" sz="12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NZ" dirty="0"/>
              <a:t> </a:t>
            </a:r>
          </a:p>
          <a:p>
            <a:pPr marL="0" indent="0">
              <a:buNone/>
            </a:pPr>
            <a:endParaRPr lang="en-NZ" i="1" dirty="0"/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51119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1912</TotalTime>
  <Words>861</Words>
  <Application>Microsoft Office PowerPoint</Application>
  <PresentationFormat>On-screen Show (4:3)</PresentationFormat>
  <Paragraphs>157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Comic Sans MS</vt:lpstr>
      <vt:lpstr>Office Theme</vt:lpstr>
      <vt:lpstr>CompSci 101 Lab 8 Dictionaries     </vt:lpstr>
      <vt:lpstr>Dictionaries</vt:lpstr>
      <vt:lpstr>Dictionary Keys and Values</vt:lpstr>
      <vt:lpstr>Creating a Dictionary</vt:lpstr>
      <vt:lpstr>Changing a Dictionary</vt:lpstr>
      <vt:lpstr>Order of items in a dictionary</vt:lpstr>
      <vt:lpstr>Accessing a value with a particular key</vt:lpstr>
      <vt:lpstr>The number of items in the dictionary</vt:lpstr>
      <vt:lpstr>Deleting an item from a dictionary</vt:lpstr>
      <vt:lpstr>Traversing the pairs in a dictionary </vt:lpstr>
      <vt:lpstr>Dictionary Methods</vt:lpstr>
      <vt:lpstr>Sorting the keys</vt:lpstr>
      <vt:lpstr>Example Program</vt:lpstr>
      <vt:lpstr>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Ann's Acer</dc:creator>
  <cp:lastModifiedBy>Ann Cameron</cp:lastModifiedBy>
  <cp:revision>201</cp:revision>
  <cp:lastPrinted>2019-07-26T08:07:48Z</cp:lastPrinted>
  <dcterms:created xsi:type="dcterms:W3CDTF">2011-02-25T08:20:42Z</dcterms:created>
  <dcterms:modified xsi:type="dcterms:W3CDTF">2020-05-23T06:35:22Z</dcterms:modified>
</cp:coreProperties>
</file>