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5" r:id="rId4"/>
    <p:sldId id="319" r:id="rId5"/>
    <p:sldId id="320" r:id="rId6"/>
    <p:sldId id="321" r:id="rId7"/>
    <p:sldId id="322" r:id="rId8"/>
    <p:sldId id="323" r:id="rId9"/>
    <p:sldId id="324" r:id="rId10"/>
    <p:sldId id="258" r:id="rId11"/>
    <p:sldId id="307" r:id="rId12"/>
    <p:sldId id="309" r:id="rId13"/>
    <p:sldId id="308" r:id="rId14"/>
    <p:sldId id="303" r:id="rId15"/>
    <p:sldId id="326" r:id="rId16"/>
    <p:sldId id="259" r:id="rId17"/>
    <p:sldId id="260" r:id="rId18"/>
    <p:sldId id="261" r:id="rId19"/>
    <p:sldId id="262" r:id="rId20"/>
    <p:sldId id="281" r:id="rId21"/>
    <p:sldId id="282" r:id="rId22"/>
    <p:sldId id="283" r:id="rId23"/>
    <p:sldId id="310" r:id="rId24"/>
    <p:sldId id="284" r:id="rId25"/>
    <p:sldId id="311" r:id="rId26"/>
    <p:sldId id="279" r:id="rId27"/>
    <p:sldId id="312" r:id="rId28"/>
    <p:sldId id="285" r:id="rId29"/>
    <p:sldId id="280" r:id="rId30"/>
    <p:sldId id="263" r:id="rId31"/>
    <p:sldId id="290" r:id="rId32"/>
    <p:sldId id="286" r:id="rId33"/>
    <p:sldId id="287" r:id="rId34"/>
    <p:sldId id="288" r:id="rId35"/>
    <p:sldId id="313" r:id="rId36"/>
    <p:sldId id="264" r:id="rId37"/>
    <p:sldId id="278" r:id="rId38"/>
    <p:sldId id="314" r:id="rId39"/>
    <p:sldId id="266" r:id="rId40"/>
    <p:sldId id="304" r:id="rId41"/>
    <p:sldId id="265" r:id="rId42"/>
    <p:sldId id="291" r:id="rId43"/>
    <p:sldId id="292" r:id="rId44"/>
    <p:sldId id="293" r:id="rId45"/>
    <p:sldId id="294" r:id="rId46"/>
    <p:sldId id="295" r:id="rId47"/>
    <p:sldId id="315" r:id="rId48"/>
    <p:sldId id="296" r:id="rId49"/>
    <p:sldId id="297" r:id="rId50"/>
    <p:sldId id="298" r:id="rId51"/>
    <p:sldId id="299" r:id="rId52"/>
    <p:sldId id="300" r:id="rId53"/>
    <p:sldId id="301" r:id="rId54"/>
    <p:sldId id="316" r:id="rId55"/>
    <p:sldId id="305" r:id="rId56"/>
    <p:sldId id="277" r:id="rId57"/>
    <p:sldId id="330" r:id="rId58"/>
    <p:sldId id="331" r:id="rId59"/>
    <p:sldId id="329" r:id="rId60"/>
    <p:sldId id="332" r:id="rId61"/>
    <p:sldId id="333" r:id="rId62"/>
    <p:sldId id="328" r:id="rId6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96" y="-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75DC-D909-4306-9C7D-AB0175FFDC99}" type="datetimeFigureOut">
              <a:rPr lang="hu-HU" smtClean="0"/>
              <a:t>2019.11.06.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B6A-5805-4F18-AA58-1896B84EC3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456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75DC-D909-4306-9C7D-AB0175FFDC99}" type="datetimeFigureOut">
              <a:rPr lang="hu-HU" smtClean="0"/>
              <a:t>2019.11.06.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B6A-5805-4F18-AA58-1896B84EC3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040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75DC-D909-4306-9C7D-AB0175FFDC99}" type="datetimeFigureOut">
              <a:rPr lang="hu-HU" smtClean="0"/>
              <a:t>2019.11.06.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B6A-5805-4F18-AA58-1896B84EC3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272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75DC-D909-4306-9C7D-AB0175FFDC99}" type="datetimeFigureOut">
              <a:rPr lang="hu-HU" smtClean="0"/>
              <a:t>2019.11.06.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B6A-5805-4F18-AA58-1896B84EC3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692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75DC-D909-4306-9C7D-AB0175FFDC99}" type="datetimeFigureOut">
              <a:rPr lang="hu-HU" smtClean="0"/>
              <a:t>2019.11.06.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B6A-5805-4F18-AA58-1896B84EC3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840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75DC-D909-4306-9C7D-AB0175FFDC99}" type="datetimeFigureOut">
              <a:rPr lang="hu-HU" smtClean="0"/>
              <a:t>2019.11.06.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B6A-5805-4F18-AA58-1896B84EC3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686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75DC-D909-4306-9C7D-AB0175FFDC99}" type="datetimeFigureOut">
              <a:rPr lang="hu-HU" smtClean="0"/>
              <a:t>2019.11.06.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B6A-5805-4F18-AA58-1896B84EC3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381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75DC-D909-4306-9C7D-AB0175FFDC99}" type="datetimeFigureOut">
              <a:rPr lang="hu-HU" smtClean="0"/>
              <a:t>2019.11.06.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B6A-5805-4F18-AA58-1896B84EC3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176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75DC-D909-4306-9C7D-AB0175FFDC99}" type="datetimeFigureOut">
              <a:rPr lang="hu-HU" smtClean="0"/>
              <a:t>2019.11.06.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B6A-5805-4F18-AA58-1896B84EC3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363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75DC-D909-4306-9C7D-AB0175FFDC99}" type="datetimeFigureOut">
              <a:rPr lang="hu-HU" smtClean="0"/>
              <a:t>2019.11.06.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B6A-5805-4F18-AA58-1896B84EC3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23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75DC-D909-4306-9C7D-AB0175FFDC99}" type="datetimeFigureOut">
              <a:rPr lang="hu-HU" smtClean="0"/>
              <a:t>2019.11.06.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B6A-5805-4F18-AA58-1896B84EC3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414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075DC-D909-4306-9C7D-AB0175FFDC99}" type="datetimeFigureOut">
              <a:rPr lang="hu-HU" smtClean="0"/>
              <a:t>2019.11.06.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F8B6A-5805-4F18-AA58-1896B84EC3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307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556793"/>
            <a:ext cx="7772400" cy="2043658"/>
          </a:xfrm>
        </p:spPr>
        <p:txBody>
          <a:bodyPr>
            <a:normAutofit fontScale="90000"/>
          </a:bodyPr>
          <a:lstStyle/>
          <a:p>
            <a:pPr>
              <a:tabLst>
                <a:tab pos="1798638" algn="l"/>
              </a:tabLst>
            </a:pPr>
            <a:r>
              <a:rPr lang="hu-HU" dirty="0" smtClean="0"/>
              <a:t>Szakdolgozat 2019</a:t>
            </a:r>
            <a:r>
              <a:rPr lang="hu-HU" dirty="0"/>
              <a:t/>
            </a:r>
            <a:br>
              <a:rPr lang="hu-HU" dirty="0"/>
            </a:b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Szoftverfejlesztő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szak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hu-HU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OKJ 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szám: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54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213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05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hu-H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4941168"/>
            <a:ext cx="6400800" cy="1440160"/>
          </a:xfrm>
        </p:spPr>
        <p:txBody>
          <a:bodyPr>
            <a:normAutofit fontScale="92500" lnSpcReduction="20000"/>
          </a:bodyPr>
          <a:lstStyle/>
          <a:p>
            <a:r>
              <a:rPr lang="hu-HU" dirty="0" smtClean="0"/>
              <a:t>Összeállította: </a:t>
            </a:r>
            <a:r>
              <a:rPr lang="hu-HU" dirty="0" err="1" smtClean="0"/>
              <a:t>Czinkóczi</a:t>
            </a:r>
            <a:r>
              <a:rPr lang="hu-HU" dirty="0" smtClean="0"/>
              <a:t> Tamás</a:t>
            </a:r>
          </a:p>
          <a:p>
            <a:r>
              <a:rPr lang="hu-HU" dirty="0" smtClean="0"/>
              <a:t>Dátum: 2019.11.04.</a:t>
            </a:r>
          </a:p>
          <a:p>
            <a:r>
              <a:rPr lang="hu-HU" dirty="0" smtClean="0"/>
              <a:t>Verzió: 1.0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893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b="1" dirty="0" smtClean="0"/>
              <a:t>Kötelező elemek a szakdolgozatban</a:t>
            </a:r>
          </a:p>
          <a:p>
            <a:r>
              <a:rPr lang="hu-HU" sz="2400" b="1" dirty="0" smtClean="0"/>
              <a:t>ALKALMAZÁS</a:t>
            </a:r>
            <a:r>
              <a:rPr lang="hu-HU" sz="2400" dirty="0" smtClean="0"/>
              <a:t/>
            </a:r>
            <a:br>
              <a:rPr lang="hu-HU" sz="2400" dirty="0" smtClean="0"/>
            </a:br>
            <a:r>
              <a:rPr lang="hu-HU" sz="2400" dirty="0" smtClean="0"/>
              <a:t>(</a:t>
            </a:r>
            <a:r>
              <a:rPr lang="hu-HU" sz="2400" u="sng" dirty="0" smtClean="0"/>
              <a:t>teljes projekt, forráskód, tesztelhető változat</a:t>
            </a:r>
            <a:r>
              <a:rPr lang="hu-HU" sz="2400" dirty="0" smtClean="0"/>
              <a:t>)</a:t>
            </a:r>
            <a:br>
              <a:rPr lang="hu-HU" sz="2400" dirty="0" smtClean="0"/>
            </a:br>
            <a:r>
              <a:rPr lang="hu-HU" sz="2400" dirty="0" smtClean="0"/>
              <a:t>Illetve a telepítéshez szükséges összes állomány (</a:t>
            </a:r>
            <a:r>
              <a:rPr lang="hu-HU" sz="2400" dirty="0"/>
              <a:t>telepítőkészlet és egyéb szükséges állományok, </a:t>
            </a:r>
            <a:r>
              <a:rPr lang="hu-HU" sz="2400" dirty="0" err="1"/>
              <a:t>adattállományok</a:t>
            </a:r>
            <a:r>
              <a:rPr lang="hu-HU" sz="2400" dirty="0"/>
              <a:t>, </a:t>
            </a:r>
            <a:r>
              <a:rPr lang="hu-HU" sz="2400" dirty="0" smtClean="0"/>
              <a:t>segédprogramok)</a:t>
            </a:r>
          </a:p>
          <a:p>
            <a:r>
              <a:rPr lang="hu-HU" sz="2400" b="1" dirty="0" smtClean="0"/>
              <a:t>DOKUMENTÁCIÓ</a:t>
            </a:r>
            <a:r>
              <a:rPr lang="hu-HU" sz="2400" dirty="0" smtClean="0"/>
              <a:t/>
            </a:r>
            <a:br>
              <a:rPr lang="hu-HU" sz="2400" dirty="0" smtClean="0"/>
            </a:br>
            <a:r>
              <a:rPr lang="hu-HU" sz="2400" dirty="0" smtClean="0"/>
              <a:t>(A </a:t>
            </a:r>
            <a:r>
              <a:rPr lang="hu-HU" sz="2400" dirty="0"/>
              <a:t>hozzá tartozó teljes </a:t>
            </a:r>
            <a:r>
              <a:rPr lang="hu-HU" sz="2400" u="sng" dirty="0"/>
              <a:t>felhasználói</a:t>
            </a:r>
            <a:r>
              <a:rPr lang="hu-HU" sz="2400" dirty="0"/>
              <a:t> és </a:t>
            </a:r>
            <a:r>
              <a:rPr lang="hu-HU" sz="2400" u="sng" dirty="0"/>
              <a:t>fejlesztői</a:t>
            </a:r>
            <a:r>
              <a:rPr lang="hu-HU" sz="2400" b="1" dirty="0"/>
              <a:t> </a:t>
            </a:r>
            <a:r>
              <a:rPr lang="hu-HU" sz="2400" dirty="0"/>
              <a:t>dokumentáció nyomtatott és elektronikus formában </a:t>
            </a:r>
            <a:r>
              <a:rPr lang="hu-HU" sz="2400" dirty="0" smtClean="0"/>
              <a:t>[PDF-ben] is,</a:t>
            </a:r>
            <a:br>
              <a:rPr lang="hu-HU" sz="2400" dirty="0" smtClean="0"/>
            </a:br>
            <a:r>
              <a:rPr lang="hu-HU" sz="2400" dirty="0" smtClean="0"/>
              <a:t>körülbelül 30e karakter)</a:t>
            </a:r>
          </a:p>
          <a:p>
            <a:r>
              <a:rPr lang="hu-HU" sz="2400" b="1" dirty="0" smtClean="0"/>
              <a:t>PREZENTÁCIÓ</a:t>
            </a:r>
            <a:r>
              <a:rPr lang="hu-HU" sz="2400" dirty="0"/>
              <a:t/>
            </a:r>
            <a:br>
              <a:rPr lang="hu-HU" sz="2400" dirty="0"/>
            </a:br>
            <a:r>
              <a:rPr lang="hu-HU" sz="2400" dirty="0" smtClean="0"/>
              <a:t>(védéshez, 10 perc folyamatos beszéd mellé)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64299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b="1" dirty="0" smtClean="0"/>
              <a:t>Időpontok</a:t>
            </a:r>
          </a:p>
          <a:p>
            <a:pPr marL="0" indent="0">
              <a:buNone/>
            </a:pPr>
            <a:endParaRPr lang="hu-HU" sz="2800" b="1" dirty="0" smtClean="0"/>
          </a:p>
          <a:p>
            <a:pPr marL="514350" indent="-514350">
              <a:buAutoNum type="arabicPeriod"/>
            </a:pPr>
            <a:r>
              <a:rPr lang="hu-HU" sz="2400" smtClean="0"/>
              <a:t>2019.11.19. </a:t>
            </a:r>
            <a:r>
              <a:rPr lang="hu-HU" sz="2400" dirty="0" smtClean="0"/>
              <a:t>	Témaválasztás</a:t>
            </a:r>
          </a:p>
          <a:p>
            <a:pPr marL="514350" indent="-514350">
              <a:buAutoNum type="arabicPeriod"/>
            </a:pPr>
            <a:endParaRPr lang="hu-HU" sz="2400" dirty="0" smtClean="0"/>
          </a:p>
          <a:p>
            <a:pPr marL="514350" indent="-514350">
              <a:buAutoNum type="arabicPeriod"/>
            </a:pPr>
            <a:r>
              <a:rPr lang="hu-HU" sz="2400" dirty="0" smtClean="0"/>
              <a:t>2019.12.15. 	Szakdolgozat állapota: 10% 	</a:t>
            </a:r>
            <a:r>
              <a:rPr lang="hu-HU" sz="2400" dirty="0" smtClean="0">
                <a:solidFill>
                  <a:schemeClr val="bg1">
                    <a:lumMod val="50000"/>
                  </a:schemeClr>
                </a:solidFill>
              </a:rPr>
              <a:t>(?)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hu-HU" sz="2400" dirty="0" smtClean="0"/>
              <a:t>2020.01.01. 	Szakdolgozat állapota: 25% 	</a:t>
            </a:r>
            <a:r>
              <a:rPr lang="hu-HU" sz="2400" dirty="0" smtClean="0">
                <a:solidFill>
                  <a:schemeClr val="bg1">
                    <a:lumMod val="50000"/>
                  </a:schemeClr>
                </a:solidFill>
              </a:rPr>
              <a:t>(?)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hu-HU" sz="2400" dirty="0" smtClean="0"/>
              <a:t>2020.02.01. 	Szakdolgozat állapota: 50% 	</a:t>
            </a:r>
            <a:r>
              <a:rPr lang="hu-HU" sz="2400" dirty="0" smtClean="0">
                <a:solidFill>
                  <a:schemeClr val="bg1">
                    <a:lumMod val="50000"/>
                  </a:schemeClr>
                </a:solidFill>
              </a:rPr>
              <a:t>(?)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hu-HU" sz="2400" dirty="0" smtClean="0"/>
              <a:t>2020.03.01. 	Szakdolgozat állapota: 75% 	</a:t>
            </a:r>
            <a:r>
              <a:rPr lang="hu-HU" sz="2400" dirty="0" smtClean="0">
                <a:solidFill>
                  <a:schemeClr val="bg1">
                    <a:lumMod val="50000"/>
                  </a:schemeClr>
                </a:solidFill>
              </a:rPr>
              <a:t>(?)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hu-HU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hu-HU" sz="2400" dirty="0" smtClean="0"/>
              <a:t>2020.03.15. 	Szakdolgozat állapota: 100%</a:t>
            </a:r>
            <a:br>
              <a:rPr lang="hu-HU" sz="2400" dirty="0" smtClean="0"/>
            </a:br>
            <a:r>
              <a:rPr lang="hu-HU" sz="2400" dirty="0" smtClean="0"/>
              <a:t>			Bekötött szakdolgozat és CD leadása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hu-HU" sz="2400" dirty="0"/>
          </a:p>
          <a:p>
            <a:pPr marL="0" indent="0" algn="ctr">
              <a:buNone/>
            </a:pPr>
            <a:r>
              <a:rPr lang="hu-HU" sz="2400" b="1" dirty="0" smtClean="0">
                <a:solidFill>
                  <a:srgbClr val="C00000"/>
                </a:solidFill>
              </a:rPr>
              <a:t>SZOROS EGYÜTTMŰKÖDÉS A KONZULENSSEL!!!</a:t>
            </a:r>
          </a:p>
        </p:txBody>
      </p:sp>
    </p:spTree>
    <p:extLst>
      <p:ext uri="{BB962C8B-B14F-4D97-AF65-F5344CB8AC3E}">
        <p14:creationId xmlns:p14="http://schemas.microsoft.com/office/powerpoint/2010/main" val="566857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18658"/>
          </a:xfrm>
        </p:spPr>
        <p:txBody>
          <a:bodyPr/>
          <a:lstStyle/>
          <a:p>
            <a:r>
              <a:rPr lang="hu-HU" b="1" dirty="0" smtClean="0"/>
              <a:t>FELHASZNÁLHATÓ</a:t>
            </a:r>
            <a:br>
              <a:rPr lang="hu-HU" b="1" dirty="0" smtClean="0"/>
            </a:br>
            <a:r>
              <a:rPr lang="hu-HU" b="1" dirty="0" smtClean="0"/>
              <a:t>TECHNOLÓGIÁK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493696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3900" dirty="0" smtClean="0"/>
              <a:t>?</a:t>
            </a:r>
            <a:endParaRPr lang="hu-HU" sz="23900" dirty="0"/>
          </a:p>
        </p:txBody>
      </p:sp>
    </p:spTree>
    <p:extLst>
      <p:ext uri="{BB962C8B-B14F-4D97-AF65-F5344CB8AC3E}">
        <p14:creationId xmlns:p14="http://schemas.microsoft.com/office/powerpoint/2010/main" val="187360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18658"/>
          </a:xfrm>
        </p:spPr>
        <p:txBody>
          <a:bodyPr/>
          <a:lstStyle/>
          <a:p>
            <a:r>
              <a:rPr lang="hu-HU" b="1" dirty="0" smtClean="0"/>
              <a:t>DOKUMENTÁCIÓ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328461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b="1" dirty="0" smtClean="0"/>
              <a:t>A dokumentáció vázlatos áttekintése</a:t>
            </a:r>
          </a:p>
          <a:p>
            <a:pPr marL="0" indent="0">
              <a:buNone/>
            </a:pPr>
            <a:endParaRPr lang="hu-HU" sz="2800" dirty="0"/>
          </a:p>
          <a:p>
            <a:pPr marL="514350" indent="-514350">
              <a:buAutoNum type="arabicPeriod"/>
            </a:pPr>
            <a:r>
              <a:rPr lang="hu-HU" sz="2400" dirty="0" smtClean="0"/>
              <a:t>Borító, Tartalomjegyzék, Nyilatkozatok, </a:t>
            </a:r>
            <a:r>
              <a:rPr lang="hu-HU" sz="2400" dirty="0" err="1" smtClean="0"/>
              <a:t>stb</a:t>
            </a:r>
            <a:r>
              <a:rPr lang="hu-HU" sz="2400" dirty="0" smtClean="0"/>
              <a:t>…</a:t>
            </a:r>
          </a:p>
          <a:p>
            <a:pPr marL="514350" indent="-514350">
              <a:buAutoNum type="arabicPeriod"/>
            </a:pPr>
            <a:r>
              <a:rPr lang="hu-HU" sz="2400" dirty="0" smtClean="0"/>
              <a:t>Bevezetés</a:t>
            </a:r>
          </a:p>
          <a:p>
            <a:pPr marL="514350" indent="-514350">
              <a:buAutoNum type="arabicPeriod"/>
            </a:pPr>
            <a:r>
              <a:rPr lang="hu-HU" sz="2400" dirty="0" smtClean="0"/>
              <a:t>Témaválasztás</a:t>
            </a:r>
          </a:p>
          <a:p>
            <a:pPr marL="514350" indent="-514350">
              <a:buAutoNum type="arabicPeriod"/>
            </a:pPr>
            <a:r>
              <a:rPr lang="hu-HU" sz="2400" dirty="0" smtClean="0"/>
              <a:t>Fejlesztői dokumentáció</a:t>
            </a:r>
          </a:p>
          <a:p>
            <a:pPr marL="514350" indent="-514350">
              <a:buAutoNum type="arabicPeriod"/>
            </a:pPr>
            <a:r>
              <a:rPr lang="hu-HU" sz="2400" dirty="0" smtClean="0"/>
              <a:t>Felhasználói dokumentáció</a:t>
            </a:r>
          </a:p>
          <a:p>
            <a:pPr marL="514350" indent="-514350">
              <a:buAutoNum type="arabicPeriod"/>
            </a:pPr>
            <a:r>
              <a:rPr lang="hu-HU" sz="2400" dirty="0" smtClean="0"/>
              <a:t>Összegzés</a:t>
            </a:r>
          </a:p>
          <a:p>
            <a:pPr marL="514350" indent="-514350">
              <a:buAutoNum type="arabicPeriod"/>
            </a:pPr>
            <a:r>
              <a:rPr lang="hu-HU" sz="2400" dirty="0" smtClean="0"/>
              <a:t>Egyéb részek (irodalomjegyzék,  ábrajegyzék)</a:t>
            </a:r>
          </a:p>
          <a:p>
            <a:pPr marL="514350" indent="-514350">
              <a:buAutoNum type="arabicPeriod"/>
            </a:pP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398419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hu-HU" sz="2800" b="1" dirty="0" smtClean="0"/>
              <a:t>1. Bevezetés</a:t>
            </a:r>
            <a:endParaRPr lang="hu-HU" sz="2800" b="1" dirty="0"/>
          </a:p>
          <a:p>
            <a:r>
              <a:rPr lang="hu-HU" sz="2400" dirty="0"/>
              <a:t>A </a:t>
            </a:r>
            <a:r>
              <a:rPr lang="hu-HU" sz="2400" dirty="0" err="1"/>
              <a:t>záródolgozat</a:t>
            </a:r>
            <a:r>
              <a:rPr lang="hu-HU" sz="2400" dirty="0"/>
              <a:t> dokumentációjának egy rövid bevezető fejezettel kell kezdődnie, amely röviden ismerteti:</a:t>
            </a:r>
          </a:p>
          <a:p>
            <a:pPr lvl="1"/>
            <a:r>
              <a:rPr lang="hu-HU" sz="2400" dirty="0"/>
              <a:t>az általad megvalósított program jellemzőit</a:t>
            </a:r>
          </a:p>
          <a:p>
            <a:pPr lvl="1"/>
            <a:r>
              <a:rPr lang="hu-HU" sz="2400" dirty="0"/>
              <a:t>a fejlesztés megkezdése előtt kitűzött célokat</a:t>
            </a:r>
          </a:p>
          <a:p>
            <a:pPr marL="0" indent="0">
              <a:buNone/>
            </a:pPr>
            <a:r>
              <a:rPr lang="hu-HU" sz="2400" b="1" u="sng" dirty="0">
                <a:solidFill>
                  <a:srgbClr val="00B050"/>
                </a:solidFill>
              </a:rPr>
              <a:t>Javasolt terjedelem:</a:t>
            </a:r>
            <a:r>
              <a:rPr lang="hu-HU" sz="2400" b="1" dirty="0">
                <a:solidFill>
                  <a:srgbClr val="00B050"/>
                </a:solidFill>
              </a:rPr>
              <a:t> 1-2 oldal.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432384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hu-HU" sz="2800" b="1" dirty="0" smtClean="0"/>
              <a:t>2. A témaválasztás indoklása</a:t>
            </a:r>
            <a:endParaRPr lang="hu-HU" sz="2800" b="1" dirty="0"/>
          </a:p>
          <a:p>
            <a:r>
              <a:rPr lang="hu-HU" sz="2400" dirty="0"/>
              <a:t>Szintén egy rövid fejezet, amelyben ismertetni kell, hogy milyen indokok alapján döntöttél a választott téma mellett.</a:t>
            </a:r>
          </a:p>
          <a:p>
            <a:r>
              <a:rPr lang="hu-HU" sz="2400" dirty="0"/>
              <a:t>Hangvétele lehet személyesebb, mesélősebb, mint az utána következő fejezetek.</a:t>
            </a:r>
          </a:p>
          <a:p>
            <a:pPr marL="0" indent="0">
              <a:buNone/>
            </a:pPr>
            <a:r>
              <a:rPr lang="hu-HU" sz="2400" b="1" u="sng" dirty="0">
                <a:solidFill>
                  <a:srgbClr val="00B050"/>
                </a:solidFill>
              </a:rPr>
              <a:t>Javasolt terjedelem:</a:t>
            </a:r>
            <a:r>
              <a:rPr lang="hu-HU" sz="2400" b="1" dirty="0">
                <a:solidFill>
                  <a:srgbClr val="00B050"/>
                </a:solidFill>
              </a:rPr>
              <a:t> 1-2 oldal.</a:t>
            </a:r>
          </a:p>
          <a:p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72952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hu-HU" sz="2800" b="1" dirty="0" smtClean="0"/>
              <a:t>3. Fejlesztői dokumentáció</a:t>
            </a:r>
            <a:endParaRPr lang="hu-HU" sz="2800" b="1" dirty="0"/>
          </a:p>
          <a:p>
            <a:r>
              <a:rPr lang="hu-HU" sz="2400" dirty="0"/>
              <a:t>A fejlesztői dokumentáció célja, hogy a segítse program logikájának, illetve a program kódjának a megértését, illetve a program továbbfejlesztését saját magunk, illetve más fejlesztők számára.</a:t>
            </a:r>
          </a:p>
          <a:p>
            <a:r>
              <a:rPr lang="hu-HU" sz="2400" dirty="0"/>
              <a:t>Szakemberek számára készül, elvárás tehát a pontosság és a szakmai jellegű stílus.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534444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hu-HU" b="1" dirty="0" smtClean="0"/>
              <a:t>3. Fejlesztői dokumentáció részei:</a:t>
            </a:r>
          </a:p>
          <a:p>
            <a:pPr marL="400050" lvl="2" indent="0">
              <a:buNone/>
            </a:pPr>
            <a:r>
              <a:rPr lang="hu-HU" dirty="0" smtClean="0"/>
              <a:t>3.1. </a:t>
            </a:r>
            <a:r>
              <a:rPr lang="hu-HU" dirty="0"/>
              <a:t>Az alkalmazott fejlesztői </a:t>
            </a:r>
            <a:r>
              <a:rPr lang="hu-HU" dirty="0" smtClean="0"/>
              <a:t>eszközök</a:t>
            </a:r>
          </a:p>
          <a:p>
            <a:pPr marL="400050" lvl="2" indent="0">
              <a:buNone/>
            </a:pPr>
            <a:r>
              <a:rPr lang="hu-HU" dirty="0" smtClean="0"/>
              <a:t>3.2. </a:t>
            </a:r>
            <a:r>
              <a:rPr lang="hu-HU" dirty="0"/>
              <a:t>Felületterv (opcionális)</a:t>
            </a:r>
          </a:p>
          <a:p>
            <a:pPr marL="400050" lvl="2" indent="0">
              <a:buNone/>
            </a:pPr>
            <a:r>
              <a:rPr lang="hu-HU" dirty="0" smtClean="0"/>
              <a:t>3.3. </a:t>
            </a:r>
            <a:r>
              <a:rPr lang="hu-HU" dirty="0"/>
              <a:t>Adatmodell </a:t>
            </a:r>
            <a:r>
              <a:rPr lang="hu-HU" dirty="0" smtClean="0"/>
              <a:t>leírása</a:t>
            </a:r>
          </a:p>
          <a:p>
            <a:pPr marL="400050" lvl="2" indent="0">
              <a:buNone/>
            </a:pPr>
            <a:r>
              <a:rPr lang="hu-HU" dirty="0" smtClean="0"/>
              <a:t>3.4. </a:t>
            </a:r>
            <a:r>
              <a:rPr lang="hu-HU" dirty="0"/>
              <a:t>Részletes feladatspecifikáció, </a:t>
            </a:r>
            <a:r>
              <a:rPr lang="hu-HU" dirty="0" smtClean="0"/>
              <a:t>algoritmusok</a:t>
            </a:r>
          </a:p>
          <a:p>
            <a:pPr marL="400050" lvl="2" indent="0">
              <a:buNone/>
            </a:pPr>
            <a:r>
              <a:rPr lang="hu-HU" dirty="0" smtClean="0"/>
              <a:t>3.5. Tesztelési dokumentáció</a:t>
            </a:r>
          </a:p>
          <a:p>
            <a:pPr marL="400050" lvl="2" indent="0">
              <a:buNone/>
            </a:pPr>
            <a:r>
              <a:rPr lang="hu-HU" dirty="0" smtClean="0"/>
              <a:t>3.6. </a:t>
            </a:r>
            <a:r>
              <a:rPr lang="hu-HU" dirty="0"/>
              <a:t>Továbbfejlesztési lehetőségek</a:t>
            </a:r>
          </a:p>
          <a:p>
            <a:pPr marL="0" lvl="1" indent="0">
              <a:buNone/>
            </a:pPr>
            <a:endParaRPr lang="hu-HU" sz="2400" b="1" dirty="0"/>
          </a:p>
          <a:p>
            <a:pPr marL="0" lvl="1" indent="0">
              <a:buNone/>
            </a:pPr>
            <a:endParaRPr lang="hu-HU" sz="2400" b="1" dirty="0"/>
          </a:p>
        </p:txBody>
      </p:sp>
    </p:spTree>
    <p:extLst>
      <p:ext uri="{BB962C8B-B14F-4D97-AF65-F5344CB8AC3E}">
        <p14:creationId xmlns:p14="http://schemas.microsoft.com/office/powerpoint/2010/main" val="248303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b="1" dirty="0" smtClean="0"/>
              <a:t>Szakdolgozat meghatározása</a:t>
            </a:r>
          </a:p>
          <a:p>
            <a:r>
              <a:rPr lang="hu-HU" sz="2400" dirty="0" smtClean="0"/>
              <a:t>Komplex, nagyobb szabású alkalmazói program</a:t>
            </a:r>
          </a:p>
          <a:p>
            <a:pPr lvl="1"/>
            <a:r>
              <a:rPr lang="hu-HU" sz="2400" dirty="0" err="1" smtClean="0"/>
              <a:t>desktop</a:t>
            </a:r>
            <a:r>
              <a:rPr lang="hu-HU" sz="2400" dirty="0" smtClean="0"/>
              <a:t> szoftver, </a:t>
            </a:r>
          </a:p>
          <a:p>
            <a:pPr lvl="1"/>
            <a:r>
              <a:rPr lang="hu-HU" sz="2400" dirty="0" smtClean="0"/>
              <a:t>Mobil szoftver, </a:t>
            </a:r>
          </a:p>
          <a:p>
            <a:pPr lvl="1"/>
            <a:r>
              <a:rPr lang="hu-HU" sz="2400" dirty="0" smtClean="0"/>
              <a:t>Weboldal/</a:t>
            </a:r>
            <a:r>
              <a:rPr lang="hu-HU" sz="2400" dirty="0" err="1" smtClean="0"/>
              <a:t>webalkalmazás</a:t>
            </a:r>
            <a:r>
              <a:rPr lang="hu-HU" sz="2400" dirty="0" smtClean="0"/>
              <a:t>, </a:t>
            </a:r>
          </a:p>
          <a:p>
            <a:pPr lvl="1"/>
            <a:r>
              <a:rPr lang="hu-HU" sz="2400" dirty="0" smtClean="0"/>
              <a:t>speciális hardverre fejlesztett szoftver</a:t>
            </a:r>
          </a:p>
          <a:p>
            <a:pPr lvl="1"/>
            <a:r>
              <a:rPr lang="hu-HU" sz="2400" dirty="0" smtClean="0"/>
              <a:t>Ezek keveréke</a:t>
            </a:r>
          </a:p>
        </p:txBody>
      </p:sp>
    </p:spTree>
    <p:extLst>
      <p:ext uri="{BB962C8B-B14F-4D97-AF65-F5344CB8AC3E}">
        <p14:creationId xmlns:p14="http://schemas.microsoft.com/office/powerpoint/2010/main" val="3856437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237312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hu-HU" sz="2800" b="1" dirty="0" smtClean="0"/>
              <a:t>3.1. Az alkalmazott fejlesztői eszközök</a:t>
            </a:r>
            <a:endParaRPr lang="hu-HU" sz="2800" dirty="0" smtClean="0"/>
          </a:p>
          <a:p>
            <a:pPr lvl="0"/>
            <a:r>
              <a:rPr lang="hu-HU" sz="2400" dirty="0" smtClean="0"/>
              <a:t>Fel </a:t>
            </a:r>
            <a:r>
              <a:rPr lang="hu-HU" sz="2400" dirty="0"/>
              <a:t>kell sorolnod az összes olyan szoftver eszközt, amelyet a program fejlesztéséhez, illetve a dokumentáció készítéséhez felhasználtál. Pl. </a:t>
            </a:r>
          </a:p>
          <a:p>
            <a:pPr lvl="1"/>
            <a:r>
              <a:rPr lang="hu-HU" sz="2400" dirty="0"/>
              <a:t>a használt programozási nyelvek</a:t>
            </a:r>
          </a:p>
          <a:p>
            <a:pPr lvl="1"/>
            <a:r>
              <a:rPr lang="hu-HU" sz="2400" dirty="0"/>
              <a:t>fejlesztői környezetek</a:t>
            </a:r>
          </a:p>
          <a:p>
            <a:pPr lvl="1"/>
            <a:r>
              <a:rPr lang="hu-HU" sz="2400" dirty="0"/>
              <a:t>adatbázis-kezelő rendszerek</a:t>
            </a:r>
          </a:p>
          <a:p>
            <a:pPr lvl="1"/>
            <a:r>
              <a:rPr lang="hu-HU" sz="2400" dirty="0"/>
              <a:t>kép-, szöveg-, zeneszerkesztő programok stb.</a:t>
            </a:r>
          </a:p>
          <a:p>
            <a:pPr lvl="0"/>
            <a:r>
              <a:rPr lang="hu-HU" sz="2400" dirty="0"/>
              <a:t>Ha használtál másprogramozók által kifejlesztett modulokat, esetleg keretrendszereket, akkor azt is le kell írnod, a forrás pontos megjelölésével. </a:t>
            </a:r>
          </a:p>
          <a:p>
            <a:pPr lvl="1"/>
            <a:r>
              <a:rPr lang="hu-HU" sz="2400" dirty="0"/>
              <a:t>Tájékozódj ezeknek a moduloknak a jogszerű </a:t>
            </a:r>
            <a:r>
              <a:rPr lang="hu-HU" sz="2400" dirty="0" smtClean="0"/>
              <a:t>felhasználásáról!</a:t>
            </a:r>
          </a:p>
          <a:p>
            <a:pPr marL="57150" indent="0">
              <a:buNone/>
            </a:pPr>
            <a:r>
              <a:rPr lang="hu-HU" sz="2400" b="1" u="sng" dirty="0" smtClean="0">
                <a:solidFill>
                  <a:srgbClr val="00B050"/>
                </a:solidFill>
              </a:rPr>
              <a:t>Javasolt </a:t>
            </a:r>
            <a:r>
              <a:rPr lang="hu-HU" sz="2400" b="1" u="sng" dirty="0">
                <a:solidFill>
                  <a:srgbClr val="00B050"/>
                </a:solidFill>
              </a:rPr>
              <a:t>terjedelem:</a:t>
            </a:r>
            <a:r>
              <a:rPr lang="hu-HU" sz="2400" b="1" dirty="0">
                <a:solidFill>
                  <a:srgbClr val="00B050"/>
                </a:solidFill>
              </a:rPr>
              <a:t> ½ -1 oldal.</a:t>
            </a:r>
          </a:p>
          <a:p>
            <a:pPr lvl="1"/>
            <a:endParaRPr lang="hu-HU" sz="2400" dirty="0"/>
          </a:p>
          <a:p>
            <a:pPr marL="0" indent="0">
              <a:buNone/>
            </a:pP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627471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b="1" dirty="0" smtClean="0"/>
              <a:t>3.2. Felületterv (opcionális)</a:t>
            </a:r>
            <a:endParaRPr lang="hu-HU" sz="2800" dirty="0" smtClean="0"/>
          </a:p>
          <a:p>
            <a:r>
              <a:rPr lang="hu-HU" sz="2400" dirty="0" smtClean="0"/>
              <a:t>Ebbe </a:t>
            </a:r>
            <a:r>
              <a:rPr lang="hu-HU" sz="2400" dirty="0"/>
              <a:t>a szakaszba beilleszthető a témaválasztáskor elkészített felületterv és a hozzá tartozó funkcióleírás.</a:t>
            </a:r>
          </a:p>
          <a:p>
            <a:pPr marL="0" indent="0">
              <a:buNone/>
            </a:pPr>
            <a:r>
              <a:rPr lang="hu-HU" sz="2400" b="1" u="sng" dirty="0">
                <a:solidFill>
                  <a:srgbClr val="00B050"/>
                </a:solidFill>
              </a:rPr>
              <a:t>Javasolt terjedelem:</a:t>
            </a:r>
            <a:r>
              <a:rPr lang="hu-HU" sz="2400" b="1" dirty="0">
                <a:solidFill>
                  <a:srgbClr val="00B050"/>
                </a:solidFill>
              </a:rPr>
              <a:t> 5-6 oldal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443442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2373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800" b="1" dirty="0" smtClean="0"/>
              <a:t>3.3. Adatmodell leírása</a:t>
            </a:r>
            <a:endParaRPr lang="hu-HU" sz="2800" dirty="0" smtClean="0"/>
          </a:p>
          <a:p>
            <a:r>
              <a:rPr lang="hu-HU" sz="2400" dirty="0" smtClean="0"/>
              <a:t>A </a:t>
            </a:r>
            <a:r>
              <a:rPr lang="hu-HU" sz="2400" dirty="0"/>
              <a:t>feladatban alkalmazott adatbázis vagy adatszerkezet részletes leírása. </a:t>
            </a:r>
            <a:r>
              <a:rPr lang="hu-HU" sz="2400" dirty="0" smtClean="0"/>
              <a:t> Adatbázis </a:t>
            </a:r>
            <a:r>
              <a:rPr lang="hu-HU" sz="2400" dirty="0"/>
              <a:t>alapú alkalmazás esetén az adattáblák pontos leírása, a közöttük lévő kapcsolatok megadása. </a:t>
            </a:r>
          </a:p>
          <a:p>
            <a:pPr lvl="1"/>
            <a:r>
              <a:rPr lang="hu-HU" sz="2400" dirty="0"/>
              <a:t>Minden adattábla minden adatmezője legyen pontosan specifikálva (milyen típusú, mi a szerepe az adattáblán belül)</a:t>
            </a:r>
          </a:p>
          <a:p>
            <a:pPr lvl="1"/>
            <a:r>
              <a:rPr lang="hu-HU" sz="2400" dirty="0"/>
              <a:t>Ajánlott megvalósítás: UML </a:t>
            </a:r>
            <a:r>
              <a:rPr lang="hu-HU" sz="2400" dirty="0" err="1"/>
              <a:t>adatbázisdiagram</a:t>
            </a:r>
            <a:r>
              <a:rPr lang="hu-HU" sz="2400" dirty="0"/>
              <a:t>, vagy táblázatos leírás, kiegészítve szöveges leírással</a:t>
            </a:r>
            <a:r>
              <a:rPr lang="hu-HU" sz="2400" dirty="0" smtClean="0"/>
              <a:t>.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423646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2373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800" b="1" dirty="0" smtClean="0"/>
              <a:t>3.3. Adatmodell leírása</a:t>
            </a:r>
            <a:endParaRPr lang="hu-HU" sz="2800" dirty="0" smtClean="0"/>
          </a:p>
          <a:p>
            <a:pPr lvl="0"/>
            <a:r>
              <a:rPr lang="hu-HU" sz="2400" dirty="0" smtClean="0"/>
              <a:t>Ha </a:t>
            </a:r>
            <a:r>
              <a:rPr lang="hu-HU" sz="2400" dirty="0"/>
              <a:t>a programod nem használ adatbázist, akkor ebben a részben le kell írnod az alkalmazáslogika szempontjából lényeges adatszerkezetek specifikációját.</a:t>
            </a:r>
          </a:p>
          <a:p>
            <a:pPr lvl="0"/>
            <a:r>
              <a:rPr lang="hu-HU" sz="2400" dirty="0" err="1"/>
              <a:t>OOP-s</a:t>
            </a:r>
            <a:r>
              <a:rPr lang="hu-HU" sz="2400" dirty="0"/>
              <a:t> megvalósítás esetében ebben a szakaszban lehet megadni az alkalmazáslogika szempontjából fontos osztályok adattagjainak specifikációját, és az osztályhierarchia diagramot. </a:t>
            </a:r>
          </a:p>
          <a:p>
            <a:pPr lvl="1"/>
            <a:r>
              <a:rPr lang="hu-HU" sz="2400" dirty="0"/>
              <a:t>Ajánlott megvalósítás: UML osztálydiagram </a:t>
            </a:r>
          </a:p>
          <a:p>
            <a:pPr marL="0" indent="0">
              <a:buNone/>
            </a:pPr>
            <a:r>
              <a:rPr lang="hu-HU" sz="2400" b="1" u="sng" dirty="0">
                <a:solidFill>
                  <a:srgbClr val="00B050"/>
                </a:solidFill>
              </a:rPr>
              <a:t>Javasolt terjedelem:</a:t>
            </a:r>
            <a:r>
              <a:rPr lang="hu-HU" sz="2400" b="1" dirty="0">
                <a:solidFill>
                  <a:srgbClr val="00B050"/>
                </a:solidFill>
              </a:rPr>
              <a:t> a feladat jellegétől függően 2-5 oldal.</a:t>
            </a:r>
          </a:p>
          <a:p>
            <a:pPr marL="0" indent="0">
              <a:buNone/>
            </a:pP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031481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hu-HU" sz="2800" b="1" dirty="0" smtClean="0"/>
              <a:t>3.4. Részletes feladatspecifikáció, algoritmusok</a:t>
            </a:r>
            <a:endParaRPr lang="hu-HU" sz="2800" dirty="0" smtClean="0"/>
          </a:p>
          <a:p>
            <a:pPr lvl="0"/>
            <a:r>
              <a:rPr lang="hu-HU" sz="2400" dirty="0" smtClean="0"/>
              <a:t>A </a:t>
            </a:r>
            <a:r>
              <a:rPr lang="hu-HU" sz="2400" dirty="0"/>
              <a:t>program lényeges függvényeinek, eljárásainak, az osztályok metódusainak a specifikációja</a:t>
            </a:r>
          </a:p>
          <a:p>
            <a:pPr lvl="1"/>
            <a:r>
              <a:rPr lang="hu-HU" sz="2400" dirty="0"/>
              <a:t>mit valósít meg az adott függvény, illetve metódus</a:t>
            </a:r>
          </a:p>
          <a:p>
            <a:pPr lvl="1"/>
            <a:r>
              <a:rPr lang="hu-HU" sz="2400" dirty="0"/>
              <a:t>paraméterek típusa, szerepe</a:t>
            </a:r>
          </a:p>
          <a:p>
            <a:pPr lvl="1"/>
            <a:r>
              <a:rPr lang="hu-HU" sz="2400" dirty="0"/>
              <a:t>visszatérési érték típusa és szerepe</a:t>
            </a:r>
          </a:p>
          <a:p>
            <a:pPr lvl="0"/>
            <a:r>
              <a:rPr lang="hu-HU" sz="2400" dirty="0"/>
              <a:t>Az algoritmizálható részek leírása valamilyen algoritmus-leíró eszközzel</a:t>
            </a:r>
          </a:p>
          <a:p>
            <a:pPr lvl="1"/>
            <a:r>
              <a:rPr lang="hu-HU" sz="2400" dirty="0" err="1"/>
              <a:t>struktogram</a:t>
            </a:r>
            <a:r>
              <a:rPr lang="hu-HU" sz="2400" dirty="0"/>
              <a:t>, </a:t>
            </a:r>
            <a:r>
              <a:rPr lang="hu-HU" sz="2400" dirty="0" err="1"/>
              <a:t>pszeudo-kód</a:t>
            </a:r>
            <a:r>
              <a:rPr lang="hu-HU" sz="2400" dirty="0"/>
              <a:t>, esetleg UML </a:t>
            </a:r>
            <a:r>
              <a:rPr lang="hu-HU" sz="2400" dirty="0" smtClean="0"/>
              <a:t>aktivitás-diagram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668659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hu-HU" sz="2800" b="1" dirty="0" smtClean="0"/>
              <a:t>3.4. Részletes feladatspecifikáció, algoritmusok</a:t>
            </a:r>
            <a:endParaRPr lang="hu-HU" sz="2800" dirty="0" smtClean="0"/>
          </a:p>
          <a:p>
            <a:pPr lvl="0"/>
            <a:r>
              <a:rPr lang="hu-HU" sz="2400" dirty="0" smtClean="0"/>
              <a:t>A </a:t>
            </a:r>
            <a:r>
              <a:rPr lang="hu-HU" sz="2400" dirty="0"/>
              <a:t>metódusok specifikációja mellett – indokolt esetben – lehet szerepeltetni kódrészleteket, és azok magyarázatát is.</a:t>
            </a:r>
          </a:p>
          <a:p>
            <a:pPr lvl="1"/>
            <a:r>
              <a:rPr lang="hu-HU" sz="2400" dirty="0"/>
              <a:t>Nagy terjedelmű kódrészletet ne tegyünk a nyomtatott dokumentációba!</a:t>
            </a:r>
          </a:p>
          <a:p>
            <a:pPr lvl="1"/>
            <a:r>
              <a:rPr lang="hu-HU" sz="2400" dirty="0"/>
              <a:t>A teljes forrást a nyomtatott dokumentációban szerepeltetni </a:t>
            </a:r>
            <a:r>
              <a:rPr lang="hu-HU" sz="2400" b="1" dirty="0"/>
              <a:t>tilos</a:t>
            </a:r>
            <a:r>
              <a:rPr lang="hu-HU" sz="2400" dirty="0"/>
              <a:t>!</a:t>
            </a:r>
          </a:p>
          <a:p>
            <a:pPr marL="0" indent="0">
              <a:buNone/>
            </a:pPr>
            <a:r>
              <a:rPr lang="hu-HU" sz="2400" b="1" u="sng" dirty="0">
                <a:solidFill>
                  <a:srgbClr val="00B050"/>
                </a:solidFill>
              </a:rPr>
              <a:t>Javasolt terjedelem:</a:t>
            </a:r>
            <a:r>
              <a:rPr lang="hu-HU" sz="2400" b="1" dirty="0">
                <a:solidFill>
                  <a:srgbClr val="00B050"/>
                </a:solidFill>
              </a:rPr>
              <a:t> a feladat jellegétől függően 2-5 oldal.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799605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0486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hu-HU" sz="2800" b="1" dirty="0" smtClean="0"/>
              <a:t>3.5. Tesztelési dokumentáció</a:t>
            </a:r>
            <a:endParaRPr lang="hu-HU" sz="2800" dirty="0" smtClean="0"/>
          </a:p>
          <a:p>
            <a:pPr lvl="0"/>
            <a:r>
              <a:rPr lang="hu-HU" sz="2400" dirty="0" smtClean="0"/>
              <a:t>Minél </a:t>
            </a:r>
            <a:r>
              <a:rPr lang="hu-HU" sz="2400" dirty="0"/>
              <a:t>több, különböző jellegű teszteset részletes bemutatása. </a:t>
            </a:r>
          </a:p>
          <a:p>
            <a:pPr lvl="0"/>
            <a:r>
              <a:rPr lang="hu-HU" sz="2400" dirty="0"/>
              <a:t>Ezekben pontosan le kell írni, hogy</a:t>
            </a:r>
          </a:p>
          <a:p>
            <a:pPr lvl="1"/>
            <a:r>
              <a:rPr lang="hu-HU" sz="2400" dirty="0"/>
              <a:t>milyen felhasználó beavatkozás történt</a:t>
            </a:r>
          </a:p>
          <a:p>
            <a:pPr lvl="1"/>
            <a:r>
              <a:rPr lang="hu-HU" sz="2400" dirty="0"/>
              <a:t>mi a feladatspecifikációnak megfelelő elvárt eredmény</a:t>
            </a:r>
          </a:p>
          <a:p>
            <a:pPr lvl="1"/>
            <a:r>
              <a:rPr lang="hu-HU" sz="2400" dirty="0"/>
              <a:t>mi történt valójában:</a:t>
            </a:r>
          </a:p>
          <a:p>
            <a:pPr marL="1162050" lvl="4"/>
            <a:r>
              <a:rPr lang="hu-HU" sz="2400" dirty="0"/>
              <a:t>az elvárásnak megfelelő kimenetet, eredményt kaptunk</a:t>
            </a:r>
          </a:p>
          <a:p>
            <a:pPr marL="1162050" lvl="4"/>
            <a:r>
              <a:rPr lang="hu-HU" sz="2400" dirty="0"/>
              <a:t>valamilyen kezelt hiba következett be, a felhasználó kapott tájékoztatást a további teendőiről</a:t>
            </a:r>
          </a:p>
          <a:p>
            <a:pPr marL="1162050" lvl="4"/>
            <a:r>
              <a:rPr lang="hu-HU" sz="2400" dirty="0"/>
              <a:t>nem kezelt hiba következett be, pl. lefagyott a program</a:t>
            </a:r>
            <a:r>
              <a:rPr lang="hu-HU" sz="2400" dirty="0" smtClean="0"/>
              <a:t>.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186170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048672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hu-HU" sz="2800" b="1" dirty="0" smtClean="0"/>
              <a:t>3.5. Tesztelési dokumentáció</a:t>
            </a:r>
            <a:endParaRPr lang="hu-HU" sz="2800" dirty="0" smtClean="0"/>
          </a:p>
          <a:p>
            <a:pPr lvl="1"/>
            <a:r>
              <a:rPr lang="hu-HU" sz="2400" dirty="0" smtClean="0"/>
              <a:t>A </a:t>
            </a:r>
            <a:r>
              <a:rPr lang="hu-HU" sz="2400" dirty="0"/>
              <a:t>tesztesetek fedjék le a program minden szokásosan használt funkcióját, ezek a </a:t>
            </a:r>
            <a:r>
              <a:rPr lang="hu-HU" sz="2400" b="1" dirty="0"/>
              <a:t>normál tesztesetek. </a:t>
            </a:r>
            <a:r>
              <a:rPr lang="hu-HU" sz="2400" dirty="0"/>
              <a:t>Ide tartoznak</a:t>
            </a:r>
          </a:p>
          <a:p>
            <a:pPr lvl="4"/>
            <a:r>
              <a:rPr lang="hu-HU" sz="2400" dirty="0"/>
              <a:t>a program helyes használatának tesztesetei</a:t>
            </a:r>
          </a:p>
          <a:p>
            <a:pPr lvl="4"/>
            <a:r>
              <a:rPr lang="hu-HU" sz="2400" dirty="0"/>
              <a:t>véletlen, </a:t>
            </a:r>
            <a:r>
              <a:rPr lang="hu-HU" sz="2400" dirty="0" err="1"/>
              <a:t>jószándékú</a:t>
            </a:r>
            <a:r>
              <a:rPr lang="hu-HU" sz="2400" dirty="0"/>
              <a:t>, de téves felhasználói beavatkozások</a:t>
            </a:r>
          </a:p>
          <a:p>
            <a:pPr lvl="4"/>
            <a:r>
              <a:rPr lang="hu-HU" sz="2400" dirty="0"/>
              <a:t>a szoftver egyes elemeinek (adatbázis, adatfájlok, modulok) hiánya</a:t>
            </a:r>
          </a:p>
          <a:p>
            <a:pPr lvl="1"/>
            <a:r>
              <a:rPr lang="hu-HU" sz="2400" dirty="0"/>
              <a:t>Vizsgáljunk</a:t>
            </a:r>
            <a:r>
              <a:rPr lang="hu-HU" sz="2400" b="1" dirty="0"/>
              <a:t> extrém teszteseteket</a:t>
            </a:r>
            <a:r>
              <a:rPr lang="hu-HU" sz="2400" dirty="0"/>
              <a:t> is, vagyis olyan felhasználói beavatkozásokat is vizsgáljunk, amelyek nem sorolhatók a szokásos, mindennapi használat körébe. Pl.</a:t>
            </a:r>
          </a:p>
          <a:p>
            <a:pPr lvl="4"/>
            <a:r>
              <a:rPr lang="hu-HU" sz="2400" dirty="0"/>
              <a:t>"bolondbiztosság" tesztelése</a:t>
            </a:r>
          </a:p>
          <a:p>
            <a:pPr lvl="4"/>
            <a:r>
              <a:rPr lang="hu-HU" sz="2400" dirty="0"/>
              <a:t>rosszindulatú használat tesztelése</a:t>
            </a:r>
          </a:p>
          <a:p>
            <a:pPr lvl="4"/>
            <a:r>
              <a:rPr lang="hu-HU" sz="2400" dirty="0"/>
              <a:t>extrém terhelés </a:t>
            </a:r>
            <a:r>
              <a:rPr lang="hu-HU" sz="2400" dirty="0" smtClean="0"/>
              <a:t>előidézése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932878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hu-HU" sz="2800" b="1" dirty="0" smtClean="0"/>
              <a:t>3.5. Tesztelési dokumentáció</a:t>
            </a:r>
          </a:p>
          <a:p>
            <a:pPr lvl="0"/>
            <a:r>
              <a:rPr lang="hu-HU" sz="2400" b="1" dirty="0" smtClean="0"/>
              <a:t>A </a:t>
            </a:r>
            <a:r>
              <a:rPr lang="hu-HU" sz="2400" b="1" dirty="0"/>
              <a:t>tesztelési dokumentációból derüljön ki, ha esetleg olyan hiba maradt a programban, amelyet nem tudtál kijavítani!</a:t>
            </a:r>
            <a:endParaRPr lang="hu-HU" sz="2400" dirty="0"/>
          </a:p>
          <a:p>
            <a:endParaRPr lang="hu-HU" sz="2400" dirty="0"/>
          </a:p>
          <a:p>
            <a:pPr lvl="0"/>
            <a:r>
              <a:rPr lang="hu-HU" sz="2400" dirty="0"/>
              <a:t>A tesztelési dokumentáció ajánlott formája: táblázatok, szöveges leírás és </a:t>
            </a:r>
            <a:r>
              <a:rPr lang="hu-HU" sz="2400" dirty="0" err="1"/>
              <a:t>screenshot-ok</a:t>
            </a:r>
            <a:r>
              <a:rPr lang="hu-HU" sz="2400" dirty="0"/>
              <a:t> kombinációja.</a:t>
            </a:r>
          </a:p>
          <a:p>
            <a:pPr lvl="0"/>
            <a:r>
              <a:rPr lang="hu-HU" sz="2400" dirty="0"/>
              <a:t>A tesztelési dokumentációból derüljön ki, hogy ismered és helyesen alkalmazod a tanult tesztelési módszereket (pl. fekete doboz, fehér doboz módszer)</a:t>
            </a:r>
          </a:p>
          <a:p>
            <a:r>
              <a:rPr lang="hu-HU" sz="2400" b="1" u="sng" dirty="0">
                <a:solidFill>
                  <a:srgbClr val="00B050"/>
                </a:solidFill>
              </a:rPr>
              <a:t>Javasolt terjedelem:</a:t>
            </a:r>
            <a:r>
              <a:rPr lang="hu-HU" sz="2400" b="1" dirty="0">
                <a:solidFill>
                  <a:srgbClr val="00B050"/>
                </a:solidFill>
              </a:rPr>
              <a:t> a feladat jellegétől függően 2-5 oldal.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075450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hu-HU" sz="2800" b="1" dirty="0" smtClean="0"/>
              <a:t>3.6. Továbbfejlesztési lehetőségek</a:t>
            </a:r>
            <a:endParaRPr lang="hu-HU" sz="2800" dirty="0" smtClean="0"/>
          </a:p>
          <a:p>
            <a:pPr lvl="0"/>
            <a:r>
              <a:rPr lang="hu-HU" sz="2400" dirty="0" smtClean="0"/>
              <a:t>Olyan </a:t>
            </a:r>
            <a:r>
              <a:rPr lang="hu-HU" sz="2400" dirty="0"/>
              <a:t>funkciók, amelyeket meg akartál valósítani, de nem sikerült, vagy nem fért bele az időbe</a:t>
            </a:r>
          </a:p>
          <a:p>
            <a:pPr lvl="0"/>
            <a:r>
              <a:rPr lang="hu-HU" sz="2400" dirty="0"/>
              <a:t>Olyan funkciók, amelyeket még érdemes a jövőben megvalósítani.</a:t>
            </a:r>
          </a:p>
          <a:p>
            <a:pPr lvl="0"/>
            <a:r>
              <a:rPr lang="hu-HU" sz="2400" dirty="0"/>
              <a:t>Ne csak felsorolás legyen, a tervezett funkciók legalább néhány mondatban legyenek kifejtve. </a:t>
            </a:r>
          </a:p>
          <a:p>
            <a:pPr marL="0" indent="0">
              <a:buNone/>
            </a:pPr>
            <a:r>
              <a:rPr lang="hu-HU" sz="2400" b="1" u="sng" dirty="0">
                <a:solidFill>
                  <a:srgbClr val="00B050"/>
                </a:solidFill>
              </a:rPr>
              <a:t>Javasolt terjedelem:</a:t>
            </a:r>
            <a:r>
              <a:rPr lang="hu-HU" sz="2400" b="1" dirty="0">
                <a:solidFill>
                  <a:srgbClr val="00B050"/>
                </a:solidFill>
              </a:rPr>
              <a:t> 1-2 oldal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66046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18658"/>
          </a:xfrm>
        </p:spPr>
        <p:txBody>
          <a:bodyPr/>
          <a:lstStyle/>
          <a:p>
            <a:r>
              <a:rPr lang="hu-HU" b="1" dirty="0" smtClean="0"/>
              <a:t>TÉMAVÁLASZTÁS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925385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hu-HU" sz="2800" b="1" dirty="0" smtClean="0"/>
              <a:t>Felhasználói dokumentáció</a:t>
            </a:r>
            <a:endParaRPr lang="hu-HU" sz="2800" dirty="0" smtClean="0"/>
          </a:p>
          <a:p>
            <a:pPr marL="0" lvl="0" indent="0">
              <a:buNone/>
            </a:pPr>
            <a:r>
              <a:rPr lang="hu-HU" sz="2400" dirty="0" smtClean="0"/>
              <a:t>A </a:t>
            </a:r>
            <a:r>
              <a:rPr lang="hu-HU" sz="2400" dirty="0"/>
              <a:t>felhasználói dokumentáció célja, hogy segítséget adjon a leendő felhasználónak a programmal telepítésével és használatával kapcsolatos minden probléma megoldásában, segítse a program kezelésének az elsajátítását. </a:t>
            </a:r>
            <a:endParaRPr lang="hu-HU" sz="2400" dirty="0" smtClean="0"/>
          </a:p>
          <a:p>
            <a:pPr marL="0" lvl="0" indent="0">
              <a:buNone/>
            </a:pPr>
            <a:endParaRPr lang="hu-HU" sz="2400" b="1" dirty="0" smtClean="0"/>
          </a:p>
          <a:p>
            <a:pPr marL="0" lvl="0" indent="0">
              <a:buNone/>
            </a:pPr>
            <a:r>
              <a:rPr lang="hu-HU" sz="2800" b="1" dirty="0" smtClean="0"/>
              <a:t>4. Felhasználói dokumentáció:</a:t>
            </a:r>
          </a:p>
          <a:p>
            <a:pPr marL="400050" lvl="1" indent="0">
              <a:buNone/>
            </a:pPr>
            <a:r>
              <a:rPr lang="hu-HU" sz="2400" dirty="0" smtClean="0"/>
              <a:t>4.1. </a:t>
            </a:r>
            <a:r>
              <a:rPr lang="hu-HU" sz="2400" dirty="0"/>
              <a:t>A program általános specifikációja</a:t>
            </a:r>
          </a:p>
          <a:p>
            <a:pPr marL="400050" lvl="1" indent="0">
              <a:buNone/>
            </a:pPr>
            <a:r>
              <a:rPr lang="hu-HU" sz="2400" dirty="0" smtClean="0"/>
              <a:t>4.2. </a:t>
            </a:r>
            <a:r>
              <a:rPr lang="en-US" sz="2400" dirty="0" err="1" smtClean="0"/>
              <a:t>Rendszerkövetelmények</a:t>
            </a:r>
            <a:endParaRPr lang="hu-HU" sz="2400" dirty="0" smtClean="0"/>
          </a:p>
          <a:p>
            <a:pPr marL="400050" lvl="1" indent="0">
              <a:buNone/>
            </a:pPr>
            <a:r>
              <a:rPr lang="hu-HU" sz="2400" dirty="0" smtClean="0"/>
              <a:t>4.3. </a:t>
            </a:r>
            <a:r>
              <a:rPr lang="hu-HU" sz="2400" dirty="0"/>
              <a:t>A program telepítésének és konfigurálásának a leírása</a:t>
            </a:r>
          </a:p>
          <a:p>
            <a:pPr marL="400050" lvl="1" indent="0">
              <a:buNone/>
            </a:pPr>
            <a:r>
              <a:rPr lang="hu-HU" sz="2400" dirty="0" smtClean="0"/>
              <a:t>4.4. A </a:t>
            </a:r>
            <a:r>
              <a:rPr lang="hu-HU" sz="2400" dirty="0"/>
              <a:t>program használatának a részletes </a:t>
            </a:r>
            <a:r>
              <a:rPr lang="hu-HU" sz="2400" dirty="0" smtClean="0"/>
              <a:t>leírása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722725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hu-HU" sz="2800" b="1" dirty="0" smtClean="0"/>
              <a:t>4.1. A program általános specifikációja</a:t>
            </a:r>
          </a:p>
          <a:p>
            <a:pPr lvl="0"/>
            <a:r>
              <a:rPr lang="hu-HU" sz="2400" dirty="0" smtClean="0"/>
              <a:t>Ez </a:t>
            </a:r>
            <a:r>
              <a:rPr lang="hu-HU" sz="2400" dirty="0"/>
              <a:t>a rész a program fontosabb jellemzőinek és funkcióinak leírását tartalmazza. </a:t>
            </a:r>
          </a:p>
          <a:p>
            <a:pPr lvl="0"/>
            <a:r>
              <a:rPr lang="hu-HU" sz="2400" dirty="0"/>
              <a:t>Fontos, hogy a leendő felhasználó ezt a fejezetet elolvasva el tudja dönteni, hogy a program a céljainak megfelelő-e!</a:t>
            </a:r>
          </a:p>
          <a:p>
            <a:pPr lvl="0"/>
            <a:r>
              <a:rPr lang="hu-HU" sz="2400" dirty="0"/>
              <a:t>Tartalmát illetően leginkább a témaválasztáskor benyújtott feladatspecifikációra hasonlít, annak egy kiérleltebb, a fejlesztést követően megírt változata.</a:t>
            </a:r>
          </a:p>
          <a:p>
            <a:pPr marL="0" indent="0">
              <a:buNone/>
            </a:pPr>
            <a:r>
              <a:rPr lang="hu-HU" sz="2400" b="1" u="sng" dirty="0">
                <a:solidFill>
                  <a:srgbClr val="00B050"/>
                </a:solidFill>
              </a:rPr>
              <a:t>Javasolt terjedelem:</a:t>
            </a:r>
            <a:r>
              <a:rPr lang="hu-HU" sz="2400" b="1" dirty="0">
                <a:solidFill>
                  <a:srgbClr val="00B050"/>
                </a:solidFill>
              </a:rPr>
              <a:t> 1-2 oldal.</a:t>
            </a:r>
          </a:p>
        </p:txBody>
      </p:sp>
    </p:spTree>
    <p:extLst>
      <p:ext uri="{BB962C8B-B14F-4D97-AF65-F5344CB8AC3E}">
        <p14:creationId xmlns:p14="http://schemas.microsoft.com/office/powerpoint/2010/main" val="2283210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048672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hu-HU" sz="2800" b="1" dirty="0" smtClean="0"/>
              <a:t>4.2. Rendszerkövetelmények</a:t>
            </a:r>
            <a:endParaRPr lang="hu-HU" sz="2800" dirty="0" smtClean="0"/>
          </a:p>
          <a:p>
            <a:pPr lvl="0"/>
            <a:r>
              <a:rPr lang="hu-HU" sz="2400" dirty="0" smtClean="0"/>
              <a:t>Hardver </a:t>
            </a:r>
            <a:r>
              <a:rPr lang="hu-HU" sz="2400" dirty="0"/>
              <a:t>követelmények</a:t>
            </a:r>
          </a:p>
          <a:p>
            <a:pPr lvl="1"/>
            <a:r>
              <a:rPr lang="hu-HU" sz="2400" dirty="0"/>
              <a:t>Ebben a részben kell leírni a minimális és ajánlott hardver konfigurációt, amely a program futtatásához szükséges. </a:t>
            </a:r>
          </a:p>
          <a:p>
            <a:pPr lvl="1"/>
            <a:r>
              <a:rPr lang="hu-HU" sz="2400" dirty="0"/>
              <a:t>Pontos paramétereket kell megadni, még akkor is, ha a program amúgy minden gépen lefut.</a:t>
            </a:r>
          </a:p>
          <a:p>
            <a:pPr lvl="0"/>
            <a:r>
              <a:rPr lang="hu-HU" sz="2400" dirty="0"/>
              <a:t>Szoftver követelmények</a:t>
            </a:r>
          </a:p>
          <a:p>
            <a:pPr lvl="1"/>
            <a:r>
              <a:rPr lang="hu-HU" sz="2400" dirty="0" smtClean="0"/>
              <a:t>mely </a:t>
            </a:r>
            <a:r>
              <a:rPr lang="hu-HU" sz="2400" dirty="0"/>
              <a:t>operációs rendszere(</a:t>
            </a:r>
            <a:r>
              <a:rPr lang="hu-HU" sz="2400" dirty="0" err="1"/>
              <a:t>ke</a:t>
            </a:r>
            <a:r>
              <a:rPr lang="hu-HU" sz="2400" dirty="0"/>
              <a:t>)n fut a program, illetve </a:t>
            </a:r>
          </a:p>
          <a:p>
            <a:pPr lvl="1"/>
            <a:r>
              <a:rPr lang="hu-HU" sz="2400" dirty="0" smtClean="0"/>
              <a:t>egyéb </a:t>
            </a:r>
            <a:r>
              <a:rPr lang="hu-HU" sz="2400" dirty="0"/>
              <a:t>szoftver komponensek szükségesek a működéshez (pl. .NET, </a:t>
            </a:r>
            <a:r>
              <a:rPr lang="hu-HU" sz="2400" dirty="0" err="1"/>
              <a:t>DirectX</a:t>
            </a:r>
            <a:r>
              <a:rPr lang="hu-HU" sz="2400" dirty="0"/>
              <a:t>, esetleg adatbázis-szerver és adatbázis-állományok, stb.).</a:t>
            </a:r>
          </a:p>
          <a:p>
            <a:pPr lvl="1"/>
            <a:r>
              <a:rPr lang="hu-HU" sz="2400" dirty="0"/>
              <a:t>A CD-n/DVD-n beadott állományok között ezeknek ott kell </a:t>
            </a:r>
            <a:r>
              <a:rPr lang="hu-HU" sz="2400" dirty="0" smtClean="0"/>
              <a:t>lenniük!</a:t>
            </a:r>
          </a:p>
          <a:p>
            <a:pPr marL="0" indent="0">
              <a:buNone/>
            </a:pPr>
            <a:r>
              <a:rPr lang="hu-HU" sz="2400" b="1" u="sng" dirty="0" smtClean="0">
                <a:solidFill>
                  <a:srgbClr val="00B050"/>
                </a:solidFill>
              </a:rPr>
              <a:t>Javasolt </a:t>
            </a:r>
            <a:r>
              <a:rPr lang="hu-HU" sz="2400" b="1" u="sng" dirty="0">
                <a:solidFill>
                  <a:srgbClr val="00B050"/>
                </a:solidFill>
              </a:rPr>
              <a:t>terjedelem:</a:t>
            </a:r>
            <a:r>
              <a:rPr lang="hu-HU" sz="2400" b="1" dirty="0">
                <a:solidFill>
                  <a:srgbClr val="00B050"/>
                </a:solidFill>
              </a:rPr>
              <a:t> ½ -1 oldal, felsorolásszerűen, esetleg táblázatszerűen </a:t>
            </a:r>
            <a:r>
              <a:rPr lang="hu-HU" sz="2400" b="1" dirty="0" smtClean="0">
                <a:solidFill>
                  <a:srgbClr val="00B050"/>
                </a:solidFill>
              </a:rPr>
              <a:t>leírva</a:t>
            </a:r>
            <a:endParaRPr lang="hu-HU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679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23731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hu-HU" sz="2800" b="1" dirty="0" smtClean="0"/>
              <a:t>4.3. A program telepítésének és konfigurálásának a leírása</a:t>
            </a:r>
            <a:endParaRPr lang="hu-HU" sz="2800" dirty="0" smtClean="0"/>
          </a:p>
          <a:p>
            <a:pPr lvl="0"/>
            <a:r>
              <a:rPr lang="hu-HU" sz="2400" dirty="0" smtClean="0"/>
              <a:t>Képekkel </a:t>
            </a:r>
            <a:r>
              <a:rPr lang="hu-HU" sz="2400" dirty="0"/>
              <a:t>illusztrált, részletes leírás a program telepítésének a menetéről. </a:t>
            </a:r>
          </a:p>
          <a:p>
            <a:pPr lvl="0"/>
            <a:r>
              <a:rPr lang="hu-HU" sz="2400" dirty="0"/>
              <a:t>A leírás alapján a felhasználónak hiba nélkül telepíteni kell tudni a programot. A leírásnak ki kell térnie a telepítés során kiválasztható opciókra is. </a:t>
            </a:r>
          </a:p>
          <a:p>
            <a:pPr lvl="0"/>
            <a:r>
              <a:rPr lang="hu-HU" sz="2400" dirty="0"/>
              <a:t>Ha esetleg nincs telepítőprogram, akkor kellő részletességgel le kell írni, hogy mely fájlokat, pontosan hova kell felmásolni, és hogy lehet a programot futtatni.</a:t>
            </a:r>
          </a:p>
          <a:p>
            <a:pPr lvl="0"/>
            <a:r>
              <a:rPr lang="hu-HU" sz="2400" dirty="0"/>
              <a:t>Amennyiben a program használatához egyéb segédprogramokat, segédfájlokat, vagy adatbázist is kell kézzel telepíteni, akkor ebben a részben ennek a módját is le kell írni.</a:t>
            </a:r>
          </a:p>
          <a:p>
            <a:pPr lvl="0"/>
            <a:r>
              <a:rPr lang="hu-HU" sz="2400" dirty="0"/>
              <a:t>Ha a telepített program használatához speciális rendszerbeállítások szükségesek, azt szintén le kell írni</a:t>
            </a:r>
            <a:r>
              <a:rPr lang="hu-HU" sz="2400" dirty="0" smtClean="0"/>
              <a:t>.</a:t>
            </a:r>
          </a:p>
          <a:p>
            <a:pPr marL="0" indent="0">
              <a:buNone/>
            </a:pPr>
            <a:r>
              <a:rPr lang="hu-HU" sz="2400" b="1" u="sng" dirty="0">
                <a:solidFill>
                  <a:srgbClr val="00B050"/>
                </a:solidFill>
              </a:rPr>
              <a:t>Javasolt terjedelem:</a:t>
            </a:r>
            <a:r>
              <a:rPr lang="hu-HU" sz="2400" b="1" dirty="0">
                <a:solidFill>
                  <a:srgbClr val="00B050"/>
                </a:solidFill>
              </a:rPr>
              <a:t> 2 - 4 oldal, ábrákkal </a:t>
            </a:r>
            <a:r>
              <a:rPr lang="hu-HU" sz="2400" b="1" dirty="0" smtClean="0">
                <a:solidFill>
                  <a:srgbClr val="00B050"/>
                </a:solidFill>
              </a:rPr>
              <a:t>együtt</a:t>
            </a:r>
            <a:endParaRPr lang="hu-HU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905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hu-HU" sz="2800" b="1" dirty="0" smtClean="0"/>
              <a:t>4.4. A program használatának a részletes leírása</a:t>
            </a:r>
            <a:endParaRPr lang="hu-HU" sz="2800" dirty="0" smtClean="0"/>
          </a:p>
          <a:p>
            <a:pPr lvl="0"/>
            <a:r>
              <a:rPr lang="hu-HU" sz="2400" dirty="0"/>
              <a:t>Mindenre kiterjedő, részletes leírás a program használatáról.</a:t>
            </a:r>
          </a:p>
          <a:p>
            <a:pPr lvl="0"/>
            <a:r>
              <a:rPr lang="hu-HU" sz="2400" dirty="0"/>
              <a:t>A felhasználó dokumentáció kiemelkedően fontos része!</a:t>
            </a:r>
          </a:p>
          <a:p>
            <a:pPr lvl="0"/>
            <a:r>
              <a:rPr lang="hu-HU" sz="2400" dirty="0"/>
              <a:t>Alapszabályok:</a:t>
            </a:r>
          </a:p>
          <a:p>
            <a:pPr lvl="1"/>
            <a:r>
              <a:rPr lang="hu-HU" sz="2400" dirty="0"/>
              <a:t>Amit leprogramoztál, azt a dokumentációban írd is le, ne legyenek eltitkolt funkciók. </a:t>
            </a:r>
          </a:p>
          <a:p>
            <a:pPr lvl="1"/>
            <a:r>
              <a:rPr lang="hu-HU" sz="2400" dirty="0"/>
              <a:t>Minden pontosan, „szájbarágósan” legyen leírva. A dokumentáció alapján a teljesen kezdő, vagy laikus felhasználóknak is használniuk kell tudni a programot.</a:t>
            </a:r>
          </a:p>
        </p:txBody>
      </p:sp>
    </p:spTree>
    <p:extLst>
      <p:ext uri="{BB962C8B-B14F-4D97-AF65-F5344CB8AC3E}">
        <p14:creationId xmlns:p14="http://schemas.microsoft.com/office/powerpoint/2010/main" val="1731658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hu-HU" sz="2800" b="1" dirty="0" smtClean="0"/>
              <a:t>4.4. A program használatának a részletes leírása</a:t>
            </a:r>
            <a:endParaRPr lang="hu-HU" sz="2800" dirty="0" smtClean="0"/>
          </a:p>
          <a:p>
            <a:pPr lvl="1"/>
            <a:r>
              <a:rPr lang="hu-HU" sz="2400" dirty="0" smtClean="0"/>
              <a:t>A </a:t>
            </a:r>
            <a:r>
              <a:rPr lang="hu-HU" sz="2400" dirty="0"/>
              <a:t>stílus legyen pontos és közérthető, vedd figyelembe, hogy a felhasználói dokumentáció nem szakembereknek készül. </a:t>
            </a:r>
          </a:p>
          <a:p>
            <a:pPr lvl="1"/>
            <a:r>
              <a:rPr lang="hu-HU" sz="2400" dirty="0"/>
              <a:t>Ugyanakkor kerüld a laza stílust: rövidítések, </a:t>
            </a:r>
            <a:r>
              <a:rPr lang="hu-HU" sz="2400" dirty="0" err="1"/>
              <a:t>smilie-k</a:t>
            </a:r>
            <a:r>
              <a:rPr lang="hu-HU" sz="2400" dirty="0"/>
              <a:t>, szleng kizárva. </a:t>
            </a:r>
          </a:p>
          <a:p>
            <a:pPr lvl="1"/>
            <a:r>
              <a:rPr lang="hu-HU" sz="2400" dirty="0"/>
              <a:t>Alkalmazz ábrákat, </a:t>
            </a:r>
            <a:r>
              <a:rPr lang="hu-HU" sz="2400" dirty="0" err="1"/>
              <a:t>screenshot-okat</a:t>
            </a:r>
            <a:r>
              <a:rPr lang="hu-HU" sz="2400" dirty="0"/>
              <a:t>, de a ne legyen túlzott a képek aránya a szöveghez képest. Kb. 2-3 oldalanként egy ábra megfelelő. </a:t>
            </a:r>
          </a:p>
          <a:p>
            <a:pPr marL="0" indent="0">
              <a:buNone/>
            </a:pPr>
            <a:r>
              <a:rPr lang="hu-HU" sz="2400" b="1" u="sng" dirty="0">
                <a:solidFill>
                  <a:srgbClr val="00B050"/>
                </a:solidFill>
              </a:rPr>
              <a:t>Javasolt terjedelem:</a:t>
            </a:r>
            <a:r>
              <a:rPr lang="hu-HU" sz="2400" b="1" dirty="0">
                <a:solidFill>
                  <a:srgbClr val="00B050"/>
                </a:solidFill>
              </a:rPr>
              <a:t> 10-15 oldal, ábrákkal együtt.</a:t>
            </a:r>
          </a:p>
        </p:txBody>
      </p:sp>
    </p:spTree>
    <p:extLst>
      <p:ext uri="{BB962C8B-B14F-4D97-AF65-F5344CB8AC3E}">
        <p14:creationId xmlns:p14="http://schemas.microsoft.com/office/powerpoint/2010/main" val="2765468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b="1" dirty="0" smtClean="0"/>
              <a:t>5. Összegzés</a:t>
            </a:r>
            <a:endParaRPr lang="hu-HU" sz="2800" dirty="0" smtClean="0"/>
          </a:p>
          <a:p>
            <a:r>
              <a:rPr lang="hu-HU" sz="2400" dirty="0" smtClean="0"/>
              <a:t>Az </a:t>
            </a:r>
            <a:r>
              <a:rPr lang="hu-HU" sz="2400" dirty="0"/>
              <a:t>utolsó fejezetben össze kell foglalnod a fejlesztés általános tapasztalatait,</a:t>
            </a:r>
          </a:p>
          <a:p>
            <a:r>
              <a:rPr lang="hu-HU" sz="2400" dirty="0"/>
              <a:t>Itt érdemes leírnod például, hogy </a:t>
            </a:r>
          </a:p>
          <a:p>
            <a:pPr lvl="0"/>
            <a:r>
              <a:rPr lang="hu-HU" sz="2400" dirty="0"/>
              <a:t>az előzetesen kitűzött célokból mennyit sikerült megvalósítanod</a:t>
            </a:r>
          </a:p>
          <a:p>
            <a:pPr lvl="0"/>
            <a:r>
              <a:rPr lang="hu-HU" sz="2400" dirty="0"/>
              <a:t>milyen nehézségekkel szembesültél a fejlesztés során</a:t>
            </a:r>
          </a:p>
          <a:p>
            <a:pPr lvl="0"/>
            <a:r>
              <a:rPr lang="hu-HU" sz="2400" dirty="0"/>
              <a:t>hogyan oldottad meg a problémákat</a:t>
            </a:r>
          </a:p>
          <a:p>
            <a:pPr lvl="0"/>
            <a:r>
              <a:rPr lang="hu-HU" sz="2400" dirty="0"/>
              <a:t>milyen pozitív tapasztalatokat szereztél</a:t>
            </a:r>
          </a:p>
          <a:p>
            <a:pPr lvl="0"/>
            <a:r>
              <a:rPr lang="hu-HU" sz="2400" dirty="0"/>
              <a:t>a </a:t>
            </a:r>
            <a:r>
              <a:rPr lang="hu-HU" sz="2400" dirty="0" err="1"/>
              <a:t>záródolgozat</a:t>
            </a:r>
            <a:r>
              <a:rPr lang="hu-HU" sz="2400" dirty="0"/>
              <a:t> készítése hogyan járult hozzá a szakmai </a:t>
            </a:r>
            <a:r>
              <a:rPr lang="hu-HU" sz="2400" dirty="0" smtClean="0"/>
              <a:t>fejlődésedhez</a:t>
            </a:r>
            <a:endParaRPr lang="hu-HU" sz="2400" dirty="0"/>
          </a:p>
          <a:p>
            <a:pPr marL="0" indent="0">
              <a:buNone/>
            </a:pPr>
            <a:r>
              <a:rPr lang="hu-HU" sz="2400" b="1" u="sng" dirty="0">
                <a:solidFill>
                  <a:srgbClr val="00B050"/>
                </a:solidFill>
              </a:rPr>
              <a:t>Javasolt terjedelem:</a:t>
            </a:r>
            <a:r>
              <a:rPr lang="hu-HU" sz="2400" b="1" dirty="0">
                <a:solidFill>
                  <a:srgbClr val="00B050"/>
                </a:solidFill>
              </a:rPr>
              <a:t> 2-3 oldal</a:t>
            </a:r>
          </a:p>
          <a:p>
            <a:pPr marL="0" indent="0">
              <a:buNone/>
            </a:pP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804230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b="1" dirty="0" smtClean="0"/>
              <a:t>A szakdolgozat egyéb részei:</a:t>
            </a:r>
          </a:p>
          <a:p>
            <a:pPr marL="0" indent="0">
              <a:buNone/>
            </a:pPr>
            <a:r>
              <a:rPr lang="hu-HU" sz="2400" dirty="0" smtClean="0"/>
              <a:t>A </a:t>
            </a:r>
            <a:r>
              <a:rPr lang="hu-HU" sz="2400" dirty="0" err="1"/>
              <a:t>záródolgozat</a:t>
            </a:r>
            <a:r>
              <a:rPr lang="hu-HU" sz="2400" dirty="0"/>
              <a:t> végén, </a:t>
            </a:r>
            <a:r>
              <a:rPr lang="hu-HU" sz="2400" b="1" dirty="0"/>
              <a:t>fejezetsorszám nélkül</a:t>
            </a:r>
            <a:r>
              <a:rPr lang="hu-HU" sz="2400" dirty="0"/>
              <a:t> következik az irodalomjegyzék, forrásjegyzék, ábrajegyzék:</a:t>
            </a:r>
          </a:p>
          <a:p>
            <a:pPr marL="0" indent="0">
              <a:buNone/>
            </a:pPr>
            <a:r>
              <a:rPr lang="hu-HU" sz="2400" b="1" dirty="0"/>
              <a:t>Irodalomjegyzék, forrásjegyzék</a:t>
            </a:r>
          </a:p>
          <a:p>
            <a:pPr lvl="0"/>
            <a:r>
              <a:rPr lang="hu-HU" sz="2400" b="1" dirty="0"/>
              <a:t>MINDEN</a:t>
            </a:r>
            <a:r>
              <a:rPr lang="hu-HU" sz="2400" dirty="0"/>
              <a:t> olyan forrás pontos megadása, amelyet a </a:t>
            </a:r>
            <a:r>
              <a:rPr lang="hu-HU" sz="2400" dirty="0" err="1"/>
              <a:t>záródolgozatodban</a:t>
            </a:r>
            <a:r>
              <a:rPr lang="hu-HU" sz="2400" dirty="0"/>
              <a:t> felhasználtál</a:t>
            </a:r>
            <a:r>
              <a:rPr lang="hu-HU" sz="2400" dirty="0" smtClean="0"/>
              <a:t>.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5327727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b="1" dirty="0" smtClean="0"/>
              <a:t>A szakdolgozat egyéb részei:</a:t>
            </a:r>
          </a:p>
          <a:p>
            <a:pPr lvl="0"/>
            <a:r>
              <a:rPr lang="hu-HU" sz="2400" dirty="0" smtClean="0"/>
              <a:t>A </a:t>
            </a:r>
            <a:r>
              <a:rPr lang="hu-HU" sz="2400" dirty="0"/>
              <a:t>forrás lehet pl. </a:t>
            </a:r>
          </a:p>
          <a:p>
            <a:pPr lvl="1"/>
            <a:r>
              <a:rPr lang="hu-HU" sz="2400" dirty="0"/>
              <a:t>Könyv. Meg kell adnod a következőket: szerző(k), cím, kiadó, kiadás éve, ISBN kód.</a:t>
            </a:r>
          </a:p>
          <a:p>
            <a:pPr lvl="1"/>
            <a:r>
              <a:rPr lang="hu-HU" sz="2400" dirty="0"/>
              <a:t>Weboldal. Meg kell adnod a linket, az oldal címét.</a:t>
            </a:r>
          </a:p>
          <a:p>
            <a:pPr lvl="1"/>
            <a:r>
              <a:rPr lang="hu-HU" sz="2400" dirty="0"/>
              <a:t>Elektronikus szöveges dokumentum. Meg kell adnod a szerzőt (ha kideríthető), a letöltés helyét, és a letöltés dátumát.</a:t>
            </a:r>
          </a:p>
          <a:p>
            <a:pPr lvl="1"/>
            <a:r>
              <a:rPr lang="hu-HU" sz="2400" b="1" dirty="0"/>
              <a:t>Fontos!</a:t>
            </a:r>
            <a:r>
              <a:rPr lang="hu-HU" sz="2400" dirty="0"/>
              <a:t> Ha a </a:t>
            </a:r>
            <a:r>
              <a:rPr lang="hu-HU" sz="2400" dirty="0" err="1"/>
              <a:t>záródolgozatban</a:t>
            </a:r>
            <a:r>
              <a:rPr lang="hu-HU" sz="2400" dirty="0"/>
              <a:t> valamely forrásból szó szerint idézel, akkor a megfelelő szövegrészt </a:t>
            </a:r>
            <a:r>
              <a:rPr lang="hu-HU" sz="2400" b="1" dirty="0"/>
              <a:t>idézőjelbe kell tenni</a:t>
            </a:r>
            <a:r>
              <a:rPr lang="hu-HU" sz="2400" dirty="0"/>
              <a:t>, és lábjegyzetben meg kell jelölnöd az idézet forrását, illetve a forrást a forrásjegyzékben is szerepeltetni kell.</a:t>
            </a:r>
          </a:p>
          <a:p>
            <a:pPr marL="0" indent="0">
              <a:buNone/>
            </a:pPr>
            <a:r>
              <a:rPr lang="hu-HU" sz="2400" b="1" u="sng" dirty="0">
                <a:solidFill>
                  <a:srgbClr val="00B050"/>
                </a:solidFill>
              </a:rPr>
              <a:t>Javasolt terjedelem: 1-2 oldal</a:t>
            </a:r>
            <a:endParaRPr lang="hu-HU" sz="24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5615656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b="1" dirty="0" smtClean="0"/>
              <a:t>Ábrajegyzék</a:t>
            </a:r>
            <a:endParaRPr lang="hu-HU" sz="2800" b="1" dirty="0"/>
          </a:p>
          <a:p>
            <a:pPr lvl="0"/>
            <a:r>
              <a:rPr lang="hu-HU" sz="2400" dirty="0"/>
              <a:t>Az ábrajegyzék tartalmazza a </a:t>
            </a:r>
            <a:r>
              <a:rPr lang="hu-HU" sz="2400" dirty="0" err="1"/>
              <a:t>záródolgozatban</a:t>
            </a:r>
            <a:r>
              <a:rPr lang="hu-HU" sz="2400" dirty="0"/>
              <a:t> felhasznált saját készítésű, illetve letöltött ábrákkal kapcsolatosan a következőket:</a:t>
            </a:r>
          </a:p>
          <a:p>
            <a:pPr lvl="1"/>
            <a:r>
              <a:rPr lang="hu-HU" sz="2400" dirty="0"/>
              <a:t>Az ábra sorszáma, melyik oldalon található, saját készítésű-e, ha nem, akkor a letöltési link és a letöltés dátuma.</a:t>
            </a:r>
          </a:p>
          <a:p>
            <a:pPr lvl="1"/>
            <a:r>
              <a:rPr lang="hu-HU" sz="2400" dirty="0"/>
              <a:t>Csak szabadon felhasználható képeket használj fel illusztrációként.</a:t>
            </a:r>
          </a:p>
          <a:p>
            <a:pPr marL="0" indent="0">
              <a:buNone/>
            </a:pPr>
            <a:r>
              <a:rPr lang="hu-HU" sz="2400" b="1" u="sng" dirty="0">
                <a:solidFill>
                  <a:srgbClr val="00B050"/>
                </a:solidFill>
              </a:rPr>
              <a:t>Javasolt terjedelem: 1-2 oldal</a:t>
            </a:r>
            <a:endParaRPr lang="hu-HU" sz="2400" b="1" dirty="0">
              <a:solidFill>
                <a:srgbClr val="00B050"/>
              </a:solidFill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009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b="1" dirty="0" smtClean="0"/>
              <a:t>Választott téma nehézsége</a:t>
            </a:r>
          </a:p>
          <a:p>
            <a:r>
              <a:rPr lang="hu-HU" sz="2400" dirty="0" smtClean="0"/>
              <a:t>Egyszemélyes téma</a:t>
            </a:r>
          </a:p>
          <a:p>
            <a:r>
              <a:rPr lang="hu-HU" sz="2400" dirty="0" smtClean="0"/>
              <a:t>Többszemélyes téma</a:t>
            </a:r>
          </a:p>
          <a:p>
            <a:r>
              <a:rPr lang="hu-HU" sz="2400" dirty="0" smtClean="0"/>
              <a:t>”Megúszós téma” </a:t>
            </a:r>
            <a:r>
              <a:rPr lang="hu-HU" sz="2400" i="1" dirty="0" smtClean="0">
                <a:solidFill>
                  <a:schemeClr val="bg1">
                    <a:lumMod val="50000"/>
                  </a:schemeClr>
                </a:solidFill>
              </a:rPr>
              <a:t>(dolgozós, sok funkciós téma)</a:t>
            </a:r>
          </a:p>
          <a:p>
            <a:r>
              <a:rPr lang="hu-HU" sz="2400" dirty="0" smtClean="0"/>
              <a:t>Alulvállalás </a:t>
            </a:r>
            <a:r>
              <a:rPr lang="hu-HU" sz="2400" i="1" dirty="0" smtClean="0">
                <a:solidFill>
                  <a:schemeClr val="bg1">
                    <a:lumMod val="50000"/>
                  </a:schemeClr>
                </a:solidFill>
              </a:rPr>
              <a:t>(gyenge téma)</a:t>
            </a:r>
          </a:p>
          <a:p>
            <a:r>
              <a:rPr lang="hu-HU" sz="2400" dirty="0" smtClean="0"/>
              <a:t>Túlvállalás </a:t>
            </a:r>
            <a:r>
              <a:rPr lang="hu-HU" sz="2400" i="1" dirty="0" smtClean="0">
                <a:solidFill>
                  <a:schemeClr val="bg1">
                    <a:lumMod val="50000"/>
                  </a:schemeClr>
                </a:solidFill>
              </a:rPr>
              <a:t>(túl nehéz téma)</a:t>
            </a:r>
          </a:p>
        </p:txBody>
      </p:sp>
    </p:spTree>
    <p:extLst>
      <p:ext uri="{BB962C8B-B14F-4D97-AF65-F5344CB8AC3E}">
        <p14:creationId xmlns:p14="http://schemas.microsoft.com/office/powerpoint/2010/main" val="2035090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18658"/>
          </a:xfrm>
        </p:spPr>
        <p:txBody>
          <a:bodyPr/>
          <a:lstStyle/>
          <a:p>
            <a:r>
              <a:rPr lang="hu-HU" b="1" dirty="0" smtClean="0"/>
              <a:t>FORMAI KÖVETELMÉNYEK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2730419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hu-HU" sz="2800" b="1" dirty="0" smtClean="0"/>
              <a:t>1. A szakdolgozat fedőlapja</a:t>
            </a:r>
            <a:endParaRPr lang="hu-HU" sz="2800" b="1" dirty="0"/>
          </a:p>
          <a:p>
            <a:r>
              <a:rPr lang="hu-HU" sz="2400" dirty="0"/>
              <a:t>A fedőlapon fel kell tüntetned a következő adatokat:</a:t>
            </a:r>
          </a:p>
          <a:p>
            <a:pPr lvl="1"/>
            <a:r>
              <a:rPr lang="hu-HU" sz="2400" dirty="0"/>
              <a:t>Az oktatási intézmény megnevezése</a:t>
            </a:r>
          </a:p>
          <a:p>
            <a:pPr lvl="1"/>
            <a:r>
              <a:rPr lang="hu-HU" sz="2400" dirty="0"/>
              <a:t>A szakképesítés neve és OKJ száma</a:t>
            </a:r>
          </a:p>
          <a:p>
            <a:pPr lvl="1"/>
            <a:r>
              <a:rPr lang="hu-HU" sz="2400" dirty="0"/>
              <a:t>ZÁRÓDOLGOZAT</a:t>
            </a:r>
          </a:p>
          <a:p>
            <a:pPr lvl="1"/>
            <a:r>
              <a:rPr lang="hu-HU" sz="2400" dirty="0"/>
              <a:t>A dolgozat címe</a:t>
            </a:r>
          </a:p>
          <a:p>
            <a:pPr lvl="1"/>
            <a:r>
              <a:rPr lang="hu-HU" sz="2400" dirty="0"/>
              <a:t>A </a:t>
            </a:r>
            <a:r>
              <a:rPr lang="hu-HU" sz="2400" dirty="0" err="1"/>
              <a:t>záródolgozat</a:t>
            </a:r>
            <a:r>
              <a:rPr lang="hu-HU" sz="2400" dirty="0"/>
              <a:t> készítőjének a neve, osztálya</a:t>
            </a:r>
          </a:p>
          <a:p>
            <a:pPr lvl="1"/>
            <a:r>
              <a:rPr lang="hu-HU" sz="2400" dirty="0"/>
              <a:t>A témavezető (konzulens) neve</a:t>
            </a:r>
          </a:p>
          <a:p>
            <a:pPr lvl="1"/>
            <a:r>
              <a:rPr lang="hu-HU" sz="2400" dirty="0"/>
              <a:t>A benyújtás helye (Budapest)</a:t>
            </a:r>
          </a:p>
          <a:p>
            <a:pPr lvl="1"/>
            <a:r>
              <a:rPr lang="hu-HU" sz="2400" dirty="0"/>
              <a:t>A benyújtás éve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6726192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Képernyőrész kivágás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-8801"/>
            <a:ext cx="5328592" cy="687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699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marL="0" lvl="0" indent="0">
              <a:buNone/>
            </a:pPr>
            <a:r>
              <a:rPr lang="hu-HU" sz="2800" b="1" dirty="0" smtClean="0"/>
              <a:t>2. Nyilatkozat</a:t>
            </a:r>
            <a:endParaRPr lang="hu-HU" sz="2800" b="1" dirty="0"/>
          </a:p>
          <a:p>
            <a:r>
              <a:rPr lang="hu-HU" sz="2400" dirty="0"/>
              <a:t>A </a:t>
            </a:r>
            <a:r>
              <a:rPr lang="hu-HU" sz="2400" dirty="0" err="1"/>
              <a:t>záródolgozat</a:t>
            </a:r>
            <a:r>
              <a:rPr lang="hu-HU" sz="2400" dirty="0"/>
              <a:t> következő lapján az alábbi mintának megfelelő nyilatkozatnak kell </a:t>
            </a:r>
            <a:r>
              <a:rPr lang="hu-HU" sz="2400" dirty="0" smtClean="0"/>
              <a:t>szerepelnie</a:t>
            </a:r>
            <a:endParaRPr lang="hu-HU" sz="2400" b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92147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Képernyőrész kivágás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0"/>
            <a:ext cx="7465978" cy="6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580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hu-HU" sz="2800" b="1" dirty="0" smtClean="0"/>
              <a:t>3. Fejezetek</a:t>
            </a:r>
            <a:r>
              <a:rPr lang="hu-HU" sz="2800" b="1" dirty="0"/>
              <a:t>, alfejezetek alkalmazása</a:t>
            </a:r>
          </a:p>
          <a:p>
            <a:pPr lvl="0"/>
            <a:r>
              <a:rPr lang="hu-HU" sz="2400" dirty="0"/>
              <a:t>A dokumentációt tagolni kell, lehetőleg két szinten. A fejezetek, alfejezetek többszintű sorszámozással legyenek ellátva.</a:t>
            </a:r>
          </a:p>
          <a:p>
            <a:pPr lvl="0"/>
            <a:r>
              <a:rPr lang="hu-HU" sz="2400" dirty="0"/>
              <a:t>A fejezetcímeket Címsor1, Címsor2, … stílusokkal formázd, hogy ez alapján tudj</a:t>
            </a:r>
          </a:p>
          <a:p>
            <a:r>
              <a:rPr lang="hu-HU" sz="2400" dirty="0"/>
              <a:t>majd tartalomjegyzéket generálni!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9544018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3264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hu-HU" sz="2800" b="1" dirty="0" smtClean="0"/>
              <a:t>4. Karakter </a:t>
            </a:r>
            <a:r>
              <a:rPr lang="hu-HU" sz="2800" b="1" dirty="0"/>
              <a:t>és bekezdés formátum</a:t>
            </a:r>
          </a:p>
          <a:p>
            <a:pPr lvl="0"/>
            <a:r>
              <a:rPr lang="hu-HU" sz="2400" dirty="0"/>
              <a:t>Az alap betűméret: 12-es. Ettől csak speciális helyeken, pl. címekben, lábjegyzetben</a:t>
            </a:r>
          </a:p>
          <a:p>
            <a:r>
              <a:rPr lang="hu-HU" sz="2400" dirty="0"/>
              <a:t>térj el.</a:t>
            </a:r>
          </a:p>
          <a:p>
            <a:pPr lvl="0"/>
            <a:r>
              <a:rPr lang="hu-HU" sz="2400" dirty="0"/>
              <a:t>Olvasható, nem túl speciális betűtípus, ajánlott a Times New </a:t>
            </a:r>
            <a:r>
              <a:rPr lang="hu-HU" sz="2400" dirty="0" err="1"/>
              <a:t>Roman</a:t>
            </a:r>
            <a:r>
              <a:rPr lang="hu-HU" sz="2400" dirty="0"/>
              <a:t>, vagy egyéb, egyszerű, talpas betűtípus.</a:t>
            </a:r>
          </a:p>
          <a:p>
            <a:pPr lvl="0"/>
            <a:r>
              <a:rPr lang="hu-HU" sz="2400" dirty="0"/>
              <a:t>Vastag és dőlt betűt alkalmazhatsz, de csak mértékkel, a fontos részek kiemeléséhez.</a:t>
            </a:r>
          </a:p>
          <a:p>
            <a:r>
              <a:rPr lang="hu-HU" sz="2400" dirty="0"/>
              <a:t>A túl sok kiemelés nagyon zavaró, ezt kerüld!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8304553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3264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hu-HU" sz="2800" b="1" dirty="0" smtClean="0"/>
              <a:t>4. Karakter </a:t>
            </a:r>
            <a:r>
              <a:rPr lang="hu-HU" sz="2800" b="1" dirty="0"/>
              <a:t>és bekezdés formátum</a:t>
            </a:r>
          </a:p>
          <a:p>
            <a:pPr lvl="0"/>
            <a:r>
              <a:rPr lang="hu-HU" sz="2400" dirty="0" smtClean="0"/>
              <a:t>A </a:t>
            </a:r>
            <a:r>
              <a:rPr lang="hu-HU" sz="2400" dirty="0"/>
              <a:t>bekezdések igazítása </a:t>
            </a:r>
            <a:r>
              <a:rPr lang="hu-HU" sz="2400" i="1" dirty="0"/>
              <a:t>lehetőleg</a:t>
            </a:r>
            <a:r>
              <a:rPr lang="hu-HU" sz="2400" dirty="0"/>
              <a:t> sorkizárt legyen (így a legáttekinthetőbb).</a:t>
            </a:r>
          </a:p>
          <a:p>
            <a:pPr lvl="0"/>
            <a:r>
              <a:rPr lang="hu-HU" sz="2400" dirty="0"/>
              <a:t>A bekezdések első sorának legyen 1-1,5 cm-es behúzása </a:t>
            </a:r>
          </a:p>
          <a:p>
            <a:pPr lvl="0"/>
            <a:r>
              <a:rPr lang="hu-HU" sz="2400" dirty="0"/>
              <a:t>1,5-es sorközt alkalmazz</a:t>
            </a:r>
          </a:p>
          <a:p>
            <a:pPr lvl="0"/>
            <a:r>
              <a:rPr lang="hu-HU" sz="2400" dirty="0"/>
              <a:t>Kódrészletek esetében javasolt a </a:t>
            </a:r>
            <a:r>
              <a:rPr lang="hu-HU" sz="2400" dirty="0" err="1"/>
              <a:t>Courier</a:t>
            </a:r>
            <a:r>
              <a:rPr lang="hu-HU" sz="2400" dirty="0"/>
              <a:t> New, vagy más, fix szélességű betűtípust</a:t>
            </a:r>
          </a:p>
          <a:p>
            <a:r>
              <a:rPr lang="hu-HU" sz="2400" dirty="0"/>
              <a:t>alkalmazni, és a kódot egy szegéllyel elkülöníteni a szövegtörzstől.</a:t>
            </a:r>
          </a:p>
          <a:p>
            <a:pPr lvl="0"/>
            <a:r>
              <a:rPr lang="hu-HU" sz="2400" dirty="0"/>
              <a:t>Ha felsorolsz, alkalmazz egy, vagy többszintű felsorolást.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7479987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hu-HU" sz="2800" b="1" dirty="0" smtClean="0"/>
              <a:t>5. Oldal </a:t>
            </a:r>
            <a:r>
              <a:rPr lang="hu-HU" sz="2800" b="1" dirty="0"/>
              <a:t>formátum</a:t>
            </a:r>
          </a:p>
          <a:p>
            <a:pPr lvl="0"/>
            <a:r>
              <a:rPr lang="hu-HU" sz="2400" dirty="0"/>
              <a:t>Az oldalak legyenek számozva, az oldalszámozás a láblécbe kerüljön</a:t>
            </a:r>
          </a:p>
          <a:p>
            <a:pPr lvl="0"/>
            <a:r>
              <a:rPr lang="hu-HU" sz="2400" dirty="0"/>
              <a:t>A dokumentációt úgy nyomtasd ki, hogy a lapoknak csak az egyik oldalára kerüljön szöveg! </a:t>
            </a:r>
          </a:p>
          <a:p>
            <a:pPr lvl="1"/>
            <a:r>
              <a:rPr lang="hu-HU" sz="2400" dirty="0"/>
              <a:t>Emiatt a páros/páratlan oldalak elrendezése megegyező legyen!</a:t>
            </a:r>
          </a:p>
          <a:p>
            <a:pPr lvl="0"/>
            <a:r>
              <a:rPr lang="hu-HU" sz="2400" dirty="0"/>
              <a:t>Legyen fejléc, amelynek tartalma célszerűen az aktuális fejezet/alfejezet címe.</a:t>
            </a:r>
          </a:p>
          <a:p>
            <a:pPr lvl="0"/>
            <a:r>
              <a:rPr lang="hu-HU" sz="2400" dirty="0"/>
              <a:t>Az alapértelmezett margókat alkalmazd, de érdemes kötésmargót is használni!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8578044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hu-HU" sz="2800" b="1" dirty="0" smtClean="0"/>
              <a:t>6. Tartalomjegyzék</a:t>
            </a:r>
            <a:endParaRPr lang="hu-HU" sz="2800" b="1" dirty="0"/>
          </a:p>
          <a:p>
            <a:pPr lvl="0"/>
            <a:r>
              <a:rPr lang="hu-HU" sz="2400" b="1" dirty="0"/>
              <a:t>Kötelező</a:t>
            </a:r>
            <a:r>
              <a:rPr lang="hu-HU" sz="2400" dirty="0"/>
              <a:t> szerepeltetni, és célszerű a dokumentáció elejére tenni.</a:t>
            </a:r>
          </a:p>
          <a:p>
            <a:pPr lvl="0"/>
            <a:r>
              <a:rPr lang="hu-HU" sz="2400" dirty="0"/>
              <a:t>A tartalomjegyzéket érdemes a dokumentáció elkészültével, a fejezet és alfejezet</a:t>
            </a:r>
          </a:p>
          <a:p>
            <a:r>
              <a:rPr lang="hu-HU" sz="2400" dirty="0"/>
              <a:t>címek alapján automatikusan generálni.</a:t>
            </a:r>
          </a:p>
        </p:txBody>
      </p:sp>
    </p:spTree>
    <p:extLst>
      <p:ext uri="{BB962C8B-B14F-4D97-AF65-F5344CB8AC3E}">
        <p14:creationId xmlns:p14="http://schemas.microsoft.com/office/powerpoint/2010/main" val="37338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699792" y="1874729"/>
            <a:ext cx="3744416" cy="3477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2800" b="1" dirty="0" smtClean="0">
                <a:solidFill>
                  <a:srgbClr val="C00000"/>
                </a:solidFill>
              </a:rPr>
              <a:t>EGYSZEMÉLYES TÉMA</a:t>
            </a:r>
          </a:p>
          <a:p>
            <a:r>
              <a:rPr lang="hu-H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TÉMA:</a:t>
            </a:r>
            <a:r>
              <a:rPr lang="hu-HU" sz="2400" dirty="0" smtClean="0"/>
              <a:t/>
            </a:r>
            <a:br>
              <a:rPr lang="hu-HU" sz="2400" dirty="0" smtClean="0"/>
            </a:br>
            <a:r>
              <a:rPr lang="hu-HU" sz="2400" dirty="0" err="1" smtClean="0">
                <a:solidFill>
                  <a:srgbClr val="C00000"/>
                </a:solidFill>
              </a:rPr>
              <a:t>Webshop</a:t>
            </a:r>
            <a:r>
              <a:rPr lang="hu-HU" sz="2400" dirty="0" smtClean="0">
                <a:solidFill>
                  <a:srgbClr val="C00000"/>
                </a:solidFill>
              </a:rPr>
              <a:t>, </a:t>
            </a:r>
            <a:r>
              <a:rPr lang="hu-HU" sz="2400" dirty="0" err="1" smtClean="0">
                <a:solidFill>
                  <a:srgbClr val="C00000"/>
                </a:solidFill>
              </a:rPr>
              <a:t>Blog</a:t>
            </a:r>
            <a:r>
              <a:rPr lang="hu-HU" sz="2400" dirty="0" smtClean="0">
                <a:solidFill>
                  <a:srgbClr val="C00000"/>
                </a:solidFill>
              </a:rPr>
              <a:t>, </a:t>
            </a:r>
            <a:r>
              <a:rPr lang="hu-HU" sz="2400" dirty="0" err="1" smtClean="0">
                <a:solidFill>
                  <a:srgbClr val="C00000"/>
                </a:solidFill>
              </a:rPr>
              <a:t>Cyberpiac</a:t>
            </a:r>
            <a:r>
              <a:rPr lang="hu-HU" sz="2400" dirty="0" smtClean="0">
                <a:solidFill>
                  <a:srgbClr val="C00000"/>
                </a:solidFill>
              </a:rPr>
              <a:t>, Cserebere oldal, Közösségi oldal, játék, </a:t>
            </a:r>
            <a:r>
              <a:rPr lang="hu-HU" sz="2400" dirty="0" err="1" smtClean="0">
                <a:solidFill>
                  <a:srgbClr val="C00000"/>
                </a:solidFill>
              </a:rPr>
              <a:t>stb</a:t>
            </a:r>
            <a:r>
              <a:rPr lang="hu-HU" sz="2400" dirty="0" smtClean="0">
                <a:solidFill>
                  <a:srgbClr val="C00000"/>
                </a:solidFill>
              </a:rPr>
              <a:t>…</a:t>
            </a:r>
          </a:p>
          <a:p>
            <a:r>
              <a:rPr lang="hu-HU" sz="2400" b="1" dirty="0" smtClean="0"/>
              <a:t>TECHNOLÓGIÁK:</a:t>
            </a:r>
          </a:p>
          <a:p>
            <a:r>
              <a:rPr lang="hu-HU" sz="2400" dirty="0" smtClean="0">
                <a:solidFill>
                  <a:srgbClr val="C00000"/>
                </a:solidFill>
              </a:rPr>
              <a:t>C#, JAVA, ANDROID,</a:t>
            </a:r>
            <a:br>
              <a:rPr lang="hu-HU" sz="2400" dirty="0" smtClean="0">
                <a:solidFill>
                  <a:srgbClr val="C00000"/>
                </a:solidFill>
              </a:rPr>
            </a:br>
            <a:r>
              <a:rPr lang="hu-HU" sz="2400" dirty="0" smtClean="0">
                <a:solidFill>
                  <a:srgbClr val="C00000"/>
                </a:solidFill>
              </a:rPr>
              <a:t>HTML, CSS, PHP, SQL, </a:t>
            </a:r>
            <a:r>
              <a:rPr lang="hu-HU" sz="2400" dirty="0" err="1" smtClean="0">
                <a:solidFill>
                  <a:srgbClr val="C00000"/>
                </a:solidFill>
              </a:rPr>
              <a:t>stb</a:t>
            </a:r>
            <a:r>
              <a:rPr lang="hu-HU" sz="2400" dirty="0" smtClean="0">
                <a:solidFill>
                  <a:srgbClr val="C00000"/>
                </a:solidFill>
              </a:rPr>
              <a:t>…</a:t>
            </a:r>
          </a:p>
          <a:p>
            <a:r>
              <a:rPr lang="hu-HU" sz="2400" b="1" dirty="0" smtClean="0"/>
              <a:t>1. GIPSZ JAKAB</a:t>
            </a:r>
          </a:p>
        </p:txBody>
      </p:sp>
    </p:spTree>
    <p:extLst>
      <p:ext uri="{BB962C8B-B14F-4D97-AF65-F5344CB8AC3E}">
        <p14:creationId xmlns:p14="http://schemas.microsoft.com/office/powerpoint/2010/main" val="36048276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hu-HU" sz="2800" b="1" dirty="0" smtClean="0"/>
              <a:t>7. Ábrák</a:t>
            </a:r>
            <a:r>
              <a:rPr lang="hu-HU" sz="2800" b="1" dirty="0"/>
              <a:t>, táblázatok</a:t>
            </a:r>
          </a:p>
          <a:p>
            <a:pPr lvl="0"/>
            <a:r>
              <a:rPr lang="hu-HU" sz="2400" dirty="0"/>
              <a:t>Az ábráknak, képeknek, diagramoknak legyen sorszáma, a szövegben legyen rájuk</a:t>
            </a:r>
          </a:p>
          <a:p>
            <a:r>
              <a:rPr lang="hu-HU" sz="2400" dirty="0"/>
              <a:t>hivatkozás.</a:t>
            </a:r>
          </a:p>
          <a:p>
            <a:pPr lvl="0"/>
            <a:r>
              <a:rPr lang="hu-HU" sz="2400" dirty="0"/>
              <a:t>Ha nem saját készítésű az ábra, a forrást meg kell jelölni.</a:t>
            </a:r>
          </a:p>
          <a:p>
            <a:pPr lvl="0"/>
            <a:r>
              <a:rPr lang="hu-HU" sz="2400" dirty="0"/>
              <a:t>A táblázatok használata nagyon javasolt, pl. az adatmodell leírásánál, a tesztelési</a:t>
            </a:r>
          </a:p>
          <a:p>
            <a:r>
              <a:rPr lang="hu-HU" sz="2400" dirty="0"/>
              <a:t>dokumentációban.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9339016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hu-HU" sz="2800" b="1" dirty="0" smtClean="0"/>
              <a:t>8. Helyesírás-ellenőrzés</a:t>
            </a:r>
            <a:r>
              <a:rPr lang="hu-HU" sz="2800" b="1" dirty="0"/>
              <a:t>, elválasztás alkalmazása</a:t>
            </a:r>
          </a:p>
          <a:p>
            <a:pPr lvl="0"/>
            <a:r>
              <a:rPr lang="hu-HU" sz="2400" dirty="0"/>
              <a:t>Nagyon komoly hibának számít a </a:t>
            </a:r>
            <a:r>
              <a:rPr lang="hu-HU" sz="2400" dirty="0" err="1"/>
              <a:t>záródolgozatot</a:t>
            </a:r>
            <a:r>
              <a:rPr lang="hu-HU" sz="2400" dirty="0"/>
              <a:t> helyesírási hibákkal telezsúfolva</a:t>
            </a:r>
          </a:p>
          <a:p>
            <a:r>
              <a:rPr lang="hu-HU" sz="2400" dirty="0"/>
              <a:t>beadni, kapcsold be az ellenőrzést a dokumentáció írásakor.</a:t>
            </a:r>
          </a:p>
          <a:p>
            <a:pPr lvl="0"/>
            <a:r>
              <a:rPr lang="hu-HU" sz="2400" dirty="0"/>
              <a:t>Az elválasztás alkalmazása célszerű, mert szebb lesz az oldalkép, nem lesznek nagy</a:t>
            </a:r>
          </a:p>
          <a:p>
            <a:r>
              <a:rPr lang="hu-HU" sz="2400" dirty="0"/>
              <a:t>hézagok a sorokon belül.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816087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hu-HU" sz="2800" b="1" dirty="0" smtClean="0"/>
              <a:t>9. Terjedelem</a:t>
            </a:r>
            <a:endParaRPr lang="hu-HU" sz="2800" b="1" dirty="0"/>
          </a:p>
          <a:p>
            <a:pPr lvl="0"/>
            <a:r>
              <a:rPr lang="hu-HU" sz="2400" dirty="0"/>
              <a:t>A vizsgadolgozat (mellékletek, táblázatok, grafikonok, forráskód nélküli) szövegrészének terjedelme legalább 30.000 karakter legyen.</a:t>
            </a:r>
          </a:p>
          <a:p>
            <a:pPr lvl="0"/>
            <a:r>
              <a:rPr lang="hu-HU" sz="2400" dirty="0"/>
              <a:t>A szokásos </a:t>
            </a:r>
            <a:r>
              <a:rPr lang="hu-HU" sz="2400" dirty="0" err="1"/>
              <a:t>záródolgozat</a:t>
            </a:r>
            <a:r>
              <a:rPr lang="hu-HU" sz="2400" dirty="0"/>
              <a:t> terjedelem, képekkel, diagramokkal, táblázatokkal együtt kb. 25-30 oldal.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8300859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hu-HU" sz="2800" b="1" dirty="0" smtClean="0"/>
              <a:t>10. Nyomtatás</a:t>
            </a:r>
            <a:r>
              <a:rPr lang="hu-HU" sz="2800" b="1" dirty="0"/>
              <a:t>, kötés, CD/DVD melléklet</a:t>
            </a:r>
          </a:p>
          <a:p>
            <a:pPr lvl="0"/>
            <a:r>
              <a:rPr lang="hu-HU" sz="2400" dirty="0"/>
              <a:t>Elegendő fekete/fehérben kinyomtatni a dokumentációt.</a:t>
            </a:r>
          </a:p>
          <a:p>
            <a:pPr lvl="0"/>
            <a:r>
              <a:rPr lang="hu-HU" sz="2400" dirty="0"/>
              <a:t>Elegendő spirálozni, az elejére és a végére egy műanyag lapot tenni.</a:t>
            </a:r>
          </a:p>
          <a:p>
            <a:pPr lvl="0"/>
            <a:r>
              <a:rPr lang="hu-HU" sz="2400" dirty="0"/>
              <a:t>Ha valaki ennél szebb megoldást akar választani, szabad színesben nyomtatni, illetve keménykötést alkalmazni. </a:t>
            </a:r>
          </a:p>
          <a:p>
            <a:pPr lvl="1"/>
            <a:r>
              <a:rPr lang="hu-HU" sz="2400" dirty="0"/>
              <a:t>Mivel ez lényegesen drágább, csak akkor javasolt, ha valaki a dolgozatát referenciamunkaként be szeretné mutatni, pl. állásinterjún.</a:t>
            </a:r>
          </a:p>
          <a:p>
            <a:pPr lvl="1"/>
            <a:r>
              <a:rPr lang="hu-HU" sz="2400" dirty="0"/>
              <a:t>Ekkor viszont előnyt jelenthet egy szép kiállítású </a:t>
            </a:r>
            <a:r>
              <a:rPr lang="hu-HU" sz="2400" dirty="0" err="1" smtClean="0"/>
              <a:t>záródolgozat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7291405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hu-HU" sz="2800" b="1" dirty="0" smtClean="0"/>
              <a:t>10. Nyomtatás</a:t>
            </a:r>
            <a:r>
              <a:rPr lang="hu-HU" sz="2800" b="1" dirty="0"/>
              <a:t>, kötés, CD/DVD melléklet</a:t>
            </a:r>
          </a:p>
          <a:p>
            <a:pPr lvl="0"/>
            <a:r>
              <a:rPr lang="hu-HU" sz="2400" dirty="0" smtClean="0"/>
              <a:t>A </a:t>
            </a:r>
            <a:r>
              <a:rPr lang="hu-HU" sz="2400" dirty="0"/>
              <a:t>CD/DVD mellékletet a </a:t>
            </a:r>
            <a:r>
              <a:rPr lang="hu-HU" sz="2400" dirty="0" err="1"/>
              <a:t>záródolgozat</a:t>
            </a:r>
            <a:r>
              <a:rPr lang="hu-HU" sz="2400" dirty="0"/>
              <a:t> borítójának belsejébe úgy kell elhelyezni, hogy az abból ne essen ki, de könnyen kivehető legyen.</a:t>
            </a:r>
          </a:p>
          <a:p>
            <a:pPr lvl="1"/>
            <a:r>
              <a:rPr lang="hu-HU" sz="2400" dirty="0"/>
              <a:t>Javasolt egy szokásos papír CD tok beragasztása a borító belsejébe.</a:t>
            </a:r>
          </a:p>
          <a:p>
            <a:pPr lvl="0"/>
            <a:r>
              <a:rPr lang="hu-HU" sz="2400" dirty="0"/>
              <a:t>Fontos: a CD/DVD mellékleten MINDEN olyan adatot fel kell tüntetni, amely szerepel a nyomtatott dokumentáció fedőlapján.</a:t>
            </a:r>
          </a:p>
          <a:p>
            <a:pPr lvl="0"/>
            <a:r>
              <a:rPr lang="hu-HU" sz="2400" dirty="0"/>
              <a:t>A vizsgát követően a CD/DVD az iskolában marad, a nyomtatott dokumentációt visszakapjátok!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015051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0666"/>
          </a:xfrm>
        </p:spPr>
        <p:txBody>
          <a:bodyPr/>
          <a:lstStyle/>
          <a:p>
            <a:r>
              <a:rPr lang="hu-HU" b="1" dirty="0" smtClean="0"/>
              <a:t>MIT KELL BEADNI?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7318801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r>
              <a:rPr lang="hu-HU" sz="2400" dirty="0" smtClean="0"/>
              <a:t>Nyomtatott, beköttetett szakdolgozat</a:t>
            </a:r>
          </a:p>
          <a:p>
            <a:r>
              <a:rPr lang="hu-HU" sz="2400" dirty="0" smtClean="0"/>
              <a:t>Forráskód, telepítőkészlet (CD)</a:t>
            </a:r>
          </a:p>
          <a:p>
            <a:r>
              <a:rPr lang="hu-HU" sz="2400" dirty="0" smtClean="0"/>
              <a:t>A szakdolgozat PDF formában (CD)</a:t>
            </a:r>
          </a:p>
          <a:p>
            <a:r>
              <a:rPr lang="hu-HU" sz="2400" dirty="0" smtClean="0"/>
              <a:t>Prezentáció (CD)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1053488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0666"/>
          </a:xfrm>
        </p:spPr>
        <p:txBody>
          <a:bodyPr/>
          <a:lstStyle/>
          <a:p>
            <a:r>
              <a:rPr lang="hu-HU" b="1" dirty="0" smtClean="0"/>
              <a:t>ÉRTÉKELÉS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9584974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43528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b="1" dirty="0" smtClean="0"/>
              <a:t>Szakdolgozat értékelés</a:t>
            </a:r>
          </a:p>
          <a:p>
            <a:pPr marL="0" indent="0">
              <a:buNone/>
            </a:pPr>
            <a:r>
              <a:rPr lang="hu-HU" sz="2400" dirty="0" smtClean="0"/>
              <a:t>	A tanár készíti a beadott munka és a haladás alapján.</a:t>
            </a:r>
          </a:p>
          <a:p>
            <a:pPr marL="0" indent="0">
              <a:buNone/>
            </a:pPr>
            <a:endParaRPr lang="hu-HU" sz="2400" dirty="0"/>
          </a:p>
          <a:p>
            <a:pPr marL="0" indent="0">
              <a:buNone/>
            </a:pPr>
            <a:r>
              <a:rPr lang="hu-HU" sz="2400" b="1" dirty="0" smtClean="0"/>
              <a:t>Az alábbi szempontok alapján:</a:t>
            </a:r>
          </a:p>
          <a:p>
            <a:pPr marL="457200" indent="-457200">
              <a:buAutoNum type="arabicPeriod"/>
            </a:pPr>
            <a:r>
              <a:rPr lang="hu-HU" sz="2400" dirty="0" smtClean="0"/>
              <a:t>A </a:t>
            </a:r>
            <a:r>
              <a:rPr lang="hu-HU" sz="2400" dirty="0"/>
              <a:t>megoldott feladat nehézsége, a hozzáadott önálló munka </a:t>
            </a:r>
            <a:r>
              <a:rPr lang="hu-HU" sz="2400" dirty="0" smtClean="0"/>
              <a:t>minősége</a:t>
            </a:r>
          </a:p>
          <a:p>
            <a:pPr marL="457200" indent="-457200">
              <a:buAutoNum type="arabicPeriod"/>
            </a:pPr>
            <a:r>
              <a:rPr lang="hu-HU" sz="2400" dirty="0"/>
              <a:t>A program megvalósításának a </a:t>
            </a:r>
            <a:r>
              <a:rPr lang="hu-HU" sz="2400" dirty="0" smtClean="0"/>
              <a:t>színvonala</a:t>
            </a:r>
          </a:p>
          <a:p>
            <a:pPr marL="457200" indent="-457200">
              <a:buAutoNum type="arabicPeriod"/>
            </a:pPr>
            <a:r>
              <a:rPr lang="hu-HU" sz="2400" dirty="0"/>
              <a:t>A dokumentáció színvonala </a:t>
            </a:r>
            <a:endParaRPr lang="hu-HU" sz="2400" dirty="0" smtClean="0"/>
          </a:p>
          <a:p>
            <a:pPr marL="457200" indent="-457200">
              <a:buAutoNum type="arabicPeriod"/>
            </a:pPr>
            <a:r>
              <a:rPr lang="hu-HU" sz="2400" dirty="0"/>
              <a:t>A program teljessége, a dokumentáció terjedelme </a:t>
            </a:r>
            <a:endParaRPr lang="hu-HU" sz="2400" dirty="0" smtClean="0"/>
          </a:p>
          <a:p>
            <a:pPr marL="457200" indent="-457200">
              <a:buAutoNum type="arabicPeriod"/>
            </a:pPr>
            <a:endParaRPr lang="hu-HU" sz="2400" b="1" dirty="0"/>
          </a:p>
          <a:p>
            <a:pPr marL="0" indent="0">
              <a:buNone/>
            </a:pPr>
            <a:r>
              <a:rPr lang="hu-HU" sz="2400" b="1" dirty="0" smtClean="0"/>
              <a:t>Egyéb: </a:t>
            </a:r>
            <a:r>
              <a:rPr lang="hu-HU" sz="2400" dirty="0" smtClean="0"/>
              <a:t>A </a:t>
            </a:r>
            <a:r>
              <a:rPr lang="hu-HU" sz="2400" dirty="0"/>
              <a:t>bíráló összegzett véleménye a </a:t>
            </a:r>
            <a:r>
              <a:rPr lang="hu-HU" sz="2400" dirty="0" smtClean="0"/>
              <a:t>dolgozatról: szöveges rész</a:t>
            </a:r>
          </a:p>
          <a:p>
            <a:pPr marL="0" indent="0">
              <a:buNone/>
            </a:pPr>
            <a:r>
              <a:rPr lang="hu-HU" sz="2400" b="1" dirty="0" smtClean="0"/>
              <a:t>Javasolt érdemjegy: </a:t>
            </a:r>
            <a:r>
              <a:rPr lang="hu-HU" sz="2400" dirty="0" smtClean="0"/>
              <a:t>1-5</a:t>
            </a:r>
          </a:p>
          <a:p>
            <a:pPr marL="0" indent="0">
              <a:buNone/>
            </a:pPr>
            <a:r>
              <a:rPr lang="hu-HU" sz="2400" b="1" dirty="0" err="1" smtClean="0"/>
              <a:t>Megválaszolnadó</a:t>
            </a:r>
            <a:r>
              <a:rPr lang="hu-HU" sz="2400" b="1" dirty="0" smtClean="0"/>
              <a:t> kérdések:</a:t>
            </a:r>
            <a:r>
              <a:rPr lang="hu-HU" sz="2400" dirty="0" smtClean="0"/>
              <a:t> 2 db kérdés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170392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0666"/>
          </a:xfrm>
        </p:spPr>
        <p:txBody>
          <a:bodyPr/>
          <a:lstStyle/>
          <a:p>
            <a:r>
              <a:rPr lang="hu-HU" b="1" dirty="0" smtClean="0"/>
              <a:t>VÉDÉS</a:t>
            </a:r>
            <a:br>
              <a:rPr lang="hu-HU" b="1" dirty="0" smtClean="0"/>
            </a:br>
            <a:r>
              <a:rPr lang="hu-HU" b="1" dirty="0" smtClean="0"/>
              <a:t>és</a:t>
            </a:r>
            <a:br>
              <a:rPr lang="hu-HU" b="1" dirty="0" smtClean="0"/>
            </a:br>
            <a:r>
              <a:rPr lang="hu-HU" b="1" dirty="0" smtClean="0"/>
              <a:t>PREZENTÁCIÓ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95849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699792" y="1690063"/>
            <a:ext cx="3744416" cy="3477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2800" b="1" dirty="0" smtClean="0">
                <a:solidFill>
                  <a:srgbClr val="C00000"/>
                </a:solidFill>
              </a:rPr>
              <a:t>TÖBBSZEMÉLYES TÉMA</a:t>
            </a:r>
          </a:p>
          <a:p>
            <a:r>
              <a:rPr lang="hu-HU" sz="2400" b="1" dirty="0" smtClean="0"/>
              <a:t>TÉMA:</a:t>
            </a:r>
            <a:br>
              <a:rPr lang="hu-HU" sz="2400" b="1" dirty="0" smtClean="0"/>
            </a:br>
            <a:r>
              <a:rPr lang="hu-HU" sz="2400" dirty="0" smtClean="0">
                <a:solidFill>
                  <a:srgbClr val="C00000"/>
                </a:solidFill>
              </a:rPr>
              <a:t>Felhő alapú </a:t>
            </a:r>
            <a:r>
              <a:rPr lang="hu-HU" sz="2400" dirty="0" err="1" smtClean="0">
                <a:solidFill>
                  <a:srgbClr val="C00000"/>
                </a:solidFill>
              </a:rPr>
              <a:t>blog</a:t>
            </a:r>
            <a:endParaRPr lang="hu-HU" sz="2400" dirty="0" smtClean="0">
              <a:solidFill>
                <a:srgbClr val="C00000"/>
              </a:solidFill>
            </a:endParaRPr>
          </a:p>
          <a:p>
            <a:r>
              <a:rPr lang="hu-HU" sz="2400" b="1" dirty="0" smtClean="0"/>
              <a:t>1. SZEMÉLY: </a:t>
            </a:r>
            <a:r>
              <a:rPr lang="hu-HU" sz="2400" b="1" dirty="0" smtClean="0">
                <a:solidFill>
                  <a:srgbClr val="00B050"/>
                </a:solidFill>
              </a:rPr>
              <a:t>GIPSZ JAKAB</a:t>
            </a:r>
          </a:p>
          <a:p>
            <a:r>
              <a:rPr lang="hu-HU" sz="2400" dirty="0" smtClean="0">
                <a:solidFill>
                  <a:srgbClr val="C00000"/>
                </a:solidFill>
              </a:rPr>
              <a:t>[ANDROID]</a:t>
            </a:r>
          </a:p>
          <a:p>
            <a:r>
              <a:rPr lang="hu-HU" sz="2400" b="1" dirty="0" smtClean="0"/>
              <a:t>2. SZEMÉLY: </a:t>
            </a:r>
            <a:r>
              <a:rPr lang="hu-HU" sz="2400" b="1" dirty="0" smtClean="0">
                <a:solidFill>
                  <a:srgbClr val="00B050"/>
                </a:solidFill>
              </a:rPr>
              <a:t>NAGY KATI</a:t>
            </a:r>
          </a:p>
          <a:p>
            <a:r>
              <a:rPr lang="hu-HU" sz="2400" dirty="0" smtClean="0"/>
              <a:t>[</a:t>
            </a:r>
            <a:r>
              <a:rPr lang="hu-HU" sz="2400" dirty="0" smtClean="0">
                <a:solidFill>
                  <a:srgbClr val="C00000"/>
                </a:solidFill>
              </a:rPr>
              <a:t>HTML, CSS, PHP, SQL]</a:t>
            </a:r>
          </a:p>
          <a:p>
            <a:r>
              <a:rPr lang="hu-HU" sz="2400" b="1" dirty="0" smtClean="0"/>
              <a:t>KÖZÖS RÉSZ:</a:t>
            </a:r>
            <a:r>
              <a:rPr lang="hu-HU" sz="2400" dirty="0" smtClean="0"/>
              <a:t/>
            </a:r>
            <a:br>
              <a:rPr lang="hu-HU" sz="2400" dirty="0" smtClean="0"/>
            </a:br>
            <a:r>
              <a:rPr lang="hu-HU" sz="2400" dirty="0" smtClean="0">
                <a:solidFill>
                  <a:srgbClr val="C00000"/>
                </a:solidFill>
              </a:rPr>
              <a:t>SQL, REST API</a:t>
            </a:r>
          </a:p>
        </p:txBody>
      </p:sp>
    </p:spTree>
    <p:extLst>
      <p:ext uri="{BB962C8B-B14F-4D97-AF65-F5344CB8AC3E}">
        <p14:creationId xmlns:p14="http://schemas.microsoft.com/office/powerpoint/2010/main" val="8073558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b="1" dirty="0" smtClean="0"/>
              <a:t>Vizsga</a:t>
            </a:r>
            <a:r>
              <a:rPr lang="hu-HU" sz="2800" b="1" dirty="0"/>
              <a:t> </a:t>
            </a:r>
            <a:r>
              <a:rPr lang="hu-HU" sz="2800" b="1" dirty="0" smtClean="0"/>
              <a:t>része a védés</a:t>
            </a:r>
          </a:p>
          <a:p>
            <a:pPr marL="0" indent="0">
              <a:buNone/>
            </a:pPr>
            <a:endParaRPr lang="hu-HU" sz="2800" b="1" dirty="0" smtClean="0"/>
          </a:p>
          <a:p>
            <a:r>
              <a:rPr lang="hu-HU" sz="2400" dirty="0" smtClean="0"/>
              <a:t>Prezentáció bemutatása</a:t>
            </a:r>
          </a:p>
          <a:p>
            <a:r>
              <a:rPr lang="hu-HU" sz="2400" dirty="0" smtClean="0"/>
              <a:t>Szakdolgozat bemutatása</a:t>
            </a:r>
          </a:p>
          <a:p>
            <a:r>
              <a:rPr lang="hu-HU" sz="2400" dirty="0" smtClean="0"/>
              <a:t>Válasz a két korábban kiadott kérdésre</a:t>
            </a:r>
          </a:p>
        </p:txBody>
      </p:sp>
    </p:spTree>
    <p:extLst>
      <p:ext uri="{BB962C8B-B14F-4D97-AF65-F5344CB8AC3E}">
        <p14:creationId xmlns:p14="http://schemas.microsoft.com/office/powerpoint/2010/main" val="3170392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b="1" dirty="0" smtClean="0"/>
              <a:t>Prezentáció</a:t>
            </a:r>
          </a:p>
          <a:p>
            <a:pPr marL="0" indent="0">
              <a:buNone/>
            </a:pPr>
            <a:endParaRPr lang="hu-HU" sz="2400" dirty="0"/>
          </a:p>
          <a:p>
            <a:r>
              <a:rPr lang="hu-HU" sz="2400" dirty="0" smtClean="0"/>
              <a:t>10 diából áll</a:t>
            </a:r>
          </a:p>
          <a:p>
            <a:r>
              <a:rPr lang="hu-HU" sz="2400" dirty="0" smtClean="0"/>
              <a:t>Maximum 10 percnyi előadás</a:t>
            </a:r>
          </a:p>
          <a:p>
            <a:r>
              <a:rPr lang="hu-HU" sz="2400" dirty="0" smtClean="0"/>
              <a:t>Folyamatos, gördülékeny előadás</a:t>
            </a:r>
          </a:p>
          <a:p>
            <a:r>
              <a:rPr lang="hu-HU" sz="2400" dirty="0" smtClean="0"/>
              <a:t>A beadott CD-re fel kell ezt is másolni</a:t>
            </a:r>
          </a:p>
        </p:txBody>
      </p:sp>
    </p:spTree>
    <p:extLst>
      <p:ext uri="{BB962C8B-B14F-4D97-AF65-F5344CB8AC3E}">
        <p14:creationId xmlns:p14="http://schemas.microsoft.com/office/powerpoint/2010/main" val="9290902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0666"/>
          </a:xfrm>
        </p:spPr>
        <p:txBody>
          <a:bodyPr/>
          <a:lstStyle/>
          <a:p>
            <a:r>
              <a:rPr lang="hu-HU" b="1" dirty="0" smtClean="0"/>
              <a:t>Köszönöm szépen</a:t>
            </a:r>
            <a:br>
              <a:rPr lang="hu-HU" b="1" dirty="0" smtClean="0"/>
            </a:br>
            <a:r>
              <a:rPr lang="hu-HU" b="1" dirty="0" smtClean="0"/>
              <a:t>a figyelmet!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69050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699792" y="1690063"/>
            <a:ext cx="3744416" cy="3477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2800" b="1" dirty="0" smtClean="0">
                <a:solidFill>
                  <a:srgbClr val="C00000"/>
                </a:solidFill>
              </a:rPr>
              <a:t>”MEGÚSZÓS” TÉMA</a:t>
            </a:r>
          </a:p>
          <a:p>
            <a:r>
              <a:rPr lang="hu-HU" sz="2400" b="1" dirty="0" smtClean="0"/>
              <a:t>TÉMA:</a:t>
            </a:r>
            <a:br>
              <a:rPr lang="hu-HU" sz="2400" b="1" dirty="0" smtClean="0"/>
            </a:br>
            <a:r>
              <a:rPr lang="hu-HU" sz="2400" dirty="0" smtClean="0">
                <a:solidFill>
                  <a:srgbClr val="C00000"/>
                </a:solidFill>
              </a:rPr>
              <a:t>Alap téma + plusz extra rész!</a:t>
            </a:r>
          </a:p>
          <a:p>
            <a:r>
              <a:rPr lang="hu-HU" sz="2400" b="1" dirty="0" smtClean="0"/>
              <a:t>1. SZEMÉLY: </a:t>
            </a:r>
            <a:r>
              <a:rPr lang="hu-HU" sz="2400" b="1" dirty="0" smtClean="0">
                <a:solidFill>
                  <a:srgbClr val="00B050"/>
                </a:solidFill>
              </a:rPr>
              <a:t>GIPSZ JAKAB</a:t>
            </a:r>
          </a:p>
          <a:p>
            <a:r>
              <a:rPr lang="hu-HU" sz="2400" dirty="0" smtClean="0">
                <a:solidFill>
                  <a:srgbClr val="C00000"/>
                </a:solidFill>
              </a:rPr>
              <a:t>[ANDROID vagy C# vagy J vagy WEB, órákon tanultak]</a:t>
            </a:r>
          </a:p>
          <a:p>
            <a:r>
              <a:rPr lang="hu-HU" sz="2400" b="1" dirty="0" smtClean="0"/>
              <a:t>MEGJEGYZÉS:</a:t>
            </a:r>
            <a:r>
              <a:rPr lang="hu-HU" sz="2400" dirty="0" smtClean="0"/>
              <a:t/>
            </a:r>
            <a:br>
              <a:rPr lang="hu-HU" sz="2400" dirty="0" smtClean="0"/>
            </a:br>
            <a:r>
              <a:rPr lang="hu-HU" sz="2400" dirty="0" smtClean="0">
                <a:solidFill>
                  <a:srgbClr val="C00000"/>
                </a:solidFill>
              </a:rPr>
              <a:t>Tanult technológiákból</a:t>
            </a:r>
            <a:br>
              <a:rPr lang="hu-HU" sz="2400" dirty="0" smtClean="0">
                <a:solidFill>
                  <a:srgbClr val="C00000"/>
                </a:solidFill>
              </a:rPr>
            </a:br>
            <a:r>
              <a:rPr lang="hu-HU" sz="2400" dirty="0" smtClean="0">
                <a:solidFill>
                  <a:srgbClr val="C00000"/>
                </a:solidFill>
              </a:rPr>
              <a:t>funkcióhalmozás, építkezés</a:t>
            </a:r>
          </a:p>
        </p:txBody>
      </p:sp>
    </p:spTree>
    <p:extLst>
      <p:ext uri="{BB962C8B-B14F-4D97-AF65-F5344CB8AC3E}">
        <p14:creationId xmlns:p14="http://schemas.microsoft.com/office/powerpoint/2010/main" val="138560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699792" y="1690063"/>
            <a:ext cx="4248472" cy="27392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2800" b="1" dirty="0" smtClean="0">
                <a:solidFill>
                  <a:srgbClr val="C00000"/>
                </a:solidFill>
              </a:rPr>
              <a:t>ALULVÁLLALT TÉMA</a:t>
            </a:r>
          </a:p>
          <a:p>
            <a:r>
              <a:rPr lang="hu-HU" sz="2400" b="1" dirty="0" smtClean="0"/>
              <a:t>TÉMA:</a:t>
            </a:r>
            <a:br>
              <a:rPr lang="hu-HU" sz="2400" b="1" dirty="0" smtClean="0"/>
            </a:br>
            <a:r>
              <a:rPr lang="hu-HU" sz="2400" dirty="0" smtClean="0">
                <a:solidFill>
                  <a:srgbClr val="C00000"/>
                </a:solidFill>
              </a:rPr>
              <a:t>Alap téma - semmi újdonság!</a:t>
            </a:r>
          </a:p>
          <a:p>
            <a:r>
              <a:rPr lang="hu-HU" sz="2400" b="1" dirty="0" smtClean="0"/>
              <a:t>1. SZEMÉLY: </a:t>
            </a:r>
            <a:r>
              <a:rPr lang="hu-HU" sz="2400" b="1" dirty="0" smtClean="0">
                <a:solidFill>
                  <a:srgbClr val="00B050"/>
                </a:solidFill>
              </a:rPr>
              <a:t>GIPSZ JAKAB</a:t>
            </a:r>
          </a:p>
          <a:p>
            <a:r>
              <a:rPr lang="hu-HU" sz="2400" dirty="0" smtClean="0">
                <a:solidFill>
                  <a:srgbClr val="C00000"/>
                </a:solidFill>
              </a:rPr>
              <a:t>[HTML, CSS, JS, statikus oldal]</a:t>
            </a:r>
          </a:p>
          <a:p>
            <a:r>
              <a:rPr lang="hu-HU" sz="2400" b="1" dirty="0" smtClean="0"/>
              <a:t>MEGJEGYZÉS:</a:t>
            </a:r>
            <a:r>
              <a:rPr lang="hu-HU" sz="2400" dirty="0" smtClean="0"/>
              <a:t/>
            </a:r>
            <a:br>
              <a:rPr lang="hu-HU" sz="2400" dirty="0" smtClean="0"/>
            </a:br>
            <a:r>
              <a:rPr lang="hu-HU" sz="2400" dirty="0" smtClean="0">
                <a:solidFill>
                  <a:schemeClr val="bg1">
                    <a:lumMod val="50000"/>
                  </a:schemeClr>
                </a:solidFill>
              </a:rPr>
              <a:t>Nem működik az sem, ami van</a:t>
            </a:r>
          </a:p>
        </p:txBody>
      </p:sp>
    </p:spTree>
    <p:extLst>
      <p:ext uri="{BB962C8B-B14F-4D97-AF65-F5344CB8AC3E}">
        <p14:creationId xmlns:p14="http://schemas.microsoft.com/office/powerpoint/2010/main" val="227251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1007604" y="766733"/>
            <a:ext cx="7128792" cy="53245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2800" b="1" dirty="0" smtClean="0">
                <a:solidFill>
                  <a:srgbClr val="C00000"/>
                </a:solidFill>
              </a:rPr>
              <a:t>TÚLVÁLLAL TÉMA</a:t>
            </a:r>
          </a:p>
          <a:p>
            <a:r>
              <a:rPr lang="hu-HU" sz="2400" b="1" dirty="0" smtClean="0"/>
              <a:t>TÉMA:</a:t>
            </a:r>
            <a:br>
              <a:rPr lang="hu-HU" sz="2400" b="1" dirty="0" smtClean="0"/>
            </a:br>
            <a:r>
              <a:rPr lang="hu-HU" sz="2400" dirty="0" smtClean="0">
                <a:solidFill>
                  <a:srgbClr val="C00000"/>
                </a:solidFill>
              </a:rPr>
              <a:t>Alap téma + ezerféle újdonság!</a:t>
            </a:r>
          </a:p>
          <a:p>
            <a:r>
              <a:rPr lang="hu-HU" sz="2400" b="1" dirty="0" smtClean="0"/>
              <a:t>1. SZEMÉLY: </a:t>
            </a:r>
            <a:r>
              <a:rPr lang="hu-HU" sz="2400" b="1" dirty="0" smtClean="0">
                <a:solidFill>
                  <a:srgbClr val="00B050"/>
                </a:solidFill>
              </a:rPr>
              <a:t>GIPSZ JAKAB</a:t>
            </a:r>
          </a:p>
          <a:p>
            <a:r>
              <a:rPr lang="hu-HU" sz="2400" dirty="0" smtClean="0">
                <a:solidFill>
                  <a:srgbClr val="C00000"/>
                </a:solidFill>
              </a:rPr>
              <a:t>[HTML, CSS, JS, JQUERY, BOOTSTRAP, W3CSS, PYTHON, PHP, WORDPRESS, JOOMLA, SYMFONY, CODEIGNITER, ZEND, SLIM, SQL, AJAX, JSON, REST API, ANULAR, NODEJS, XML, 3RDPARTIESAPI, C#, JAVA, ANDROID, C, </a:t>
            </a:r>
            <a:r>
              <a:rPr lang="hu-HU" sz="2400" dirty="0" err="1" smtClean="0">
                <a:solidFill>
                  <a:srgbClr val="C00000"/>
                </a:solidFill>
              </a:rPr>
              <a:t>C</a:t>
            </a:r>
            <a:r>
              <a:rPr lang="hu-HU" sz="2400" dirty="0" smtClean="0">
                <a:solidFill>
                  <a:srgbClr val="C00000"/>
                </a:solidFill>
              </a:rPr>
              <a:t>++, Hardverprogramozás, </a:t>
            </a:r>
            <a:r>
              <a:rPr lang="hu-HU" sz="2400" dirty="0" err="1" smtClean="0">
                <a:solidFill>
                  <a:srgbClr val="C00000"/>
                </a:solidFill>
              </a:rPr>
              <a:t>ROBOTprogramozás</a:t>
            </a:r>
            <a:r>
              <a:rPr lang="hu-HU" sz="2400" dirty="0" smtClean="0">
                <a:solidFill>
                  <a:srgbClr val="C00000"/>
                </a:solidFill>
              </a:rPr>
              <a:t>, </a:t>
            </a:r>
            <a:r>
              <a:rPr lang="hu-HU" sz="2400" dirty="0" err="1" smtClean="0">
                <a:solidFill>
                  <a:srgbClr val="C00000"/>
                </a:solidFill>
              </a:rPr>
              <a:t>Okosotthon</a:t>
            </a:r>
            <a:r>
              <a:rPr lang="hu-HU" sz="2400" dirty="0" smtClean="0">
                <a:solidFill>
                  <a:srgbClr val="C00000"/>
                </a:solidFill>
              </a:rPr>
              <a:t>, </a:t>
            </a:r>
            <a:r>
              <a:rPr lang="hu-HU" sz="2400" dirty="0" err="1" smtClean="0">
                <a:solidFill>
                  <a:srgbClr val="C00000"/>
                </a:solidFill>
              </a:rPr>
              <a:t>stb</a:t>
            </a:r>
            <a:r>
              <a:rPr lang="hu-HU" sz="2400" dirty="0" smtClean="0">
                <a:solidFill>
                  <a:srgbClr val="C00000"/>
                </a:solidFill>
              </a:rPr>
              <a:t>…]</a:t>
            </a:r>
          </a:p>
          <a:p>
            <a:r>
              <a:rPr lang="hu-HU" sz="2400" b="1" dirty="0" smtClean="0"/>
              <a:t>MEGJEGYZÉS:</a:t>
            </a:r>
            <a:r>
              <a:rPr lang="hu-HU" sz="2400" dirty="0" smtClean="0"/>
              <a:t/>
            </a:r>
            <a:br>
              <a:rPr lang="hu-HU" sz="2400" dirty="0" smtClean="0"/>
            </a:br>
            <a:r>
              <a:rPr lang="hu-HU" sz="2400" dirty="0" smtClean="0">
                <a:solidFill>
                  <a:srgbClr val="C00000"/>
                </a:solidFill>
              </a:rPr>
              <a:t>Túl sok funkció</a:t>
            </a:r>
            <a:br>
              <a:rPr lang="hu-HU" sz="2400" dirty="0" smtClean="0">
                <a:solidFill>
                  <a:srgbClr val="C00000"/>
                </a:solidFill>
              </a:rPr>
            </a:br>
            <a:r>
              <a:rPr lang="hu-HU" sz="2400" dirty="0" smtClean="0">
                <a:solidFill>
                  <a:srgbClr val="C00000"/>
                </a:solidFill>
              </a:rPr>
              <a:t>Túl sok felhasznált technológia</a:t>
            </a:r>
          </a:p>
          <a:p>
            <a:r>
              <a:rPr lang="hu-HU" sz="2400" dirty="0" smtClean="0">
                <a:solidFill>
                  <a:srgbClr val="C00000"/>
                </a:solidFill>
              </a:rPr>
              <a:t>Teljesíthetetlen mennyiségű munka</a:t>
            </a:r>
          </a:p>
        </p:txBody>
      </p:sp>
    </p:spTree>
    <p:extLst>
      <p:ext uri="{BB962C8B-B14F-4D97-AF65-F5344CB8AC3E}">
        <p14:creationId xmlns:p14="http://schemas.microsoft.com/office/powerpoint/2010/main" val="11812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</TotalTime>
  <Words>2290</Words>
  <Application>Microsoft Office PowerPoint</Application>
  <PresentationFormat>Diavetítés a képernyőre (4:3 oldalarány)</PresentationFormat>
  <Paragraphs>316</Paragraphs>
  <Slides>62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62</vt:i4>
      </vt:variant>
    </vt:vector>
  </HeadingPairs>
  <TitlesOfParts>
    <vt:vector size="63" baseType="lpstr">
      <vt:lpstr>Office-téma</vt:lpstr>
      <vt:lpstr>Szakdolgozat 2019 Szoftverfejlesztő szak (OKJ szám: 54 213 05)</vt:lpstr>
      <vt:lpstr>PowerPoint bemutató</vt:lpstr>
      <vt:lpstr>TÉMAVÁLASZTÁS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FELHASZNÁLHATÓ TECHNOLÓGIÁK</vt:lpstr>
      <vt:lpstr>PowerPoint bemutató</vt:lpstr>
      <vt:lpstr>DOKUMENTÁCIÓ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FORMAI KÖVETELMÉNYEK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MIT KELL BEADNI?</vt:lpstr>
      <vt:lpstr>PowerPoint bemutató</vt:lpstr>
      <vt:lpstr>ÉRTÉKELÉS</vt:lpstr>
      <vt:lpstr>PowerPoint bemutató</vt:lpstr>
      <vt:lpstr>VÉDÉS és PREZENTÁCIÓ</vt:lpstr>
      <vt:lpstr>PowerPoint bemutató</vt:lpstr>
      <vt:lpstr>PowerPoint bemutató</vt:lpstr>
      <vt:lpstr>Köszönöm szépen a figyelmet!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Színházy Tamás</dc:creator>
  <cp:lastModifiedBy>Színházy Tamás</cp:lastModifiedBy>
  <cp:revision>71</cp:revision>
  <dcterms:created xsi:type="dcterms:W3CDTF">2019-11-03T11:06:09Z</dcterms:created>
  <dcterms:modified xsi:type="dcterms:W3CDTF">2019-11-06T19:18:29Z</dcterms:modified>
</cp:coreProperties>
</file>