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f06d1998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f06d1998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f06d1998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f06d1998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f06d1998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f06d1998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f06d1998d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f06d1998d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f06d1998d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f06d1998d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f06d1998d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f06d1998d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f06d1998d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f06d1998d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f06d1998d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f06d1998d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f06d1998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af06d1998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f06d1998d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af06d1998d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f06d199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f06d199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f06d1998d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f06d1998d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f06d1998d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f06d1998d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af06d1998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af06d1998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af06d1998d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af06d1998d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af06d1998d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af06d1998d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f06d1998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f06d1998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af06d1998d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af06d1998d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af06d1998d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af06d1998d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af06d1998d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af06d1998d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af06d1998d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af06d1998d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f06d1998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f06d1998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af06d1998d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af06d1998d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af06d1998d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af06d1998d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af06d1998d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af06d1998d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af06d1998d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af06d1998d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af06d1998d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af06d1998d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af06d1998d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af06d1998d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af06d1998d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af06d1998d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af06d1998d_0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af06d1998d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f06d1998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f06d1998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f06d1998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f06d1998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f06d1998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f06d1998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f06d1998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f06d1998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f06d1998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f06d1998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f06d1998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f06d1998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a:t>
            </a:r>
            <a:endParaRPr sz="2000"/>
          </a:p>
        </p:txBody>
      </p:sp>
      <p:sp>
        <p:nvSpPr>
          <p:cNvPr id="55" name="Google Shape;55;p13"/>
          <p:cNvSpPr txBox="1"/>
          <p:nvPr/>
        </p:nvSpPr>
        <p:spPr>
          <a:xfrm>
            <a:off x="350625" y="618550"/>
            <a:ext cx="7797600" cy="43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En estas diapositivas veremos cómo resolver el problema del Sumatorio Parcial Máximo empleando una estrategia de </a:t>
            </a:r>
            <a:r>
              <a:rPr b="1" lang="en"/>
              <a:t>dividir y vencer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Esta consistirá en, a cada llamada recursiva, calcular 3 posibles sumatorios máximos y devolver el máximo:</a:t>
            </a:r>
            <a:endParaRPr/>
          </a:p>
          <a:p>
            <a:pPr indent="-317500" lvl="0" marL="457200" rtl="0" algn="l">
              <a:spcBef>
                <a:spcPts val="0"/>
              </a:spcBef>
              <a:spcAft>
                <a:spcPts val="0"/>
              </a:spcAft>
              <a:buSzPts val="1400"/>
              <a:buAutoNum type="arabicPeriod"/>
            </a:pPr>
            <a:r>
              <a:rPr lang="en"/>
              <a:t>El sumatorio máximo de la primera mitad de la lista (desde la mitad hacia el inicio) </a:t>
            </a:r>
            <a:r>
              <a:rPr b="1" lang="en"/>
              <a:t>+</a:t>
            </a:r>
            <a:br>
              <a:rPr b="1" lang="en"/>
            </a:br>
            <a:r>
              <a:rPr lang="en"/>
              <a:t>E</a:t>
            </a:r>
            <a:r>
              <a:rPr lang="en"/>
              <a:t>l sumatorio máximo de la segunda mitad de la lista (desde la mitad hacia el final)</a:t>
            </a:r>
            <a:endParaRPr/>
          </a:p>
          <a:p>
            <a:pPr indent="-317500" lvl="0" marL="457200" rtl="0" algn="l">
              <a:spcBef>
                <a:spcPts val="0"/>
              </a:spcBef>
              <a:spcAft>
                <a:spcPts val="0"/>
              </a:spcAft>
              <a:buSzPts val="1400"/>
              <a:buAutoNum type="arabicPeriod"/>
            </a:pPr>
            <a:r>
              <a:rPr lang="en"/>
              <a:t>El valor del sumatorio parcial máximo de la primera mitad (llamada recursiva)</a:t>
            </a:r>
            <a:endParaRPr/>
          </a:p>
          <a:p>
            <a:pPr indent="-317500" lvl="0" marL="457200" rtl="0" algn="l">
              <a:spcBef>
                <a:spcPts val="0"/>
              </a:spcBef>
              <a:spcAft>
                <a:spcPts val="0"/>
              </a:spcAft>
              <a:buSzPts val="1400"/>
              <a:buAutoNum type="arabicPeriod"/>
            </a:pPr>
            <a:r>
              <a:rPr lang="en"/>
              <a:t>El valor del sumatorio parcial máximo de la segunda mitad (llamada recursiva)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Nota: En las diapositivas que vienen a continuación podéis ver una representación de la pila de la recursión. Por simplicidad sólo se muestra la sublista que se está considerando en cada llamada, no obstante, en la práctica no nos interesará pasar la sublista, si no la lista completa junto con los índices que nos indican dónde empieza y dónde acaba dicha sublista, e.g.: </a:t>
            </a:r>
            <a:br>
              <a:rPr lang="en"/>
            </a:br>
            <a:r>
              <a:rPr lang="en"/>
              <a:t>([1, 2, -6, 4, -1, 2, 1, -5],0,3) en lugar de simplemente ([</a:t>
            </a:r>
            <a:r>
              <a:rPr lang="en">
                <a:solidFill>
                  <a:schemeClr val="dk1"/>
                </a:solidFill>
              </a:rPr>
              <a:t>1, 2, -6, 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2"/>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214" name="Google Shape;214;p22"/>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[2]</a:t>
            </a:r>
            <a:endParaRPr sz="2200"/>
          </a:p>
        </p:txBody>
      </p:sp>
      <p:sp>
        <p:nvSpPr>
          <p:cNvPr id="215" name="Google Shape;215;p22"/>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sp>
        <p:nvSpPr>
          <p:cNvPr id="217" name="Google Shape;217;p22"/>
          <p:cNvSpPr/>
          <p:nvPr/>
        </p:nvSpPr>
        <p:spPr>
          <a:xfrm>
            <a:off x="6314250" y="1206200"/>
            <a:ext cx="14619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txBox="1"/>
          <p:nvPr/>
        </p:nvSpPr>
        <p:spPr>
          <a:xfrm>
            <a:off x="6325965" y="1258773"/>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a:t>
            </a:r>
            <a:endParaRPr sz="900"/>
          </a:p>
        </p:txBody>
      </p:sp>
      <p:cxnSp>
        <p:nvCxnSpPr>
          <p:cNvPr id="219" name="Google Shape;219;p22"/>
          <p:cNvCxnSpPr>
            <a:stCxn id="215" idx="4"/>
          </p:cNvCxnSpPr>
          <p:nvPr/>
        </p:nvCxnSpPr>
        <p:spPr>
          <a:xfrm flipH="1">
            <a:off x="7180625" y="939775"/>
            <a:ext cx="410100" cy="259200"/>
          </a:xfrm>
          <a:prstGeom prst="straightConnector1">
            <a:avLst/>
          </a:prstGeom>
          <a:noFill/>
          <a:ln cap="flat" cmpd="sng" w="9525">
            <a:solidFill>
              <a:schemeClr val="dk2"/>
            </a:solidFill>
            <a:prstDash val="solid"/>
            <a:round/>
            <a:headEnd len="med" w="med" type="none"/>
            <a:tailEnd len="med" w="med" type="triangle"/>
          </a:ln>
        </p:spPr>
      </p:cxnSp>
      <p:sp>
        <p:nvSpPr>
          <p:cNvPr id="220" name="Google Shape;220;p22"/>
          <p:cNvSpPr/>
          <p:nvPr/>
        </p:nvSpPr>
        <p:spPr>
          <a:xfrm>
            <a:off x="6241625" y="1943913"/>
            <a:ext cx="1349100" cy="3576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txBox="1"/>
          <p:nvPr/>
        </p:nvSpPr>
        <p:spPr>
          <a:xfrm>
            <a:off x="6390490" y="19430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a:t>
            </a:r>
            <a:endParaRPr sz="900"/>
          </a:p>
        </p:txBody>
      </p:sp>
      <p:cxnSp>
        <p:nvCxnSpPr>
          <p:cNvPr id="222" name="Google Shape;222;p22"/>
          <p:cNvCxnSpPr>
            <a:stCxn id="217" idx="4"/>
          </p:cNvCxnSpPr>
          <p:nvPr/>
        </p:nvCxnSpPr>
        <p:spPr>
          <a:xfrm flipH="1">
            <a:off x="6864900" y="1677500"/>
            <a:ext cx="180300" cy="279000"/>
          </a:xfrm>
          <a:prstGeom prst="straightConnector1">
            <a:avLst/>
          </a:prstGeom>
          <a:noFill/>
          <a:ln cap="flat" cmpd="sng" w="9525">
            <a:solidFill>
              <a:schemeClr val="dk2"/>
            </a:solidFill>
            <a:prstDash val="solid"/>
            <a:round/>
            <a:headEnd len="med" w="med" type="none"/>
            <a:tailEnd len="med" w="med" type="triangle"/>
          </a:ln>
        </p:spPr>
      </p:cxnSp>
      <p:sp>
        <p:nvSpPr>
          <p:cNvPr id="223" name="Google Shape;223;p22"/>
          <p:cNvSpPr/>
          <p:nvPr/>
        </p:nvSpPr>
        <p:spPr>
          <a:xfrm>
            <a:off x="6872262" y="2491747"/>
            <a:ext cx="974100" cy="2790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txBox="1"/>
          <p:nvPr/>
        </p:nvSpPr>
        <p:spPr>
          <a:xfrm>
            <a:off x="6886276" y="244968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spm_dv([2])</a:t>
            </a:r>
            <a:endParaRPr sz="900"/>
          </a:p>
        </p:txBody>
      </p:sp>
      <p:cxnSp>
        <p:nvCxnSpPr>
          <p:cNvPr id="225" name="Google Shape;225;p22"/>
          <p:cNvCxnSpPr/>
          <p:nvPr/>
        </p:nvCxnSpPr>
        <p:spPr>
          <a:xfrm>
            <a:off x="6893050" y="2300025"/>
            <a:ext cx="252600" cy="1893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22"/>
          <p:cNvSpPr txBox="1"/>
          <p:nvPr/>
        </p:nvSpPr>
        <p:spPr>
          <a:xfrm>
            <a:off x="652150" y="1682950"/>
            <a:ext cx="46350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 que la llista només té un element, el retornem directament.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232" name="Google Shape;232;p23"/>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2]</a:t>
            </a:r>
            <a:endParaRPr sz="2200"/>
          </a:p>
        </p:txBody>
      </p:sp>
      <p:sp>
        <p:nvSpPr>
          <p:cNvPr id="233" name="Google Shape;233;p23"/>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[2]</a:t>
            </a:r>
            <a:endParaRPr sz="2200"/>
          </a:p>
        </p:txBody>
      </p:sp>
      <p:sp>
        <p:nvSpPr>
          <p:cNvPr id="234" name="Google Shape;234;p23"/>
          <p:cNvSpPr txBox="1"/>
          <p:nvPr/>
        </p:nvSpPr>
        <p:spPr>
          <a:xfrm>
            <a:off x="273500" y="19115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1</a:t>
            </a:r>
            <a:endParaRPr>
              <a:solidFill>
                <a:schemeClr val="dk1"/>
              </a:solidFill>
            </a:endParaRPr>
          </a:p>
        </p:txBody>
      </p:sp>
      <p:sp>
        <p:nvSpPr>
          <p:cNvPr id="235" name="Google Shape;235;p23"/>
          <p:cNvSpPr txBox="1"/>
          <p:nvPr/>
        </p:nvSpPr>
        <p:spPr>
          <a:xfrm>
            <a:off x="2901225" y="19115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2</a:t>
            </a:r>
            <a:endParaRPr>
              <a:solidFill>
                <a:schemeClr val="dk1"/>
              </a:solidFill>
            </a:endParaRPr>
          </a:p>
        </p:txBody>
      </p:sp>
      <p:sp>
        <p:nvSpPr>
          <p:cNvPr id="236" name="Google Shape;236;p23"/>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238" name="Google Shape;238;p23"/>
          <p:cNvCxnSpPr/>
          <p:nvPr/>
        </p:nvCxnSpPr>
        <p:spPr>
          <a:xfrm flipH="1">
            <a:off x="1100800" y="1311300"/>
            <a:ext cx="722400" cy="294600"/>
          </a:xfrm>
          <a:prstGeom prst="straightConnector1">
            <a:avLst/>
          </a:prstGeom>
          <a:noFill/>
          <a:ln cap="flat" cmpd="sng" w="9525">
            <a:solidFill>
              <a:schemeClr val="dk2"/>
            </a:solidFill>
            <a:prstDash val="solid"/>
            <a:round/>
            <a:headEnd len="med" w="med" type="none"/>
            <a:tailEnd len="med" w="med" type="triangle"/>
          </a:ln>
        </p:spPr>
      </p:cxnSp>
      <p:cxnSp>
        <p:nvCxnSpPr>
          <p:cNvPr id="239" name="Google Shape;239;p23"/>
          <p:cNvCxnSpPr/>
          <p:nvPr/>
        </p:nvCxnSpPr>
        <p:spPr>
          <a:xfrm>
            <a:off x="2685700" y="1290250"/>
            <a:ext cx="750300" cy="301500"/>
          </a:xfrm>
          <a:prstGeom prst="straightConnector1">
            <a:avLst/>
          </a:prstGeom>
          <a:noFill/>
          <a:ln cap="flat" cmpd="sng" w="9525">
            <a:solidFill>
              <a:schemeClr val="dk2"/>
            </a:solidFill>
            <a:prstDash val="solid"/>
            <a:round/>
            <a:headEnd len="med" w="med" type="none"/>
            <a:tailEnd len="med" w="med" type="triangle"/>
          </a:ln>
        </p:spPr>
      </p:cxnSp>
      <p:sp>
        <p:nvSpPr>
          <p:cNvPr id="240" name="Google Shape;240;p23"/>
          <p:cNvSpPr/>
          <p:nvPr/>
        </p:nvSpPr>
        <p:spPr>
          <a:xfrm>
            <a:off x="6314250" y="1206200"/>
            <a:ext cx="14619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txBox="1"/>
          <p:nvPr/>
        </p:nvSpPr>
        <p:spPr>
          <a:xfrm>
            <a:off x="6325965" y="1258773"/>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a:t>
            </a:r>
            <a:endParaRPr sz="900"/>
          </a:p>
        </p:txBody>
      </p:sp>
      <p:cxnSp>
        <p:nvCxnSpPr>
          <p:cNvPr id="242" name="Google Shape;242;p23"/>
          <p:cNvCxnSpPr>
            <a:stCxn id="236" idx="4"/>
          </p:cNvCxnSpPr>
          <p:nvPr/>
        </p:nvCxnSpPr>
        <p:spPr>
          <a:xfrm flipH="1">
            <a:off x="7180625" y="939775"/>
            <a:ext cx="410100" cy="25920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23"/>
          <p:cNvSpPr/>
          <p:nvPr/>
        </p:nvSpPr>
        <p:spPr>
          <a:xfrm>
            <a:off x="6241625" y="1943913"/>
            <a:ext cx="1349100" cy="35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txBox="1"/>
          <p:nvPr/>
        </p:nvSpPr>
        <p:spPr>
          <a:xfrm>
            <a:off x="6390490" y="19430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a:t>
            </a:r>
            <a:endParaRPr sz="900"/>
          </a:p>
        </p:txBody>
      </p:sp>
      <p:cxnSp>
        <p:nvCxnSpPr>
          <p:cNvPr id="245" name="Google Shape;245;p23"/>
          <p:cNvCxnSpPr>
            <a:stCxn id="240" idx="4"/>
          </p:cNvCxnSpPr>
          <p:nvPr/>
        </p:nvCxnSpPr>
        <p:spPr>
          <a:xfrm flipH="1">
            <a:off x="6864900" y="1677500"/>
            <a:ext cx="180300" cy="279000"/>
          </a:xfrm>
          <a:prstGeom prst="straightConnector1">
            <a:avLst/>
          </a:prstGeom>
          <a:noFill/>
          <a:ln cap="flat" cmpd="sng" w="9525">
            <a:solidFill>
              <a:schemeClr val="dk2"/>
            </a:solidFill>
            <a:prstDash val="solid"/>
            <a:round/>
            <a:headEnd len="med" w="med" type="none"/>
            <a:tailEnd len="med" w="med" type="triangle"/>
          </a:ln>
        </p:spPr>
      </p:cxnSp>
      <p:sp>
        <p:nvSpPr>
          <p:cNvPr id="246" name="Google Shape;246;p23"/>
          <p:cNvSpPr txBox="1"/>
          <p:nvPr/>
        </p:nvSpPr>
        <p:spPr>
          <a:xfrm>
            <a:off x="238425" y="2461300"/>
            <a:ext cx="6626400" cy="24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rec_esquerra = 1                          rec_dreta =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Ara que disposem de tots els valors, podem retornar el máxim: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max(maxim_esquerra + maxim_dreta, rec_esquerra, rec_dreta)</a:t>
            </a:r>
            <a:endParaRPr>
              <a:solidFill>
                <a:schemeClr val="dk1"/>
              </a:solidFill>
            </a:endParaRPr>
          </a:p>
          <a:p>
            <a:pPr indent="0" lvl="0" marL="0" rtl="0" algn="l">
              <a:spcBef>
                <a:spcPts val="0"/>
              </a:spcBef>
              <a:spcAft>
                <a:spcPts val="0"/>
              </a:spcAft>
              <a:buNone/>
            </a:pPr>
            <a:r>
              <a:rPr lang="en">
                <a:solidFill>
                  <a:schemeClr val="dk1"/>
                </a:solidFill>
              </a:rPr>
              <a:t>	</a:t>
            </a:r>
            <a:r>
              <a:rPr b="1" lang="en">
                <a:solidFill>
                  <a:schemeClr val="dk1"/>
                </a:solidFill>
              </a:rPr>
              <a:t>max(1+2, 1, 2) = 3</a:t>
            </a:r>
            <a:endParaRPr b="1">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252" name="Google Shape;252;p24"/>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-6, 4]</a:t>
            </a:r>
            <a:endParaRPr sz="2200"/>
          </a:p>
        </p:txBody>
      </p:sp>
      <p:sp>
        <p:nvSpPr>
          <p:cNvPr id="253" name="Google Shape;253;p24"/>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[-6,4]</a:t>
            </a:r>
            <a:endParaRPr sz="2200"/>
          </a:p>
        </p:txBody>
      </p:sp>
      <p:sp>
        <p:nvSpPr>
          <p:cNvPr id="254" name="Google Shape;254;p24"/>
          <p:cNvSpPr txBox="1"/>
          <p:nvPr/>
        </p:nvSpPr>
        <p:spPr>
          <a:xfrm>
            <a:off x="273500" y="202555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3</a:t>
            </a:r>
            <a:endParaRPr>
              <a:solidFill>
                <a:schemeClr val="dk1"/>
              </a:solidFill>
            </a:endParaRPr>
          </a:p>
        </p:txBody>
      </p:sp>
      <p:sp>
        <p:nvSpPr>
          <p:cNvPr id="255" name="Google Shape;255;p24"/>
          <p:cNvSpPr txBox="1"/>
          <p:nvPr/>
        </p:nvSpPr>
        <p:spPr>
          <a:xfrm>
            <a:off x="2915250" y="2019026"/>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-2</a:t>
            </a:r>
            <a:endParaRPr>
              <a:solidFill>
                <a:schemeClr val="dk1"/>
              </a:solidFill>
            </a:endParaRPr>
          </a:p>
        </p:txBody>
      </p:sp>
      <p:sp>
        <p:nvSpPr>
          <p:cNvPr id="256" name="Google Shape;256;p24"/>
          <p:cNvSpPr/>
          <p:nvPr/>
        </p:nvSpPr>
        <p:spPr>
          <a:xfrm>
            <a:off x="6360125" y="329575"/>
            <a:ext cx="21879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258" name="Google Shape;258;p24"/>
          <p:cNvCxnSpPr/>
          <p:nvPr/>
        </p:nvCxnSpPr>
        <p:spPr>
          <a:xfrm flipH="1">
            <a:off x="1100800" y="1381425"/>
            <a:ext cx="273600" cy="224400"/>
          </a:xfrm>
          <a:prstGeom prst="straightConnector1">
            <a:avLst/>
          </a:prstGeom>
          <a:noFill/>
          <a:ln cap="flat" cmpd="sng" w="9525">
            <a:solidFill>
              <a:schemeClr val="dk2"/>
            </a:solidFill>
            <a:prstDash val="solid"/>
            <a:round/>
            <a:headEnd len="med" w="med" type="none"/>
            <a:tailEnd len="med" w="med" type="triangle"/>
          </a:ln>
        </p:spPr>
      </p:cxnSp>
      <p:cxnSp>
        <p:nvCxnSpPr>
          <p:cNvPr id="259" name="Google Shape;259;p24"/>
          <p:cNvCxnSpPr/>
          <p:nvPr/>
        </p:nvCxnSpPr>
        <p:spPr>
          <a:xfrm>
            <a:off x="3148500" y="1444525"/>
            <a:ext cx="287400" cy="147300"/>
          </a:xfrm>
          <a:prstGeom prst="straightConnector1">
            <a:avLst/>
          </a:prstGeom>
          <a:noFill/>
          <a:ln cap="flat" cmpd="sng" w="9525">
            <a:solidFill>
              <a:schemeClr val="dk2"/>
            </a:solidFill>
            <a:prstDash val="solid"/>
            <a:round/>
            <a:headEnd len="med" w="med" type="none"/>
            <a:tailEnd len="med" w="med" type="triangle"/>
          </a:ln>
        </p:spPr>
      </p:cxnSp>
      <p:sp>
        <p:nvSpPr>
          <p:cNvPr id="260" name="Google Shape;260;p24"/>
          <p:cNvSpPr/>
          <p:nvPr/>
        </p:nvSpPr>
        <p:spPr>
          <a:xfrm>
            <a:off x="6281100" y="1220100"/>
            <a:ext cx="1404300" cy="4713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txBox="1"/>
          <p:nvPr/>
        </p:nvSpPr>
        <p:spPr>
          <a:xfrm>
            <a:off x="6253026" y="12691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a:t>
            </a:r>
            <a:endParaRPr sz="900"/>
          </a:p>
        </p:txBody>
      </p:sp>
      <p:cxnSp>
        <p:nvCxnSpPr>
          <p:cNvPr id="262" name="Google Shape;262;p24"/>
          <p:cNvCxnSpPr>
            <a:stCxn id="256" idx="4"/>
          </p:cNvCxnSpPr>
          <p:nvPr/>
        </p:nvCxnSpPr>
        <p:spPr>
          <a:xfrm flipH="1">
            <a:off x="6896675" y="939775"/>
            <a:ext cx="557400" cy="273300"/>
          </a:xfrm>
          <a:prstGeom prst="straightConnector1">
            <a:avLst/>
          </a:prstGeom>
          <a:noFill/>
          <a:ln cap="flat" cmpd="sng" w="9525">
            <a:solidFill>
              <a:schemeClr val="dk2"/>
            </a:solidFill>
            <a:prstDash val="solid"/>
            <a:round/>
            <a:headEnd len="med" w="med" type="none"/>
            <a:tailEnd len="med" w="med" type="triangle"/>
          </a:ln>
        </p:spPr>
      </p:cxnSp>
      <p:sp>
        <p:nvSpPr>
          <p:cNvPr id="263" name="Google Shape;263;p24"/>
          <p:cNvSpPr txBox="1"/>
          <p:nvPr/>
        </p:nvSpPr>
        <p:spPr>
          <a:xfrm>
            <a:off x="231400" y="2643625"/>
            <a:ext cx="46560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Fem les crides recursives amb cada meitat de la llista:</a:t>
            </a:r>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rec_esquerra = 3</a:t>
            </a:r>
            <a:endParaRPr>
              <a:solidFill>
                <a:schemeClr val="dk1"/>
              </a:solidFill>
            </a:endParaRPr>
          </a:p>
          <a:p>
            <a:pPr indent="457200" lvl="0" marL="0" rtl="0" algn="l">
              <a:spcBef>
                <a:spcPts val="0"/>
              </a:spcBef>
              <a:spcAft>
                <a:spcPts val="0"/>
              </a:spcAft>
              <a:buNone/>
            </a:pPr>
            <a:r>
              <a:rPr lang="en">
                <a:solidFill>
                  <a:schemeClr val="dk1"/>
                </a:solidFill>
              </a:rPr>
              <a:t>rec_dreta = spm_dv([-6,4])</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269" name="Google Shape;269;p25"/>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[-6,4]</a:t>
            </a:r>
            <a:endParaRPr sz="2200"/>
          </a:p>
        </p:txBody>
      </p:sp>
      <p:sp>
        <p:nvSpPr>
          <p:cNvPr id="270" name="Google Shape;270;p25"/>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[-6]                           [4]</a:t>
            </a:r>
            <a:endParaRPr sz="2200"/>
          </a:p>
        </p:txBody>
      </p:sp>
      <p:sp>
        <p:nvSpPr>
          <p:cNvPr id="271" name="Google Shape;271;p25"/>
          <p:cNvSpPr txBox="1"/>
          <p:nvPr/>
        </p:nvSpPr>
        <p:spPr>
          <a:xfrm>
            <a:off x="273500" y="23687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acum = 0; maxim = -∞</a:t>
            </a:r>
            <a:endParaRPr>
              <a:solidFill>
                <a:schemeClr val="dk1"/>
              </a:solidFill>
            </a:endParaRPr>
          </a:p>
          <a:p>
            <a:pPr indent="0" lvl="0" marL="0" rtl="0" algn="l">
              <a:spcBef>
                <a:spcPts val="0"/>
              </a:spcBef>
              <a:spcAft>
                <a:spcPts val="0"/>
              </a:spcAft>
              <a:buNone/>
            </a:pPr>
            <a:r>
              <a:rPr lang="en">
                <a:solidFill>
                  <a:schemeClr val="dk1"/>
                </a:solidFill>
              </a:rPr>
              <a:t>acum = -6; maxim = -6</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maxim_esquerra = -6</a:t>
            </a:r>
            <a:endParaRPr>
              <a:solidFill>
                <a:schemeClr val="dk1"/>
              </a:solidFill>
            </a:endParaRPr>
          </a:p>
        </p:txBody>
      </p:sp>
      <p:sp>
        <p:nvSpPr>
          <p:cNvPr id="272" name="Google Shape;272;p25"/>
          <p:cNvSpPr txBox="1"/>
          <p:nvPr/>
        </p:nvSpPr>
        <p:spPr>
          <a:xfrm>
            <a:off x="2901225" y="23687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acum = 0; maxim = -∞</a:t>
            </a:r>
            <a:endParaRPr>
              <a:solidFill>
                <a:schemeClr val="dk1"/>
              </a:solidFill>
            </a:endParaRPr>
          </a:p>
          <a:p>
            <a:pPr indent="0" lvl="0" marL="0" rtl="0" algn="l">
              <a:spcBef>
                <a:spcPts val="0"/>
              </a:spcBef>
              <a:spcAft>
                <a:spcPts val="0"/>
              </a:spcAft>
              <a:buNone/>
            </a:pPr>
            <a:r>
              <a:rPr lang="en">
                <a:solidFill>
                  <a:schemeClr val="dk1"/>
                </a:solidFill>
              </a:rPr>
              <a:t>acum = 4; maxim = 4</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maxim_dreta = 4</a:t>
            </a:r>
            <a:endParaRPr>
              <a:solidFill>
                <a:schemeClr val="dk1"/>
              </a:solidFill>
            </a:endParaRPr>
          </a:p>
        </p:txBody>
      </p:sp>
      <p:sp>
        <p:nvSpPr>
          <p:cNvPr id="273" name="Google Shape;273;p25"/>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275" name="Google Shape;275;p25"/>
          <p:cNvCxnSpPr/>
          <p:nvPr/>
        </p:nvCxnSpPr>
        <p:spPr>
          <a:xfrm flipH="1">
            <a:off x="1100800" y="1311300"/>
            <a:ext cx="722400" cy="294600"/>
          </a:xfrm>
          <a:prstGeom prst="straightConnector1">
            <a:avLst/>
          </a:prstGeom>
          <a:noFill/>
          <a:ln cap="flat" cmpd="sng" w="9525">
            <a:solidFill>
              <a:schemeClr val="dk2"/>
            </a:solidFill>
            <a:prstDash val="solid"/>
            <a:round/>
            <a:headEnd len="med" w="med" type="none"/>
            <a:tailEnd len="med" w="med" type="triangle"/>
          </a:ln>
        </p:spPr>
      </p:cxnSp>
      <p:cxnSp>
        <p:nvCxnSpPr>
          <p:cNvPr id="276" name="Google Shape;276;p25"/>
          <p:cNvCxnSpPr/>
          <p:nvPr/>
        </p:nvCxnSpPr>
        <p:spPr>
          <a:xfrm>
            <a:off x="2685700" y="1290250"/>
            <a:ext cx="750300" cy="301500"/>
          </a:xfrm>
          <a:prstGeom prst="straightConnector1">
            <a:avLst/>
          </a:prstGeom>
          <a:noFill/>
          <a:ln cap="flat" cmpd="sng" w="9525">
            <a:solidFill>
              <a:schemeClr val="dk2"/>
            </a:solidFill>
            <a:prstDash val="solid"/>
            <a:round/>
            <a:headEnd len="med" w="med" type="none"/>
            <a:tailEnd len="med" w="med" type="triangle"/>
          </a:ln>
        </p:spPr>
      </p:cxnSp>
      <p:sp>
        <p:nvSpPr>
          <p:cNvPr id="277" name="Google Shape;277;p25"/>
          <p:cNvSpPr/>
          <p:nvPr/>
        </p:nvSpPr>
        <p:spPr>
          <a:xfrm>
            <a:off x="6314250" y="1206200"/>
            <a:ext cx="14619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txBox="1"/>
          <p:nvPr/>
        </p:nvSpPr>
        <p:spPr>
          <a:xfrm>
            <a:off x="6325965" y="1258773"/>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a:t>
            </a:r>
            <a:endParaRPr sz="900"/>
          </a:p>
        </p:txBody>
      </p:sp>
      <p:cxnSp>
        <p:nvCxnSpPr>
          <p:cNvPr id="279" name="Google Shape;279;p25"/>
          <p:cNvCxnSpPr>
            <a:stCxn id="273" idx="4"/>
          </p:cNvCxnSpPr>
          <p:nvPr/>
        </p:nvCxnSpPr>
        <p:spPr>
          <a:xfrm flipH="1">
            <a:off x="7180625" y="939775"/>
            <a:ext cx="410100" cy="259200"/>
          </a:xfrm>
          <a:prstGeom prst="straightConnector1">
            <a:avLst/>
          </a:prstGeom>
          <a:noFill/>
          <a:ln cap="flat" cmpd="sng" w="9525">
            <a:solidFill>
              <a:schemeClr val="dk2"/>
            </a:solidFill>
            <a:prstDash val="solid"/>
            <a:round/>
            <a:headEnd len="med" w="med" type="none"/>
            <a:tailEnd len="med" w="med" type="triangle"/>
          </a:ln>
        </p:spPr>
      </p:cxnSp>
      <p:cxnSp>
        <p:nvCxnSpPr>
          <p:cNvPr id="280" name="Google Shape;280;p25"/>
          <p:cNvCxnSpPr/>
          <p:nvPr/>
        </p:nvCxnSpPr>
        <p:spPr>
          <a:xfrm flipH="1" rot="10800000">
            <a:off x="2285075" y="1374425"/>
            <a:ext cx="14100" cy="357600"/>
          </a:xfrm>
          <a:prstGeom prst="straightConnector1">
            <a:avLst/>
          </a:prstGeom>
          <a:noFill/>
          <a:ln cap="flat" cmpd="sng" w="9525">
            <a:solidFill>
              <a:schemeClr val="dk2"/>
            </a:solidFill>
            <a:prstDash val="solid"/>
            <a:round/>
            <a:headEnd len="med" w="med" type="none"/>
            <a:tailEnd len="med" w="med" type="triangle"/>
          </a:ln>
        </p:spPr>
      </p:cxnSp>
      <p:sp>
        <p:nvSpPr>
          <p:cNvPr id="281" name="Google Shape;281;p25"/>
          <p:cNvSpPr txBox="1"/>
          <p:nvPr/>
        </p:nvSpPr>
        <p:spPr>
          <a:xfrm>
            <a:off x="2235975" y="1493650"/>
            <a:ext cx="7224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meitat</a:t>
            </a:r>
            <a:endParaRPr/>
          </a:p>
        </p:txBody>
      </p:sp>
      <p:sp>
        <p:nvSpPr>
          <p:cNvPr id="282" name="Google Shape;282;p25"/>
          <p:cNvSpPr txBox="1"/>
          <p:nvPr/>
        </p:nvSpPr>
        <p:spPr>
          <a:xfrm>
            <a:off x="273500" y="2136550"/>
            <a:ext cx="4039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Anem acumulant i ens quedem amb el màxim:</a:t>
            </a:r>
            <a:endParaRPr/>
          </a:p>
        </p:txBody>
      </p:sp>
      <p:cxnSp>
        <p:nvCxnSpPr>
          <p:cNvPr id="283" name="Google Shape;283;p25"/>
          <p:cNvCxnSpPr/>
          <p:nvPr/>
        </p:nvCxnSpPr>
        <p:spPr>
          <a:xfrm flipH="1">
            <a:off x="532900" y="2077600"/>
            <a:ext cx="567900" cy="6900"/>
          </a:xfrm>
          <a:prstGeom prst="straightConnector1">
            <a:avLst/>
          </a:prstGeom>
          <a:noFill/>
          <a:ln cap="flat" cmpd="sng" w="9525">
            <a:solidFill>
              <a:schemeClr val="dk2"/>
            </a:solidFill>
            <a:prstDash val="solid"/>
            <a:round/>
            <a:headEnd len="med" w="med" type="none"/>
            <a:tailEnd len="med" w="med" type="triangle"/>
          </a:ln>
        </p:spPr>
      </p:cxnSp>
      <p:cxnSp>
        <p:nvCxnSpPr>
          <p:cNvPr id="284" name="Google Shape;284;p25"/>
          <p:cNvCxnSpPr/>
          <p:nvPr/>
        </p:nvCxnSpPr>
        <p:spPr>
          <a:xfrm>
            <a:off x="3209750" y="2096675"/>
            <a:ext cx="673200" cy="0"/>
          </a:xfrm>
          <a:prstGeom prst="straightConnector1">
            <a:avLst/>
          </a:prstGeom>
          <a:noFill/>
          <a:ln cap="flat" cmpd="sng" w="9525">
            <a:solidFill>
              <a:schemeClr val="dk2"/>
            </a:solidFill>
            <a:prstDash val="solid"/>
            <a:round/>
            <a:headEnd len="med" w="med" type="none"/>
            <a:tailEnd len="med" w="med" type="triangle"/>
          </a:ln>
        </p:spPr>
      </p:cxnSp>
      <p:sp>
        <p:nvSpPr>
          <p:cNvPr id="285" name="Google Shape;285;p25"/>
          <p:cNvSpPr/>
          <p:nvPr/>
        </p:nvSpPr>
        <p:spPr>
          <a:xfrm>
            <a:off x="6775025" y="1943913"/>
            <a:ext cx="1349100" cy="35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txBox="1"/>
          <p:nvPr/>
        </p:nvSpPr>
        <p:spPr>
          <a:xfrm>
            <a:off x="6923890" y="19430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spm_dv([-6, 4])</a:t>
            </a:r>
            <a:endParaRPr sz="900"/>
          </a:p>
        </p:txBody>
      </p:sp>
      <p:cxnSp>
        <p:nvCxnSpPr>
          <p:cNvPr id="287" name="Google Shape;287;p25"/>
          <p:cNvCxnSpPr>
            <a:stCxn id="277" idx="4"/>
          </p:cNvCxnSpPr>
          <p:nvPr/>
        </p:nvCxnSpPr>
        <p:spPr>
          <a:xfrm>
            <a:off x="7045200" y="1677500"/>
            <a:ext cx="254700" cy="279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293" name="Google Shape;293;p26"/>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[-6,4]</a:t>
            </a:r>
            <a:endParaRPr sz="2200"/>
          </a:p>
        </p:txBody>
      </p:sp>
      <p:sp>
        <p:nvSpPr>
          <p:cNvPr id="294" name="Google Shape;294;p26"/>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[-6]                           [4]</a:t>
            </a:r>
            <a:endParaRPr sz="2200"/>
          </a:p>
        </p:txBody>
      </p:sp>
      <p:sp>
        <p:nvSpPr>
          <p:cNvPr id="295" name="Google Shape;295;p26"/>
          <p:cNvSpPr txBox="1"/>
          <p:nvPr/>
        </p:nvSpPr>
        <p:spPr>
          <a:xfrm>
            <a:off x="266350" y="19565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-6</a:t>
            </a:r>
            <a:endParaRPr>
              <a:solidFill>
                <a:schemeClr val="dk1"/>
              </a:solidFill>
            </a:endParaRPr>
          </a:p>
        </p:txBody>
      </p:sp>
      <p:sp>
        <p:nvSpPr>
          <p:cNvPr id="296" name="Google Shape;296;p26"/>
          <p:cNvSpPr txBox="1"/>
          <p:nvPr/>
        </p:nvSpPr>
        <p:spPr>
          <a:xfrm>
            <a:off x="2894200" y="19565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4</a:t>
            </a:r>
            <a:endParaRPr>
              <a:solidFill>
                <a:schemeClr val="dk1"/>
              </a:solidFill>
            </a:endParaRPr>
          </a:p>
        </p:txBody>
      </p:sp>
      <p:sp>
        <p:nvSpPr>
          <p:cNvPr id="297" name="Google Shape;297;p26"/>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299" name="Google Shape;299;p26"/>
          <p:cNvCxnSpPr/>
          <p:nvPr/>
        </p:nvCxnSpPr>
        <p:spPr>
          <a:xfrm flipH="1">
            <a:off x="1100800" y="1311300"/>
            <a:ext cx="722400" cy="294600"/>
          </a:xfrm>
          <a:prstGeom prst="straightConnector1">
            <a:avLst/>
          </a:prstGeom>
          <a:noFill/>
          <a:ln cap="flat" cmpd="sng" w="9525">
            <a:solidFill>
              <a:schemeClr val="dk2"/>
            </a:solidFill>
            <a:prstDash val="solid"/>
            <a:round/>
            <a:headEnd len="med" w="med" type="none"/>
            <a:tailEnd len="med" w="med" type="triangle"/>
          </a:ln>
        </p:spPr>
      </p:cxnSp>
      <p:cxnSp>
        <p:nvCxnSpPr>
          <p:cNvPr id="300" name="Google Shape;300;p26"/>
          <p:cNvCxnSpPr/>
          <p:nvPr/>
        </p:nvCxnSpPr>
        <p:spPr>
          <a:xfrm>
            <a:off x="2685700" y="1290250"/>
            <a:ext cx="750300" cy="301500"/>
          </a:xfrm>
          <a:prstGeom prst="straightConnector1">
            <a:avLst/>
          </a:prstGeom>
          <a:noFill/>
          <a:ln cap="flat" cmpd="sng" w="9525">
            <a:solidFill>
              <a:schemeClr val="dk2"/>
            </a:solidFill>
            <a:prstDash val="solid"/>
            <a:round/>
            <a:headEnd len="med" w="med" type="none"/>
            <a:tailEnd len="med" w="med" type="triangle"/>
          </a:ln>
        </p:spPr>
      </p:cxnSp>
      <p:sp>
        <p:nvSpPr>
          <p:cNvPr id="301" name="Google Shape;301;p26"/>
          <p:cNvSpPr/>
          <p:nvPr/>
        </p:nvSpPr>
        <p:spPr>
          <a:xfrm>
            <a:off x="6314250" y="1206200"/>
            <a:ext cx="14619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txBox="1"/>
          <p:nvPr/>
        </p:nvSpPr>
        <p:spPr>
          <a:xfrm>
            <a:off x="6325965" y="1258773"/>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a:t>
            </a:r>
            <a:endParaRPr sz="900"/>
          </a:p>
        </p:txBody>
      </p:sp>
      <p:cxnSp>
        <p:nvCxnSpPr>
          <p:cNvPr id="303" name="Google Shape;303;p26"/>
          <p:cNvCxnSpPr>
            <a:stCxn id="297" idx="4"/>
          </p:cNvCxnSpPr>
          <p:nvPr/>
        </p:nvCxnSpPr>
        <p:spPr>
          <a:xfrm flipH="1">
            <a:off x="7180625" y="939775"/>
            <a:ext cx="410100" cy="259200"/>
          </a:xfrm>
          <a:prstGeom prst="straightConnector1">
            <a:avLst/>
          </a:prstGeom>
          <a:noFill/>
          <a:ln cap="flat" cmpd="sng" w="9525">
            <a:solidFill>
              <a:schemeClr val="dk2"/>
            </a:solidFill>
            <a:prstDash val="solid"/>
            <a:round/>
            <a:headEnd len="med" w="med" type="none"/>
            <a:tailEnd len="med" w="med" type="triangle"/>
          </a:ln>
        </p:spPr>
      </p:cxnSp>
      <p:sp>
        <p:nvSpPr>
          <p:cNvPr id="304" name="Google Shape;304;p26"/>
          <p:cNvSpPr/>
          <p:nvPr/>
        </p:nvSpPr>
        <p:spPr>
          <a:xfrm>
            <a:off x="6775025" y="1943913"/>
            <a:ext cx="1349100" cy="35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txBox="1"/>
          <p:nvPr/>
        </p:nvSpPr>
        <p:spPr>
          <a:xfrm>
            <a:off x="6923890" y="19430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spm_dv([-6, 4])</a:t>
            </a:r>
            <a:endParaRPr sz="900"/>
          </a:p>
        </p:txBody>
      </p:sp>
      <p:cxnSp>
        <p:nvCxnSpPr>
          <p:cNvPr id="306" name="Google Shape;306;p26"/>
          <p:cNvCxnSpPr>
            <a:stCxn id="301" idx="4"/>
          </p:cNvCxnSpPr>
          <p:nvPr/>
        </p:nvCxnSpPr>
        <p:spPr>
          <a:xfrm>
            <a:off x="7045200" y="1677500"/>
            <a:ext cx="254700" cy="279000"/>
          </a:xfrm>
          <a:prstGeom prst="straightConnector1">
            <a:avLst/>
          </a:prstGeom>
          <a:noFill/>
          <a:ln cap="flat" cmpd="sng" w="9525">
            <a:solidFill>
              <a:schemeClr val="dk2"/>
            </a:solidFill>
            <a:prstDash val="solid"/>
            <a:round/>
            <a:headEnd len="med" w="med" type="none"/>
            <a:tailEnd len="med" w="med" type="triangle"/>
          </a:ln>
        </p:spPr>
      </p:cxnSp>
      <p:sp>
        <p:nvSpPr>
          <p:cNvPr id="307" name="Google Shape;307;p26"/>
          <p:cNvSpPr txBox="1"/>
          <p:nvPr/>
        </p:nvSpPr>
        <p:spPr>
          <a:xfrm>
            <a:off x="238425" y="2461300"/>
            <a:ext cx="46560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Fem les crides recursives amb cada meitat de la llista:</a:t>
            </a:r>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rec_esquerra = </a:t>
            </a:r>
            <a:r>
              <a:rPr lang="en">
                <a:solidFill>
                  <a:schemeClr val="dk1"/>
                </a:solidFill>
              </a:rPr>
              <a:t>spm_dv([-6])</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7"/>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313" name="Google Shape;313;p27"/>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sp>
        <p:nvSpPr>
          <p:cNvPr id="315" name="Google Shape;315;p27"/>
          <p:cNvSpPr/>
          <p:nvPr/>
        </p:nvSpPr>
        <p:spPr>
          <a:xfrm>
            <a:off x="6314250" y="1206200"/>
            <a:ext cx="14619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txBox="1"/>
          <p:nvPr/>
        </p:nvSpPr>
        <p:spPr>
          <a:xfrm>
            <a:off x="6325965" y="1258773"/>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a:t>
            </a:r>
            <a:endParaRPr sz="900"/>
          </a:p>
        </p:txBody>
      </p:sp>
      <p:cxnSp>
        <p:nvCxnSpPr>
          <p:cNvPr id="317" name="Google Shape;317;p27"/>
          <p:cNvCxnSpPr>
            <a:stCxn id="313" idx="4"/>
          </p:cNvCxnSpPr>
          <p:nvPr/>
        </p:nvCxnSpPr>
        <p:spPr>
          <a:xfrm flipH="1">
            <a:off x="7180625" y="939775"/>
            <a:ext cx="410100" cy="25920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27"/>
          <p:cNvSpPr/>
          <p:nvPr/>
        </p:nvSpPr>
        <p:spPr>
          <a:xfrm>
            <a:off x="6775025" y="1943913"/>
            <a:ext cx="1349100" cy="3576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txBox="1"/>
          <p:nvPr/>
        </p:nvSpPr>
        <p:spPr>
          <a:xfrm>
            <a:off x="6923890" y="19430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spm_dv([-6, 4])</a:t>
            </a:r>
            <a:endParaRPr sz="900"/>
          </a:p>
        </p:txBody>
      </p:sp>
      <p:cxnSp>
        <p:nvCxnSpPr>
          <p:cNvPr id="320" name="Google Shape;320;p27"/>
          <p:cNvCxnSpPr>
            <a:stCxn id="315" idx="4"/>
          </p:cNvCxnSpPr>
          <p:nvPr/>
        </p:nvCxnSpPr>
        <p:spPr>
          <a:xfrm>
            <a:off x="7045200" y="1677500"/>
            <a:ext cx="254700" cy="27900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27"/>
          <p:cNvSpPr/>
          <p:nvPr/>
        </p:nvSpPr>
        <p:spPr>
          <a:xfrm>
            <a:off x="6643662" y="2491747"/>
            <a:ext cx="974100" cy="2790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txBox="1"/>
          <p:nvPr/>
        </p:nvSpPr>
        <p:spPr>
          <a:xfrm>
            <a:off x="6657676" y="244968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spm_dv([-6])</a:t>
            </a:r>
            <a:endParaRPr sz="900"/>
          </a:p>
        </p:txBody>
      </p:sp>
      <p:cxnSp>
        <p:nvCxnSpPr>
          <p:cNvPr id="323" name="Google Shape;323;p27"/>
          <p:cNvCxnSpPr/>
          <p:nvPr/>
        </p:nvCxnSpPr>
        <p:spPr>
          <a:xfrm flipH="1">
            <a:off x="7131550" y="2300025"/>
            <a:ext cx="218700" cy="203400"/>
          </a:xfrm>
          <a:prstGeom prst="straightConnector1">
            <a:avLst/>
          </a:prstGeom>
          <a:noFill/>
          <a:ln cap="flat" cmpd="sng" w="9525">
            <a:solidFill>
              <a:schemeClr val="dk2"/>
            </a:solidFill>
            <a:prstDash val="solid"/>
            <a:round/>
            <a:headEnd len="med" w="med" type="none"/>
            <a:tailEnd len="med" w="med" type="triangle"/>
          </a:ln>
        </p:spPr>
      </p:cxnSp>
      <p:sp>
        <p:nvSpPr>
          <p:cNvPr id="324" name="Google Shape;324;p27"/>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[-6]</a:t>
            </a:r>
            <a:endParaRPr sz="2200"/>
          </a:p>
        </p:txBody>
      </p:sp>
      <p:sp>
        <p:nvSpPr>
          <p:cNvPr id="325" name="Google Shape;325;p27"/>
          <p:cNvSpPr txBox="1"/>
          <p:nvPr/>
        </p:nvSpPr>
        <p:spPr>
          <a:xfrm>
            <a:off x="652150" y="1682950"/>
            <a:ext cx="46350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 que la llista només té un element, el retornem directament.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8"/>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331" name="Google Shape;331;p28"/>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[-6,4]</a:t>
            </a:r>
            <a:endParaRPr sz="2200"/>
          </a:p>
        </p:txBody>
      </p:sp>
      <p:sp>
        <p:nvSpPr>
          <p:cNvPr id="332" name="Google Shape;332;p28"/>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[-6]                           [4]</a:t>
            </a:r>
            <a:endParaRPr sz="2200"/>
          </a:p>
        </p:txBody>
      </p:sp>
      <p:sp>
        <p:nvSpPr>
          <p:cNvPr id="333" name="Google Shape;333;p28"/>
          <p:cNvSpPr txBox="1"/>
          <p:nvPr/>
        </p:nvSpPr>
        <p:spPr>
          <a:xfrm>
            <a:off x="266350" y="19565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-6</a:t>
            </a:r>
            <a:endParaRPr>
              <a:solidFill>
                <a:schemeClr val="dk1"/>
              </a:solidFill>
            </a:endParaRPr>
          </a:p>
        </p:txBody>
      </p:sp>
      <p:sp>
        <p:nvSpPr>
          <p:cNvPr id="334" name="Google Shape;334;p28"/>
          <p:cNvSpPr txBox="1"/>
          <p:nvPr/>
        </p:nvSpPr>
        <p:spPr>
          <a:xfrm>
            <a:off x="2894200" y="19565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4</a:t>
            </a:r>
            <a:endParaRPr>
              <a:solidFill>
                <a:schemeClr val="dk1"/>
              </a:solidFill>
            </a:endParaRPr>
          </a:p>
        </p:txBody>
      </p:sp>
      <p:sp>
        <p:nvSpPr>
          <p:cNvPr id="335" name="Google Shape;335;p28"/>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337" name="Google Shape;337;p28"/>
          <p:cNvCxnSpPr/>
          <p:nvPr/>
        </p:nvCxnSpPr>
        <p:spPr>
          <a:xfrm flipH="1">
            <a:off x="1100800" y="1311300"/>
            <a:ext cx="722400" cy="294600"/>
          </a:xfrm>
          <a:prstGeom prst="straightConnector1">
            <a:avLst/>
          </a:prstGeom>
          <a:noFill/>
          <a:ln cap="flat" cmpd="sng" w="9525">
            <a:solidFill>
              <a:schemeClr val="dk2"/>
            </a:solidFill>
            <a:prstDash val="solid"/>
            <a:round/>
            <a:headEnd len="med" w="med" type="none"/>
            <a:tailEnd len="med" w="med" type="triangle"/>
          </a:ln>
        </p:spPr>
      </p:cxnSp>
      <p:cxnSp>
        <p:nvCxnSpPr>
          <p:cNvPr id="338" name="Google Shape;338;p28"/>
          <p:cNvCxnSpPr/>
          <p:nvPr/>
        </p:nvCxnSpPr>
        <p:spPr>
          <a:xfrm>
            <a:off x="2685700" y="1290250"/>
            <a:ext cx="750300" cy="301500"/>
          </a:xfrm>
          <a:prstGeom prst="straightConnector1">
            <a:avLst/>
          </a:prstGeom>
          <a:noFill/>
          <a:ln cap="flat" cmpd="sng" w="9525">
            <a:solidFill>
              <a:schemeClr val="dk2"/>
            </a:solidFill>
            <a:prstDash val="solid"/>
            <a:round/>
            <a:headEnd len="med" w="med" type="none"/>
            <a:tailEnd len="med" w="med" type="triangle"/>
          </a:ln>
        </p:spPr>
      </p:cxnSp>
      <p:sp>
        <p:nvSpPr>
          <p:cNvPr id="339" name="Google Shape;339;p28"/>
          <p:cNvSpPr/>
          <p:nvPr/>
        </p:nvSpPr>
        <p:spPr>
          <a:xfrm>
            <a:off x="6314250" y="1206200"/>
            <a:ext cx="14619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
          <p:cNvSpPr txBox="1"/>
          <p:nvPr/>
        </p:nvSpPr>
        <p:spPr>
          <a:xfrm>
            <a:off x="6325965" y="1258773"/>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a:t>
            </a:r>
            <a:endParaRPr sz="900"/>
          </a:p>
        </p:txBody>
      </p:sp>
      <p:cxnSp>
        <p:nvCxnSpPr>
          <p:cNvPr id="341" name="Google Shape;341;p28"/>
          <p:cNvCxnSpPr>
            <a:stCxn id="335" idx="4"/>
          </p:cNvCxnSpPr>
          <p:nvPr/>
        </p:nvCxnSpPr>
        <p:spPr>
          <a:xfrm flipH="1">
            <a:off x="7180625" y="939775"/>
            <a:ext cx="410100" cy="259200"/>
          </a:xfrm>
          <a:prstGeom prst="straightConnector1">
            <a:avLst/>
          </a:prstGeom>
          <a:noFill/>
          <a:ln cap="flat" cmpd="sng" w="9525">
            <a:solidFill>
              <a:schemeClr val="dk2"/>
            </a:solidFill>
            <a:prstDash val="solid"/>
            <a:round/>
            <a:headEnd len="med" w="med" type="none"/>
            <a:tailEnd len="med" w="med" type="triangle"/>
          </a:ln>
        </p:spPr>
      </p:cxnSp>
      <p:sp>
        <p:nvSpPr>
          <p:cNvPr id="342" name="Google Shape;342;p28"/>
          <p:cNvSpPr/>
          <p:nvPr/>
        </p:nvSpPr>
        <p:spPr>
          <a:xfrm>
            <a:off x="6775025" y="1943913"/>
            <a:ext cx="1349100" cy="35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txBox="1"/>
          <p:nvPr/>
        </p:nvSpPr>
        <p:spPr>
          <a:xfrm>
            <a:off x="6923890" y="19430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spm_dv([-6, 4])</a:t>
            </a:r>
            <a:endParaRPr sz="900"/>
          </a:p>
        </p:txBody>
      </p:sp>
      <p:cxnSp>
        <p:nvCxnSpPr>
          <p:cNvPr id="344" name="Google Shape;344;p28"/>
          <p:cNvCxnSpPr>
            <a:stCxn id="339" idx="4"/>
          </p:cNvCxnSpPr>
          <p:nvPr/>
        </p:nvCxnSpPr>
        <p:spPr>
          <a:xfrm>
            <a:off x="7045200" y="1677500"/>
            <a:ext cx="254700" cy="279000"/>
          </a:xfrm>
          <a:prstGeom prst="straightConnector1">
            <a:avLst/>
          </a:prstGeom>
          <a:noFill/>
          <a:ln cap="flat" cmpd="sng" w="9525">
            <a:solidFill>
              <a:schemeClr val="dk2"/>
            </a:solidFill>
            <a:prstDash val="solid"/>
            <a:round/>
            <a:headEnd len="med" w="med" type="none"/>
            <a:tailEnd len="med" w="med" type="triangle"/>
          </a:ln>
        </p:spPr>
      </p:cxnSp>
      <p:sp>
        <p:nvSpPr>
          <p:cNvPr id="345" name="Google Shape;345;p28"/>
          <p:cNvSpPr txBox="1"/>
          <p:nvPr/>
        </p:nvSpPr>
        <p:spPr>
          <a:xfrm>
            <a:off x="238425" y="2461300"/>
            <a:ext cx="46560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Fem les crides recursives amb cada meitat de la llista:</a:t>
            </a:r>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rec_esquerra = -6</a:t>
            </a:r>
            <a:endParaRPr>
              <a:solidFill>
                <a:schemeClr val="dk1"/>
              </a:solidFill>
            </a:endParaRPr>
          </a:p>
          <a:p>
            <a:pPr indent="457200" lvl="0" marL="0" rtl="0" algn="l">
              <a:spcBef>
                <a:spcPts val="0"/>
              </a:spcBef>
              <a:spcAft>
                <a:spcPts val="0"/>
              </a:spcAft>
              <a:buNone/>
            </a:pPr>
            <a:r>
              <a:rPr lang="en">
                <a:solidFill>
                  <a:schemeClr val="dk1"/>
                </a:solidFill>
              </a:rPr>
              <a:t>rec_dreta = spm_dv([4])</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9"/>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351" name="Google Shape;351;p29"/>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sp>
        <p:nvSpPr>
          <p:cNvPr id="353" name="Google Shape;353;p29"/>
          <p:cNvSpPr/>
          <p:nvPr/>
        </p:nvSpPr>
        <p:spPr>
          <a:xfrm>
            <a:off x="6314250" y="1206200"/>
            <a:ext cx="14619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txBox="1"/>
          <p:nvPr/>
        </p:nvSpPr>
        <p:spPr>
          <a:xfrm>
            <a:off x="6325965" y="1258773"/>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a:t>
            </a:r>
            <a:endParaRPr sz="900"/>
          </a:p>
        </p:txBody>
      </p:sp>
      <p:cxnSp>
        <p:nvCxnSpPr>
          <p:cNvPr id="355" name="Google Shape;355;p29"/>
          <p:cNvCxnSpPr>
            <a:stCxn id="351" idx="4"/>
          </p:cNvCxnSpPr>
          <p:nvPr/>
        </p:nvCxnSpPr>
        <p:spPr>
          <a:xfrm flipH="1">
            <a:off x="7180625" y="939775"/>
            <a:ext cx="410100" cy="259200"/>
          </a:xfrm>
          <a:prstGeom prst="straightConnector1">
            <a:avLst/>
          </a:prstGeom>
          <a:noFill/>
          <a:ln cap="flat" cmpd="sng" w="9525">
            <a:solidFill>
              <a:schemeClr val="dk2"/>
            </a:solidFill>
            <a:prstDash val="solid"/>
            <a:round/>
            <a:headEnd len="med" w="med" type="none"/>
            <a:tailEnd len="med" w="med" type="triangle"/>
          </a:ln>
        </p:spPr>
      </p:cxnSp>
      <p:sp>
        <p:nvSpPr>
          <p:cNvPr id="356" name="Google Shape;356;p29"/>
          <p:cNvSpPr/>
          <p:nvPr/>
        </p:nvSpPr>
        <p:spPr>
          <a:xfrm>
            <a:off x="6775025" y="1943913"/>
            <a:ext cx="1349100" cy="3576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txBox="1"/>
          <p:nvPr/>
        </p:nvSpPr>
        <p:spPr>
          <a:xfrm>
            <a:off x="6923890" y="19430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spm_dv([-6, 4])</a:t>
            </a:r>
            <a:endParaRPr sz="900"/>
          </a:p>
        </p:txBody>
      </p:sp>
      <p:cxnSp>
        <p:nvCxnSpPr>
          <p:cNvPr id="358" name="Google Shape;358;p29"/>
          <p:cNvCxnSpPr>
            <a:stCxn id="353" idx="4"/>
          </p:cNvCxnSpPr>
          <p:nvPr/>
        </p:nvCxnSpPr>
        <p:spPr>
          <a:xfrm>
            <a:off x="7045200" y="1677500"/>
            <a:ext cx="254700" cy="279000"/>
          </a:xfrm>
          <a:prstGeom prst="straightConnector1">
            <a:avLst/>
          </a:prstGeom>
          <a:noFill/>
          <a:ln cap="flat" cmpd="sng" w="9525">
            <a:solidFill>
              <a:schemeClr val="dk2"/>
            </a:solidFill>
            <a:prstDash val="solid"/>
            <a:round/>
            <a:headEnd len="med" w="med" type="none"/>
            <a:tailEnd len="med" w="med" type="triangle"/>
          </a:ln>
        </p:spPr>
      </p:cxnSp>
      <p:sp>
        <p:nvSpPr>
          <p:cNvPr id="359" name="Google Shape;359;p29"/>
          <p:cNvSpPr/>
          <p:nvPr/>
        </p:nvSpPr>
        <p:spPr>
          <a:xfrm>
            <a:off x="7405662" y="2491747"/>
            <a:ext cx="974100" cy="2790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txBox="1"/>
          <p:nvPr/>
        </p:nvSpPr>
        <p:spPr>
          <a:xfrm>
            <a:off x="7419676" y="244968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spm_dv([4])</a:t>
            </a:r>
            <a:endParaRPr sz="900"/>
          </a:p>
        </p:txBody>
      </p:sp>
      <p:cxnSp>
        <p:nvCxnSpPr>
          <p:cNvPr id="361" name="Google Shape;361;p29"/>
          <p:cNvCxnSpPr/>
          <p:nvPr/>
        </p:nvCxnSpPr>
        <p:spPr>
          <a:xfrm>
            <a:off x="7350250" y="2300025"/>
            <a:ext cx="496500" cy="210300"/>
          </a:xfrm>
          <a:prstGeom prst="straightConnector1">
            <a:avLst/>
          </a:prstGeom>
          <a:noFill/>
          <a:ln cap="flat" cmpd="sng" w="9525">
            <a:solidFill>
              <a:schemeClr val="dk2"/>
            </a:solidFill>
            <a:prstDash val="solid"/>
            <a:round/>
            <a:headEnd len="med" w="med" type="none"/>
            <a:tailEnd len="med" w="med" type="triangle"/>
          </a:ln>
        </p:spPr>
      </p:cxnSp>
      <p:sp>
        <p:nvSpPr>
          <p:cNvPr id="362" name="Google Shape;362;p29"/>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[4]</a:t>
            </a:r>
            <a:endParaRPr sz="2200"/>
          </a:p>
        </p:txBody>
      </p:sp>
      <p:sp>
        <p:nvSpPr>
          <p:cNvPr id="363" name="Google Shape;363;p29"/>
          <p:cNvSpPr txBox="1"/>
          <p:nvPr/>
        </p:nvSpPr>
        <p:spPr>
          <a:xfrm>
            <a:off x="652150" y="1682950"/>
            <a:ext cx="46350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 que la llista només té un element, el retornem directament.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0"/>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369" name="Google Shape;369;p30"/>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[-6,4]</a:t>
            </a:r>
            <a:endParaRPr sz="2200"/>
          </a:p>
        </p:txBody>
      </p:sp>
      <p:sp>
        <p:nvSpPr>
          <p:cNvPr id="370" name="Google Shape;370;p30"/>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[-6]                           [4]</a:t>
            </a:r>
            <a:endParaRPr sz="2200"/>
          </a:p>
        </p:txBody>
      </p:sp>
      <p:sp>
        <p:nvSpPr>
          <p:cNvPr id="371" name="Google Shape;371;p30"/>
          <p:cNvSpPr txBox="1"/>
          <p:nvPr/>
        </p:nvSpPr>
        <p:spPr>
          <a:xfrm>
            <a:off x="266350" y="19565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-6</a:t>
            </a:r>
            <a:endParaRPr>
              <a:solidFill>
                <a:schemeClr val="dk1"/>
              </a:solidFill>
            </a:endParaRPr>
          </a:p>
        </p:txBody>
      </p:sp>
      <p:sp>
        <p:nvSpPr>
          <p:cNvPr id="372" name="Google Shape;372;p30"/>
          <p:cNvSpPr txBox="1"/>
          <p:nvPr/>
        </p:nvSpPr>
        <p:spPr>
          <a:xfrm>
            <a:off x="2894200" y="19565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4</a:t>
            </a:r>
            <a:endParaRPr>
              <a:solidFill>
                <a:schemeClr val="dk1"/>
              </a:solidFill>
            </a:endParaRPr>
          </a:p>
        </p:txBody>
      </p:sp>
      <p:sp>
        <p:nvSpPr>
          <p:cNvPr id="373" name="Google Shape;373;p30"/>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375" name="Google Shape;375;p30"/>
          <p:cNvCxnSpPr/>
          <p:nvPr/>
        </p:nvCxnSpPr>
        <p:spPr>
          <a:xfrm flipH="1">
            <a:off x="1100800" y="1311300"/>
            <a:ext cx="722400" cy="294600"/>
          </a:xfrm>
          <a:prstGeom prst="straightConnector1">
            <a:avLst/>
          </a:prstGeom>
          <a:noFill/>
          <a:ln cap="flat" cmpd="sng" w="9525">
            <a:solidFill>
              <a:schemeClr val="dk2"/>
            </a:solidFill>
            <a:prstDash val="solid"/>
            <a:round/>
            <a:headEnd len="med" w="med" type="none"/>
            <a:tailEnd len="med" w="med" type="triangle"/>
          </a:ln>
        </p:spPr>
      </p:cxnSp>
      <p:cxnSp>
        <p:nvCxnSpPr>
          <p:cNvPr id="376" name="Google Shape;376;p30"/>
          <p:cNvCxnSpPr/>
          <p:nvPr/>
        </p:nvCxnSpPr>
        <p:spPr>
          <a:xfrm>
            <a:off x="2685700" y="1290250"/>
            <a:ext cx="750300" cy="301500"/>
          </a:xfrm>
          <a:prstGeom prst="straightConnector1">
            <a:avLst/>
          </a:prstGeom>
          <a:noFill/>
          <a:ln cap="flat" cmpd="sng" w="9525">
            <a:solidFill>
              <a:schemeClr val="dk2"/>
            </a:solidFill>
            <a:prstDash val="solid"/>
            <a:round/>
            <a:headEnd len="med" w="med" type="none"/>
            <a:tailEnd len="med" w="med" type="triangle"/>
          </a:ln>
        </p:spPr>
      </p:cxnSp>
      <p:sp>
        <p:nvSpPr>
          <p:cNvPr id="377" name="Google Shape;377;p30"/>
          <p:cNvSpPr/>
          <p:nvPr/>
        </p:nvSpPr>
        <p:spPr>
          <a:xfrm>
            <a:off x="6314250" y="1206200"/>
            <a:ext cx="14619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txBox="1"/>
          <p:nvPr/>
        </p:nvSpPr>
        <p:spPr>
          <a:xfrm>
            <a:off x="6325965" y="1258773"/>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a:t>
            </a:r>
            <a:endParaRPr sz="900"/>
          </a:p>
        </p:txBody>
      </p:sp>
      <p:cxnSp>
        <p:nvCxnSpPr>
          <p:cNvPr id="379" name="Google Shape;379;p30"/>
          <p:cNvCxnSpPr>
            <a:stCxn id="373" idx="4"/>
          </p:cNvCxnSpPr>
          <p:nvPr/>
        </p:nvCxnSpPr>
        <p:spPr>
          <a:xfrm flipH="1">
            <a:off x="7180625" y="939775"/>
            <a:ext cx="410100" cy="259200"/>
          </a:xfrm>
          <a:prstGeom prst="straightConnector1">
            <a:avLst/>
          </a:prstGeom>
          <a:noFill/>
          <a:ln cap="flat" cmpd="sng" w="9525">
            <a:solidFill>
              <a:schemeClr val="dk2"/>
            </a:solidFill>
            <a:prstDash val="solid"/>
            <a:round/>
            <a:headEnd len="med" w="med" type="none"/>
            <a:tailEnd len="med" w="med" type="triangle"/>
          </a:ln>
        </p:spPr>
      </p:cxnSp>
      <p:sp>
        <p:nvSpPr>
          <p:cNvPr id="380" name="Google Shape;380;p30"/>
          <p:cNvSpPr/>
          <p:nvPr/>
        </p:nvSpPr>
        <p:spPr>
          <a:xfrm>
            <a:off x="6775025" y="1943913"/>
            <a:ext cx="1349100" cy="35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txBox="1"/>
          <p:nvPr/>
        </p:nvSpPr>
        <p:spPr>
          <a:xfrm>
            <a:off x="6923890" y="19430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spm_dv([-6, 4])</a:t>
            </a:r>
            <a:endParaRPr sz="900"/>
          </a:p>
        </p:txBody>
      </p:sp>
      <p:cxnSp>
        <p:nvCxnSpPr>
          <p:cNvPr id="382" name="Google Shape;382;p30"/>
          <p:cNvCxnSpPr>
            <a:stCxn id="377" idx="4"/>
          </p:cNvCxnSpPr>
          <p:nvPr/>
        </p:nvCxnSpPr>
        <p:spPr>
          <a:xfrm>
            <a:off x="7045200" y="1677500"/>
            <a:ext cx="254700" cy="279000"/>
          </a:xfrm>
          <a:prstGeom prst="straightConnector1">
            <a:avLst/>
          </a:prstGeom>
          <a:noFill/>
          <a:ln cap="flat" cmpd="sng" w="9525">
            <a:solidFill>
              <a:schemeClr val="dk2"/>
            </a:solidFill>
            <a:prstDash val="solid"/>
            <a:round/>
            <a:headEnd len="med" w="med" type="none"/>
            <a:tailEnd len="med" w="med" type="triangle"/>
          </a:ln>
        </p:spPr>
      </p:cxnSp>
      <p:sp>
        <p:nvSpPr>
          <p:cNvPr id="383" name="Google Shape;383;p30"/>
          <p:cNvSpPr txBox="1"/>
          <p:nvPr/>
        </p:nvSpPr>
        <p:spPr>
          <a:xfrm>
            <a:off x="238425" y="2461300"/>
            <a:ext cx="7061400" cy="18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rec_esquerra = -6                          rec_dreta = 4</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Ara que disposem de tots els valors, podem retornar el máxim: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max(maxim_esquerra + maxim_dreta, rec_esquerra, rec_dreta)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max(-6+4, -6, 4) = 4</a:t>
            </a:r>
            <a:endParaRPr b="1">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1"/>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389" name="Google Shape;389;p31"/>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-6, 4]</a:t>
            </a:r>
            <a:endParaRPr sz="2200"/>
          </a:p>
        </p:txBody>
      </p:sp>
      <p:sp>
        <p:nvSpPr>
          <p:cNvPr id="390" name="Google Shape;390;p31"/>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[-6,4]</a:t>
            </a:r>
            <a:endParaRPr sz="2200"/>
          </a:p>
        </p:txBody>
      </p:sp>
      <p:sp>
        <p:nvSpPr>
          <p:cNvPr id="391" name="Google Shape;391;p31"/>
          <p:cNvSpPr txBox="1"/>
          <p:nvPr/>
        </p:nvSpPr>
        <p:spPr>
          <a:xfrm>
            <a:off x="273500" y="202555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3</a:t>
            </a:r>
            <a:endParaRPr>
              <a:solidFill>
                <a:schemeClr val="dk1"/>
              </a:solidFill>
            </a:endParaRPr>
          </a:p>
        </p:txBody>
      </p:sp>
      <p:sp>
        <p:nvSpPr>
          <p:cNvPr id="392" name="Google Shape;392;p31"/>
          <p:cNvSpPr txBox="1"/>
          <p:nvPr/>
        </p:nvSpPr>
        <p:spPr>
          <a:xfrm>
            <a:off x="2915250" y="2019026"/>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-2</a:t>
            </a:r>
            <a:endParaRPr>
              <a:solidFill>
                <a:schemeClr val="dk1"/>
              </a:solidFill>
            </a:endParaRPr>
          </a:p>
        </p:txBody>
      </p:sp>
      <p:sp>
        <p:nvSpPr>
          <p:cNvPr id="393" name="Google Shape;393;p31"/>
          <p:cNvSpPr/>
          <p:nvPr/>
        </p:nvSpPr>
        <p:spPr>
          <a:xfrm>
            <a:off x="6360125" y="329575"/>
            <a:ext cx="21879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395" name="Google Shape;395;p31"/>
          <p:cNvCxnSpPr/>
          <p:nvPr/>
        </p:nvCxnSpPr>
        <p:spPr>
          <a:xfrm flipH="1">
            <a:off x="1100800" y="1381425"/>
            <a:ext cx="273600" cy="22440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31"/>
          <p:cNvCxnSpPr/>
          <p:nvPr/>
        </p:nvCxnSpPr>
        <p:spPr>
          <a:xfrm>
            <a:off x="3148500" y="1444525"/>
            <a:ext cx="287400" cy="147300"/>
          </a:xfrm>
          <a:prstGeom prst="straightConnector1">
            <a:avLst/>
          </a:prstGeom>
          <a:noFill/>
          <a:ln cap="flat" cmpd="sng" w="9525">
            <a:solidFill>
              <a:schemeClr val="dk2"/>
            </a:solidFill>
            <a:prstDash val="solid"/>
            <a:round/>
            <a:headEnd len="med" w="med" type="none"/>
            <a:tailEnd len="med" w="med" type="triangle"/>
          </a:ln>
        </p:spPr>
      </p:cxnSp>
      <p:sp>
        <p:nvSpPr>
          <p:cNvPr id="397" name="Google Shape;397;p31"/>
          <p:cNvSpPr/>
          <p:nvPr/>
        </p:nvSpPr>
        <p:spPr>
          <a:xfrm>
            <a:off x="6281100" y="1220100"/>
            <a:ext cx="1404300" cy="4713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txBox="1"/>
          <p:nvPr/>
        </p:nvSpPr>
        <p:spPr>
          <a:xfrm>
            <a:off x="6253026" y="12691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a:t>
            </a:r>
            <a:endParaRPr sz="900"/>
          </a:p>
        </p:txBody>
      </p:sp>
      <p:cxnSp>
        <p:nvCxnSpPr>
          <p:cNvPr id="399" name="Google Shape;399;p31"/>
          <p:cNvCxnSpPr>
            <a:stCxn id="393" idx="4"/>
          </p:cNvCxnSpPr>
          <p:nvPr/>
        </p:nvCxnSpPr>
        <p:spPr>
          <a:xfrm flipH="1">
            <a:off x="6896675" y="939775"/>
            <a:ext cx="557400" cy="273300"/>
          </a:xfrm>
          <a:prstGeom prst="straightConnector1">
            <a:avLst/>
          </a:prstGeom>
          <a:noFill/>
          <a:ln cap="flat" cmpd="sng" w="9525">
            <a:solidFill>
              <a:schemeClr val="dk2"/>
            </a:solidFill>
            <a:prstDash val="solid"/>
            <a:round/>
            <a:headEnd len="med" w="med" type="none"/>
            <a:tailEnd len="med" w="med" type="triangle"/>
          </a:ln>
        </p:spPr>
      </p:cxnSp>
      <p:sp>
        <p:nvSpPr>
          <p:cNvPr id="400" name="Google Shape;400;p31"/>
          <p:cNvSpPr txBox="1"/>
          <p:nvPr/>
        </p:nvSpPr>
        <p:spPr>
          <a:xfrm>
            <a:off x="231400" y="2643625"/>
            <a:ext cx="65424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rec_esquerra = 3			        rec_dreta = 4</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Ara que disposem de tots els valors, podem retornar el máxim: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max(maxim_esquerra + maxim_dreta, rec_esquerra, rec_dreta)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max(3+(-2), 3, 4) = 4</a:t>
            </a:r>
            <a:endParaRPr b="1">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61" name="Google Shape;61;p14"/>
          <p:cNvSpPr txBox="1"/>
          <p:nvPr/>
        </p:nvSpPr>
        <p:spPr>
          <a:xfrm>
            <a:off x="427750" y="862525"/>
            <a:ext cx="4039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-6, 4, -1, 2, 1, -5]</a:t>
            </a:r>
            <a:endParaRPr sz="2200"/>
          </a:p>
        </p:txBody>
      </p:sp>
      <p:sp>
        <p:nvSpPr>
          <p:cNvPr id="62" name="Google Shape;62;p14"/>
          <p:cNvSpPr txBox="1"/>
          <p:nvPr/>
        </p:nvSpPr>
        <p:spPr>
          <a:xfrm>
            <a:off x="196325" y="2052750"/>
            <a:ext cx="7348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-6, 4]                               [-1, 2, 1, -5]</a:t>
            </a:r>
            <a:endParaRPr sz="2200"/>
          </a:p>
        </p:txBody>
      </p:sp>
      <p:cxnSp>
        <p:nvCxnSpPr>
          <p:cNvPr id="63" name="Google Shape;63;p14"/>
          <p:cNvCxnSpPr/>
          <p:nvPr/>
        </p:nvCxnSpPr>
        <p:spPr>
          <a:xfrm rot="10800000">
            <a:off x="420850" y="2622700"/>
            <a:ext cx="1262100" cy="6900"/>
          </a:xfrm>
          <a:prstGeom prst="straightConnector1">
            <a:avLst/>
          </a:prstGeom>
          <a:noFill/>
          <a:ln cap="flat" cmpd="sng" w="9525">
            <a:solidFill>
              <a:schemeClr val="dk2"/>
            </a:solidFill>
            <a:prstDash val="solid"/>
            <a:round/>
            <a:headEnd len="med" w="med" type="none"/>
            <a:tailEnd len="med" w="med" type="triangle"/>
          </a:ln>
        </p:spPr>
      </p:cxnSp>
      <p:cxnSp>
        <p:nvCxnSpPr>
          <p:cNvPr id="64" name="Google Shape;64;p14"/>
          <p:cNvCxnSpPr/>
          <p:nvPr/>
        </p:nvCxnSpPr>
        <p:spPr>
          <a:xfrm flipH="1" rot="10800000">
            <a:off x="4319550" y="2640000"/>
            <a:ext cx="1402500" cy="6900"/>
          </a:xfrm>
          <a:prstGeom prst="straightConnector1">
            <a:avLst/>
          </a:prstGeom>
          <a:noFill/>
          <a:ln cap="flat" cmpd="sng" w="9525">
            <a:solidFill>
              <a:schemeClr val="dk2"/>
            </a:solidFill>
            <a:prstDash val="solid"/>
            <a:round/>
            <a:headEnd len="med" w="med" type="none"/>
            <a:tailEnd len="med" w="med" type="triangle"/>
          </a:ln>
        </p:spPr>
      </p:cxnSp>
      <p:sp>
        <p:nvSpPr>
          <p:cNvPr id="65" name="Google Shape;65;p14"/>
          <p:cNvSpPr txBox="1"/>
          <p:nvPr/>
        </p:nvSpPr>
        <p:spPr>
          <a:xfrm>
            <a:off x="238425" y="2728250"/>
            <a:ext cx="4039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Anem acumulant i ens quedem amb el màxim:</a:t>
            </a:r>
            <a:endParaRPr/>
          </a:p>
        </p:txBody>
      </p:sp>
      <p:sp>
        <p:nvSpPr>
          <p:cNvPr id="66" name="Google Shape;66;p14"/>
          <p:cNvSpPr txBox="1"/>
          <p:nvPr/>
        </p:nvSpPr>
        <p:spPr>
          <a:xfrm>
            <a:off x="266475" y="3267725"/>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acum = 0; maxim = -∞</a:t>
            </a:r>
            <a:endParaRPr/>
          </a:p>
          <a:p>
            <a:pPr indent="0" lvl="0" marL="0" rtl="0" algn="l">
              <a:spcBef>
                <a:spcPts val="0"/>
              </a:spcBef>
              <a:spcAft>
                <a:spcPts val="0"/>
              </a:spcAft>
              <a:buNone/>
            </a:pPr>
            <a:r>
              <a:rPr lang="en">
                <a:solidFill>
                  <a:schemeClr val="dk1"/>
                </a:solidFill>
              </a:rPr>
              <a:t>acum = 4; maxim = 4</a:t>
            </a:r>
            <a:endParaRPr>
              <a:solidFill>
                <a:schemeClr val="dk1"/>
              </a:solidFill>
            </a:endParaRPr>
          </a:p>
          <a:p>
            <a:pPr indent="0" lvl="0" marL="0" rtl="0" algn="l">
              <a:spcBef>
                <a:spcPts val="0"/>
              </a:spcBef>
              <a:spcAft>
                <a:spcPts val="0"/>
              </a:spcAft>
              <a:buNone/>
            </a:pPr>
            <a:r>
              <a:rPr lang="en">
                <a:solidFill>
                  <a:schemeClr val="dk1"/>
                </a:solidFill>
              </a:rPr>
              <a:t>acum = -2; maxim = 4</a:t>
            </a:r>
            <a:endParaRPr>
              <a:solidFill>
                <a:schemeClr val="dk1"/>
              </a:solidFill>
            </a:endParaRPr>
          </a:p>
          <a:p>
            <a:pPr indent="0" lvl="0" marL="0" rtl="0" algn="l">
              <a:spcBef>
                <a:spcPts val="0"/>
              </a:spcBef>
              <a:spcAft>
                <a:spcPts val="0"/>
              </a:spcAft>
              <a:buNone/>
            </a:pPr>
            <a:r>
              <a:rPr lang="en">
                <a:solidFill>
                  <a:schemeClr val="dk1"/>
                </a:solidFill>
              </a:rPr>
              <a:t>acum = 0; maxim = 4</a:t>
            </a:r>
            <a:endParaRPr>
              <a:solidFill>
                <a:schemeClr val="dk1"/>
              </a:solidFill>
            </a:endParaRPr>
          </a:p>
          <a:p>
            <a:pPr indent="0" lvl="0" marL="0" rtl="0" algn="l">
              <a:spcBef>
                <a:spcPts val="0"/>
              </a:spcBef>
              <a:spcAft>
                <a:spcPts val="0"/>
              </a:spcAft>
              <a:buNone/>
            </a:pPr>
            <a:r>
              <a:rPr lang="en">
                <a:solidFill>
                  <a:schemeClr val="dk1"/>
                </a:solidFill>
              </a:rPr>
              <a:t>acum = 1; maxim = 4</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maxim_esquerra = 4</a:t>
            </a:r>
            <a:endParaRPr>
              <a:solidFill>
                <a:schemeClr val="dk1"/>
              </a:solidFill>
            </a:endParaRPr>
          </a:p>
        </p:txBody>
      </p:sp>
      <p:sp>
        <p:nvSpPr>
          <p:cNvPr id="67" name="Google Shape;67;p14"/>
          <p:cNvSpPr txBox="1"/>
          <p:nvPr/>
        </p:nvSpPr>
        <p:spPr>
          <a:xfrm>
            <a:off x="4156425" y="3267725"/>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acum = 0; maxim = -∞</a:t>
            </a:r>
            <a:endParaRPr/>
          </a:p>
          <a:p>
            <a:pPr indent="0" lvl="0" marL="0" rtl="0" algn="l">
              <a:spcBef>
                <a:spcPts val="0"/>
              </a:spcBef>
              <a:spcAft>
                <a:spcPts val="0"/>
              </a:spcAft>
              <a:buNone/>
            </a:pPr>
            <a:r>
              <a:rPr lang="en">
                <a:solidFill>
                  <a:schemeClr val="dk1"/>
                </a:solidFill>
              </a:rPr>
              <a:t>acum = -1; maxim = -1</a:t>
            </a:r>
            <a:endParaRPr>
              <a:solidFill>
                <a:schemeClr val="dk1"/>
              </a:solidFill>
            </a:endParaRPr>
          </a:p>
          <a:p>
            <a:pPr indent="0" lvl="0" marL="0" rtl="0" algn="l">
              <a:spcBef>
                <a:spcPts val="0"/>
              </a:spcBef>
              <a:spcAft>
                <a:spcPts val="0"/>
              </a:spcAft>
              <a:buNone/>
            </a:pPr>
            <a:r>
              <a:rPr lang="en">
                <a:solidFill>
                  <a:schemeClr val="dk1"/>
                </a:solidFill>
              </a:rPr>
              <a:t>acum = 1; maxim = 1</a:t>
            </a:r>
            <a:endParaRPr>
              <a:solidFill>
                <a:schemeClr val="dk1"/>
              </a:solidFill>
            </a:endParaRPr>
          </a:p>
          <a:p>
            <a:pPr indent="0" lvl="0" marL="0" rtl="0" algn="l">
              <a:spcBef>
                <a:spcPts val="0"/>
              </a:spcBef>
              <a:spcAft>
                <a:spcPts val="0"/>
              </a:spcAft>
              <a:buNone/>
            </a:pPr>
            <a:r>
              <a:rPr lang="en">
                <a:solidFill>
                  <a:schemeClr val="dk1"/>
                </a:solidFill>
              </a:rPr>
              <a:t>acum = 2; maxim = 2</a:t>
            </a:r>
            <a:endParaRPr>
              <a:solidFill>
                <a:schemeClr val="dk1"/>
              </a:solidFill>
            </a:endParaRPr>
          </a:p>
          <a:p>
            <a:pPr indent="0" lvl="0" marL="0" rtl="0" algn="l">
              <a:spcBef>
                <a:spcPts val="0"/>
              </a:spcBef>
              <a:spcAft>
                <a:spcPts val="0"/>
              </a:spcAft>
              <a:buNone/>
            </a:pPr>
            <a:r>
              <a:rPr lang="en">
                <a:solidFill>
                  <a:schemeClr val="dk1"/>
                </a:solidFill>
              </a:rPr>
              <a:t>acum = -3; maxim =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maxim_dreta = 2</a:t>
            </a:r>
            <a:endParaRPr>
              <a:solidFill>
                <a:schemeClr val="dk1"/>
              </a:solidFill>
            </a:endParaRPr>
          </a:p>
        </p:txBody>
      </p:sp>
      <p:sp>
        <p:nvSpPr>
          <p:cNvPr id="68" name="Google Shape;68;p14"/>
          <p:cNvSpPr/>
          <p:nvPr/>
        </p:nvSpPr>
        <p:spPr>
          <a:xfrm>
            <a:off x="6360125" y="329575"/>
            <a:ext cx="2159700" cy="61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a:t>
            </a:r>
            <a:r>
              <a:rPr lang="en" sz="1100">
                <a:solidFill>
                  <a:schemeClr val="dk1"/>
                </a:solidFill>
              </a:rPr>
              <a:t>[1, 2, -6, 4, -1, 2, 1, -5])</a:t>
            </a:r>
            <a:endParaRPr sz="900"/>
          </a:p>
        </p:txBody>
      </p:sp>
      <p:cxnSp>
        <p:nvCxnSpPr>
          <p:cNvPr id="70" name="Google Shape;70;p14"/>
          <p:cNvCxnSpPr/>
          <p:nvPr/>
        </p:nvCxnSpPr>
        <p:spPr>
          <a:xfrm>
            <a:off x="3134475" y="3372900"/>
            <a:ext cx="0" cy="1528800"/>
          </a:xfrm>
          <a:prstGeom prst="straightConnector1">
            <a:avLst/>
          </a:prstGeom>
          <a:noFill/>
          <a:ln cap="flat" cmpd="sng" w="9525">
            <a:solidFill>
              <a:schemeClr val="dk2"/>
            </a:solidFill>
            <a:prstDash val="solid"/>
            <a:round/>
            <a:headEnd len="med" w="med" type="none"/>
            <a:tailEnd len="med" w="med" type="none"/>
          </a:ln>
        </p:spPr>
      </p:cxnSp>
      <p:cxnSp>
        <p:nvCxnSpPr>
          <p:cNvPr id="71" name="Google Shape;71;p14"/>
          <p:cNvCxnSpPr/>
          <p:nvPr/>
        </p:nvCxnSpPr>
        <p:spPr>
          <a:xfrm flipH="1">
            <a:off x="911500" y="1381425"/>
            <a:ext cx="462900" cy="75720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p14"/>
          <p:cNvCxnSpPr/>
          <p:nvPr/>
        </p:nvCxnSpPr>
        <p:spPr>
          <a:xfrm>
            <a:off x="3148500" y="1444525"/>
            <a:ext cx="1297200" cy="729300"/>
          </a:xfrm>
          <a:prstGeom prst="straightConnector1">
            <a:avLst/>
          </a:prstGeom>
          <a:noFill/>
          <a:ln cap="flat" cmpd="sng" w="9525">
            <a:solidFill>
              <a:schemeClr val="dk2"/>
            </a:solidFill>
            <a:prstDash val="solid"/>
            <a:round/>
            <a:headEnd len="med" w="med" type="none"/>
            <a:tailEnd len="med" w="med" type="triangle"/>
          </a:ln>
        </p:spPr>
      </p:cxnSp>
      <p:cxnSp>
        <p:nvCxnSpPr>
          <p:cNvPr id="73" name="Google Shape;73;p14"/>
          <p:cNvCxnSpPr/>
          <p:nvPr/>
        </p:nvCxnSpPr>
        <p:spPr>
          <a:xfrm flipH="1" rot="10800000">
            <a:off x="2208875" y="1374425"/>
            <a:ext cx="14100" cy="357600"/>
          </a:xfrm>
          <a:prstGeom prst="straightConnector1">
            <a:avLst/>
          </a:prstGeom>
          <a:noFill/>
          <a:ln cap="flat" cmpd="sng" w="9525">
            <a:solidFill>
              <a:schemeClr val="dk2"/>
            </a:solidFill>
            <a:prstDash val="solid"/>
            <a:round/>
            <a:headEnd len="med" w="med" type="none"/>
            <a:tailEnd len="med" w="med" type="triangle"/>
          </a:ln>
        </p:spPr>
      </p:cxnSp>
      <p:sp>
        <p:nvSpPr>
          <p:cNvPr id="74" name="Google Shape;74;p14"/>
          <p:cNvSpPr txBox="1"/>
          <p:nvPr/>
        </p:nvSpPr>
        <p:spPr>
          <a:xfrm>
            <a:off x="2159775" y="1493650"/>
            <a:ext cx="4039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Separem la llista per la meitat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406" name="Google Shape;406;p32"/>
          <p:cNvSpPr txBox="1"/>
          <p:nvPr/>
        </p:nvSpPr>
        <p:spPr>
          <a:xfrm>
            <a:off x="427750" y="862525"/>
            <a:ext cx="4039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-6, 4, -1, 2, 1, -5]</a:t>
            </a:r>
            <a:endParaRPr sz="2200"/>
          </a:p>
        </p:txBody>
      </p:sp>
      <p:sp>
        <p:nvSpPr>
          <p:cNvPr id="407" name="Google Shape;407;p32"/>
          <p:cNvSpPr txBox="1"/>
          <p:nvPr/>
        </p:nvSpPr>
        <p:spPr>
          <a:xfrm>
            <a:off x="238425" y="1554238"/>
            <a:ext cx="7348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-6, 4]             [-1, 2, 1, -5]</a:t>
            </a:r>
            <a:endParaRPr sz="2200"/>
          </a:p>
        </p:txBody>
      </p:sp>
      <p:sp>
        <p:nvSpPr>
          <p:cNvPr id="408" name="Google Shape;408;p32"/>
          <p:cNvSpPr txBox="1"/>
          <p:nvPr/>
        </p:nvSpPr>
        <p:spPr>
          <a:xfrm>
            <a:off x="266475" y="1984475"/>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4</a:t>
            </a:r>
            <a:endParaRPr>
              <a:solidFill>
                <a:schemeClr val="dk1"/>
              </a:solidFill>
            </a:endParaRPr>
          </a:p>
        </p:txBody>
      </p:sp>
      <p:sp>
        <p:nvSpPr>
          <p:cNvPr id="409" name="Google Shape;409;p32"/>
          <p:cNvSpPr txBox="1"/>
          <p:nvPr/>
        </p:nvSpPr>
        <p:spPr>
          <a:xfrm>
            <a:off x="2887188" y="1963440"/>
            <a:ext cx="23913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2</a:t>
            </a:r>
            <a:endParaRPr>
              <a:solidFill>
                <a:schemeClr val="dk1"/>
              </a:solidFill>
            </a:endParaRPr>
          </a:p>
        </p:txBody>
      </p:sp>
      <p:sp>
        <p:nvSpPr>
          <p:cNvPr id="410" name="Google Shape;410;p32"/>
          <p:cNvSpPr/>
          <p:nvPr/>
        </p:nvSpPr>
        <p:spPr>
          <a:xfrm>
            <a:off x="6360125" y="329575"/>
            <a:ext cx="2117700" cy="61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412" name="Google Shape;412;p32"/>
          <p:cNvCxnSpPr/>
          <p:nvPr/>
        </p:nvCxnSpPr>
        <p:spPr>
          <a:xfrm flipH="1">
            <a:off x="1100800" y="1381425"/>
            <a:ext cx="273600" cy="224400"/>
          </a:xfrm>
          <a:prstGeom prst="straightConnector1">
            <a:avLst/>
          </a:prstGeom>
          <a:noFill/>
          <a:ln cap="flat" cmpd="sng" w="9525">
            <a:solidFill>
              <a:schemeClr val="dk2"/>
            </a:solidFill>
            <a:prstDash val="solid"/>
            <a:round/>
            <a:headEnd len="med" w="med" type="none"/>
            <a:tailEnd len="med" w="med" type="triangle"/>
          </a:ln>
        </p:spPr>
      </p:cxnSp>
      <p:cxnSp>
        <p:nvCxnSpPr>
          <p:cNvPr id="413" name="Google Shape;413;p32"/>
          <p:cNvCxnSpPr/>
          <p:nvPr/>
        </p:nvCxnSpPr>
        <p:spPr>
          <a:xfrm>
            <a:off x="3148500" y="1444525"/>
            <a:ext cx="287400" cy="147300"/>
          </a:xfrm>
          <a:prstGeom prst="straightConnector1">
            <a:avLst/>
          </a:prstGeom>
          <a:noFill/>
          <a:ln cap="flat" cmpd="sng" w="9525">
            <a:solidFill>
              <a:schemeClr val="dk2"/>
            </a:solidFill>
            <a:prstDash val="solid"/>
            <a:round/>
            <a:headEnd len="med" w="med" type="none"/>
            <a:tailEnd len="med" w="med" type="triangle"/>
          </a:ln>
        </p:spPr>
      </p:cxnSp>
      <p:sp>
        <p:nvSpPr>
          <p:cNvPr id="414" name="Google Shape;414;p32"/>
          <p:cNvSpPr txBox="1"/>
          <p:nvPr/>
        </p:nvSpPr>
        <p:spPr>
          <a:xfrm>
            <a:off x="231400" y="2643625"/>
            <a:ext cx="4656000" cy="15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Fem les crides recursives amb cada meitat de la llista: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rec_esquerra = 4</a:t>
            </a:r>
            <a:endParaRPr/>
          </a:p>
          <a:p>
            <a:pPr indent="457200" lvl="0" marL="0" rtl="0" algn="l">
              <a:spcBef>
                <a:spcPts val="0"/>
              </a:spcBef>
              <a:spcAft>
                <a:spcPts val="0"/>
              </a:spcAft>
              <a:buClr>
                <a:schemeClr val="dk1"/>
              </a:buClr>
              <a:buSzPts val="1100"/>
              <a:buFont typeface="Arial"/>
              <a:buNone/>
            </a:pPr>
            <a:r>
              <a:rPr lang="en">
                <a:solidFill>
                  <a:schemeClr val="dk1"/>
                </a:solidFill>
              </a:rPr>
              <a:t>rec_dreta = spm_dv([-1, 2, 1, -5])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3"/>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420" name="Google Shape;420;p33"/>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a:t>
            </a:r>
            <a:r>
              <a:rPr lang="en" sz="2400">
                <a:solidFill>
                  <a:schemeClr val="dk1"/>
                </a:solidFill>
              </a:rPr>
              <a:t>-1, 2, 1, -5</a:t>
            </a:r>
            <a:r>
              <a:rPr lang="en" sz="2400">
                <a:solidFill>
                  <a:schemeClr val="dk1"/>
                </a:solidFill>
              </a:rPr>
              <a:t>]</a:t>
            </a:r>
            <a:endParaRPr sz="2200"/>
          </a:p>
        </p:txBody>
      </p:sp>
      <p:sp>
        <p:nvSpPr>
          <p:cNvPr id="421" name="Google Shape;421;p33"/>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[1,-5]</a:t>
            </a:r>
            <a:endParaRPr sz="2200"/>
          </a:p>
        </p:txBody>
      </p:sp>
      <p:sp>
        <p:nvSpPr>
          <p:cNvPr id="422" name="Google Shape;422;p33"/>
          <p:cNvSpPr txBox="1"/>
          <p:nvPr/>
        </p:nvSpPr>
        <p:spPr>
          <a:xfrm>
            <a:off x="273500" y="23687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acum = 0; maxim = -∞</a:t>
            </a:r>
            <a:endParaRPr>
              <a:solidFill>
                <a:schemeClr val="dk1"/>
              </a:solidFill>
            </a:endParaRPr>
          </a:p>
          <a:p>
            <a:pPr indent="0" lvl="0" marL="0" rtl="0" algn="l">
              <a:spcBef>
                <a:spcPts val="0"/>
              </a:spcBef>
              <a:spcAft>
                <a:spcPts val="0"/>
              </a:spcAft>
              <a:buNone/>
            </a:pPr>
            <a:r>
              <a:rPr lang="en">
                <a:solidFill>
                  <a:schemeClr val="dk1"/>
                </a:solidFill>
              </a:rPr>
              <a:t>acum = 2; maxim = 2</a:t>
            </a:r>
            <a:endParaRPr>
              <a:solidFill>
                <a:schemeClr val="dk1"/>
              </a:solidFill>
            </a:endParaRPr>
          </a:p>
          <a:p>
            <a:pPr indent="0" lvl="0" marL="0" rtl="0" algn="l">
              <a:spcBef>
                <a:spcPts val="0"/>
              </a:spcBef>
              <a:spcAft>
                <a:spcPts val="0"/>
              </a:spcAft>
              <a:buNone/>
            </a:pPr>
            <a:r>
              <a:rPr lang="en">
                <a:solidFill>
                  <a:schemeClr val="dk1"/>
                </a:solidFill>
              </a:rPr>
              <a:t>acum = 1; maxim =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maxim_esquerra = 2</a:t>
            </a:r>
            <a:endParaRPr>
              <a:solidFill>
                <a:schemeClr val="dk1"/>
              </a:solidFill>
            </a:endParaRPr>
          </a:p>
        </p:txBody>
      </p:sp>
      <p:sp>
        <p:nvSpPr>
          <p:cNvPr id="423" name="Google Shape;423;p33"/>
          <p:cNvSpPr txBox="1"/>
          <p:nvPr/>
        </p:nvSpPr>
        <p:spPr>
          <a:xfrm>
            <a:off x="2901225" y="23687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acum = 0; maxim = -∞</a:t>
            </a:r>
            <a:endParaRPr>
              <a:solidFill>
                <a:schemeClr val="dk1"/>
              </a:solidFill>
            </a:endParaRPr>
          </a:p>
          <a:p>
            <a:pPr indent="0" lvl="0" marL="0" rtl="0" algn="l">
              <a:spcBef>
                <a:spcPts val="0"/>
              </a:spcBef>
              <a:spcAft>
                <a:spcPts val="0"/>
              </a:spcAft>
              <a:buNone/>
            </a:pPr>
            <a:r>
              <a:rPr lang="en">
                <a:solidFill>
                  <a:schemeClr val="dk1"/>
                </a:solidFill>
              </a:rPr>
              <a:t>acum = 1; maxim = 1</a:t>
            </a:r>
            <a:endParaRPr>
              <a:solidFill>
                <a:schemeClr val="dk1"/>
              </a:solidFill>
            </a:endParaRPr>
          </a:p>
          <a:p>
            <a:pPr indent="0" lvl="0" marL="0" rtl="0" algn="l">
              <a:spcBef>
                <a:spcPts val="0"/>
              </a:spcBef>
              <a:spcAft>
                <a:spcPts val="0"/>
              </a:spcAft>
              <a:buNone/>
            </a:pPr>
            <a:r>
              <a:rPr lang="en">
                <a:solidFill>
                  <a:schemeClr val="dk1"/>
                </a:solidFill>
              </a:rPr>
              <a:t>acum = -4; maxim = 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maxim_dreta = 1</a:t>
            </a:r>
            <a:endParaRPr>
              <a:solidFill>
                <a:schemeClr val="dk1"/>
              </a:solidFill>
            </a:endParaRPr>
          </a:p>
        </p:txBody>
      </p:sp>
      <p:sp>
        <p:nvSpPr>
          <p:cNvPr id="424" name="Google Shape;424;p33"/>
          <p:cNvSpPr/>
          <p:nvPr/>
        </p:nvSpPr>
        <p:spPr>
          <a:xfrm>
            <a:off x="6360125" y="329575"/>
            <a:ext cx="21528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426" name="Google Shape;426;p33"/>
          <p:cNvCxnSpPr/>
          <p:nvPr/>
        </p:nvCxnSpPr>
        <p:spPr>
          <a:xfrm flipH="1">
            <a:off x="1100800" y="1381425"/>
            <a:ext cx="273600" cy="224400"/>
          </a:xfrm>
          <a:prstGeom prst="straightConnector1">
            <a:avLst/>
          </a:prstGeom>
          <a:noFill/>
          <a:ln cap="flat" cmpd="sng" w="9525">
            <a:solidFill>
              <a:schemeClr val="dk2"/>
            </a:solidFill>
            <a:prstDash val="solid"/>
            <a:round/>
            <a:headEnd len="med" w="med" type="none"/>
            <a:tailEnd len="med" w="med" type="triangle"/>
          </a:ln>
        </p:spPr>
      </p:cxnSp>
      <p:cxnSp>
        <p:nvCxnSpPr>
          <p:cNvPr id="427" name="Google Shape;427;p33"/>
          <p:cNvCxnSpPr/>
          <p:nvPr/>
        </p:nvCxnSpPr>
        <p:spPr>
          <a:xfrm>
            <a:off x="3148500" y="1444525"/>
            <a:ext cx="287400" cy="147300"/>
          </a:xfrm>
          <a:prstGeom prst="straightConnector1">
            <a:avLst/>
          </a:prstGeom>
          <a:noFill/>
          <a:ln cap="flat" cmpd="sng" w="9525">
            <a:solidFill>
              <a:schemeClr val="dk2"/>
            </a:solidFill>
            <a:prstDash val="solid"/>
            <a:round/>
            <a:headEnd len="med" w="med" type="none"/>
            <a:tailEnd len="med" w="med" type="triangle"/>
          </a:ln>
        </p:spPr>
      </p:cxnSp>
      <p:sp>
        <p:nvSpPr>
          <p:cNvPr id="428" name="Google Shape;428;p33"/>
          <p:cNvSpPr/>
          <p:nvPr/>
        </p:nvSpPr>
        <p:spPr>
          <a:xfrm>
            <a:off x="7524150" y="1166800"/>
            <a:ext cx="1454700" cy="4713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3"/>
          <p:cNvSpPr txBox="1"/>
          <p:nvPr/>
        </p:nvSpPr>
        <p:spPr>
          <a:xfrm>
            <a:off x="74960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a:t>
            </a:r>
            <a:r>
              <a:rPr lang="en" sz="1100">
                <a:solidFill>
                  <a:schemeClr val="dk1"/>
                </a:solidFill>
              </a:rPr>
              <a:t>-1, 2, 1, -5</a:t>
            </a:r>
            <a:r>
              <a:rPr lang="en" sz="1100">
                <a:solidFill>
                  <a:schemeClr val="dk1"/>
                </a:solidFill>
              </a:rPr>
              <a:t>])</a:t>
            </a:r>
            <a:endParaRPr sz="900"/>
          </a:p>
        </p:txBody>
      </p:sp>
      <p:cxnSp>
        <p:nvCxnSpPr>
          <p:cNvPr id="430" name="Google Shape;430;p33"/>
          <p:cNvCxnSpPr>
            <a:stCxn id="424" idx="4"/>
          </p:cNvCxnSpPr>
          <p:nvPr/>
        </p:nvCxnSpPr>
        <p:spPr>
          <a:xfrm>
            <a:off x="7436525" y="939775"/>
            <a:ext cx="550500" cy="252300"/>
          </a:xfrm>
          <a:prstGeom prst="straightConnector1">
            <a:avLst/>
          </a:prstGeom>
          <a:noFill/>
          <a:ln cap="flat" cmpd="sng" w="9525">
            <a:solidFill>
              <a:schemeClr val="dk2"/>
            </a:solidFill>
            <a:prstDash val="solid"/>
            <a:round/>
            <a:headEnd len="med" w="med" type="none"/>
            <a:tailEnd len="med" w="med" type="triangle"/>
          </a:ln>
        </p:spPr>
      </p:cxnSp>
      <p:cxnSp>
        <p:nvCxnSpPr>
          <p:cNvPr id="431" name="Google Shape;431;p33"/>
          <p:cNvCxnSpPr/>
          <p:nvPr/>
        </p:nvCxnSpPr>
        <p:spPr>
          <a:xfrm flipH="1" rot="10800000">
            <a:off x="2208875" y="1374425"/>
            <a:ext cx="14100" cy="357600"/>
          </a:xfrm>
          <a:prstGeom prst="straightConnector1">
            <a:avLst/>
          </a:prstGeom>
          <a:noFill/>
          <a:ln cap="flat" cmpd="sng" w="9525">
            <a:solidFill>
              <a:schemeClr val="dk2"/>
            </a:solidFill>
            <a:prstDash val="solid"/>
            <a:round/>
            <a:headEnd len="med" w="med" type="none"/>
            <a:tailEnd len="med" w="med" type="triangle"/>
          </a:ln>
        </p:spPr>
      </p:cxnSp>
      <p:sp>
        <p:nvSpPr>
          <p:cNvPr id="432" name="Google Shape;432;p33"/>
          <p:cNvSpPr txBox="1"/>
          <p:nvPr/>
        </p:nvSpPr>
        <p:spPr>
          <a:xfrm>
            <a:off x="2159775" y="1493650"/>
            <a:ext cx="741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meitat</a:t>
            </a:r>
            <a:endParaRPr/>
          </a:p>
        </p:txBody>
      </p:sp>
      <p:sp>
        <p:nvSpPr>
          <p:cNvPr id="433" name="Google Shape;433;p33"/>
          <p:cNvSpPr txBox="1"/>
          <p:nvPr/>
        </p:nvSpPr>
        <p:spPr>
          <a:xfrm>
            <a:off x="273500" y="2136550"/>
            <a:ext cx="4039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Anem acumulant i ens quedem amb el màxim:</a:t>
            </a:r>
            <a:endParaRPr/>
          </a:p>
        </p:txBody>
      </p:sp>
      <p:cxnSp>
        <p:nvCxnSpPr>
          <p:cNvPr id="434" name="Google Shape;434;p33"/>
          <p:cNvCxnSpPr/>
          <p:nvPr/>
        </p:nvCxnSpPr>
        <p:spPr>
          <a:xfrm flipH="1">
            <a:off x="413825" y="2082650"/>
            <a:ext cx="567900" cy="6900"/>
          </a:xfrm>
          <a:prstGeom prst="straightConnector1">
            <a:avLst/>
          </a:prstGeom>
          <a:noFill/>
          <a:ln cap="flat" cmpd="sng" w="9525">
            <a:solidFill>
              <a:schemeClr val="dk2"/>
            </a:solidFill>
            <a:prstDash val="solid"/>
            <a:round/>
            <a:headEnd len="med" w="med" type="none"/>
            <a:tailEnd len="med" w="med" type="triangle"/>
          </a:ln>
        </p:spPr>
      </p:cxnSp>
      <p:cxnSp>
        <p:nvCxnSpPr>
          <p:cNvPr id="435" name="Google Shape;435;p33"/>
          <p:cNvCxnSpPr/>
          <p:nvPr/>
        </p:nvCxnSpPr>
        <p:spPr>
          <a:xfrm>
            <a:off x="3133550" y="2096675"/>
            <a:ext cx="673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4"/>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441" name="Google Shape;441;p34"/>
          <p:cNvSpPr txBox="1"/>
          <p:nvPr/>
        </p:nvSpPr>
        <p:spPr>
          <a:xfrm>
            <a:off x="273500" y="202555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2</a:t>
            </a:r>
            <a:endParaRPr>
              <a:solidFill>
                <a:schemeClr val="dk1"/>
              </a:solidFill>
            </a:endParaRPr>
          </a:p>
        </p:txBody>
      </p:sp>
      <p:sp>
        <p:nvSpPr>
          <p:cNvPr id="442" name="Google Shape;442;p34"/>
          <p:cNvSpPr txBox="1"/>
          <p:nvPr/>
        </p:nvSpPr>
        <p:spPr>
          <a:xfrm>
            <a:off x="2915250" y="2019026"/>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1</a:t>
            </a:r>
            <a:endParaRPr>
              <a:solidFill>
                <a:schemeClr val="dk1"/>
              </a:solidFill>
            </a:endParaRPr>
          </a:p>
        </p:txBody>
      </p:sp>
      <p:sp>
        <p:nvSpPr>
          <p:cNvPr id="443" name="Google Shape;443;p34"/>
          <p:cNvSpPr/>
          <p:nvPr/>
        </p:nvSpPr>
        <p:spPr>
          <a:xfrm>
            <a:off x="6360125" y="329575"/>
            <a:ext cx="21879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4"/>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sp>
        <p:nvSpPr>
          <p:cNvPr id="445" name="Google Shape;445;p34"/>
          <p:cNvSpPr txBox="1"/>
          <p:nvPr/>
        </p:nvSpPr>
        <p:spPr>
          <a:xfrm>
            <a:off x="231400" y="2643625"/>
            <a:ext cx="46560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Fem les crides recursives amb cada meitat de la llista:</a:t>
            </a:r>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rec_esquerra = spm_dv([-1, 2])</a:t>
            </a:r>
            <a:endParaRPr>
              <a:solidFill>
                <a:schemeClr val="dk1"/>
              </a:solidFill>
            </a:endParaRPr>
          </a:p>
          <a:p>
            <a:pPr indent="0" lvl="0" marL="0" rtl="0" algn="l">
              <a:spcBef>
                <a:spcPts val="0"/>
              </a:spcBef>
              <a:spcAft>
                <a:spcPts val="0"/>
              </a:spcAft>
              <a:buNone/>
            </a:pPr>
            <a:r>
              <a:t/>
            </a:r>
            <a:endParaRPr/>
          </a:p>
        </p:txBody>
      </p:sp>
      <p:sp>
        <p:nvSpPr>
          <p:cNvPr id="446" name="Google Shape;446;p34"/>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1, -5]</a:t>
            </a:r>
            <a:endParaRPr sz="2200"/>
          </a:p>
        </p:txBody>
      </p:sp>
      <p:sp>
        <p:nvSpPr>
          <p:cNvPr id="447" name="Google Shape;447;p34"/>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[1,-5]</a:t>
            </a:r>
            <a:endParaRPr sz="2200"/>
          </a:p>
        </p:txBody>
      </p:sp>
      <p:cxnSp>
        <p:nvCxnSpPr>
          <p:cNvPr id="448" name="Google Shape;448;p34"/>
          <p:cNvCxnSpPr/>
          <p:nvPr/>
        </p:nvCxnSpPr>
        <p:spPr>
          <a:xfrm flipH="1">
            <a:off x="1100800" y="1381425"/>
            <a:ext cx="273600" cy="224400"/>
          </a:xfrm>
          <a:prstGeom prst="straightConnector1">
            <a:avLst/>
          </a:prstGeom>
          <a:noFill/>
          <a:ln cap="flat" cmpd="sng" w="9525">
            <a:solidFill>
              <a:schemeClr val="dk2"/>
            </a:solidFill>
            <a:prstDash val="solid"/>
            <a:round/>
            <a:headEnd len="med" w="med" type="none"/>
            <a:tailEnd len="med" w="med" type="triangle"/>
          </a:ln>
        </p:spPr>
      </p:cxnSp>
      <p:cxnSp>
        <p:nvCxnSpPr>
          <p:cNvPr id="449" name="Google Shape;449;p34"/>
          <p:cNvCxnSpPr/>
          <p:nvPr/>
        </p:nvCxnSpPr>
        <p:spPr>
          <a:xfrm>
            <a:off x="3148500" y="1444525"/>
            <a:ext cx="287400" cy="147300"/>
          </a:xfrm>
          <a:prstGeom prst="straightConnector1">
            <a:avLst/>
          </a:prstGeom>
          <a:noFill/>
          <a:ln cap="flat" cmpd="sng" w="9525">
            <a:solidFill>
              <a:schemeClr val="dk2"/>
            </a:solidFill>
            <a:prstDash val="solid"/>
            <a:round/>
            <a:headEnd len="med" w="med" type="none"/>
            <a:tailEnd len="med" w="med" type="triangle"/>
          </a:ln>
        </p:spPr>
      </p:cxnSp>
      <p:sp>
        <p:nvSpPr>
          <p:cNvPr id="450" name="Google Shape;450;p34"/>
          <p:cNvSpPr/>
          <p:nvPr/>
        </p:nvSpPr>
        <p:spPr>
          <a:xfrm>
            <a:off x="7524150" y="1166800"/>
            <a:ext cx="1454700" cy="4713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4"/>
          <p:cNvSpPr txBox="1"/>
          <p:nvPr/>
        </p:nvSpPr>
        <p:spPr>
          <a:xfrm>
            <a:off x="74960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1, -5])</a:t>
            </a:r>
            <a:endParaRPr sz="900"/>
          </a:p>
        </p:txBody>
      </p:sp>
      <p:cxnSp>
        <p:nvCxnSpPr>
          <p:cNvPr id="452" name="Google Shape;452;p34"/>
          <p:cNvCxnSpPr/>
          <p:nvPr/>
        </p:nvCxnSpPr>
        <p:spPr>
          <a:xfrm>
            <a:off x="7436525" y="939775"/>
            <a:ext cx="550500" cy="25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5"/>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458" name="Google Shape;458;p35"/>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2]</a:t>
            </a:r>
            <a:endParaRPr sz="2200"/>
          </a:p>
        </p:txBody>
      </p:sp>
      <p:sp>
        <p:nvSpPr>
          <p:cNvPr id="459" name="Google Shape;459;p35"/>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[2]</a:t>
            </a:r>
            <a:endParaRPr sz="2200"/>
          </a:p>
        </p:txBody>
      </p:sp>
      <p:sp>
        <p:nvSpPr>
          <p:cNvPr id="460" name="Google Shape;460;p35"/>
          <p:cNvSpPr txBox="1"/>
          <p:nvPr/>
        </p:nvSpPr>
        <p:spPr>
          <a:xfrm>
            <a:off x="273500" y="23687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acum = 0; maxim = -∞</a:t>
            </a:r>
            <a:endParaRPr>
              <a:solidFill>
                <a:schemeClr val="dk1"/>
              </a:solidFill>
            </a:endParaRPr>
          </a:p>
          <a:p>
            <a:pPr indent="0" lvl="0" marL="0" rtl="0" algn="l">
              <a:spcBef>
                <a:spcPts val="0"/>
              </a:spcBef>
              <a:spcAft>
                <a:spcPts val="0"/>
              </a:spcAft>
              <a:buNone/>
            </a:pPr>
            <a:r>
              <a:rPr lang="en">
                <a:solidFill>
                  <a:schemeClr val="dk1"/>
                </a:solidFill>
              </a:rPr>
              <a:t>acum = -1; maxim = -1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maxim_esquerra = -1</a:t>
            </a:r>
            <a:endParaRPr>
              <a:solidFill>
                <a:schemeClr val="dk1"/>
              </a:solidFill>
            </a:endParaRPr>
          </a:p>
        </p:txBody>
      </p:sp>
      <p:sp>
        <p:nvSpPr>
          <p:cNvPr id="461" name="Google Shape;461;p35"/>
          <p:cNvSpPr txBox="1"/>
          <p:nvPr/>
        </p:nvSpPr>
        <p:spPr>
          <a:xfrm>
            <a:off x="2901225" y="23687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acum = 0; maxim = -∞</a:t>
            </a:r>
            <a:endParaRPr>
              <a:solidFill>
                <a:schemeClr val="dk1"/>
              </a:solidFill>
            </a:endParaRPr>
          </a:p>
          <a:p>
            <a:pPr indent="0" lvl="0" marL="0" rtl="0" algn="l">
              <a:spcBef>
                <a:spcPts val="0"/>
              </a:spcBef>
              <a:spcAft>
                <a:spcPts val="0"/>
              </a:spcAft>
              <a:buNone/>
            </a:pPr>
            <a:r>
              <a:rPr lang="en">
                <a:solidFill>
                  <a:schemeClr val="dk1"/>
                </a:solidFill>
              </a:rPr>
              <a:t>acum = 2; maxim =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maxim_dreta = 2</a:t>
            </a:r>
            <a:endParaRPr>
              <a:solidFill>
                <a:schemeClr val="dk1"/>
              </a:solidFill>
            </a:endParaRPr>
          </a:p>
        </p:txBody>
      </p:sp>
      <p:sp>
        <p:nvSpPr>
          <p:cNvPr id="462" name="Google Shape;462;p35"/>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464" name="Google Shape;464;p35"/>
          <p:cNvCxnSpPr/>
          <p:nvPr/>
        </p:nvCxnSpPr>
        <p:spPr>
          <a:xfrm flipH="1">
            <a:off x="1100800" y="1311300"/>
            <a:ext cx="722400" cy="294600"/>
          </a:xfrm>
          <a:prstGeom prst="straightConnector1">
            <a:avLst/>
          </a:prstGeom>
          <a:noFill/>
          <a:ln cap="flat" cmpd="sng" w="9525">
            <a:solidFill>
              <a:schemeClr val="dk2"/>
            </a:solidFill>
            <a:prstDash val="solid"/>
            <a:round/>
            <a:headEnd len="med" w="med" type="none"/>
            <a:tailEnd len="med" w="med" type="triangle"/>
          </a:ln>
        </p:spPr>
      </p:cxnSp>
      <p:cxnSp>
        <p:nvCxnSpPr>
          <p:cNvPr id="465" name="Google Shape;465;p35"/>
          <p:cNvCxnSpPr/>
          <p:nvPr/>
        </p:nvCxnSpPr>
        <p:spPr>
          <a:xfrm>
            <a:off x="2685700" y="1290250"/>
            <a:ext cx="750300" cy="301500"/>
          </a:xfrm>
          <a:prstGeom prst="straightConnector1">
            <a:avLst/>
          </a:prstGeom>
          <a:noFill/>
          <a:ln cap="flat" cmpd="sng" w="9525">
            <a:solidFill>
              <a:schemeClr val="dk2"/>
            </a:solidFill>
            <a:prstDash val="solid"/>
            <a:round/>
            <a:headEnd len="med" w="med" type="none"/>
            <a:tailEnd len="med" w="med" type="triangle"/>
          </a:ln>
        </p:spPr>
      </p:cxnSp>
      <p:cxnSp>
        <p:nvCxnSpPr>
          <p:cNvPr id="466" name="Google Shape;466;p35"/>
          <p:cNvCxnSpPr/>
          <p:nvPr/>
        </p:nvCxnSpPr>
        <p:spPr>
          <a:xfrm flipH="1" rot="10800000">
            <a:off x="2208875" y="1374425"/>
            <a:ext cx="14100" cy="357600"/>
          </a:xfrm>
          <a:prstGeom prst="straightConnector1">
            <a:avLst/>
          </a:prstGeom>
          <a:noFill/>
          <a:ln cap="flat" cmpd="sng" w="9525">
            <a:solidFill>
              <a:schemeClr val="dk2"/>
            </a:solidFill>
            <a:prstDash val="solid"/>
            <a:round/>
            <a:headEnd len="med" w="med" type="none"/>
            <a:tailEnd len="med" w="med" type="triangle"/>
          </a:ln>
        </p:spPr>
      </p:cxnSp>
      <p:sp>
        <p:nvSpPr>
          <p:cNvPr id="467" name="Google Shape;467;p35"/>
          <p:cNvSpPr txBox="1"/>
          <p:nvPr/>
        </p:nvSpPr>
        <p:spPr>
          <a:xfrm>
            <a:off x="2159775" y="1493650"/>
            <a:ext cx="7224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meitat</a:t>
            </a:r>
            <a:endParaRPr/>
          </a:p>
        </p:txBody>
      </p:sp>
      <p:sp>
        <p:nvSpPr>
          <p:cNvPr id="468" name="Google Shape;468;p35"/>
          <p:cNvSpPr txBox="1"/>
          <p:nvPr/>
        </p:nvSpPr>
        <p:spPr>
          <a:xfrm>
            <a:off x="273500" y="2136550"/>
            <a:ext cx="4039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Anem acumulant i ens quedem amb el màxim:</a:t>
            </a:r>
            <a:endParaRPr/>
          </a:p>
        </p:txBody>
      </p:sp>
      <p:cxnSp>
        <p:nvCxnSpPr>
          <p:cNvPr id="469" name="Google Shape;469;p35"/>
          <p:cNvCxnSpPr/>
          <p:nvPr/>
        </p:nvCxnSpPr>
        <p:spPr>
          <a:xfrm flipH="1">
            <a:off x="532900" y="2077600"/>
            <a:ext cx="567900" cy="6900"/>
          </a:xfrm>
          <a:prstGeom prst="straightConnector1">
            <a:avLst/>
          </a:prstGeom>
          <a:noFill/>
          <a:ln cap="flat" cmpd="sng" w="9525">
            <a:solidFill>
              <a:schemeClr val="dk2"/>
            </a:solidFill>
            <a:prstDash val="solid"/>
            <a:round/>
            <a:headEnd len="med" w="med" type="none"/>
            <a:tailEnd len="med" w="med" type="triangle"/>
          </a:ln>
        </p:spPr>
      </p:cxnSp>
      <p:cxnSp>
        <p:nvCxnSpPr>
          <p:cNvPr id="470" name="Google Shape;470;p35"/>
          <p:cNvCxnSpPr/>
          <p:nvPr/>
        </p:nvCxnSpPr>
        <p:spPr>
          <a:xfrm>
            <a:off x="3285950" y="2096675"/>
            <a:ext cx="673200" cy="0"/>
          </a:xfrm>
          <a:prstGeom prst="straightConnector1">
            <a:avLst/>
          </a:prstGeom>
          <a:noFill/>
          <a:ln cap="flat" cmpd="sng" w="9525">
            <a:solidFill>
              <a:schemeClr val="dk2"/>
            </a:solidFill>
            <a:prstDash val="solid"/>
            <a:round/>
            <a:headEnd len="med" w="med" type="none"/>
            <a:tailEnd len="med" w="med" type="triangle"/>
          </a:ln>
        </p:spPr>
      </p:cxnSp>
      <p:sp>
        <p:nvSpPr>
          <p:cNvPr id="471" name="Google Shape;471;p35"/>
          <p:cNvSpPr/>
          <p:nvPr/>
        </p:nvSpPr>
        <p:spPr>
          <a:xfrm>
            <a:off x="7308425" y="1867713"/>
            <a:ext cx="1349100" cy="35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5"/>
          <p:cNvSpPr txBox="1"/>
          <p:nvPr/>
        </p:nvSpPr>
        <p:spPr>
          <a:xfrm>
            <a:off x="7457290" y="18668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a:t>
            </a:r>
            <a:endParaRPr sz="900"/>
          </a:p>
        </p:txBody>
      </p:sp>
      <p:cxnSp>
        <p:nvCxnSpPr>
          <p:cNvPr id="473" name="Google Shape;473;p35"/>
          <p:cNvCxnSpPr/>
          <p:nvPr/>
        </p:nvCxnSpPr>
        <p:spPr>
          <a:xfrm flipH="1">
            <a:off x="7931700" y="1601300"/>
            <a:ext cx="180300" cy="279000"/>
          </a:xfrm>
          <a:prstGeom prst="straightConnector1">
            <a:avLst/>
          </a:prstGeom>
          <a:noFill/>
          <a:ln cap="flat" cmpd="sng" w="9525">
            <a:solidFill>
              <a:schemeClr val="dk2"/>
            </a:solidFill>
            <a:prstDash val="solid"/>
            <a:round/>
            <a:headEnd len="med" w="med" type="none"/>
            <a:tailEnd len="med" w="med" type="triangle"/>
          </a:ln>
        </p:spPr>
      </p:cxnSp>
      <p:sp>
        <p:nvSpPr>
          <p:cNvPr id="474" name="Google Shape;474;p35"/>
          <p:cNvSpPr/>
          <p:nvPr/>
        </p:nvSpPr>
        <p:spPr>
          <a:xfrm>
            <a:off x="7524150" y="1166800"/>
            <a:ext cx="14547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5"/>
          <p:cNvSpPr txBox="1"/>
          <p:nvPr/>
        </p:nvSpPr>
        <p:spPr>
          <a:xfrm>
            <a:off x="74960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1, -5])</a:t>
            </a:r>
            <a:endParaRPr sz="900"/>
          </a:p>
        </p:txBody>
      </p:sp>
      <p:cxnSp>
        <p:nvCxnSpPr>
          <p:cNvPr id="476" name="Google Shape;476;p35"/>
          <p:cNvCxnSpPr/>
          <p:nvPr/>
        </p:nvCxnSpPr>
        <p:spPr>
          <a:xfrm>
            <a:off x="7436525" y="939775"/>
            <a:ext cx="550500" cy="25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6"/>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482" name="Google Shape;482;p36"/>
          <p:cNvSpPr txBox="1"/>
          <p:nvPr/>
        </p:nvSpPr>
        <p:spPr>
          <a:xfrm>
            <a:off x="273500" y="19115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-1</a:t>
            </a:r>
            <a:endParaRPr>
              <a:solidFill>
                <a:schemeClr val="dk1"/>
              </a:solidFill>
            </a:endParaRPr>
          </a:p>
        </p:txBody>
      </p:sp>
      <p:sp>
        <p:nvSpPr>
          <p:cNvPr id="483" name="Google Shape;483;p36"/>
          <p:cNvSpPr txBox="1"/>
          <p:nvPr/>
        </p:nvSpPr>
        <p:spPr>
          <a:xfrm>
            <a:off x="2901225" y="19115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2</a:t>
            </a:r>
            <a:endParaRPr>
              <a:solidFill>
                <a:schemeClr val="dk1"/>
              </a:solidFill>
            </a:endParaRPr>
          </a:p>
        </p:txBody>
      </p:sp>
      <p:sp>
        <p:nvSpPr>
          <p:cNvPr id="484" name="Google Shape;484;p36"/>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sp>
        <p:nvSpPr>
          <p:cNvPr id="486" name="Google Shape;486;p36"/>
          <p:cNvSpPr txBox="1"/>
          <p:nvPr/>
        </p:nvSpPr>
        <p:spPr>
          <a:xfrm>
            <a:off x="238425" y="2461300"/>
            <a:ext cx="46560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Fem les crides recursives amb cada meitat de la llista:</a:t>
            </a:r>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rec_esquerra = spm_dv([1])</a:t>
            </a:r>
            <a:endParaRPr>
              <a:solidFill>
                <a:schemeClr val="dk1"/>
              </a:solidFill>
            </a:endParaRPr>
          </a:p>
          <a:p>
            <a:pPr indent="0" lvl="0" marL="0" rtl="0" algn="l">
              <a:spcBef>
                <a:spcPts val="0"/>
              </a:spcBef>
              <a:spcAft>
                <a:spcPts val="0"/>
              </a:spcAft>
              <a:buNone/>
            </a:pPr>
            <a:r>
              <a:t/>
            </a:r>
            <a:endParaRPr/>
          </a:p>
        </p:txBody>
      </p:sp>
      <p:sp>
        <p:nvSpPr>
          <p:cNvPr id="487" name="Google Shape;487;p36"/>
          <p:cNvSpPr/>
          <p:nvPr/>
        </p:nvSpPr>
        <p:spPr>
          <a:xfrm>
            <a:off x="7308425" y="1867713"/>
            <a:ext cx="1349100" cy="35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txBox="1"/>
          <p:nvPr/>
        </p:nvSpPr>
        <p:spPr>
          <a:xfrm>
            <a:off x="7457290" y="18668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a:t>
            </a:r>
            <a:endParaRPr sz="900"/>
          </a:p>
        </p:txBody>
      </p:sp>
      <p:cxnSp>
        <p:nvCxnSpPr>
          <p:cNvPr id="489" name="Google Shape;489;p36"/>
          <p:cNvCxnSpPr/>
          <p:nvPr/>
        </p:nvCxnSpPr>
        <p:spPr>
          <a:xfrm flipH="1">
            <a:off x="7931700" y="1601300"/>
            <a:ext cx="180300" cy="279000"/>
          </a:xfrm>
          <a:prstGeom prst="straightConnector1">
            <a:avLst/>
          </a:prstGeom>
          <a:noFill/>
          <a:ln cap="flat" cmpd="sng" w="9525">
            <a:solidFill>
              <a:schemeClr val="dk2"/>
            </a:solidFill>
            <a:prstDash val="solid"/>
            <a:round/>
            <a:headEnd len="med" w="med" type="none"/>
            <a:tailEnd len="med" w="med" type="triangle"/>
          </a:ln>
        </p:spPr>
      </p:cxnSp>
      <p:sp>
        <p:nvSpPr>
          <p:cNvPr id="490" name="Google Shape;490;p36"/>
          <p:cNvSpPr/>
          <p:nvPr/>
        </p:nvSpPr>
        <p:spPr>
          <a:xfrm>
            <a:off x="7524150" y="1166800"/>
            <a:ext cx="14547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txBox="1"/>
          <p:nvPr/>
        </p:nvSpPr>
        <p:spPr>
          <a:xfrm>
            <a:off x="74960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1, -5])</a:t>
            </a:r>
            <a:endParaRPr sz="900"/>
          </a:p>
        </p:txBody>
      </p:sp>
      <p:cxnSp>
        <p:nvCxnSpPr>
          <p:cNvPr id="492" name="Google Shape;492;p36"/>
          <p:cNvCxnSpPr/>
          <p:nvPr/>
        </p:nvCxnSpPr>
        <p:spPr>
          <a:xfrm>
            <a:off x="7436525" y="939775"/>
            <a:ext cx="550500" cy="252300"/>
          </a:xfrm>
          <a:prstGeom prst="straightConnector1">
            <a:avLst/>
          </a:prstGeom>
          <a:noFill/>
          <a:ln cap="flat" cmpd="sng" w="9525">
            <a:solidFill>
              <a:schemeClr val="dk2"/>
            </a:solidFill>
            <a:prstDash val="solid"/>
            <a:round/>
            <a:headEnd len="med" w="med" type="none"/>
            <a:tailEnd len="med" w="med" type="triangle"/>
          </a:ln>
        </p:spPr>
      </p:cxnSp>
      <p:sp>
        <p:nvSpPr>
          <p:cNvPr id="493" name="Google Shape;493;p36"/>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2]</a:t>
            </a:r>
            <a:endParaRPr sz="2200"/>
          </a:p>
        </p:txBody>
      </p:sp>
      <p:sp>
        <p:nvSpPr>
          <p:cNvPr id="494" name="Google Shape;494;p36"/>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[2]</a:t>
            </a:r>
            <a:endParaRPr sz="2200"/>
          </a:p>
        </p:txBody>
      </p:sp>
      <p:cxnSp>
        <p:nvCxnSpPr>
          <p:cNvPr id="495" name="Google Shape;495;p36"/>
          <p:cNvCxnSpPr/>
          <p:nvPr/>
        </p:nvCxnSpPr>
        <p:spPr>
          <a:xfrm flipH="1">
            <a:off x="1100800" y="1311300"/>
            <a:ext cx="722400" cy="294600"/>
          </a:xfrm>
          <a:prstGeom prst="straightConnector1">
            <a:avLst/>
          </a:prstGeom>
          <a:noFill/>
          <a:ln cap="flat" cmpd="sng" w="9525">
            <a:solidFill>
              <a:schemeClr val="dk2"/>
            </a:solidFill>
            <a:prstDash val="solid"/>
            <a:round/>
            <a:headEnd len="med" w="med" type="none"/>
            <a:tailEnd len="med" w="med" type="triangle"/>
          </a:ln>
        </p:spPr>
      </p:cxnSp>
      <p:cxnSp>
        <p:nvCxnSpPr>
          <p:cNvPr id="496" name="Google Shape;496;p36"/>
          <p:cNvCxnSpPr/>
          <p:nvPr/>
        </p:nvCxnSpPr>
        <p:spPr>
          <a:xfrm>
            <a:off x="2685700" y="1290250"/>
            <a:ext cx="750300" cy="301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7"/>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502" name="Google Shape;502;p37"/>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a:t>
            </a:r>
            <a:endParaRPr sz="2200"/>
          </a:p>
        </p:txBody>
      </p:sp>
      <p:sp>
        <p:nvSpPr>
          <p:cNvPr id="503" name="Google Shape;503;p37"/>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7"/>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sp>
        <p:nvSpPr>
          <p:cNvPr id="505" name="Google Shape;505;p37"/>
          <p:cNvSpPr/>
          <p:nvPr/>
        </p:nvSpPr>
        <p:spPr>
          <a:xfrm>
            <a:off x="7156025" y="2415547"/>
            <a:ext cx="974100" cy="2790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txBox="1"/>
          <p:nvPr/>
        </p:nvSpPr>
        <p:spPr>
          <a:xfrm>
            <a:off x="7170039" y="237348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a:t>
            </a:r>
            <a:endParaRPr sz="900"/>
          </a:p>
        </p:txBody>
      </p:sp>
      <p:cxnSp>
        <p:nvCxnSpPr>
          <p:cNvPr id="507" name="Google Shape;507;p37"/>
          <p:cNvCxnSpPr/>
          <p:nvPr/>
        </p:nvCxnSpPr>
        <p:spPr>
          <a:xfrm flipH="1">
            <a:off x="7667350" y="2223825"/>
            <a:ext cx="140100" cy="189300"/>
          </a:xfrm>
          <a:prstGeom prst="straightConnector1">
            <a:avLst/>
          </a:prstGeom>
          <a:noFill/>
          <a:ln cap="flat" cmpd="sng" w="9525">
            <a:solidFill>
              <a:schemeClr val="dk2"/>
            </a:solidFill>
            <a:prstDash val="solid"/>
            <a:round/>
            <a:headEnd len="med" w="med" type="none"/>
            <a:tailEnd len="med" w="med" type="triangle"/>
          </a:ln>
        </p:spPr>
      </p:cxnSp>
      <p:sp>
        <p:nvSpPr>
          <p:cNvPr id="508" name="Google Shape;508;p37"/>
          <p:cNvSpPr txBox="1"/>
          <p:nvPr/>
        </p:nvSpPr>
        <p:spPr>
          <a:xfrm>
            <a:off x="652150" y="1682950"/>
            <a:ext cx="46350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 que la llista només té un element, el retornem directament.</a:t>
            </a:r>
            <a:endParaRPr/>
          </a:p>
        </p:txBody>
      </p:sp>
      <p:sp>
        <p:nvSpPr>
          <p:cNvPr id="509" name="Google Shape;509;p37"/>
          <p:cNvSpPr/>
          <p:nvPr/>
        </p:nvSpPr>
        <p:spPr>
          <a:xfrm>
            <a:off x="7308425" y="1867713"/>
            <a:ext cx="1349100" cy="3576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7"/>
          <p:cNvSpPr txBox="1"/>
          <p:nvPr/>
        </p:nvSpPr>
        <p:spPr>
          <a:xfrm>
            <a:off x="7457290" y="18668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a:t>
            </a:r>
            <a:endParaRPr sz="900"/>
          </a:p>
        </p:txBody>
      </p:sp>
      <p:cxnSp>
        <p:nvCxnSpPr>
          <p:cNvPr id="511" name="Google Shape;511;p37"/>
          <p:cNvCxnSpPr/>
          <p:nvPr/>
        </p:nvCxnSpPr>
        <p:spPr>
          <a:xfrm flipH="1">
            <a:off x="7931700" y="1601300"/>
            <a:ext cx="180300" cy="279000"/>
          </a:xfrm>
          <a:prstGeom prst="straightConnector1">
            <a:avLst/>
          </a:prstGeom>
          <a:noFill/>
          <a:ln cap="flat" cmpd="sng" w="9525">
            <a:solidFill>
              <a:schemeClr val="dk2"/>
            </a:solidFill>
            <a:prstDash val="solid"/>
            <a:round/>
            <a:headEnd len="med" w="med" type="none"/>
            <a:tailEnd len="med" w="med" type="triangle"/>
          </a:ln>
        </p:spPr>
      </p:cxnSp>
      <p:sp>
        <p:nvSpPr>
          <p:cNvPr id="512" name="Google Shape;512;p37"/>
          <p:cNvSpPr/>
          <p:nvPr/>
        </p:nvSpPr>
        <p:spPr>
          <a:xfrm>
            <a:off x="7524150" y="1166800"/>
            <a:ext cx="14547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txBox="1"/>
          <p:nvPr/>
        </p:nvSpPr>
        <p:spPr>
          <a:xfrm>
            <a:off x="74960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1, -5])</a:t>
            </a:r>
            <a:endParaRPr sz="900"/>
          </a:p>
        </p:txBody>
      </p:sp>
      <p:cxnSp>
        <p:nvCxnSpPr>
          <p:cNvPr id="514" name="Google Shape;514;p37"/>
          <p:cNvCxnSpPr/>
          <p:nvPr/>
        </p:nvCxnSpPr>
        <p:spPr>
          <a:xfrm>
            <a:off x="7436525" y="939775"/>
            <a:ext cx="550500" cy="25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8"/>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520" name="Google Shape;520;p38"/>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8"/>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sp>
        <p:nvSpPr>
          <p:cNvPr id="522" name="Google Shape;522;p38"/>
          <p:cNvSpPr txBox="1"/>
          <p:nvPr/>
        </p:nvSpPr>
        <p:spPr>
          <a:xfrm>
            <a:off x="273500" y="19115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-1</a:t>
            </a:r>
            <a:endParaRPr>
              <a:solidFill>
                <a:schemeClr val="dk1"/>
              </a:solidFill>
            </a:endParaRPr>
          </a:p>
        </p:txBody>
      </p:sp>
      <p:sp>
        <p:nvSpPr>
          <p:cNvPr id="523" name="Google Shape;523;p38"/>
          <p:cNvSpPr txBox="1"/>
          <p:nvPr/>
        </p:nvSpPr>
        <p:spPr>
          <a:xfrm>
            <a:off x="2901225" y="19115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2</a:t>
            </a:r>
            <a:endParaRPr>
              <a:solidFill>
                <a:schemeClr val="dk1"/>
              </a:solidFill>
            </a:endParaRPr>
          </a:p>
        </p:txBody>
      </p:sp>
      <p:sp>
        <p:nvSpPr>
          <p:cNvPr id="524" name="Google Shape;524;p38"/>
          <p:cNvSpPr txBox="1"/>
          <p:nvPr/>
        </p:nvSpPr>
        <p:spPr>
          <a:xfrm>
            <a:off x="238425" y="2461300"/>
            <a:ext cx="46560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Fem les crides recursives amb cada meitat de la llista:</a:t>
            </a:r>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rec_esquerra = -1</a:t>
            </a:r>
            <a:endParaRPr>
              <a:solidFill>
                <a:schemeClr val="dk1"/>
              </a:solidFill>
            </a:endParaRPr>
          </a:p>
          <a:p>
            <a:pPr indent="457200" lvl="0" marL="0" rtl="0" algn="l">
              <a:spcBef>
                <a:spcPts val="0"/>
              </a:spcBef>
              <a:spcAft>
                <a:spcPts val="0"/>
              </a:spcAft>
              <a:buNone/>
            </a:pPr>
            <a:r>
              <a:rPr lang="en">
                <a:solidFill>
                  <a:schemeClr val="dk1"/>
                </a:solidFill>
              </a:rPr>
              <a:t>Rec_dreta = </a:t>
            </a:r>
            <a:r>
              <a:rPr lang="en">
                <a:solidFill>
                  <a:schemeClr val="dk1"/>
                </a:solidFill>
              </a:rPr>
              <a:t>spm_dv([1])</a:t>
            </a:r>
            <a:endParaRPr>
              <a:solidFill>
                <a:schemeClr val="dk1"/>
              </a:solidFill>
            </a:endParaRPr>
          </a:p>
          <a:p>
            <a:pPr indent="0" lvl="0" marL="0" rtl="0" algn="l">
              <a:spcBef>
                <a:spcPts val="0"/>
              </a:spcBef>
              <a:spcAft>
                <a:spcPts val="0"/>
              </a:spcAft>
              <a:buNone/>
            </a:pPr>
            <a:r>
              <a:t/>
            </a:r>
            <a:endParaRPr/>
          </a:p>
        </p:txBody>
      </p:sp>
      <p:sp>
        <p:nvSpPr>
          <p:cNvPr id="525" name="Google Shape;525;p38"/>
          <p:cNvSpPr/>
          <p:nvPr/>
        </p:nvSpPr>
        <p:spPr>
          <a:xfrm>
            <a:off x="7308425" y="1867713"/>
            <a:ext cx="1349100" cy="35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8"/>
          <p:cNvSpPr txBox="1"/>
          <p:nvPr/>
        </p:nvSpPr>
        <p:spPr>
          <a:xfrm>
            <a:off x="7457290" y="18668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a:t>
            </a:r>
            <a:endParaRPr sz="900"/>
          </a:p>
        </p:txBody>
      </p:sp>
      <p:cxnSp>
        <p:nvCxnSpPr>
          <p:cNvPr id="527" name="Google Shape;527;p38"/>
          <p:cNvCxnSpPr/>
          <p:nvPr/>
        </p:nvCxnSpPr>
        <p:spPr>
          <a:xfrm flipH="1">
            <a:off x="7931700" y="1601300"/>
            <a:ext cx="180300" cy="279000"/>
          </a:xfrm>
          <a:prstGeom prst="straightConnector1">
            <a:avLst/>
          </a:prstGeom>
          <a:noFill/>
          <a:ln cap="flat" cmpd="sng" w="9525">
            <a:solidFill>
              <a:schemeClr val="dk2"/>
            </a:solidFill>
            <a:prstDash val="solid"/>
            <a:round/>
            <a:headEnd len="med" w="med" type="none"/>
            <a:tailEnd len="med" w="med" type="triangle"/>
          </a:ln>
        </p:spPr>
      </p:cxnSp>
      <p:sp>
        <p:nvSpPr>
          <p:cNvPr id="528" name="Google Shape;528;p38"/>
          <p:cNvSpPr/>
          <p:nvPr/>
        </p:nvSpPr>
        <p:spPr>
          <a:xfrm>
            <a:off x="7524150" y="1166800"/>
            <a:ext cx="14547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txBox="1"/>
          <p:nvPr/>
        </p:nvSpPr>
        <p:spPr>
          <a:xfrm>
            <a:off x="74960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1, -5])</a:t>
            </a:r>
            <a:endParaRPr sz="900"/>
          </a:p>
        </p:txBody>
      </p:sp>
      <p:cxnSp>
        <p:nvCxnSpPr>
          <p:cNvPr id="530" name="Google Shape;530;p38"/>
          <p:cNvCxnSpPr/>
          <p:nvPr/>
        </p:nvCxnSpPr>
        <p:spPr>
          <a:xfrm>
            <a:off x="7436525" y="939775"/>
            <a:ext cx="550500" cy="252300"/>
          </a:xfrm>
          <a:prstGeom prst="straightConnector1">
            <a:avLst/>
          </a:prstGeom>
          <a:noFill/>
          <a:ln cap="flat" cmpd="sng" w="9525">
            <a:solidFill>
              <a:schemeClr val="dk2"/>
            </a:solidFill>
            <a:prstDash val="solid"/>
            <a:round/>
            <a:headEnd len="med" w="med" type="none"/>
            <a:tailEnd len="med" w="med" type="triangle"/>
          </a:ln>
        </p:spPr>
      </p:cxnSp>
      <p:sp>
        <p:nvSpPr>
          <p:cNvPr id="531" name="Google Shape;531;p38"/>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2]</a:t>
            </a:r>
            <a:endParaRPr sz="2200"/>
          </a:p>
        </p:txBody>
      </p:sp>
      <p:sp>
        <p:nvSpPr>
          <p:cNvPr id="532" name="Google Shape;532;p38"/>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[2]</a:t>
            </a:r>
            <a:endParaRPr sz="2200"/>
          </a:p>
        </p:txBody>
      </p:sp>
      <p:cxnSp>
        <p:nvCxnSpPr>
          <p:cNvPr id="533" name="Google Shape;533;p38"/>
          <p:cNvCxnSpPr/>
          <p:nvPr/>
        </p:nvCxnSpPr>
        <p:spPr>
          <a:xfrm flipH="1">
            <a:off x="1100800" y="1311300"/>
            <a:ext cx="722400" cy="294600"/>
          </a:xfrm>
          <a:prstGeom prst="straightConnector1">
            <a:avLst/>
          </a:prstGeom>
          <a:noFill/>
          <a:ln cap="flat" cmpd="sng" w="9525">
            <a:solidFill>
              <a:schemeClr val="dk2"/>
            </a:solidFill>
            <a:prstDash val="solid"/>
            <a:round/>
            <a:headEnd len="med" w="med" type="none"/>
            <a:tailEnd len="med" w="med" type="triangle"/>
          </a:ln>
        </p:spPr>
      </p:cxnSp>
      <p:cxnSp>
        <p:nvCxnSpPr>
          <p:cNvPr id="534" name="Google Shape;534;p38"/>
          <p:cNvCxnSpPr/>
          <p:nvPr/>
        </p:nvCxnSpPr>
        <p:spPr>
          <a:xfrm>
            <a:off x="2685700" y="1290250"/>
            <a:ext cx="750300" cy="301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9"/>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540" name="Google Shape;540;p39"/>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[2]</a:t>
            </a:r>
            <a:endParaRPr sz="2200"/>
          </a:p>
        </p:txBody>
      </p:sp>
      <p:sp>
        <p:nvSpPr>
          <p:cNvPr id="541" name="Google Shape;541;p39"/>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sp>
        <p:nvSpPr>
          <p:cNvPr id="543" name="Google Shape;543;p39"/>
          <p:cNvSpPr/>
          <p:nvPr/>
        </p:nvSpPr>
        <p:spPr>
          <a:xfrm>
            <a:off x="8091462" y="2415547"/>
            <a:ext cx="974100" cy="2790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9"/>
          <p:cNvSpPr txBox="1"/>
          <p:nvPr/>
        </p:nvSpPr>
        <p:spPr>
          <a:xfrm>
            <a:off x="8105476" y="237348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spm_dv([2])</a:t>
            </a:r>
            <a:endParaRPr sz="900"/>
          </a:p>
        </p:txBody>
      </p:sp>
      <p:cxnSp>
        <p:nvCxnSpPr>
          <p:cNvPr id="545" name="Google Shape;545;p39"/>
          <p:cNvCxnSpPr/>
          <p:nvPr/>
        </p:nvCxnSpPr>
        <p:spPr>
          <a:xfrm>
            <a:off x="8112250" y="2223825"/>
            <a:ext cx="252600" cy="189300"/>
          </a:xfrm>
          <a:prstGeom prst="straightConnector1">
            <a:avLst/>
          </a:prstGeom>
          <a:noFill/>
          <a:ln cap="flat" cmpd="sng" w="9525">
            <a:solidFill>
              <a:schemeClr val="dk2"/>
            </a:solidFill>
            <a:prstDash val="solid"/>
            <a:round/>
            <a:headEnd len="med" w="med" type="none"/>
            <a:tailEnd len="med" w="med" type="triangle"/>
          </a:ln>
        </p:spPr>
      </p:cxnSp>
      <p:sp>
        <p:nvSpPr>
          <p:cNvPr id="546" name="Google Shape;546;p39"/>
          <p:cNvSpPr txBox="1"/>
          <p:nvPr/>
        </p:nvSpPr>
        <p:spPr>
          <a:xfrm>
            <a:off x="652150" y="1682950"/>
            <a:ext cx="46350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 que la llista només té un element, el retornem directament.</a:t>
            </a:r>
            <a:endParaRPr/>
          </a:p>
        </p:txBody>
      </p:sp>
      <p:sp>
        <p:nvSpPr>
          <p:cNvPr id="547" name="Google Shape;547;p39"/>
          <p:cNvSpPr/>
          <p:nvPr/>
        </p:nvSpPr>
        <p:spPr>
          <a:xfrm>
            <a:off x="7308425" y="1867713"/>
            <a:ext cx="1349100" cy="3576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txBox="1"/>
          <p:nvPr/>
        </p:nvSpPr>
        <p:spPr>
          <a:xfrm>
            <a:off x="7457290" y="18668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a:t>
            </a:r>
            <a:endParaRPr sz="900"/>
          </a:p>
        </p:txBody>
      </p:sp>
      <p:cxnSp>
        <p:nvCxnSpPr>
          <p:cNvPr id="549" name="Google Shape;549;p39"/>
          <p:cNvCxnSpPr/>
          <p:nvPr/>
        </p:nvCxnSpPr>
        <p:spPr>
          <a:xfrm flipH="1">
            <a:off x="7931700" y="1601300"/>
            <a:ext cx="180300" cy="279000"/>
          </a:xfrm>
          <a:prstGeom prst="straightConnector1">
            <a:avLst/>
          </a:prstGeom>
          <a:noFill/>
          <a:ln cap="flat" cmpd="sng" w="9525">
            <a:solidFill>
              <a:schemeClr val="dk2"/>
            </a:solidFill>
            <a:prstDash val="solid"/>
            <a:round/>
            <a:headEnd len="med" w="med" type="none"/>
            <a:tailEnd len="med" w="med" type="triangle"/>
          </a:ln>
        </p:spPr>
      </p:cxnSp>
      <p:sp>
        <p:nvSpPr>
          <p:cNvPr id="550" name="Google Shape;550;p39"/>
          <p:cNvSpPr/>
          <p:nvPr/>
        </p:nvSpPr>
        <p:spPr>
          <a:xfrm>
            <a:off x="7524150" y="1166800"/>
            <a:ext cx="14547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txBox="1"/>
          <p:nvPr/>
        </p:nvSpPr>
        <p:spPr>
          <a:xfrm>
            <a:off x="74960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1, -5])</a:t>
            </a:r>
            <a:endParaRPr sz="900"/>
          </a:p>
        </p:txBody>
      </p:sp>
      <p:cxnSp>
        <p:nvCxnSpPr>
          <p:cNvPr id="552" name="Google Shape;552;p39"/>
          <p:cNvCxnSpPr/>
          <p:nvPr/>
        </p:nvCxnSpPr>
        <p:spPr>
          <a:xfrm>
            <a:off x="7436525" y="939775"/>
            <a:ext cx="550500" cy="25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0"/>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558" name="Google Shape;558;p40"/>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2]</a:t>
            </a:r>
            <a:endParaRPr sz="2200"/>
          </a:p>
        </p:txBody>
      </p:sp>
      <p:sp>
        <p:nvSpPr>
          <p:cNvPr id="559" name="Google Shape;559;p40"/>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[2]</a:t>
            </a:r>
            <a:endParaRPr sz="2200"/>
          </a:p>
        </p:txBody>
      </p:sp>
      <p:sp>
        <p:nvSpPr>
          <p:cNvPr id="560" name="Google Shape;560;p40"/>
          <p:cNvSpPr txBox="1"/>
          <p:nvPr/>
        </p:nvSpPr>
        <p:spPr>
          <a:xfrm>
            <a:off x="273500" y="19115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-1</a:t>
            </a:r>
            <a:endParaRPr>
              <a:solidFill>
                <a:schemeClr val="dk1"/>
              </a:solidFill>
            </a:endParaRPr>
          </a:p>
        </p:txBody>
      </p:sp>
      <p:sp>
        <p:nvSpPr>
          <p:cNvPr id="561" name="Google Shape;561;p40"/>
          <p:cNvSpPr txBox="1"/>
          <p:nvPr/>
        </p:nvSpPr>
        <p:spPr>
          <a:xfrm>
            <a:off x="2901225" y="19115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2</a:t>
            </a:r>
            <a:endParaRPr>
              <a:solidFill>
                <a:schemeClr val="dk1"/>
              </a:solidFill>
            </a:endParaRPr>
          </a:p>
        </p:txBody>
      </p:sp>
      <p:sp>
        <p:nvSpPr>
          <p:cNvPr id="562" name="Google Shape;562;p40"/>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0"/>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564" name="Google Shape;564;p40"/>
          <p:cNvCxnSpPr/>
          <p:nvPr/>
        </p:nvCxnSpPr>
        <p:spPr>
          <a:xfrm flipH="1">
            <a:off x="1100800" y="1311300"/>
            <a:ext cx="722400" cy="294600"/>
          </a:xfrm>
          <a:prstGeom prst="straightConnector1">
            <a:avLst/>
          </a:prstGeom>
          <a:noFill/>
          <a:ln cap="flat" cmpd="sng" w="9525">
            <a:solidFill>
              <a:schemeClr val="dk2"/>
            </a:solidFill>
            <a:prstDash val="solid"/>
            <a:round/>
            <a:headEnd len="med" w="med" type="none"/>
            <a:tailEnd len="med" w="med" type="triangle"/>
          </a:ln>
        </p:spPr>
      </p:cxnSp>
      <p:cxnSp>
        <p:nvCxnSpPr>
          <p:cNvPr id="565" name="Google Shape;565;p40"/>
          <p:cNvCxnSpPr/>
          <p:nvPr/>
        </p:nvCxnSpPr>
        <p:spPr>
          <a:xfrm>
            <a:off x="2685700" y="1290250"/>
            <a:ext cx="750300" cy="301500"/>
          </a:xfrm>
          <a:prstGeom prst="straightConnector1">
            <a:avLst/>
          </a:prstGeom>
          <a:noFill/>
          <a:ln cap="flat" cmpd="sng" w="9525">
            <a:solidFill>
              <a:schemeClr val="dk2"/>
            </a:solidFill>
            <a:prstDash val="solid"/>
            <a:round/>
            <a:headEnd len="med" w="med" type="none"/>
            <a:tailEnd len="med" w="med" type="triangle"/>
          </a:ln>
        </p:spPr>
      </p:cxnSp>
      <p:sp>
        <p:nvSpPr>
          <p:cNvPr id="566" name="Google Shape;566;p40"/>
          <p:cNvSpPr txBox="1"/>
          <p:nvPr/>
        </p:nvSpPr>
        <p:spPr>
          <a:xfrm>
            <a:off x="238425" y="2461300"/>
            <a:ext cx="6626400" cy="24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rec_esquerra = -1                          rec_dreta =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Ara que disposem de tots els valors, podem retornar el máxim: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max(maxim_esquerra + maxim_dreta, rec_esquerra, rec_dreta)</a:t>
            </a:r>
            <a:endParaRPr>
              <a:solidFill>
                <a:schemeClr val="dk1"/>
              </a:solidFill>
            </a:endParaRPr>
          </a:p>
          <a:p>
            <a:pPr indent="0" lvl="0" marL="0" rtl="0" algn="l">
              <a:spcBef>
                <a:spcPts val="0"/>
              </a:spcBef>
              <a:spcAft>
                <a:spcPts val="0"/>
              </a:spcAft>
              <a:buNone/>
            </a:pPr>
            <a:r>
              <a:rPr lang="en">
                <a:solidFill>
                  <a:schemeClr val="dk1"/>
                </a:solidFill>
              </a:rPr>
              <a:t>	</a:t>
            </a:r>
            <a:r>
              <a:rPr b="1" lang="en">
                <a:solidFill>
                  <a:schemeClr val="dk1"/>
                </a:solidFill>
              </a:rPr>
              <a:t>max(-1+2, -1, 2) = 2</a:t>
            </a:r>
            <a:endParaRPr b="1">
              <a:solidFill>
                <a:schemeClr val="dk1"/>
              </a:solidFill>
            </a:endParaRPr>
          </a:p>
          <a:p>
            <a:pPr indent="0" lvl="0" marL="0" rtl="0" algn="l">
              <a:spcBef>
                <a:spcPts val="0"/>
              </a:spcBef>
              <a:spcAft>
                <a:spcPts val="0"/>
              </a:spcAft>
              <a:buNone/>
            </a:pPr>
            <a:r>
              <a:t/>
            </a:r>
            <a:endParaRPr/>
          </a:p>
        </p:txBody>
      </p:sp>
      <p:sp>
        <p:nvSpPr>
          <p:cNvPr id="567" name="Google Shape;567;p40"/>
          <p:cNvSpPr/>
          <p:nvPr/>
        </p:nvSpPr>
        <p:spPr>
          <a:xfrm>
            <a:off x="7308425" y="1867713"/>
            <a:ext cx="1349100" cy="35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0"/>
          <p:cNvSpPr txBox="1"/>
          <p:nvPr/>
        </p:nvSpPr>
        <p:spPr>
          <a:xfrm>
            <a:off x="7457290" y="18668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a:t>
            </a:r>
            <a:endParaRPr sz="900"/>
          </a:p>
        </p:txBody>
      </p:sp>
      <p:cxnSp>
        <p:nvCxnSpPr>
          <p:cNvPr id="569" name="Google Shape;569;p40"/>
          <p:cNvCxnSpPr/>
          <p:nvPr/>
        </p:nvCxnSpPr>
        <p:spPr>
          <a:xfrm flipH="1">
            <a:off x="7931700" y="1601300"/>
            <a:ext cx="180300" cy="279000"/>
          </a:xfrm>
          <a:prstGeom prst="straightConnector1">
            <a:avLst/>
          </a:prstGeom>
          <a:noFill/>
          <a:ln cap="flat" cmpd="sng" w="9525">
            <a:solidFill>
              <a:schemeClr val="dk2"/>
            </a:solidFill>
            <a:prstDash val="solid"/>
            <a:round/>
            <a:headEnd len="med" w="med" type="none"/>
            <a:tailEnd len="med" w="med" type="triangle"/>
          </a:ln>
        </p:spPr>
      </p:cxnSp>
      <p:sp>
        <p:nvSpPr>
          <p:cNvPr id="570" name="Google Shape;570;p40"/>
          <p:cNvSpPr/>
          <p:nvPr/>
        </p:nvSpPr>
        <p:spPr>
          <a:xfrm>
            <a:off x="7524150" y="1166800"/>
            <a:ext cx="14547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0"/>
          <p:cNvSpPr txBox="1"/>
          <p:nvPr/>
        </p:nvSpPr>
        <p:spPr>
          <a:xfrm>
            <a:off x="74960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1, -5])</a:t>
            </a:r>
            <a:endParaRPr sz="900"/>
          </a:p>
        </p:txBody>
      </p:sp>
      <p:cxnSp>
        <p:nvCxnSpPr>
          <p:cNvPr id="572" name="Google Shape;572;p40"/>
          <p:cNvCxnSpPr/>
          <p:nvPr/>
        </p:nvCxnSpPr>
        <p:spPr>
          <a:xfrm>
            <a:off x="7436525" y="939775"/>
            <a:ext cx="550500" cy="25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1"/>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578" name="Google Shape;578;p41"/>
          <p:cNvSpPr txBox="1"/>
          <p:nvPr/>
        </p:nvSpPr>
        <p:spPr>
          <a:xfrm>
            <a:off x="273500" y="202555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2</a:t>
            </a:r>
            <a:endParaRPr>
              <a:solidFill>
                <a:schemeClr val="dk1"/>
              </a:solidFill>
            </a:endParaRPr>
          </a:p>
        </p:txBody>
      </p:sp>
      <p:sp>
        <p:nvSpPr>
          <p:cNvPr id="579" name="Google Shape;579;p41"/>
          <p:cNvSpPr txBox="1"/>
          <p:nvPr/>
        </p:nvSpPr>
        <p:spPr>
          <a:xfrm>
            <a:off x="2915250" y="2019026"/>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1</a:t>
            </a:r>
            <a:endParaRPr>
              <a:solidFill>
                <a:schemeClr val="dk1"/>
              </a:solidFill>
            </a:endParaRPr>
          </a:p>
        </p:txBody>
      </p:sp>
      <p:sp>
        <p:nvSpPr>
          <p:cNvPr id="580" name="Google Shape;580;p41"/>
          <p:cNvSpPr/>
          <p:nvPr/>
        </p:nvSpPr>
        <p:spPr>
          <a:xfrm>
            <a:off x="6360125" y="329575"/>
            <a:ext cx="21879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1"/>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sp>
        <p:nvSpPr>
          <p:cNvPr id="582" name="Google Shape;582;p41"/>
          <p:cNvSpPr txBox="1"/>
          <p:nvPr/>
        </p:nvSpPr>
        <p:spPr>
          <a:xfrm>
            <a:off x="231400" y="2643625"/>
            <a:ext cx="46560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Fem les crides recursives amb cada meitat de la llista:</a:t>
            </a:r>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rec_esquerra = 2</a:t>
            </a:r>
            <a:endParaRPr>
              <a:solidFill>
                <a:schemeClr val="dk1"/>
              </a:solidFill>
            </a:endParaRPr>
          </a:p>
          <a:p>
            <a:pPr indent="457200" lvl="0" marL="0" rtl="0" algn="l">
              <a:spcBef>
                <a:spcPts val="0"/>
              </a:spcBef>
              <a:spcAft>
                <a:spcPts val="0"/>
              </a:spcAft>
              <a:buNone/>
            </a:pPr>
            <a:r>
              <a:rPr lang="en">
                <a:solidFill>
                  <a:schemeClr val="dk1"/>
                </a:solidFill>
              </a:rPr>
              <a:t>rec_esquerra = spm_dv([1, -5])</a:t>
            </a:r>
            <a:endParaRPr>
              <a:solidFill>
                <a:schemeClr val="dk1"/>
              </a:solidFill>
            </a:endParaRPr>
          </a:p>
          <a:p>
            <a:pPr indent="0" lvl="0" marL="0" rtl="0" algn="l">
              <a:spcBef>
                <a:spcPts val="0"/>
              </a:spcBef>
              <a:spcAft>
                <a:spcPts val="0"/>
              </a:spcAft>
              <a:buNone/>
            </a:pPr>
            <a:r>
              <a:t/>
            </a:r>
            <a:endParaRPr/>
          </a:p>
        </p:txBody>
      </p:sp>
      <p:sp>
        <p:nvSpPr>
          <p:cNvPr id="583" name="Google Shape;583;p41"/>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1, -5]</a:t>
            </a:r>
            <a:endParaRPr sz="2200"/>
          </a:p>
        </p:txBody>
      </p:sp>
      <p:sp>
        <p:nvSpPr>
          <p:cNvPr id="584" name="Google Shape;584;p41"/>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[1,-5]</a:t>
            </a:r>
            <a:endParaRPr sz="2200"/>
          </a:p>
        </p:txBody>
      </p:sp>
      <p:cxnSp>
        <p:nvCxnSpPr>
          <p:cNvPr id="585" name="Google Shape;585;p41"/>
          <p:cNvCxnSpPr/>
          <p:nvPr/>
        </p:nvCxnSpPr>
        <p:spPr>
          <a:xfrm flipH="1">
            <a:off x="1100800" y="1381425"/>
            <a:ext cx="273600" cy="224400"/>
          </a:xfrm>
          <a:prstGeom prst="straightConnector1">
            <a:avLst/>
          </a:prstGeom>
          <a:noFill/>
          <a:ln cap="flat" cmpd="sng" w="9525">
            <a:solidFill>
              <a:schemeClr val="dk2"/>
            </a:solidFill>
            <a:prstDash val="solid"/>
            <a:round/>
            <a:headEnd len="med" w="med" type="none"/>
            <a:tailEnd len="med" w="med" type="triangle"/>
          </a:ln>
        </p:spPr>
      </p:cxnSp>
      <p:cxnSp>
        <p:nvCxnSpPr>
          <p:cNvPr id="586" name="Google Shape;586;p41"/>
          <p:cNvCxnSpPr/>
          <p:nvPr/>
        </p:nvCxnSpPr>
        <p:spPr>
          <a:xfrm>
            <a:off x="3148500" y="1444525"/>
            <a:ext cx="287400" cy="147300"/>
          </a:xfrm>
          <a:prstGeom prst="straightConnector1">
            <a:avLst/>
          </a:prstGeom>
          <a:noFill/>
          <a:ln cap="flat" cmpd="sng" w="9525">
            <a:solidFill>
              <a:schemeClr val="dk2"/>
            </a:solidFill>
            <a:prstDash val="solid"/>
            <a:round/>
            <a:headEnd len="med" w="med" type="none"/>
            <a:tailEnd len="med" w="med" type="triangle"/>
          </a:ln>
        </p:spPr>
      </p:cxnSp>
      <p:sp>
        <p:nvSpPr>
          <p:cNvPr id="587" name="Google Shape;587;p41"/>
          <p:cNvSpPr/>
          <p:nvPr/>
        </p:nvSpPr>
        <p:spPr>
          <a:xfrm>
            <a:off x="7524150" y="1166800"/>
            <a:ext cx="1454700" cy="4713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1"/>
          <p:cNvSpPr txBox="1"/>
          <p:nvPr/>
        </p:nvSpPr>
        <p:spPr>
          <a:xfrm>
            <a:off x="74960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1, -5])</a:t>
            </a:r>
            <a:endParaRPr sz="900"/>
          </a:p>
        </p:txBody>
      </p:sp>
      <p:cxnSp>
        <p:nvCxnSpPr>
          <p:cNvPr id="589" name="Google Shape;589;p41"/>
          <p:cNvCxnSpPr/>
          <p:nvPr/>
        </p:nvCxnSpPr>
        <p:spPr>
          <a:xfrm>
            <a:off x="7436525" y="939775"/>
            <a:ext cx="550500" cy="25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80" name="Google Shape;80;p15"/>
          <p:cNvSpPr txBox="1"/>
          <p:nvPr/>
        </p:nvSpPr>
        <p:spPr>
          <a:xfrm>
            <a:off x="427750" y="862525"/>
            <a:ext cx="4039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-6, 4, -1, 2, 1, -5]</a:t>
            </a:r>
            <a:endParaRPr sz="2200"/>
          </a:p>
        </p:txBody>
      </p:sp>
      <p:sp>
        <p:nvSpPr>
          <p:cNvPr id="81" name="Google Shape;81;p15"/>
          <p:cNvSpPr txBox="1"/>
          <p:nvPr/>
        </p:nvSpPr>
        <p:spPr>
          <a:xfrm>
            <a:off x="238425" y="1554238"/>
            <a:ext cx="7348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-6, 4]             [-1, 2, 1, -5]</a:t>
            </a:r>
            <a:endParaRPr sz="2200"/>
          </a:p>
        </p:txBody>
      </p:sp>
      <p:sp>
        <p:nvSpPr>
          <p:cNvPr id="82" name="Google Shape;82;p15"/>
          <p:cNvSpPr txBox="1"/>
          <p:nvPr/>
        </p:nvSpPr>
        <p:spPr>
          <a:xfrm>
            <a:off x="266475" y="1984475"/>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4</a:t>
            </a:r>
            <a:endParaRPr>
              <a:solidFill>
                <a:schemeClr val="dk1"/>
              </a:solidFill>
            </a:endParaRPr>
          </a:p>
        </p:txBody>
      </p:sp>
      <p:sp>
        <p:nvSpPr>
          <p:cNvPr id="83" name="Google Shape;83;p15"/>
          <p:cNvSpPr txBox="1"/>
          <p:nvPr/>
        </p:nvSpPr>
        <p:spPr>
          <a:xfrm>
            <a:off x="2887188" y="1963440"/>
            <a:ext cx="23913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2</a:t>
            </a:r>
            <a:endParaRPr>
              <a:solidFill>
                <a:schemeClr val="dk1"/>
              </a:solidFill>
            </a:endParaRPr>
          </a:p>
        </p:txBody>
      </p:sp>
      <p:sp>
        <p:nvSpPr>
          <p:cNvPr id="84" name="Google Shape;84;p15"/>
          <p:cNvSpPr/>
          <p:nvPr/>
        </p:nvSpPr>
        <p:spPr>
          <a:xfrm>
            <a:off x="6360125" y="329575"/>
            <a:ext cx="2117700" cy="61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86" name="Google Shape;86;p15"/>
          <p:cNvCxnSpPr/>
          <p:nvPr/>
        </p:nvCxnSpPr>
        <p:spPr>
          <a:xfrm flipH="1">
            <a:off x="1100800" y="1381425"/>
            <a:ext cx="273600" cy="2244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5"/>
          <p:cNvCxnSpPr/>
          <p:nvPr/>
        </p:nvCxnSpPr>
        <p:spPr>
          <a:xfrm>
            <a:off x="3148500" y="1444525"/>
            <a:ext cx="287400" cy="1473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5"/>
          <p:cNvSpPr txBox="1"/>
          <p:nvPr/>
        </p:nvSpPr>
        <p:spPr>
          <a:xfrm>
            <a:off x="231400" y="2643625"/>
            <a:ext cx="46560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Fem les crides recursives amb cada meitat de la llista: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rec_esquerra = spm_dv([1, 2, -6, 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2"/>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595" name="Google Shape;595;p42"/>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-5]</a:t>
            </a:r>
            <a:endParaRPr sz="2200"/>
          </a:p>
        </p:txBody>
      </p:sp>
      <p:sp>
        <p:nvSpPr>
          <p:cNvPr id="596" name="Google Shape;596;p42"/>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[-5]</a:t>
            </a:r>
            <a:endParaRPr sz="2200"/>
          </a:p>
        </p:txBody>
      </p:sp>
      <p:sp>
        <p:nvSpPr>
          <p:cNvPr id="597" name="Google Shape;597;p42"/>
          <p:cNvSpPr txBox="1"/>
          <p:nvPr/>
        </p:nvSpPr>
        <p:spPr>
          <a:xfrm>
            <a:off x="273500" y="23687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acum = 0; maxim = -∞</a:t>
            </a:r>
            <a:endParaRPr>
              <a:solidFill>
                <a:schemeClr val="dk1"/>
              </a:solidFill>
            </a:endParaRPr>
          </a:p>
          <a:p>
            <a:pPr indent="0" lvl="0" marL="0" rtl="0" algn="l">
              <a:spcBef>
                <a:spcPts val="0"/>
              </a:spcBef>
              <a:spcAft>
                <a:spcPts val="0"/>
              </a:spcAft>
              <a:buNone/>
            </a:pPr>
            <a:r>
              <a:rPr lang="en">
                <a:solidFill>
                  <a:schemeClr val="dk1"/>
                </a:solidFill>
              </a:rPr>
              <a:t>acum = 1; maxim = 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maxim_esquerra = 1</a:t>
            </a:r>
            <a:endParaRPr>
              <a:solidFill>
                <a:schemeClr val="dk1"/>
              </a:solidFill>
            </a:endParaRPr>
          </a:p>
        </p:txBody>
      </p:sp>
      <p:sp>
        <p:nvSpPr>
          <p:cNvPr id="598" name="Google Shape;598;p42"/>
          <p:cNvSpPr txBox="1"/>
          <p:nvPr/>
        </p:nvSpPr>
        <p:spPr>
          <a:xfrm>
            <a:off x="2901225" y="23687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acum = 0; maxim = -∞</a:t>
            </a:r>
            <a:endParaRPr>
              <a:solidFill>
                <a:schemeClr val="dk1"/>
              </a:solidFill>
            </a:endParaRPr>
          </a:p>
          <a:p>
            <a:pPr indent="0" lvl="0" marL="0" rtl="0" algn="l">
              <a:spcBef>
                <a:spcPts val="0"/>
              </a:spcBef>
              <a:spcAft>
                <a:spcPts val="0"/>
              </a:spcAft>
              <a:buNone/>
            </a:pPr>
            <a:r>
              <a:rPr lang="en">
                <a:solidFill>
                  <a:schemeClr val="dk1"/>
                </a:solidFill>
              </a:rPr>
              <a:t>acum = -5; maxim = -5</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maxim_dreta = -5</a:t>
            </a:r>
            <a:endParaRPr>
              <a:solidFill>
                <a:schemeClr val="dk1"/>
              </a:solidFill>
            </a:endParaRPr>
          </a:p>
        </p:txBody>
      </p:sp>
      <p:sp>
        <p:nvSpPr>
          <p:cNvPr id="599" name="Google Shape;599;p42"/>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2"/>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601" name="Google Shape;601;p42"/>
          <p:cNvCxnSpPr/>
          <p:nvPr/>
        </p:nvCxnSpPr>
        <p:spPr>
          <a:xfrm flipH="1">
            <a:off x="1100800" y="1311300"/>
            <a:ext cx="722400" cy="294600"/>
          </a:xfrm>
          <a:prstGeom prst="straightConnector1">
            <a:avLst/>
          </a:prstGeom>
          <a:noFill/>
          <a:ln cap="flat" cmpd="sng" w="9525">
            <a:solidFill>
              <a:schemeClr val="dk2"/>
            </a:solidFill>
            <a:prstDash val="solid"/>
            <a:round/>
            <a:headEnd len="med" w="med" type="none"/>
            <a:tailEnd len="med" w="med" type="triangle"/>
          </a:ln>
        </p:spPr>
      </p:cxnSp>
      <p:cxnSp>
        <p:nvCxnSpPr>
          <p:cNvPr id="602" name="Google Shape;602;p42"/>
          <p:cNvCxnSpPr/>
          <p:nvPr/>
        </p:nvCxnSpPr>
        <p:spPr>
          <a:xfrm>
            <a:off x="2685700" y="1290250"/>
            <a:ext cx="750300" cy="301500"/>
          </a:xfrm>
          <a:prstGeom prst="straightConnector1">
            <a:avLst/>
          </a:prstGeom>
          <a:noFill/>
          <a:ln cap="flat" cmpd="sng" w="9525">
            <a:solidFill>
              <a:schemeClr val="dk2"/>
            </a:solidFill>
            <a:prstDash val="solid"/>
            <a:round/>
            <a:headEnd len="med" w="med" type="none"/>
            <a:tailEnd len="med" w="med" type="triangle"/>
          </a:ln>
        </p:spPr>
      </p:cxnSp>
      <p:cxnSp>
        <p:nvCxnSpPr>
          <p:cNvPr id="603" name="Google Shape;603;p42"/>
          <p:cNvCxnSpPr/>
          <p:nvPr/>
        </p:nvCxnSpPr>
        <p:spPr>
          <a:xfrm flipH="1" rot="10800000">
            <a:off x="2285075" y="1374425"/>
            <a:ext cx="14100" cy="357600"/>
          </a:xfrm>
          <a:prstGeom prst="straightConnector1">
            <a:avLst/>
          </a:prstGeom>
          <a:noFill/>
          <a:ln cap="flat" cmpd="sng" w="9525">
            <a:solidFill>
              <a:schemeClr val="dk2"/>
            </a:solidFill>
            <a:prstDash val="solid"/>
            <a:round/>
            <a:headEnd len="med" w="med" type="none"/>
            <a:tailEnd len="med" w="med" type="triangle"/>
          </a:ln>
        </p:spPr>
      </p:cxnSp>
      <p:sp>
        <p:nvSpPr>
          <p:cNvPr id="604" name="Google Shape;604;p42"/>
          <p:cNvSpPr txBox="1"/>
          <p:nvPr/>
        </p:nvSpPr>
        <p:spPr>
          <a:xfrm>
            <a:off x="2235975" y="1417450"/>
            <a:ext cx="7224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meitat</a:t>
            </a:r>
            <a:endParaRPr/>
          </a:p>
        </p:txBody>
      </p:sp>
      <p:sp>
        <p:nvSpPr>
          <p:cNvPr id="605" name="Google Shape;605;p42"/>
          <p:cNvSpPr txBox="1"/>
          <p:nvPr/>
        </p:nvSpPr>
        <p:spPr>
          <a:xfrm>
            <a:off x="273500" y="2136550"/>
            <a:ext cx="4039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Anem acumulant i ens quedem amb el màxim:</a:t>
            </a:r>
            <a:endParaRPr/>
          </a:p>
        </p:txBody>
      </p:sp>
      <p:cxnSp>
        <p:nvCxnSpPr>
          <p:cNvPr id="606" name="Google Shape;606;p42"/>
          <p:cNvCxnSpPr/>
          <p:nvPr/>
        </p:nvCxnSpPr>
        <p:spPr>
          <a:xfrm flipH="1">
            <a:off x="532900" y="2077600"/>
            <a:ext cx="567900" cy="6900"/>
          </a:xfrm>
          <a:prstGeom prst="straightConnector1">
            <a:avLst/>
          </a:prstGeom>
          <a:noFill/>
          <a:ln cap="flat" cmpd="sng" w="9525">
            <a:solidFill>
              <a:schemeClr val="dk2"/>
            </a:solidFill>
            <a:prstDash val="solid"/>
            <a:round/>
            <a:headEnd len="med" w="med" type="none"/>
            <a:tailEnd len="med" w="med" type="triangle"/>
          </a:ln>
        </p:spPr>
      </p:cxnSp>
      <p:cxnSp>
        <p:nvCxnSpPr>
          <p:cNvPr id="607" name="Google Shape;607;p42"/>
          <p:cNvCxnSpPr/>
          <p:nvPr/>
        </p:nvCxnSpPr>
        <p:spPr>
          <a:xfrm>
            <a:off x="3285950" y="2096675"/>
            <a:ext cx="673200" cy="0"/>
          </a:xfrm>
          <a:prstGeom prst="straightConnector1">
            <a:avLst/>
          </a:prstGeom>
          <a:noFill/>
          <a:ln cap="flat" cmpd="sng" w="9525">
            <a:solidFill>
              <a:schemeClr val="dk2"/>
            </a:solidFill>
            <a:prstDash val="solid"/>
            <a:round/>
            <a:headEnd len="med" w="med" type="none"/>
            <a:tailEnd len="med" w="med" type="triangle"/>
          </a:ln>
        </p:spPr>
      </p:cxnSp>
      <p:sp>
        <p:nvSpPr>
          <p:cNvPr id="608" name="Google Shape;608;p42"/>
          <p:cNvSpPr/>
          <p:nvPr/>
        </p:nvSpPr>
        <p:spPr>
          <a:xfrm>
            <a:off x="7765625" y="1867713"/>
            <a:ext cx="1349100" cy="35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2"/>
          <p:cNvSpPr txBox="1"/>
          <p:nvPr/>
        </p:nvSpPr>
        <p:spPr>
          <a:xfrm>
            <a:off x="7914490" y="18668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-5])</a:t>
            </a:r>
            <a:endParaRPr sz="900"/>
          </a:p>
        </p:txBody>
      </p:sp>
      <p:cxnSp>
        <p:nvCxnSpPr>
          <p:cNvPr id="610" name="Google Shape;610;p42"/>
          <p:cNvCxnSpPr/>
          <p:nvPr/>
        </p:nvCxnSpPr>
        <p:spPr>
          <a:xfrm>
            <a:off x="8092150" y="1654900"/>
            <a:ext cx="296700" cy="225300"/>
          </a:xfrm>
          <a:prstGeom prst="straightConnector1">
            <a:avLst/>
          </a:prstGeom>
          <a:noFill/>
          <a:ln cap="flat" cmpd="sng" w="9525">
            <a:solidFill>
              <a:schemeClr val="dk2"/>
            </a:solidFill>
            <a:prstDash val="solid"/>
            <a:round/>
            <a:headEnd len="med" w="med" type="none"/>
            <a:tailEnd len="med" w="med" type="triangle"/>
          </a:ln>
        </p:spPr>
      </p:cxnSp>
      <p:sp>
        <p:nvSpPr>
          <p:cNvPr id="611" name="Google Shape;611;p42"/>
          <p:cNvSpPr/>
          <p:nvPr/>
        </p:nvSpPr>
        <p:spPr>
          <a:xfrm>
            <a:off x="7219350" y="1166800"/>
            <a:ext cx="14547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2"/>
          <p:cNvSpPr txBox="1"/>
          <p:nvPr/>
        </p:nvSpPr>
        <p:spPr>
          <a:xfrm>
            <a:off x="71912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1, -5])</a:t>
            </a:r>
            <a:endParaRPr sz="900"/>
          </a:p>
        </p:txBody>
      </p:sp>
      <p:cxnSp>
        <p:nvCxnSpPr>
          <p:cNvPr id="613" name="Google Shape;613;p42"/>
          <p:cNvCxnSpPr/>
          <p:nvPr/>
        </p:nvCxnSpPr>
        <p:spPr>
          <a:xfrm>
            <a:off x="7397950" y="939650"/>
            <a:ext cx="284400" cy="25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3"/>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619" name="Google Shape;619;p43"/>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-5]</a:t>
            </a:r>
            <a:endParaRPr sz="2200"/>
          </a:p>
        </p:txBody>
      </p:sp>
      <p:sp>
        <p:nvSpPr>
          <p:cNvPr id="620" name="Google Shape;620;p43"/>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[-5]</a:t>
            </a:r>
            <a:endParaRPr sz="2200"/>
          </a:p>
        </p:txBody>
      </p:sp>
      <p:sp>
        <p:nvSpPr>
          <p:cNvPr id="621" name="Google Shape;621;p43"/>
          <p:cNvSpPr txBox="1"/>
          <p:nvPr/>
        </p:nvSpPr>
        <p:spPr>
          <a:xfrm>
            <a:off x="273500" y="19877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1</a:t>
            </a:r>
            <a:endParaRPr>
              <a:solidFill>
                <a:schemeClr val="dk1"/>
              </a:solidFill>
            </a:endParaRPr>
          </a:p>
        </p:txBody>
      </p:sp>
      <p:sp>
        <p:nvSpPr>
          <p:cNvPr id="622" name="Google Shape;622;p43"/>
          <p:cNvSpPr txBox="1"/>
          <p:nvPr/>
        </p:nvSpPr>
        <p:spPr>
          <a:xfrm>
            <a:off x="2901225" y="19877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-5</a:t>
            </a:r>
            <a:endParaRPr>
              <a:solidFill>
                <a:schemeClr val="dk1"/>
              </a:solidFill>
            </a:endParaRPr>
          </a:p>
        </p:txBody>
      </p:sp>
      <p:sp>
        <p:nvSpPr>
          <p:cNvPr id="623" name="Google Shape;623;p43"/>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3"/>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625" name="Google Shape;625;p43"/>
          <p:cNvCxnSpPr/>
          <p:nvPr/>
        </p:nvCxnSpPr>
        <p:spPr>
          <a:xfrm flipH="1">
            <a:off x="1100800" y="1311300"/>
            <a:ext cx="722400" cy="294600"/>
          </a:xfrm>
          <a:prstGeom prst="straightConnector1">
            <a:avLst/>
          </a:prstGeom>
          <a:noFill/>
          <a:ln cap="flat" cmpd="sng" w="9525">
            <a:solidFill>
              <a:schemeClr val="dk2"/>
            </a:solidFill>
            <a:prstDash val="solid"/>
            <a:round/>
            <a:headEnd len="med" w="med" type="none"/>
            <a:tailEnd len="med" w="med" type="triangle"/>
          </a:ln>
        </p:spPr>
      </p:cxnSp>
      <p:cxnSp>
        <p:nvCxnSpPr>
          <p:cNvPr id="626" name="Google Shape;626;p43"/>
          <p:cNvCxnSpPr/>
          <p:nvPr/>
        </p:nvCxnSpPr>
        <p:spPr>
          <a:xfrm>
            <a:off x="2685700" y="1290250"/>
            <a:ext cx="750300" cy="301500"/>
          </a:xfrm>
          <a:prstGeom prst="straightConnector1">
            <a:avLst/>
          </a:prstGeom>
          <a:noFill/>
          <a:ln cap="flat" cmpd="sng" w="9525">
            <a:solidFill>
              <a:schemeClr val="dk2"/>
            </a:solidFill>
            <a:prstDash val="solid"/>
            <a:round/>
            <a:headEnd len="med" w="med" type="none"/>
            <a:tailEnd len="med" w="med" type="triangle"/>
          </a:ln>
        </p:spPr>
      </p:cxnSp>
      <p:sp>
        <p:nvSpPr>
          <p:cNvPr id="627" name="Google Shape;627;p43"/>
          <p:cNvSpPr/>
          <p:nvPr/>
        </p:nvSpPr>
        <p:spPr>
          <a:xfrm>
            <a:off x="7765625" y="1867713"/>
            <a:ext cx="1349100" cy="35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3"/>
          <p:cNvSpPr txBox="1"/>
          <p:nvPr/>
        </p:nvSpPr>
        <p:spPr>
          <a:xfrm>
            <a:off x="7914490" y="18668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-5])</a:t>
            </a:r>
            <a:endParaRPr sz="900"/>
          </a:p>
        </p:txBody>
      </p:sp>
      <p:cxnSp>
        <p:nvCxnSpPr>
          <p:cNvPr id="629" name="Google Shape;629;p43"/>
          <p:cNvCxnSpPr/>
          <p:nvPr/>
        </p:nvCxnSpPr>
        <p:spPr>
          <a:xfrm>
            <a:off x="8092150" y="1654900"/>
            <a:ext cx="296700" cy="225300"/>
          </a:xfrm>
          <a:prstGeom prst="straightConnector1">
            <a:avLst/>
          </a:prstGeom>
          <a:noFill/>
          <a:ln cap="flat" cmpd="sng" w="9525">
            <a:solidFill>
              <a:schemeClr val="dk2"/>
            </a:solidFill>
            <a:prstDash val="solid"/>
            <a:round/>
            <a:headEnd len="med" w="med" type="none"/>
            <a:tailEnd len="med" w="med" type="triangle"/>
          </a:ln>
        </p:spPr>
      </p:cxnSp>
      <p:sp>
        <p:nvSpPr>
          <p:cNvPr id="630" name="Google Shape;630;p43"/>
          <p:cNvSpPr/>
          <p:nvPr/>
        </p:nvSpPr>
        <p:spPr>
          <a:xfrm>
            <a:off x="7219350" y="1166800"/>
            <a:ext cx="14547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3"/>
          <p:cNvSpPr txBox="1"/>
          <p:nvPr/>
        </p:nvSpPr>
        <p:spPr>
          <a:xfrm>
            <a:off x="71912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1, -5])</a:t>
            </a:r>
            <a:endParaRPr sz="900"/>
          </a:p>
        </p:txBody>
      </p:sp>
      <p:cxnSp>
        <p:nvCxnSpPr>
          <p:cNvPr id="632" name="Google Shape;632;p43"/>
          <p:cNvCxnSpPr/>
          <p:nvPr/>
        </p:nvCxnSpPr>
        <p:spPr>
          <a:xfrm>
            <a:off x="7397950" y="939650"/>
            <a:ext cx="284400" cy="252300"/>
          </a:xfrm>
          <a:prstGeom prst="straightConnector1">
            <a:avLst/>
          </a:prstGeom>
          <a:noFill/>
          <a:ln cap="flat" cmpd="sng" w="9525">
            <a:solidFill>
              <a:schemeClr val="dk2"/>
            </a:solidFill>
            <a:prstDash val="solid"/>
            <a:round/>
            <a:headEnd len="med" w="med" type="none"/>
            <a:tailEnd len="med" w="med" type="triangle"/>
          </a:ln>
        </p:spPr>
      </p:cxnSp>
      <p:sp>
        <p:nvSpPr>
          <p:cNvPr id="633" name="Google Shape;633;p43"/>
          <p:cNvSpPr txBox="1"/>
          <p:nvPr/>
        </p:nvSpPr>
        <p:spPr>
          <a:xfrm>
            <a:off x="231400" y="2643625"/>
            <a:ext cx="46560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Fem les crides recursives amb cada meitat de la llista:</a:t>
            </a:r>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rec_esquerra = </a:t>
            </a:r>
            <a:r>
              <a:rPr lang="en">
                <a:solidFill>
                  <a:schemeClr val="dk1"/>
                </a:solidFill>
              </a:rPr>
              <a:t>spm_dv([1])</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4"/>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639" name="Google Shape;639;p44"/>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4"/>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sp>
        <p:nvSpPr>
          <p:cNvPr id="641" name="Google Shape;641;p44"/>
          <p:cNvSpPr/>
          <p:nvPr/>
        </p:nvSpPr>
        <p:spPr>
          <a:xfrm>
            <a:off x="7765625" y="1867713"/>
            <a:ext cx="1349100" cy="3576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4"/>
          <p:cNvSpPr txBox="1"/>
          <p:nvPr/>
        </p:nvSpPr>
        <p:spPr>
          <a:xfrm>
            <a:off x="7914490" y="18668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-5])</a:t>
            </a:r>
            <a:endParaRPr sz="900"/>
          </a:p>
        </p:txBody>
      </p:sp>
      <p:cxnSp>
        <p:nvCxnSpPr>
          <p:cNvPr id="643" name="Google Shape;643;p44"/>
          <p:cNvCxnSpPr/>
          <p:nvPr/>
        </p:nvCxnSpPr>
        <p:spPr>
          <a:xfrm>
            <a:off x="8092150" y="1654900"/>
            <a:ext cx="296700" cy="225300"/>
          </a:xfrm>
          <a:prstGeom prst="straightConnector1">
            <a:avLst/>
          </a:prstGeom>
          <a:noFill/>
          <a:ln cap="flat" cmpd="sng" w="9525">
            <a:solidFill>
              <a:schemeClr val="dk2"/>
            </a:solidFill>
            <a:prstDash val="solid"/>
            <a:round/>
            <a:headEnd len="med" w="med" type="none"/>
            <a:tailEnd len="med" w="med" type="triangle"/>
          </a:ln>
        </p:spPr>
      </p:cxnSp>
      <p:sp>
        <p:nvSpPr>
          <p:cNvPr id="644" name="Google Shape;644;p44"/>
          <p:cNvSpPr/>
          <p:nvPr/>
        </p:nvSpPr>
        <p:spPr>
          <a:xfrm>
            <a:off x="7219350" y="1166800"/>
            <a:ext cx="14547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4"/>
          <p:cNvSpPr txBox="1"/>
          <p:nvPr/>
        </p:nvSpPr>
        <p:spPr>
          <a:xfrm>
            <a:off x="71912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1, -5])</a:t>
            </a:r>
            <a:endParaRPr sz="900"/>
          </a:p>
        </p:txBody>
      </p:sp>
      <p:cxnSp>
        <p:nvCxnSpPr>
          <p:cNvPr id="646" name="Google Shape;646;p44"/>
          <p:cNvCxnSpPr/>
          <p:nvPr/>
        </p:nvCxnSpPr>
        <p:spPr>
          <a:xfrm>
            <a:off x="7397950" y="939650"/>
            <a:ext cx="284400" cy="252300"/>
          </a:xfrm>
          <a:prstGeom prst="straightConnector1">
            <a:avLst/>
          </a:prstGeom>
          <a:noFill/>
          <a:ln cap="flat" cmpd="sng" w="9525">
            <a:solidFill>
              <a:schemeClr val="dk2"/>
            </a:solidFill>
            <a:prstDash val="solid"/>
            <a:round/>
            <a:headEnd len="med" w="med" type="none"/>
            <a:tailEnd len="med" w="med" type="triangle"/>
          </a:ln>
        </p:spPr>
      </p:cxnSp>
      <p:sp>
        <p:nvSpPr>
          <p:cNvPr id="647" name="Google Shape;647;p44"/>
          <p:cNvSpPr/>
          <p:nvPr/>
        </p:nvSpPr>
        <p:spPr>
          <a:xfrm>
            <a:off x="7481862" y="2415547"/>
            <a:ext cx="974100" cy="2790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4"/>
          <p:cNvSpPr txBox="1"/>
          <p:nvPr/>
        </p:nvSpPr>
        <p:spPr>
          <a:xfrm>
            <a:off x="7495876" y="237348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a:t>
            </a:r>
            <a:endParaRPr sz="900"/>
          </a:p>
        </p:txBody>
      </p:sp>
      <p:cxnSp>
        <p:nvCxnSpPr>
          <p:cNvPr id="649" name="Google Shape;649;p44"/>
          <p:cNvCxnSpPr/>
          <p:nvPr/>
        </p:nvCxnSpPr>
        <p:spPr>
          <a:xfrm flipH="1">
            <a:off x="7951975" y="2229900"/>
            <a:ext cx="490800" cy="196500"/>
          </a:xfrm>
          <a:prstGeom prst="straightConnector1">
            <a:avLst/>
          </a:prstGeom>
          <a:noFill/>
          <a:ln cap="flat" cmpd="sng" w="9525">
            <a:solidFill>
              <a:schemeClr val="dk2"/>
            </a:solidFill>
            <a:prstDash val="solid"/>
            <a:round/>
            <a:headEnd len="med" w="med" type="none"/>
            <a:tailEnd len="med" w="med" type="triangle"/>
          </a:ln>
        </p:spPr>
      </p:cxnSp>
      <p:sp>
        <p:nvSpPr>
          <p:cNvPr id="650" name="Google Shape;650;p44"/>
          <p:cNvSpPr txBox="1"/>
          <p:nvPr/>
        </p:nvSpPr>
        <p:spPr>
          <a:xfrm>
            <a:off x="1528725" y="866625"/>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a:t>
            </a:r>
            <a:endParaRPr sz="2200"/>
          </a:p>
        </p:txBody>
      </p:sp>
      <p:sp>
        <p:nvSpPr>
          <p:cNvPr id="651" name="Google Shape;651;p44"/>
          <p:cNvSpPr txBox="1"/>
          <p:nvPr/>
        </p:nvSpPr>
        <p:spPr>
          <a:xfrm>
            <a:off x="680200" y="1698825"/>
            <a:ext cx="46350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 que la llista només té un element, el retornem directament.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5"/>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657" name="Google Shape;657;p45"/>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-5]</a:t>
            </a:r>
            <a:endParaRPr sz="2200"/>
          </a:p>
        </p:txBody>
      </p:sp>
      <p:sp>
        <p:nvSpPr>
          <p:cNvPr id="658" name="Google Shape;658;p45"/>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[-5]</a:t>
            </a:r>
            <a:endParaRPr sz="2200"/>
          </a:p>
        </p:txBody>
      </p:sp>
      <p:sp>
        <p:nvSpPr>
          <p:cNvPr id="659" name="Google Shape;659;p45"/>
          <p:cNvSpPr txBox="1"/>
          <p:nvPr/>
        </p:nvSpPr>
        <p:spPr>
          <a:xfrm>
            <a:off x="273500" y="19877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1</a:t>
            </a:r>
            <a:endParaRPr>
              <a:solidFill>
                <a:schemeClr val="dk1"/>
              </a:solidFill>
            </a:endParaRPr>
          </a:p>
        </p:txBody>
      </p:sp>
      <p:sp>
        <p:nvSpPr>
          <p:cNvPr id="660" name="Google Shape;660;p45"/>
          <p:cNvSpPr txBox="1"/>
          <p:nvPr/>
        </p:nvSpPr>
        <p:spPr>
          <a:xfrm>
            <a:off x="2901225" y="19877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-5</a:t>
            </a:r>
            <a:endParaRPr>
              <a:solidFill>
                <a:schemeClr val="dk1"/>
              </a:solidFill>
            </a:endParaRPr>
          </a:p>
        </p:txBody>
      </p:sp>
      <p:sp>
        <p:nvSpPr>
          <p:cNvPr id="661" name="Google Shape;661;p45"/>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5"/>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663" name="Google Shape;663;p45"/>
          <p:cNvCxnSpPr/>
          <p:nvPr/>
        </p:nvCxnSpPr>
        <p:spPr>
          <a:xfrm flipH="1">
            <a:off x="1100800" y="1311300"/>
            <a:ext cx="722400" cy="294600"/>
          </a:xfrm>
          <a:prstGeom prst="straightConnector1">
            <a:avLst/>
          </a:prstGeom>
          <a:noFill/>
          <a:ln cap="flat" cmpd="sng" w="9525">
            <a:solidFill>
              <a:schemeClr val="dk2"/>
            </a:solidFill>
            <a:prstDash val="solid"/>
            <a:round/>
            <a:headEnd len="med" w="med" type="none"/>
            <a:tailEnd len="med" w="med" type="triangle"/>
          </a:ln>
        </p:spPr>
      </p:cxnSp>
      <p:cxnSp>
        <p:nvCxnSpPr>
          <p:cNvPr id="664" name="Google Shape;664;p45"/>
          <p:cNvCxnSpPr/>
          <p:nvPr/>
        </p:nvCxnSpPr>
        <p:spPr>
          <a:xfrm>
            <a:off x="2685700" y="1290250"/>
            <a:ext cx="750300" cy="301500"/>
          </a:xfrm>
          <a:prstGeom prst="straightConnector1">
            <a:avLst/>
          </a:prstGeom>
          <a:noFill/>
          <a:ln cap="flat" cmpd="sng" w="9525">
            <a:solidFill>
              <a:schemeClr val="dk2"/>
            </a:solidFill>
            <a:prstDash val="solid"/>
            <a:round/>
            <a:headEnd len="med" w="med" type="none"/>
            <a:tailEnd len="med" w="med" type="triangle"/>
          </a:ln>
        </p:spPr>
      </p:cxnSp>
      <p:sp>
        <p:nvSpPr>
          <p:cNvPr id="665" name="Google Shape;665;p45"/>
          <p:cNvSpPr/>
          <p:nvPr/>
        </p:nvSpPr>
        <p:spPr>
          <a:xfrm>
            <a:off x="7765625" y="1867713"/>
            <a:ext cx="1349100" cy="35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5"/>
          <p:cNvSpPr txBox="1"/>
          <p:nvPr/>
        </p:nvSpPr>
        <p:spPr>
          <a:xfrm>
            <a:off x="7914490" y="18668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-5])</a:t>
            </a:r>
            <a:endParaRPr sz="900"/>
          </a:p>
        </p:txBody>
      </p:sp>
      <p:cxnSp>
        <p:nvCxnSpPr>
          <p:cNvPr id="667" name="Google Shape;667;p45"/>
          <p:cNvCxnSpPr/>
          <p:nvPr/>
        </p:nvCxnSpPr>
        <p:spPr>
          <a:xfrm>
            <a:off x="8092150" y="1654900"/>
            <a:ext cx="296700" cy="225300"/>
          </a:xfrm>
          <a:prstGeom prst="straightConnector1">
            <a:avLst/>
          </a:prstGeom>
          <a:noFill/>
          <a:ln cap="flat" cmpd="sng" w="9525">
            <a:solidFill>
              <a:schemeClr val="dk2"/>
            </a:solidFill>
            <a:prstDash val="solid"/>
            <a:round/>
            <a:headEnd len="med" w="med" type="none"/>
            <a:tailEnd len="med" w="med" type="triangle"/>
          </a:ln>
        </p:spPr>
      </p:cxnSp>
      <p:sp>
        <p:nvSpPr>
          <p:cNvPr id="668" name="Google Shape;668;p45"/>
          <p:cNvSpPr/>
          <p:nvPr/>
        </p:nvSpPr>
        <p:spPr>
          <a:xfrm>
            <a:off x="7219350" y="1166800"/>
            <a:ext cx="14547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5"/>
          <p:cNvSpPr txBox="1"/>
          <p:nvPr/>
        </p:nvSpPr>
        <p:spPr>
          <a:xfrm>
            <a:off x="71912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1, -5])</a:t>
            </a:r>
            <a:endParaRPr sz="900"/>
          </a:p>
        </p:txBody>
      </p:sp>
      <p:cxnSp>
        <p:nvCxnSpPr>
          <p:cNvPr id="670" name="Google Shape;670;p45"/>
          <p:cNvCxnSpPr/>
          <p:nvPr/>
        </p:nvCxnSpPr>
        <p:spPr>
          <a:xfrm>
            <a:off x="7397950" y="939650"/>
            <a:ext cx="284400" cy="252300"/>
          </a:xfrm>
          <a:prstGeom prst="straightConnector1">
            <a:avLst/>
          </a:prstGeom>
          <a:noFill/>
          <a:ln cap="flat" cmpd="sng" w="9525">
            <a:solidFill>
              <a:schemeClr val="dk2"/>
            </a:solidFill>
            <a:prstDash val="solid"/>
            <a:round/>
            <a:headEnd len="med" w="med" type="none"/>
            <a:tailEnd len="med" w="med" type="triangle"/>
          </a:ln>
        </p:spPr>
      </p:cxnSp>
      <p:sp>
        <p:nvSpPr>
          <p:cNvPr id="671" name="Google Shape;671;p45"/>
          <p:cNvSpPr txBox="1"/>
          <p:nvPr/>
        </p:nvSpPr>
        <p:spPr>
          <a:xfrm>
            <a:off x="231400" y="2643625"/>
            <a:ext cx="46560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Fem les crides recursives amb cada meitat de la llista:</a:t>
            </a:r>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rec_esquerra = 1</a:t>
            </a:r>
            <a:endParaRPr>
              <a:solidFill>
                <a:schemeClr val="dk1"/>
              </a:solidFill>
            </a:endParaRPr>
          </a:p>
          <a:p>
            <a:pPr indent="457200" lvl="0" marL="0" rtl="0" algn="l">
              <a:spcBef>
                <a:spcPts val="0"/>
              </a:spcBef>
              <a:spcAft>
                <a:spcPts val="0"/>
              </a:spcAft>
              <a:buNone/>
            </a:pPr>
            <a:r>
              <a:rPr lang="en">
                <a:solidFill>
                  <a:schemeClr val="dk1"/>
                </a:solidFill>
              </a:rPr>
              <a:t>rec_dreta = spm_dv([-5])</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46"/>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677" name="Google Shape;677;p46"/>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6"/>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sp>
        <p:nvSpPr>
          <p:cNvPr id="679" name="Google Shape;679;p46"/>
          <p:cNvSpPr/>
          <p:nvPr/>
        </p:nvSpPr>
        <p:spPr>
          <a:xfrm>
            <a:off x="7765625" y="1867713"/>
            <a:ext cx="1349100" cy="3576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6"/>
          <p:cNvSpPr txBox="1"/>
          <p:nvPr/>
        </p:nvSpPr>
        <p:spPr>
          <a:xfrm>
            <a:off x="7914490" y="18668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-5])</a:t>
            </a:r>
            <a:endParaRPr sz="900"/>
          </a:p>
        </p:txBody>
      </p:sp>
      <p:cxnSp>
        <p:nvCxnSpPr>
          <p:cNvPr id="681" name="Google Shape;681;p46"/>
          <p:cNvCxnSpPr/>
          <p:nvPr/>
        </p:nvCxnSpPr>
        <p:spPr>
          <a:xfrm>
            <a:off x="8092150" y="1654900"/>
            <a:ext cx="296700" cy="225300"/>
          </a:xfrm>
          <a:prstGeom prst="straightConnector1">
            <a:avLst/>
          </a:prstGeom>
          <a:noFill/>
          <a:ln cap="flat" cmpd="sng" w="9525">
            <a:solidFill>
              <a:schemeClr val="dk2"/>
            </a:solidFill>
            <a:prstDash val="solid"/>
            <a:round/>
            <a:headEnd len="med" w="med" type="none"/>
            <a:tailEnd len="med" w="med" type="triangle"/>
          </a:ln>
        </p:spPr>
      </p:cxnSp>
      <p:sp>
        <p:nvSpPr>
          <p:cNvPr id="682" name="Google Shape;682;p46"/>
          <p:cNvSpPr/>
          <p:nvPr/>
        </p:nvSpPr>
        <p:spPr>
          <a:xfrm>
            <a:off x="7219350" y="1166800"/>
            <a:ext cx="14547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6"/>
          <p:cNvSpPr txBox="1"/>
          <p:nvPr/>
        </p:nvSpPr>
        <p:spPr>
          <a:xfrm>
            <a:off x="71912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1, -5])</a:t>
            </a:r>
            <a:endParaRPr sz="900"/>
          </a:p>
        </p:txBody>
      </p:sp>
      <p:cxnSp>
        <p:nvCxnSpPr>
          <p:cNvPr id="684" name="Google Shape;684;p46"/>
          <p:cNvCxnSpPr/>
          <p:nvPr/>
        </p:nvCxnSpPr>
        <p:spPr>
          <a:xfrm>
            <a:off x="7397950" y="939650"/>
            <a:ext cx="284400" cy="252300"/>
          </a:xfrm>
          <a:prstGeom prst="straightConnector1">
            <a:avLst/>
          </a:prstGeom>
          <a:noFill/>
          <a:ln cap="flat" cmpd="sng" w="9525">
            <a:solidFill>
              <a:schemeClr val="dk2"/>
            </a:solidFill>
            <a:prstDash val="solid"/>
            <a:round/>
            <a:headEnd len="med" w="med" type="none"/>
            <a:tailEnd len="med" w="med" type="triangle"/>
          </a:ln>
        </p:spPr>
      </p:cxnSp>
      <p:sp>
        <p:nvSpPr>
          <p:cNvPr id="685" name="Google Shape;685;p46"/>
          <p:cNvSpPr/>
          <p:nvPr/>
        </p:nvSpPr>
        <p:spPr>
          <a:xfrm>
            <a:off x="8167662" y="2415547"/>
            <a:ext cx="974100" cy="2790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6"/>
          <p:cNvSpPr txBox="1"/>
          <p:nvPr/>
        </p:nvSpPr>
        <p:spPr>
          <a:xfrm>
            <a:off x="8181676" y="237348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spm_dv([-5])</a:t>
            </a:r>
            <a:endParaRPr sz="900"/>
          </a:p>
        </p:txBody>
      </p:sp>
      <p:cxnSp>
        <p:nvCxnSpPr>
          <p:cNvPr id="687" name="Google Shape;687;p46"/>
          <p:cNvCxnSpPr/>
          <p:nvPr/>
        </p:nvCxnSpPr>
        <p:spPr>
          <a:xfrm>
            <a:off x="8442775" y="2229900"/>
            <a:ext cx="273600" cy="175200"/>
          </a:xfrm>
          <a:prstGeom prst="straightConnector1">
            <a:avLst/>
          </a:prstGeom>
          <a:noFill/>
          <a:ln cap="flat" cmpd="sng" w="9525">
            <a:solidFill>
              <a:schemeClr val="dk2"/>
            </a:solidFill>
            <a:prstDash val="solid"/>
            <a:round/>
            <a:headEnd len="med" w="med" type="none"/>
            <a:tailEnd len="med" w="med" type="triangle"/>
          </a:ln>
        </p:spPr>
      </p:cxnSp>
      <p:sp>
        <p:nvSpPr>
          <p:cNvPr id="688" name="Google Shape;688;p46"/>
          <p:cNvSpPr txBox="1"/>
          <p:nvPr/>
        </p:nvSpPr>
        <p:spPr>
          <a:xfrm>
            <a:off x="1535725" y="8301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[-5]</a:t>
            </a:r>
            <a:endParaRPr sz="2200"/>
          </a:p>
        </p:txBody>
      </p:sp>
      <p:sp>
        <p:nvSpPr>
          <p:cNvPr id="689" name="Google Shape;689;p46"/>
          <p:cNvSpPr txBox="1"/>
          <p:nvPr/>
        </p:nvSpPr>
        <p:spPr>
          <a:xfrm>
            <a:off x="680200" y="1698825"/>
            <a:ext cx="46350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 que la llista només té un element, el retornem directament.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47"/>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695" name="Google Shape;695;p47"/>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-5]</a:t>
            </a:r>
            <a:endParaRPr sz="2200"/>
          </a:p>
        </p:txBody>
      </p:sp>
      <p:sp>
        <p:nvSpPr>
          <p:cNvPr id="696" name="Google Shape;696;p47"/>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[-5]</a:t>
            </a:r>
            <a:endParaRPr sz="2200"/>
          </a:p>
        </p:txBody>
      </p:sp>
      <p:sp>
        <p:nvSpPr>
          <p:cNvPr id="697" name="Google Shape;697;p47"/>
          <p:cNvSpPr txBox="1"/>
          <p:nvPr/>
        </p:nvSpPr>
        <p:spPr>
          <a:xfrm>
            <a:off x="273500" y="19877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1</a:t>
            </a:r>
            <a:endParaRPr>
              <a:solidFill>
                <a:schemeClr val="dk1"/>
              </a:solidFill>
            </a:endParaRPr>
          </a:p>
        </p:txBody>
      </p:sp>
      <p:sp>
        <p:nvSpPr>
          <p:cNvPr id="698" name="Google Shape;698;p47"/>
          <p:cNvSpPr txBox="1"/>
          <p:nvPr/>
        </p:nvSpPr>
        <p:spPr>
          <a:xfrm>
            <a:off x="2901225" y="19877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-5</a:t>
            </a:r>
            <a:endParaRPr>
              <a:solidFill>
                <a:schemeClr val="dk1"/>
              </a:solidFill>
            </a:endParaRPr>
          </a:p>
        </p:txBody>
      </p:sp>
      <p:sp>
        <p:nvSpPr>
          <p:cNvPr id="699" name="Google Shape;699;p47"/>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7"/>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701" name="Google Shape;701;p47"/>
          <p:cNvCxnSpPr/>
          <p:nvPr/>
        </p:nvCxnSpPr>
        <p:spPr>
          <a:xfrm flipH="1">
            <a:off x="1100800" y="1311300"/>
            <a:ext cx="722400" cy="294600"/>
          </a:xfrm>
          <a:prstGeom prst="straightConnector1">
            <a:avLst/>
          </a:prstGeom>
          <a:noFill/>
          <a:ln cap="flat" cmpd="sng" w="9525">
            <a:solidFill>
              <a:schemeClr val="dk2"/>
            </a:solidFill>
            <a:prstDash val="solid"/>
            <a:round/>
            <a:headEnd len="med" w="med" type="none"/>
            <a:tailEnd len="med" w="med" type="triangle"/>
          </a:ln>
        </p:spPr>
      </p:cxnSp>
      <p:cxnSp>
        <p:nvCxnSpPr>
          <p:cNvPr id="702" name="Google Shape;702;p47"/>
          <p:cNvCxnSpPr/>
          <p:nvPr/>
        </p:nvCxnSpPr>
        <p:spPr>
          <a:xfrm>
            <a:off x="2685700" y="1290250"/>
            <a:ext cx="750300" cy="301500"/>
          </a:xfrm>
          <a:prstGeom prst="straightConnector1">
            <a:avLst/>
          </a:prstGeom>
          <a:noFill/>
          <a:ln cap="flat" cmpd="sng" w="9525">
            <a:solidFill>
              <a:schemeClr val="dk2"/>
            </a:solidFill>
            <a:prstDash val="solid"/>
            <a:round/>
            <a:headEnd len="med" w="med" type="none"/>
            <a:tailEnd len="med" w="med" type="triangle"/>
          </a:ln>
        </p:spPr>
      </p:cxnSp>
      <p:sp>
        <p:nvSpPr>
          <p:cNvPr id="703" name="Google Shape;703;p47"/>
          <p:cNvSpPr/>
          <p:nvPr/>
        </p:nvSpPr>
        <p:spPr>
          <a:xfrm>
            <a:off x="7765625" y="1867713"/>
            <a:ext cx="1349100" cy="35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7"/>
          <p:cNvSpPr txBox="1"/>
          <p:nvPr/>
        </p:nvSpPr>
        <p:spPr>
          <a:xfrm>
            <a:off x="7914490" y="18668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-5])</a:t>
            </a:r>
            <a:endParaRPr sz="900"/>
          </a:p>
        </p:txBody>
      </p:sp>
      <p:cxnSp>
        <p:nvCxnSpPr>
          <p:cNvPr id="705" name="Google Shape;705;p47"/>
          <p:cNvCxnSpPr/>
          <p:nvPr/>
        </p:nvCxnSpPr>
        <p:spPr>
          <a:xfrm>
            <a:off x="8092150" y="1654900"/>
            <a:ext cx="296700" cy="225300"/>
          </a:xfrm>
          <a:prstGeom prst="straightConnector1">
            <a:avLst/>
          </a:prstGeom>
          <a:noFill/>
          <a:ln cap="flat" cmpd="sng" w="9525">
            <a:solidFill>
              <a:schemeClr val="dk2"/>
            </a:solidFill>
            <a:prstDash val="solid"/>
            <a:round/>
            <a:headEnd len="med" w="med" type="none"/>
            <a:tailEnd len="med" w="med" type="triangle"/>
          </a:ln>
        </p:spPr>
      </p:cxnSp>
      <p:sp>
        <p:nvSpPr>
          <p:cNvPr id="706" name="Google Shape;706;p47"/>
          <p:cNvSpPr/>
          <p:nvPr/>
        </p:nvSpPr>
        <p:spPr>
          <a:xfrm>
            <a:off x="7219350" y="1166800"/>
            <a:ext cx="14547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7"/>
          <p:cNvSpPr txBox="1"/>
          <p:nvPr/>
        </p:nvSpPr>
        <p:spPr>
          <a:xfrm>
            <a:off x="71912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1, -5])</a:t>
            </a:r>
            <a:endParaRPr sz="900"/>
          </a:p>
        </p:txBody>
      </p:sp>
      <p:cxnSp>
        <p:nvCxnSpPr>
          <p:cNvPr id="708" name="Google Shape;708;p47"/>
          <p:cNvCxnSpPr/>
          <p:nvPr/>
        </p:nvCxnSpPr>
        <p:spPr>
          <a:xfrm>
            <a:off x="7397950" y="939650"/>
            <a:ext cx="284400" cy="252300"/>
          </a:xfrm>
          <a:prstGeom prst="straightConnector1">
            <a:avLst/>
          </a:prstGeom>
          <a:noFill/>
          <a:ln cap="flat" cmpd="sng" w="9525">
            <a:solidFill>
              <a:schemeClr val="dk2"/>
            </a:solidFill>
            <a:prstDash val="solid"/>
            <a:round/>
            <a:headEnd len="med" w="med" type="none"/>
            <a:tailEnd len="med" w="med" type="triangle"/>
          </a:ln>
        </p:spPr>
      </p:cxnSp>
      <p:sp>
        <p:nvSpPr>
          <p:cNvPr id="709" name="Google Shape;709;p47"/>
          <p:cNvSpPr txBox="1"/>
          <p:nvPr/>
        </p:nvSpPr>
        <p:spPr>
          <a:xfrm>
            <a:off x="231400" y="2643625"/>
            <a:ext cx="62901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rec_esquerra = 1 		        rec_dreta = -5</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Ara que disposem de tots els valors, podem retornar el máxim: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max(maxim_esquerra + maxim_dreta, rec_esquerra, rec_dreta)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max(1+(-5), 1, -5) = 1</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48"/>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715" name="Google Shape;715;p48"/>
          <p:cNvSpPr txBox="1"/>
          <p:nvPr/>
        </p:nvSpPr>
        <p:spPr>
          <a:xfrm>
            <a:off x="273500" y="202555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2</a:t>
            </a:r>
            <a:endParaRPr>
              <a:solidFill>
                <a:schemeClr val="dk1"/>
              </a:solidFill>
            </a:endParaRPr>
          </a:p>
        </p:txBody>
      </p:sp>
      <p:sp>
        <p:nvSpPr>
          <p:cNvPr id="716" name="Google Shape;716;p48"/>
          <p:cNvSpPr txBox="1"/>
          <p:nvPr/>
        </p:nvSpPr>
        <p:spPr>
          <a:xfrm>
            <a:off x="2915250" y="2019026"/>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1</a:t>
            </a:r>
            <a:endParaRPr>
              <a:solidFill>
                <a:schemeClr val="dk1"/>
              </a:solidFill>
            </a:endParaRPr>
          </a:p>
        </p:txBody>
      </p:sp>
      <p:sp>
        <p:nvSpPr>
          <p:cNvPr id="717" name="Google Shape;717;p48"/>
          <p:cNvSpPr/>
          <p:nvPr/>
        </p:nvSpPr>
        <p:spPr>
          <a:xfrm>
            <a:off x="6360125" y="329575"/>
            <a:ext cx="21879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8"/>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sp>
        <p:nvSpPr>
          <p:cNvPr id="719" name="Google Shape;719;p48"/>
          <p:cNvSpPr txBox="1"/>
          <p:nvPr/>
        </p:nvSpPr>
        <p:spPr>
          <a:xfrm>
            <a:off x="231400" y="2643625"/>
            <a:ext cx="68439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rec_esquerra = 2  		         rec_esquerra = 1</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Ara que disposem de tots els valors, podem retornar el máxim: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max(maxim_esquerra + maxim_dreta, rec_esquerra, rec_dreta)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max(2+1, 2, 1) = 3</a:t>
            </a:r>
            <a:endParaRPr/>
          </a:p>
        </p:txBody>
      </p:sp>
      <p:sp>
        <p:nvSpPr>
          <p:cNvPr id="720" name="Google Shape;720;p48"/>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1, -5]</a:t>
            </a:r>
            <a:endParaRPr sz="2200"/>
          </a:p>
        </p:txBody>
      </p:sp>
      <p:sp>
        <p:nvSpPr>
          <p:cNvPr id="721" name="Google Shape;721;p48"/>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[1,-5]</a:t>
            </a:r>
            <a:endParaRPr sz="2200"/>
          </a:p>
        </p:txBody>
      </p:sp>
      <p:cxnSp>
        <p:nvCxnSpPr>
          <p:cNvPr id="722" name="Google Shape;722;p48"/>
          <p:cNvCxnSpPr/>
          <p:nvPr/>
        </p:nvCxnSpPr>
        <p:spPr>
          <a:xfrm flipH="1">
            <a:off x="1100800" y="1381425"/>
            <a:ext cx="273600" cy="224400"/>
          </a:xfrm>
          <a:prstGeom prst="straightConnector1">
            <a:avLst/>
          </a:prstGeom>
          <a:noFill/>
          <a:ln cap="flat" cmpd="sng" w="9525">
            <a:solidFill>
              <a:schemeClr val="dk2"/>
            </a:solidFill>
            <a:prstDash val="solid"/>
            <a:round/>
            <a:headEnd len="med" w="med" type="none"/>
            <a:tailEnd len="med" w="med" type="triangle"/>
          </a:ln>
        </p:spPr>
      </p:cxnSp>
      <p:cxnSp>
        <p:nvCxnSpPr>
          <p:cNvPr id="723" name="Google Shape;723;p48"/>
          <p:cNvCxnSpPr/>
          <p:nvPr/>
        </p:nvCxnSpPr>
        <p:spPr>
          <a:xfrm>
            <a:off x="3148500" y="1444525"/>
            <a:ext cx="287400" cy="147300"/>
          </a:xfrm>
          <a:prstGeom prst="straightConnector1">
            <a:avLst/>
          </a:prstGeom>
          <a:noFill/>
          <a:ln cap="flat" cmpd="sng" w="9525">
            <a:solidFill>
              <a:schemeClr val="dk2"/>
            </a:solidFill>
            <a:prstDash val="solid"/>
            <a:round/>
            <a:headEnd len="med" w="med" type="none"/>
            <a:tailEnd len="med" w="med" type="triangle"/>
          </a:ln>
        </p:spPr>
      </p:cxnSp>
      <p:sp>
        <p:nvSpPr>
          <p:cNvPr id="724" name="Google Shape;724;p48"/>
          <p:cNvSpPr/>
          <p:nvPr/>
        </p:nvSpPr>
        <p:spPr>
          <a:xfrm>
            <a:off x="7524150" y="1166800"/>
            <a:ext cx="1454700" cy="4713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8"/>
          <p:cNvSpPr txBox="1"/>
          <p:nvPr/>
        </p:nvSpPr>
        <p:spPr>
          <a:xfrm>
            <a:off x="74960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1, -5])</a:t>
            </a:r>
            <a:endParaRPr sz="900"/>
          </a:p>
        </p:txBody>
      </p:sp>
      <p:cxnSp>
        <p:nvCxnSpPr>
          <p:cNvPr id="726" name="Google Shape;726;p48"/>
          <p:cNvCxnSpPr/>
          <p:nvPr/>
        </p:nvCxnSpPr>
        <p:spPr>
          <a:xfrm>
            <a:off x="7436525" y="939775"/>
            <a:ext cx="550500" cy="25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49"/>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732" name="Google Shape;732;p49"/>
          <p:cNvSpPr txBox="1"/>
          <p:nvPr/>
        </p:nvSpPr>
        <p:spPr>
          <a:xfrm>
            <a:off x="656350" y="862525"/>
            <a:ext cx="4039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-6, 4, -1, 2, 1, -5]</a:t>
            </a:r>
            <a:endParaRPr sz="2200"/>
          </a:p>
        </p:txBody>
      </p:sp>
      <p:sp>
        <p:nvSpPr>
          <p:cNvPr id="733" name="Google Shape;733;p49"/>
          <p:cNvSpPr txBox="1"/>
          <p:nvPr/>
        </p:nvSpPr>
        <p:spPr>
          <a:xfrm>
            <a:off x="238425" y="1554238"/>
            <a:ext cx="7348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-6, 4]             [-1, 2, 1, -5]</a:t>
            </a:r>
            <a:endParaRPr sz="2200"/>
          </a:p>
        </p:txBody>
      </p:sp>
      <p:sp>
        <p:nvSpPr>
          <p:cNvPr id="734" name="Google Shape;734;p49"/>
          <p:cNvSpPr txBox="1"/>
          <p:nvPr/>
        </p:nvSpPr>
        <p:spPr>
          <a:xfrm>
            <a:off x="266475" y="1984475"/>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4</a:t>
            </a:r>
            <a:endParaRPr>
              <a:solidFill>
                <a:schemeClr val="dk1"/>
              </a:solidFill>
            </a:endParaRPr>
          </a:p>
        </p:txBody>
      </p:sp>
      <p:sp>
        <p:nvSpPr>
          <p:cNvPr id="735" name="Google Shape;735;p49"/>
          <p:cNvSpPr txBox="1"/>
          <p:nvPr/>
        </p:nvSpPr>
        <p:spPr>
          <a:xfrm>
            <a:off x="2887188" y="1963440"/>
            <a:ext cx="23913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2</a:t>
            </a:r>
            <a:endParaRPr>
              <a:solidFill>
                <a:schemeClr val="dk1"/>
              </a:solidFill>
            </a:endParaRPr>
          </a:p>
        </p:txBody>
      </p:sp>
      <p:sp>
        <p:nvSpPr>
          <p:cNvPr id="736" name="Google Shape;736;p49"/>
          <p:cNvSpPr/>
          <p:nvPr/>
        </p:nvSpPr>
        <p:spPr>
          <a:xfrm>
            <a:off x="6360125" y="329575"/>
            <a:ext cx="2117700" cy="6102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9"/>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738" name="Google Shape;738;p49"/>
          <p:cNvCxnSpPr/>
          <p:nvPr/>
        </p:nvCxnSpPr>
        <p:spPr>
          <a:xfrm flipH="1">
            <a:off x="1100800" y="1381425"/>
            <a:ext cx="273600" cy="224400"/>
          </a:xfrm>
          <a:prstGeom prst="straightConnector1">
            <a:avLst/>
          </a:prstGeom>
          <a:noFill/>
          <a:ln cap="flat" cmpd="sng" w="9525">
            <a:solidFill>
              <a:schemeClr val="dk2"/>
            </a:solidFill>
            <a:prstDash val="solid"/>
            <a:round/>
            <a:headEnd len="med" w="med" type="none"/>
            <a:tailEnd len="med" w="med" type="triangle"/>
          </a:ln>
        </p:spPr>
      </p:cxnSp>
      <p:cxnSp>
        <p:nvCxnSpPr>
          <p:cNvPr id="739" name="Google Shape;739;p49"/>
          <p:cNvCxnSpPr/>
          <p:nvPr/>
        </p:nvCxnSpPr>
        <p:spPr>
          <a:xfrm>
            <a:off x="3148500" y="1444525"/>
            <a:ext cx="287400" cy="147300"/>
          </a:xfrm>
          <a:prstGeom prst="straightConnector1">
            <a:avLst/>
          </a:prstGeom>
          <a:noFill/>
          <a:ln cap="flat" cmpd="sng" w="9525">
            <a:solidFill>
              <a:schemeClr val="dk2"/>
            </a:solidFill>
            <a:prstDash val="solid"/>
            <a:round/>
            <a:headEnd len="med" w="med" type="none"/>
            <a:tailEnd len="med" w="med" type="triangle"/>
          </a:ln>
        </p:spPr>
      </p:cxnSp>
      <p:sp>
        <p:nvSpPr>
          <p:cNvPr id="740" name="Google Shape;740;p49"/>
          <p:cNvSpPr txBox="1"/>
          <p:nvPr/>
        </p:nvSpPr>
        <p:spPr>
          <a:xfrm>
            <a:off x="231400" y="2643625"/>
            <a:ext cx="7510200" cy="15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rec_esquerra = 4 		        </a:t>
            </a:r>
            <a:r>
              <a:rPr lang="en">
                <a:solidFill>
                  <a:schemeClr val="dk1"/>
                </a:solidFill>
              </a:rPr>
              <a:t>rec_dreta = 3</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Ara que disposem de tots els valors, podem retornar el máxim: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max(maxim_esquerra + maxim_dreta, rec_esquerra, rec_dreta)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max(4+2, 4, 3) = 6</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94" name="Google Shape;94;p16"/>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-6, 4]</a:t>
            </a:r>
            <a:endParaRPr sz="2200"/>
          </a:p>
        </p:txBody>
      </p:sp>
      <p:sp>
        <p:nvSpPr>
          <p:cNvPr id="95" name="Google Shape;95;p16"/>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[-6,4]</a:t>
            </a:r>
            <a:endParaRPr sz="2200"/>
          </a:p>
        </p:txBody>
      </p:sp>
      <p:sp>
        <p:nvSpPr>
          <p:cNvPr id="96" name="Google Shape;96;p16"/>
          <p:cNvSpPr txBox="1"/>
          <p:nvPr/>
        </p:nvSpPr>
        <p:spPr>
          <a:xfrm>
            <a:off x="273500" y="23687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acum = 0; maxim = -∞</a:t>
            </a:r>
            <a:endParaRPr>
              <a:solidFill>
                <a:schemeClr val="dk1"/>
              </a:solidFill>
            </a:endParaRPr>
          </a:p>
          <a:p>
            <a:pPr indent="0" lvl="0" marL="0" rtl="0" algn="l">
              <a:spcBef>
                <a:spcPts val="0"/>
              </a:spcBef>
              <a:spcAft>
                <a:spcPts val="0"/>
              </a:spcAft>
              <a:buNone/>
            </a:pPr>
            <a:r>
              <a:rPr lang="en">
                <a:solidFill>
                  <a:schemeClr val="dk1"/>
                </a:solidFill>
              </a:rPr>
              <a:t>acum = 2; maxim = 2</a:t>
            </a:r>
            <a:endParaRPr>
              <a:solidFill>
                <a:schemeClr val="dk1"/>
              </a:solidFill>
            </a:endParaRPr>
          </a:p>
          <a:p>
            <a:pPr indent="0" lvl="0" marL="0" rtl="0" algn="l">
              <a:spcBef>
                <a:spcPts val="0"/>
              </a:spcBef>
              <a:spcAft>
                <a:spcPts val="0"/>
              </a:spcAft>
              <a:buNone/>
            </a:pPr>
            <a:r>
              <a:rPr lang="en">
                <a:solidFill>
                  <a:schemeClr val="dk1"/>
                </a:solidFill>
              </a:rPr>
              <a:t>acum = 3; maxim = 3</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maxim_esquerra = 3</a:t>
            </a:r>
            <a:endParaRPr>
              <a:solidFill>
                <a:schemeClr val="dk1"/>
              </a:solidFill>
            </a:endParaRPr>
          </a:p>
        </p:txBody>
      </p:sp>
      <p:sp>
        <p:nvSpPr>
          <p:cNvPr id="97" name="Google Shape;97;p16"/>
          <p:cNvSpPr txBox="1"/>
          <p:nvPr/>
        </p:nvSpPr>
        <p:spPr>
          <a:xfrm>
            <a:off x="2901225" y="23687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acum = 0; maxim = -∞</a:t>
            </a:r>
            <a:endParaRPr>
              <a:solidFill>
                <a:schemeClr val="dk1"/>
              </a:solidFill>
            </a:endParaRPr>
          </a:p>
          <a:p>
            <a:pPr indent="0" lvl="0" marL="0" rtl="0" algn="l">
              <a:spcBef>
                <a:spcPts val="0"/>
              </a:spcBef>
              <a:spcAft>
                <a:spcPts val="0"/>
              </a:spcAft>
              <a:buNone/>
            </a:pPr>
            <a:r>
              <a:rPr lang="en">
                <a:solidFill>
                  <a:schemeClr val="dk1"/>
                </a:solidFill>
              </a:rPr>
              <a:t>acum = -6; maxim = -6</a:t>
            </a:r>
            <a:endParaRPr>
              <a:solidFill>
                <a:schemeClr val="dk1"/>
              </a:solidFill>
            </a:endParaRPr>
          </a:p>
          <a:p>
            <a:pPr indent="0" lvl="0" marL="0" rtl="0" algn="l">
              <a:spcBef>
                <a:spcPts val="0"/>
              </a:spcBef>
              <a:spcAft>
                <a:spcPts val="0"/>
              </a:spcAft>
              <a:buNone/>
            </a:pPr>
            <a:r>
              <a:rPr lang="en">
                <a:solidFill>
                  <a:schemeClr val="dk1"/>
                </a:solidFill>
              </a:rPr>
              <a:t>acum = -2; maxim =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maxim_dreta = -2</a:t>
            </a:r>
            <a:endParaRPr>
              <a:solidFill>
                <a:schemeClr val="dk1"/>
              </a:solidFill>
            </a:endParaRPr>
          </a:p>
        </p:txBody>
      </p:sp>
      <p:sp>
        <p:nvSpPr>
          <p:cNvPr id="98" name="Google Shape;98;p16"/>
          <p:cNvSpPr/>
          <p:nvPr/>
        </p:nvSpPr>
        <p:spPr>
          <a:xfrm>
            <a:off x="6360125" y="329575"/>
            <a:ext cx="21528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100" name="Google Shape;100;p16"/>
          <p:cNvCxnSpPr/>
          <p:nvPr/>
        </p:nvCxnSpPr>
        <p:spPr>
          <a:xfrm flipH="1">
            <a:off x="1100800" y="1381425"/>
            <a:ext cx="273600" cy="2244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6"/>
          <p:cNvCxnSpPr/>
          <p:nvPr/>
        </p:nvCxnSpPr>
        <p:spPr>
          <a:xfrm>
            <a:off x="3148500" y="1444525"/>
            <a:ext cx="287400" cy="14730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6"/>
          <p:cNvSpPr/>
          <p:nvPr/>
        </p:nvSpPr>
        <p:spPr>
          <a:xfrm>
            <a:off x="6304950" y="1166800"/>
            <a:ext cx="1454700" cy="4713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nvSpPr>
        <p:spPr>
          <a:xfrm>
            <a:off x="6276876" y="12158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a:t>
            </a:r>
            <a:endParaRPr sz="900"/>
          </a:p>
        </p:txBody>
      </p:sp>
      <p:cxnSp>
        <p:nvCxnSpPr>
          <p:cNvPr id="104" name="Google Shape;104;p16"/>
          <p:cNvCxnSpPr>
            <a:stCxn id="98" idx="4"/>
          </p:cNvCxnSpPr>
          <p:nvPr/>
        </p:nvCxnSpPr>
        <p:spPr>
          <a:xfrm flipH="1">
            <a:off x="7019225" y="939775"/>
            <a:ext cx="417300" cy="2454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6"/>
          <p:cNvCxnSpPr/>
          <p:nvPr/>
        </p:nvCxnSpPr>
        <p:spPr>
          <a:xfrm flipH="1" rot="10800000">
            <a:off x="2208875" y="1374425"/>
            <a:ext cx="14100" cy="357600"/>
          </a:xfrm>
          <a:prstGeom prst="straightConnector1">
            <a:avLst/>
          </a:prstGeom>
          <a:noFill/>
          <a:ln cap="flat" cmpd="sng" w="9525">
            <a:solidFill>
              <a:schemeClr val="dk2"/>
            </a:solidFill>
            <a:prstDash val="solid"/>
            <a:round/>
            <a:headEnd len="med" w="med" type="none"/>
            <a:tailEnd len="med" w="med" type="triangle"/>
          </a:ln>
        </p:spPr>
      </p:cxnSp>
      <p:sp>
        <p:nvSpPr>
          <p:cNvPr id="106" name="Google Shape;106;p16"/>
          <p:cNvSpPr txBox="1"/>
          <p:nvPr/>
        </p:nvSpPr>
        <p:spPr>
          <a:xfrm>
            <a:off x="2159775" y="1493650"/>
            <a:ext cx="4039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meitat</a:t>
            </a:r>
            <a:endParaRPr/>
          </a:p>
        </p:txBody>
      </p:sp>
      <p:sp>
        <p:nvSpPr>
          <p:cNvPr id="107" name="Google Shape;107;p16"/>
          <p:cNvSpPr txBox="1"/>
          <p:nvPr/>
        </p:nvSpPr>
        <p:spPr>
          <a:xfrm>
            <a:off x="273500" y="2136550"/>
            <a:ext cx="4039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Anem acumulant i ens quedem amb el màxim:</a:t>
            </a:r>
            <a:endParaRPr/>
          </a:p>
        </p:txBody>
      </p:sp>
      <p:cxnSp>
        <p:nvCxnSpPr>
          <p:cNvPr id="108" name="Google Shape;108;p16"/>
          <p:cNvCxnSpPr/>
          <p:nvPr/>
        </p:nvCxnSpPr>
        <p:spPr>
          <a:xfrm flipH="1">
            <a:off x="413825" y="2082650"/>
            <a:ext cx="567900" cy="69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6"/>
          <p:cNvCxnSpPr/>
          <p:nvPr/>
        </p:nvCxnSpPr>
        <p:spPr>
          <a:xfrm>
            <a:off x="3057350" y="2096675"/>
            <a:ext cx="673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115" name="Google Shape;115;p17"/>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-6, 4]</a:t>
            </a:r>
            <a:endParaRPr sz="2200"/>
          </a:p>
        </p:txBody>
      </p:sp>
      <p:sp>
        <p:nvSpPr>
          <p:cNvPr id="116" name="Google Shape;116;p17"/>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[1, 2]                        [-6,4]</a:t>
            </a:r>
            <a:endParaRPr sz="2200"/>
          </a:p>
        </p:txBody>
      </p:sp>
      <p:sp>
        <p:nvSpPr>
          <p:cNvPr id="117" name="Google Shape;117;p17"/>
          <p:cNvSpPr txBox="1"/>
          <p:nvPr/>
        </p:nvSpPr>
        <p:spPr>
          <a:xfrm>
            <a:off x="273500" y="202555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3</a:t>
            </a:r>
            <a:endParaRPr>
              <a:solidFill>
                <a:schemeClr val="dk1"/>
              </a:solidFill>
            </a:endParaRPr>
          </a:p>
        </p:txBody>
      </p:sp>
      <p:sp>
        <p:nvSpPr>
          <p:cNvPr id="118" name="Google Shape;118;p17"/>
          <p:cNvSpPr txBox="1"/>
          <p:nvPr/>
        </p:nvSpPr>
        <p:spPr>
          <a:xfrm>
            <a:off x="2915250" y="2019026"/>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-2</a:t>
            </a:r>
            <a:endParaRPr>
              <a:solidFill>
                <a:schemeClr val="dk1"/>
              </a:solidFill>
            </a:endParaRPr>
          </a:p>
        </p:txBody>
      </p:sp>
      <p:sp>
        <p:nvSpPr>
          <p:cNvPr id="119" name="Google Shape;119;p17"/>
          <p:cNvSpPr/>
          <p:nvPr/>
        </p:nvSpPr>
        <p:spPr>
          <a:xfrm>
            <a:off x="6360125" y="329575"/>
            <a:ext cx="21879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121" name="Google Shape;121;p17"/>
          <p:cNvCxnSpPr/>
          <p:nvPr/>
        </p:nvCxnSpPr>
        <p:spPr>
          <a:xfrm flipH="1">
            <a:off x="1100800" y="1381425"/>
            <a:ext cx="273600" cy="2244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17"/>
          <p:cNvCxnSpPr/>
          <p:nvPr/>
        </p:nvCxnSpPr>
        <p:spPr>
          <a:xfrm>
            <a:off x="3148500" y="1444525"/>
            <a:ext cx="287400" cy="14730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17"/>
          <p:cNvSpPr/>
          <p:nvPr/>
        </p:nvSpPr>
        <p:spPr>
          <a:xfrm>
            <a:off x="6281100" y="1220100"/>
            <a:ext cx="1404300" cy="4713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txBox="1"/>
          <p:nvPr/>
        </p:nvSpPr>
        <p:spPr>
          <a:xfrm>
            <a:off x="6253026" y="1269185"/>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a:t>
            </a:r>
            <a:endParaRPr sz="900"/>
          </a:p>
        </p:txBody>
      </p:sp>
      <p:cxnSp>
        <p:nvCxnSpPr>
          <p:cNvPr id="125" name="Google Shape;125;p17"/>
          <p:cNvCxnSpPr>
            <a:stCxn id="119" idx="4"/>
          </p:cNvCxnSpPr>
          <p:nvPr/>
        </p:nvCxnSpPr>
        <p:spPr>
          <a:xfrm flipH="1">
            <a:off x="6896675" y="939775"/>
            <a:ext cx="557400" cy="27330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17"/>
          <p:cNvSpPr txBox="1"/>
          <p:nvPr/>
        </p:nvSpPr>
        <p:spPr>
          <a:xfrm>
            <a:off x="231400" y="2643625"/>
            <a:ext cx="46560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Fem les crides recursives amb cada meitat de la llista:</a:t>
            </a:r>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Clr>
                <a:schemeClr val="dk1"/>
              </a:buClr>
              <a:buSzPts val="1100"/>
              <a:buFont typeface="Arial"/>
              <a:buNone/>
            </a:pPr>
            <a:r>
              <a:rPr lang="en">
                <a:solidFill>
                  <a:schemeClr val="dk1"/>
                </a:solidFill>
              </a:rPr>
              <a:t>rec_esquerra = spm_dv([1, 2])</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132" name="Google Shape;132;p18"/>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a:t>
            </a:r>
            <a:r>
              <a:rPr lang="en" sz="2400">
                <a:solidFill>
                  <a:schemeClr val="dk1"/>
                </a:solidFill>
              </a:rPr>
              <a:t>[1, 2]</a:t>
            </a:r>
            <a:endParaRPr sz="2200"/>
          </a:p>
        </p:txBody>
      </p:sp>
      <p:sp>
        <p:nvSpPr>
          <p:cNvPr id="133" name="Google Shape;133;p18"/>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a:t>
            </a:r>
            <a:r>
              <a:rPr lang="en" sz="2400">
                <a:solidFill>
                  <a:schemeClr val="dk1"/>
                </a:solidFill>
              </a:rPr>
              <a:t>[1]                           [2]</a:t>
            </a:r>
            <a:endParaRPr sz="2200"/>
          </a:p>
        </p:txBody>
      </p:sp>
      <p:sp>
        <p:nvSpPr>
          <p:cNvPr id="134" name="Google Shape;134;p18"/>
          <p:cNvSpPr txBox="1"/>
          <p:nvPr/>
        </p:nvSpPr>
        <p:spPr>
          <a:xfrm>
            <a:off x="273500" y="23687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acum = 0; maxim = -∞</a:t>
            </a:r>
            <a:endParaRPr>
              <a:solidFill>
                <a:schemeClr val="dk1"/>
              </a:solidFill>
            </a:endParaRPr>
          </a:p>
          <a:p>
            <a:pPr indent="0" lvl="0" marL="0" rtl="0" algn="l">
              <a:spcBef>
                <a:spcPts val="0"/>
              </a:spcBef>
              <a:spcAft>
                <a:spcPts val="0"/>
              </a:spcAft>
              <a:buNone/>
            </a:pPr>
            <a:r>
              <a:rPr lang="en">
                <a:solidFill>
                  <a:schemeClr val="dk1"/>
                </a:solidFill>
              </a:rPr>
              <a:t>acum = 1; maxim = 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maxim_esquerra = 1</a:t>
            </a:r>
            <a:endParaRPr>
              <a:solidFill>
                <a:schemeClr val="dk1"/>
              </a:solidFill>
            </a:endParaRPr>
          </a:p>
        </p:txBody>
      </p:sp>
      <p:sp>
        <p:nvSpPr>
          <p:cNvPr id="135" name="Google Shape;135;p18"/>
          <p:cNvSpPr txBox="1"/>
          <p:nvPr/>
        </p:nvSpPr>
        <p:spPr>
          <a:xfrm>
            <a:off x="2901225" y="23687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acum = 0; maxim = -∞</a:t>
            </a:r>
            <a:endParaRPr>
              <a:solidFill>
                <a:schemeClr val="dk1"/>
              </a:solidFill>
            </a:endParaRPr>
          </a:p>
          <a:p>
            <a:pPr indent="0" lvl="0" marL="0" rtl="0" algn="l">
              <a:spcBef>
                <a:spcPts val="0"/>
              </a:spcBef>
              <a:spcAft>
                <a:spcPts val="0"/>
              </a:spcAft>
              <a:buNone/>
            </a:pPr>
            <a:r>
              <a:rPr lang="en">
                <a:solidFill>
                  <a:schemeClr val="dk1"/>
                </a:solidFill>
              </a:rPr>
              <a:t>acum = 2; maxim =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maxim_dreta = 2</a:t>
            </a:r>
            <a:endParaRPr>
              <a:solidFill>
                <a:schemeClr val="dk1"/>
              </a:solidFill>
            </a:endParaRPr>
          </a:p>
        </p:txBody>
      </p:sp>
      <p:sp>
        <p:nvSpPr>
          <p:cNvPr id="136" name="Google Shape;136;p18"/>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138" name="Google Shape;138;p18"/>
          <p:cNvCxnSpPr/>
          <p:nvPr/>
        </p:nvCxnSpPr>
        <p:spPr>
          <a:xfrm flipH="1">
            <a:off x="1100800" y="1311300"/>
            <a:ext cx="722400" cy="2946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18"/>
          <p:cNvCxnSpPr/>
          <p:nvPr/>
        </p:nvCxnSpPr>
        <p:spPr>
          <a:xfrm>
            <a:off x="2685700" y="1290250"/>
            <a:ext cx="750300" cy="301500"/>
          </a:xfrm>
          <a:prstGeom prst="straightConnector1">
            <a:avLst/>
          </a:prstGeom>
          <a:noFill/>
          <a:ln cap="flat" cmpd="sng" w="9525">
            <a:solidFill>
              <a:schemeClr val="dk2"/>
            </a:solidFill>
            <a:prstDash val="solid"/>
            <a:round/>
            <a:headEnd len="med" w="med" type="none"/>
            <a:tailEnd len="med" w="med" type="triangle"/>
          </a:ln>
        </p:spPr>
      </p:cxnSp>
      <p:sp>
        <p:nvSpPr>
          <p:cNvPr id="140" name="Google Shape;140;p18"/>
          <p:cNvSpPr/>
          <p:nvPr/>
        </p:nvSpPr>
        <p:spPr>
          <a:xfrm>
            <a:off x="6314250" y="1206200"/>
            <a:ext cx="14619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txBox="1"/>
          <p:nvPr/>
        </p:nvSpPr>
        <p:spPr>
          <a:xfrm>
            <a:off x="6325965" y="1258773"/>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a:t>
            </a:r>
            <a:endParaRPr sz="900"/>
          </a:p>
        </p:txBody>
      </p:sp>
      <p:cxnSp>
        <p:nvCxnSpPr>
          <p:cNvPr id="142" name="Google Shape;142;p18"/>
          <p:cNvCxnSpPr>
            <a:stCxn id="136" idx="4"/>
          </p:cNvCxnSpPr>
          <p:nvPr/>
        </p:nvCxnSpPr>
        <p:spPr>
          <a:xfrm flipH="1">
            <a:off x="7180625" y="939775"/>
            <a:ext cx="410100" cy="2592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8"/>
          <p:cNvCxnSpPr/>
          <p:nvPr/>
        </p:nvCxnSpPr>
        <p:spPr>
          <a:xfrm flipH="1" rot="10800000">
            <a:off x="2208875" y="1374425"/>
            <a:ext cx="14100" cy="3576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18"/>
          <p:cNvSpPr txBox="1"/>
          <p:nvPr/>
        </p:nvSpPr>
        <p:spPr>
          <a:xfrm>
            <a:off x="2159775" y="1493650"/>
            <a:ext cx="7224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meitat</a:t>
            </a:r>
            <a:endParaRPr/>
          </a:p>
        </p:txBody>
      </p:sp>
      <p:sp>
        <p:nvSpPr>
          <p:cNvPr id="145" name="Google Shape;145;p18"/>
          <p:cNvSpPr txBox="1"/>
          <p:nvPr/>
        </p:nvSpPr>
        <p:spPr>
          <a:xfrm>
            <a:off x="273500" y="2136550"/>
            <a:ext cx="40392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Anem acumulant i ens quedem amb el màxim:</a:t>
            </a:r>
            <a:endParaRPr/>
          </a:p>
        </p:txBody>
      </p:sp>
      <p:cxnSp>
        <p:nvCxnSpPr>
          <p:cNvPr id="146" name="Google Shape;146;p18"/>
          <p:cNvCxnSpPr/>
          <p:nvPr/>
        </p:nvCxnSpPr>
        <p:spPr>
          <a:xfrm flipH="1">
            <a:off x="532900" y="2077600"/>
            <a:ext cx="567900" cy="69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18"/>
          <p:cNvCxnSpPr/>
          <p:nvPr/>
        </p:nvCxnSpPr>
        <p:spPr>
          <a:xfrm>
            <a:off x="3057350" y="2096675"/>
            <a:ext cx="673200" cy="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18"/>
          <p:cNvSpPr/>
          <p:nvPr/>
        </p:nvSpPr>
        <p:spPr>
          <a:xfrm>
            <a:off x="6241625" y="1943913"/>
            <a:ext cx="1349100" cy="35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txBox="1"/>
          <p:nvPr/>
        </p:nvSpPr>
        <p:spPr>
          <a:xfrm>
            <a:off x="6390490" y="19430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a:t>
            </a:r>
            <a:endParaRPr sz="900"/>
          </a:p>
        </p:txBody>
      </p:sp>
      <p:cxnSp>
        <p:nvCxnSpPr>
          <p:cNvPr id="150" name="Google Shape;150;p18"/>
          <p:cNvCxnSpPr>
            <a:stCxn id="140" idx="4"/>
          </p:cNvCxnSpPr>
          <p:nvPr/>
        </p:nvCxnSpPr>
        <p:spPr>
          <a:xfrm flipH="1">
            <a:off x="6864900" y="1677500"/>
            <a:ext cx="180300" cy="279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156" name="Google Shape;156;p19"/>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2]</a:t>
            </a:r>
            <a:endParaRPr sz="2200"/>
          </a:p>
        </p:txBody>
      </p:sp>
      <p:sp>
        <p:nvSpPr>
          <p:cNvPr id="157" name="Google Shape;157;p19"/>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[2]</a:t>
            </a:r>
            <a:endParaRPr sz="2200"/>
          </a:p>
        </p:txBody>
      </p:sp>
      <p:sp>
        <p:nvSpPr>
          <p:cNvPr id="158" name="Google Shape;158;p19"/>
          <p:cNvSpPr txBox="1"/>
          <p:nvPr/>
        </p:nvSpPr>
        <p:spPr>
          <a:xfrm>
            <a:off x="273500" y="19115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1</a:t>
            </a:r>
            <a:endParaRPr>
              <a:solidFill>
                <a:schemeClr val="dk1"/>
              </a:solidFill>
            </a:endParaRPr>
          </a:p>
        </p:txBody>
      </p:sp>
      <p:sp>
        <p:nvSpPr>
          <p:cNvPr id="159" name="Google Shape;159;p19"/>
          <p:cNvSpPr txBox="1"/>
          <p:nvPr/>
        </p:nvSpPr>
        <p:spPr>
          <a:xfrm>
            <a:off x="2901225" y="19115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2</a:t>
            </a:r>
            <a:endParaRPr>
              <a:solidFill>
                <a:schemeClr val="dk1"/>
              </a:solidFill>
            </a:endParaRPr>
          </a:p>
        </p:txBody>
      </p:sp>
      <p:sp>
        <p:nvSpPr>
          <p:cNvPr id="160" name="Google Shape;160;p19"/>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162" name="Google Shape;162;p19"/>
          <p:cNvCxnSpPr/>
          <p:nvPr/>
        </p:nvCxnSpPr>
        <p:spPr>
          <a:xfrm flipH="1">
            <a:off x="1100800" y="1311300"/>
            <a:ext cx="722400" cy="2946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19"/>
          <p:cNvCxnSpPr/>
          <p:nvPr/>
        </p:nvCxnSpPr>
        <p:spPr>
          <a:xfrm>
            <a:off x="2685700" y="1290250"/>
            <a:ext cx="750300" cy="301500"/>
          </a:xfrm>
          <a:prstGeom prst="straightConnector1">
            <a:avLst/>
          </a:prstGeom>
          <a:noFill/>
          <a:ln cap="flat" cmpd="sng" w="9525">
            <a:solidFill>
              <a:schemeClr val="dk2"/>
            </a:solidFill>
            <a:prstDash val="solid"/>
            <a:round/>
            <a:headEnd len="med" w="med" type="none"/>
            <a:tailEnd len="med" w="med" type="triangle"/>
          </a:ln>
        </p:spPr>
      </p:cxnSp>
      <p:sp>
        <p:nvSpPr>
          <p:cNvPr id="164" name="Google Shape;164;p19"/>
          <p:cNvSpPr/>
          <p:nvPr/>
        </p:nvSpPr>
        <p:spPr>
          <a:xfrm>
            <a:off x="6314250" y="1206200"/>
            <a:ext cx="14619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txBox="1"/>
          <p:nvPr/>
        </p:nvSpPr>
        <p:spPr>
          <a:xfrm>
            <a:off x="6325965" y="1258773"/>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a:t>
            </a:r>
            <a:endParaRPr sz="900"/>
          </a:p>
        </p:txBody>
      </p:sp>
      <p:cxnSp>
        <p:nvCxnSpPr>
          <p:cNvPr id="166" name="Google Shape;166;p19"/>
          <p:cNvCxnSpPr>
            <a:stCxn id="160" idx="4"/>
          </p:cNvCxnSpPr>
          <p:nvPr/>
        </p:nvCxnSpPr>
        <p:spPr>
          <a:xfrm flipH="1">
            <a:off x="7180625" y="939775"/>
            <a:ext cx="410100" cy="259200"/>
          </a:xfrm>
          <a:prstGeom prst="straightConnector1">
            <a:avLst/>
          </a:prstGeom>
          <a:noFill/>
          <a:ln cap="flat" cmpd="sng" w="9525">
            <a:solidFill>
              <a:schemeClr val="dk2"/>
            </a:solidFill>
            <a:prstDash val="solid"/>
            <a:round/>
            <a:headEnd len="med" w="med" type="none"/>
            <a:tailEnd len="med" w="med" type="triangle"/>
          </a:ln>
        </p:spPr>
      </p:cxnSp>
      <p:sp>
        <p:nvSpPr>
          <p:cNvPr id="167" name="Google Shape;167;p19"/>
          <p:cNvSpPr/>
          <p:nvPr/>
        </p:nvSpPr>
        <p:spPr>
          <a:xfrm>
            <a:off x="6241625" y="1943913"/>
            <a:ext cx="1349100" cy="35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txBox="1"/>
          <p:nvPr/>
        </p:nvSpPr>
        <p:spPr>
          <a:xfrm>
            <a:off x="6390490" y="19430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a:t>
            </a:r>
            <a:endParaRPr sz="900"/>
          </a:p>
        </p:txBody>
      </p:sp>
      <p:cxnSp>
        <p:nvCxnSpPr>
          <p:cNvPr id="169" name="Google Shape;169;p19"/>
          <p:cNvCxnSpPr>
            <a:stCxn id="164" idx="4"/>
          </p:cNvCxnSpPr>
          <p:nvPr/>
        </p:nvCxnSpPr>
        <p:spPr>
          <a:xfrm flipH="1">
            <a:off x="6864900" y="1677500"/>
            <a:ext cx="180300" cy="27900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19"/>
          <p:cNvSpPr txBox="1"/>
          <p:nvPr/>
        </p:nvSpPr>
        <p:spPr>
          <a:xfrm>
            <a:off x="238425" y="2461300"/>
            <a:ext cx="46560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Fem les crides recursives amb cada meitat de la llista:</a:t>
            </a:r>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rec_esquerra = spm_dv([1])</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176" name="Google Shape;176;p20"/>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a:t>
            </a:r>
            <a:endParaRPr sz="2200"/>
          </a:p>
        </p:txBody>
      </p:sp>
      <p:sp>
        <p:nvSpPr>
          <p:cNvPr id="177" name="Google Shape;177;p20"/>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sp>
        <p:nvSpPr>
          <p:cNvPr id="179" name="Google Shape;179;p20"/>
          <p:cNvSpPr/>
          <p:nvPr/>
        </p:nvSpPr>
        <p:spPr>
          <a:xfrm>
            <a:off x="6314250" y="1206200"/>
            <a:ext cx="14619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txBox="1"/>
          <p:nvPr/>
        </p:nvSpPr>
        <p:spPr>
          <a:xfrm>
            <a:off x="6325965" y="1258773"/>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a:t>
            </a:r>
            <a:endParaRPr sz="900"/>
          </a:p>
        </p:txBody>
      </p:sp>
      <p:cxnSp>
        <p:nvCxnSpPr>
          <p:cNvPr id="181" name="Google Shape;181;p20"/>
          <p:cNvCxnSpPr>
            <a:stCxn id="177" idx="4"/>
          </p:cNvCxnSpPr>
          <p:nvPr/>
        </p:nvCxnSpPr>
        <p:spPr>
          <a:xfrm flipH="1">
            <a:off x="7180625" y="939775"/>
            <a:ext cx="410100" cy="25920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20"/>
          <p:cNvSpPr/>
          <p:nvPr/>
        </p:nvSpPr>
        <p:spPr>
          <a:xfrm>
            <a:off x="6241625" y="1943913"/>
            <a:ext cx="1349100" cy="3576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txBox="1"/>
          <p:nvPr/>
        </p:nvSpPr>
        <p:spPr>
          <a:xfrm>
            <a:off x="6390490" y="19430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a:t>
            </a:r>
            <a:endParaRPr sz="900"/>
          </a:p>
        </p:txBody>
      </p:sp>
      <p:cxnSp>
        <p:nvCxnSpPr>
          <p:cNvPr id="184" name="Google Shape;184;p20"/>
          <p:cNvCxnSpPr>
            <a:stCxn id="179" idx="4"/>
          </p:cNvCxnSpPr>
          <p:nvPr/>
        </p:nvCxnSpPr>
        <p:spPr>
          <a:xfrm flipH="1">
            <a:off x="6864900" y="1677500"/>
            <a:ext cx="180300" cy="279000"/>
          </a:xfrm>
          <a:prstGeom prst="straightConnector1">
            <a:avLst/>
          </a:prstGeom>
          <a:noFill/>
          <a:ln cap="flat" cmpd="sng" w="9525">
            <a:solidFill>
              <a:schemeClr val="dk2"/>
            </a:solidFill>
            <a:prstDash val="solid"/>
            <a:round/>
            <a:headEnd len="med" w="med" type="none"/>
            <a:tailEnd len="med" w="med" type="triangle"/>
          </a:ln>
        </p:spPr>
      </p:cxnSp>
      <p:sp>
        <p:nvSpPr>
          <p:cNvPr id="185" name="Google Shape;185;p20"/>
          <p:cNvSpPr/>
          <p:nvPr/>
        </p:nvSpPr>
        <p:spPr>
          <a:xfrm>
            <a:off x="6241625" y="2491747"/>
            <a:ext cx="974100" cy="2790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txBox="1"/>
          <p:nvPr/>
        </p:nvSpPr>
        <p:spPr>
          <a:xfrm>
            <a:off x="6255639" y="244968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a:t>
            </a:r>
            <a:endParaRPr sz="900"/>
          </a:p>
        </p:txBody>
      </p:sp>
      <p:cxnSp>
        <p:nvCxnSpPr>
          <p:cNvPr id="187" name="Google Shape;187;p20"/>
          <p:cNvCxnSpPr/>
          <p:nvPr/>
        </p:nvCxnSpPr>
        <p:spPr>
          <a:xfrm flipH="1">
            <a:off x="6752950" y="2300025"/>
            <a:ext cx="140100" cy="18930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20"/>
          <p:cNvSpPr txBox="1"/>
          <p:nvPr/>
        </p:nvSpPr>
        <p:spPr>
          <a:xfrm>
            <a:off x="652150" y="1682950"/>
            <a:ext cx="46350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 que la llista només té un element, el retornem directament.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nvSpPr>
        <p:spPr>
          <a:xfrm>
            <a:off x="238425" y="147250"/>
            <a:ext cx="7608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SUMATORI PARCIAL MÁXIM (Example) </a:t>
            </a:r>
            <a:endParaRPr sz="2000"/>
          </a:p>
        </p:txBody>
      </p:sp>
      <p:sp>
        <p:nvSpPr>
          <p:cNvPr id="194" name="Google Shape;194;p21"/>
          <p:cNvSpPr txBox="1"/>
          <p:nvPr/>
        </p:nvSpPr>
        <p:spPr>
          <a:xfrm>
            <a:off x="1500675" y="850750"/>
            <a:ext cx="193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2]</a:t>
            </a:r>
            <a:endParaRPr sz="2200"/>
          </a:p>
        </p:txBody>
      </p:sp>
      <p:sp>
        <p:nvSpPr>
          <p:cNvPr id="195" name="Google Shape;195;p21"/>
          <p:cNvSpPr txBox="1"/>
          <p:nvPr/>
        </p:nvSpPr>
        <p:spPr>
          <a:xfrm>
            <a:off x="238425" y="1554250"/>
            <a:ext cx="44598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[1]                           [2]</a:t>
            </a:r>
            <a:endParaRPr sz="2200"/>
          </a:p>
        </p:txBody>
      </p:sp>
      <p:sp>
        <p:nvSpPr>
          <p:cNvPr id="196" name="Google Shape;196;p21"/>
          <p:cNvSpPr txBox="1"/>
          <p:nvPr/>
        </p:nvSpPr>
        <p:spPr>
          <a:xfrm>
            <a:off x="273500" y="1911500"/>
            <a:ext cx="23913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maxim_esquerra = 1</a:t>
            </a:r>
            <a:endParaRPr>
              <a:solidFill>
                <a:schemeClr val="dk1"/>
              </a:solidFill>
            </a:endParaRPr>
          </a:p>
        </p:txBody>
      </p:sp>
      <p:sp>
        <p:nvSpPr>
          <p:cNvPr id="197" name="Google Shape;197;p21"/>
          <p:cNvSpPr txBox="1"/>
          <p:nvPr/>
        </p:nvSpPr>
        <p:spPr>
          <a:xfrm>
            <a:off x="2901225" y="1911501"/>
            <a:ext cx="2391300" cy="12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maxim_dreta = 2</a:t>
            </a:r>
            <a:endParaRPr>
              <a:solidFill>
                <a:schemeClr val="dk1"/>
              </a:solidFill>
            </a:endParaRPr>
          </a:p>
        </p:txBody>
      </p:sp>
      <p:sp>
        <p:nvSpPr>
          <p:cNvPr id="198" name="Google Shape;198;p21"/>
          <p:cNvSpPr/>
          <p:nvPr/>
        </p:nvSpPr>
        <p:spPr>
          <a:xfrm>
            <a:off x="6360125" y="329575"/>
            <a:ext cx="2461200" cy="6102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txBox="1"/>
          <p:nvPr/>
        </p:nvSpPr>
        <p:spPr>
          <a:xfrm>
            <a:off x="6360125" y="448899"/>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 -1, 2, 1, -5])</a:t>
            </a:r>
            <a:endParaRPr sz="900"/>
          </a:p>
        </p:txBody>
      </p:sp>
      <p:cxnSp>
        <p:nvCxnSpPr>
          <p:cNvPr id="200" name="Google Shape;200;p21"/>
          <p:cNvCxnSpPr/>
          <p:nvPr/>
        </p:nvCxnSpPr>
        <p:spPr>
          <a:xfrm flipH="1">
            <a:off x="1100800" y="1311300"/>
            <a:ext cx="722400" cy="2946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21"/>
          <p:cNvCxnSpPr/>
          <p:nvPr/>
        </p:nvCxnSpPr>
        <p:spPr>
          <a:xfrm>
            <a:off x="2685700" y="1290250"/>
            <a:ext cx="750300" cy="301500"/>
          </a:xfrm>
          <a:prstGeom prst="straightConnector1">
            <a:avLst/>
          </a:prstGeom>
          <a:noFill/>
          <a:ln cap="flat" cmpd="sng" w="9525">
            <a:solidFill>
              <a:schemeClr val="dk2"/>
            </a:solidFill>
            <a:prstDash val="solid"/>
            <a:round/>
            <a:headEnd len="med" w="med" type="none"/>
            <a:tailEnd len="med" w="med" type="triangle"/>
          </a:ln>
        </p:spPr>
      </p:cxnSp>
      <p:sp>
        <p:nvSpPr>
          <p:cNvPr id="202" name="Google Shape;202;p21"/>
          <p:cNvSpPr/>
          <p:nvPr/>
        </p:nvSpPr>
        <p:spPr>
          <a:xfrm>
            <a:off x="6314250" y="1206200"/>
            <a:ext cx="1461900" cy="471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txBox="1"/>
          <p:nvPr/>
        </p:nvSpPr>
        <p:spPr>
          <a:xfrm>
            <a:off x="6325965" y="1258773"/>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 -6, 4])</a:t>
            </a:r>
            <a:endParaRPr sz="900"/>
          </a:p>
        </p:txBody>
      </p:sp>
      <p:cxnSp>
        <p:nvCxnSpPr>
          <p:cNvPr id="204" name="Google Shape;204;p21"/>
          <p:cNvCxnSpPr>
            <a:stCxn id="198" idx="4"/>
          </p:cNvCxnSpPr>
          <p:nvPr/>
        </p:nvCxnSpPr>
        <p:spPr>
          <a:xfrm flipH="1">
            <a:off x="7180625" y="939775"/>
            <a:ext cx="410100" cy="25920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21"/>
          <p:cNvSpPr/>
          <p:nvPr/>
        </p:nvSpPr>
        <p:spPr>
          <a:xfrm>
            <a:off x="6241625" y="1943913"/>
            <a:ext cx="1349100" cy="3576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txBox="1"/>
          <p:nvPr/>
        </p:nvSpPr>
        <p:spPr>
          <a:xfrm>
            <a:off x="6390490" y="1943036"/>
            <a:ext cx="25683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spm_dv([1, 2])</a:t>
            </a:r>
            <a:endParaRPr sz="900"/>
          </a:p>
        </p:txBody>
      </p:sp>
      <p:cxnSp>
        <p:nvCxnSpPr>
          <p:cNvPr id="207" name="Google Shape;207;p21"/>
          <p:cNvCxnSpPr>
            <a:stCxn id="202" idx="4"/>
          </p:cNvCxnSpPr>
          <p:nvPr/>
        </p:nvCxnSpPr>
        <p:spPr>
          <a:xfrm flipH="1">
            <a:off x="6864900" y="1677500"/>
            <a:ext cx="180300" cy="27900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p21"/>
          <p:cNvSpPr txBox="1"/>
          <p:nvPr/>
        </p:nvSpPr>
        <p:spPr>
          <a:xfrm>
            <a:off x="238425" y="2461300"/>
            <a:ext cx="46560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Fem les crides recursives amb cada meitat de la llista:</a:t>
            </a:r>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rec_esquerra = 1</a:t>
            </a:r>
            <a:endParaRPr>
              <a:solidFill>
                <a:schemeClr val="dk1"/>
              </a:solidFill>
            </a:endParaRPr>
          </a:p>
          <a:p>
            <a:pPr indent="457200" lvl="0" marL="0" rtl="0" algn="l">
              <a:spcBef>
                <a:spcPts val="0"/>
              </a:spcBef>
              <a:spcAft>
                <a:spcPts val="0"/>
              </a:spcAft>
              <a:buNone/>
            </a:pPr>
            <a:r>
              <a:rPr lang="en">
                <a:solidFill>
                  <a:schemeClr val="dk1"/>
                </a:solidFill>
              </a:rPr>
              <a:t>rec_dreta = spm_dv([2])</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