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720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6581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261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4504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692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31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63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tashab@chalmers.se" TargetMode="External"/><Relationship Id="rId2" Type="http://schemas.openxmlformats.org/officeDocument/2006/relationships/hyperlink" Target="mailto:pauline.Belford@chalmers.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lmers.instructure.com/courses/2105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CCB8-D00D-4229-AA7D-C55E4ACED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Current Trends in Gaming</a:t>
            </a:r>
            <a:br>
              <a:rPr lang="en-GB" dirty="0"/>
            </a:br>
            <a:r>
              <a:rPr lang="en-GB" sz="2000" dirty="0"/>
              <a:t>https://chalmers.instructure.com/courses/21055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9C0E-80AD-4843-A196-CA0D390B1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GB" dirty="0"/>
              <a:t>Pauline Belford</a:t>
            </a:r>
          </a:p>
          <a:p>
            <a:pPr algn="r"/>
            <a:r>
              <a:rPr lang="en-GB" dirty="0"/>
              <a:t>Natasha </a:t>
            </a:r>
            <a:r>
              <a:rPr lang="en-GB" dirty="0" err="1"/>
              <a:t>Mangin</a:t>
            </a:r>
            <a:endParaRPr lang="en-GB" dirty="0"/>
          </a:p>
          <a:p>
            <a:pPr algn="r"/>
            <a:r>
              <a:rPr lang="en-GB" dirty="0"/>
              <a:t>TA (TBA)</a:t>
            </a:r>
          </a:p>
        </p:txBody>
      </p:sp>
    </p:spTree>
    <p:extLst>
      <p:ext uri="{BB962C8B-B14F-4D97-AF65-F5344CB8AC3E}">
        <p14:creationId xmlns:p14="http://schemas.microsoft.com/office/powerpoint/2010/main" val="336630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E440-62BB-40BB-8ADD-FBCDBEFD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1 - Creativity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63B-C12C-4A01-B343-FB05A787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Provide theories on, and methods for, creativity.</a:t>
            </a:r>
          </a:p>
          <a:p>
            <a:r>
              <a:rPr lang="en-GB" sz="2400" dirty="0"/>
              <a:t>Takes the stance that creativity is a skill.</a:t>
            </a:r>
          </a:p>
          <a:p>
            <a:r>
              <a:rPr lang="en-GB" sz="2400" dirty="0"/>
              <a:t>Exercises in being creative, applying an appropriate creativity method.</a:t>
            </a:r>
          </a:p>
          <a:p>
            <a:r>
              <a:rPr lang="en-GB" sz="2400" dirty="0"/>
              <a:t>Purpose is to provide you with a skill set to be used in the other two modules.</a:t>
            </a:r>
          </a:p>
          <a:p>
            <a:r>
              <a:rPr lang="en-GB" sz="2400" dirty="0"/>
              <a:t>By the end of module 1, you should have come up with an idea for a cool asset that could be integrated into an augmented reality (AR) game.</a:t>
            </a:r>
          </a:p>
        </p:txBody>
      </p:sp>
    </p:spTree>
    <p:extLst>
      <p:ext uri="{BB962C8B-B14F-4D97-AF65-F5344CB8AC3E}">
        <p14:creationId xmlns:p14="http://schemas.microsoft.com/office/powerpoint/2010/main" val="52492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B915-91BA-4E55-8E1A-351BE5F1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2 – Real-time physics based animation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479B-AE63-4680-B2E0-F8DCA306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Unity programming, with a strong focus on building an asset that can be implemented in AR.</a:t>
            </a:r>
          </a:p>
          <a:p>
            <a:r>
              <a:rPr lang="en-GB" dirty="0"/>
              <a:t>Crash course in Unity</a:t>
            </a:r>
          </a:p>
          <a:p>
            <a:pPr lvl="1"/>
            <a:r>
              <a:rPr lang="en-GB" dirty="0"/>
              <a:t>How the menus work, objects, prefabs, scripts, game loop, and so forth.</a:t>
            </a:r>
          </a:p>
          <a:p>
            <a:r>
              <a:rPr lang="en-GB" dirty="0"/>
              <a:t>Physics of game assets</a:t>
            </a:r>
          </a:p>
          <a:p>
            <a:pPr lvl="1"/>
            <a:r>
              <a:rPr lang="en-GB" dirty="0"/>
              <a:t>Rigid bodies</a:t>
            </a:r>
          </a:p>
          <a:p>
            <a:pPr lvl="1"/>
            <a:r>
              <a:rPr lang="en-GB" dirty="0"/>
              <a:t>Kinematic objects</a:t>
            </a:r>
          </a:p>
          <a:p>
            <a:pPr lvl="1"/>
            <a:r>
              <a:rPr lang="en-GB" dirty="0"/>
              <a:t>Particle systems</a:t>
            </a:r>
          </a:p>
          <a:p>
            <a:pPr lvl="1"/>
            <a:r>
              <a:rPr lang="en-GB" dirty="0"/>
              <a:t>Colliders and triggers</a:t>
            </a:r>
          </a:p>
          <a:p>
            <a:pPr lvl="1"/>
            <a:r>
              <a:rPr lang="en-GB" dirty="0"/>
              <a:t>Joints and Hinges</a:t>
            </a:r>
          </a:p>
          <a:p>
            <a:r>
              <a:rPr lang="en-GB" dirty="0"/>
              <a:t>This will </a:t>
            </a:r>
            <a:r>
              <a:rPr lang="en-GB" b="1" dirty="0"/>
              <a:t>not</a:t>
            </a:r>
            <a:r>
              <a:rPr lang="en-GB" dirty="0"/>
              <a:t> enable you to build a large game world. </a:t>
            </a:r>
          </a:p>
          <a:p>
            <a:pPr lvl="1"/>
            <a:r>
              <a:rPr lang="en-GB" dirty="0"/>
              <a:t>The focus is to gain the skills required to create your AR game asset.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6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430-9198-4816-BD87-8E340F6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3 –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78E-54BF-4D3D-8934-03CBED8F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Current uses of AR</a:t>
            </a:r>
          </a:p>
          <a:p>
            <a:r>
              <a:rPr lang="en-GB" sz="2800" dirty="0"/>
              <a:t>Limitations and opportunities </a:t>
            </a:r>
          </a:p>
          <a:p>
            <a:r>
              <a:rPr lang="en-GB" sz="2800" dirty="0"/>
              <a:t>AR programming in Unity</a:t>
            </a:r>
          </a:p>
          <a:p>
            <a:r>
              <a:rPr lang="en-GB" sz="2800" dirty="0"/>
              <a:t>The focus is to implement your AR asset into a functioning AR game.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180D-0347-4952-BF2A-239C54AA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E4FB-7746-4788-A855-728A3D84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Any questions regarding the course, individual units, timetabling, assessment, class representatives, or other relevant topics?</a:t>
            </a:r>
          </a:p>
        </p:txBody>
      </p:sp>
    </p:spTree>
    <p:extLst>
      <p:ext uri="{BB962C8B-B14F-4D97-AF65-F5344CB8AC3E}">
        <p14:creationId xmlns:p14="http://schemas.microsoft.com/office/powerpoint/2010/main" val="41477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2599-6B21-42D2-8D5E-3A0EE2BA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F99E-C907-4D24-9441-49D37CF4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There are many technological and societal trends that impact on the design of games. Gaming is a discipline in which the state of the art changes regularly and with great speed.</a:t>
            </a:r>
          </a:p>
          <a:p>
            <a:r>
              <a:rPr lang="en-GB" sz="2000" dirty="0"/>
              <a:t>This course is focussed on identifying currently important trends in the industry, and exploring new and novel technologies.</a:t>
            </a:r>
          </a:p>
          <a:p>
            <a:pPr lvl="1"/>
            <a:r>
              <a:rPr lang="en-GB" sz="1800" dirty="0"/>
              <a:t>This should enable students to develop familiarity with important concepts.</a:t>
            </a:r>
          </a:p>
          <a:p>
            <a:r>
              <a:rPr lang="en-GB" sz="2000" dirty="0"/>
              <a:t>The content of the course will vary on a year-by-year basis based on the course aim.</a:t>
            </a:r>
          </a:p>
        </p:txBody>
      </p:sp>
    </p:spTree>
    <p:extLst>
      <p:ext uri="{BB962C8B-B14F-4D97-AF65-F5344CB8AC3E}">
        <p14:creationId xmlns:p14="http://schemas.microsoft.com/office/powerpoint/2010/main" val="4329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A763-E170-4102-97D5-FECFE0B9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BA0D-4716-4B3A-8C13-89D80DE3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Module 1</a:t>
            </a:r>
            <a:r>
              <a:rPr lang="en-GB" sz="3200" dirty="0"/>
              <a:t>: Creativity methods. 1 week</a:t>
            </a:r>
            <a:br>
              <a:rPr lang="en-GB" sz="3200" dirty="0"/>
            </a:br>
            <a:endParaRPr lang="en-GB" sz="3200" dirty="0"/>
          </a:p>
          <a:p>
            <a:r>
              <a:rPr lang="en-GB" sz="3200" b="1" dirty="0"/>
              <a:t>Module 2</a:t>
            </a:r>
            <a:r>
              <a:rPr lang="en-GB" sz="3200" dirty="0"/>
              <a:t>: Interactive Physics Assets in Unity. 3 weeks</a:t>
            </a:r>
            <a:br>
              <a:rPr lang="en-GB" sz="3200" dirty="0"/>
            </a:br>
            <a:endParaRPr lang="en-GB" sz="3200" dirty="0"/>
          </a:p>
          <a:p>
            <a:r>
              <a:rPr lang="en-GB" sz="3200" b="1" dirty="0"/>
              <a:t>Module 3</a:t>
            </a:r>
            <a:r>
              <a:rPr lang="en-GB" sz="3200" dirty="0"/>
              <a:t>: Augmented Reality. 3 weeks</a:t>
            </a:r>
          </a:p>
        </p:txBody>
      </p:sp>
    </p:spTree>
    <p:extLst>
      <p:ext uri="{BB962C8B-B14F-4D97-AF65-F5344CB8AC3E}">
        <p14:creationId xmlns:p14="http://schemas.microsoft.com/office/powerpoint/2010/main" val="25971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504A-9BDF-4265-B52B-12D94DC8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Teachers and 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7B16-2EE2-4D14-BAC5-896E3F15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Pauline Belford (</a:t>
            </a:r>
            <a:r>
              <a:rPr lang="en-GB" sz="2800" dirty="0">
                <a:hlinkClick r:id="rId2"/>
              </a:rPr>
              <a:t>pauline.belford@chalmers.se</a:t>
            </a:r>
            <a:r>
              <a:rPr lang="en-GB" sz="2800" dirty="0"/>
              <a:t>)</a:t>
            </a:r>
            <a:br>
              <a:rPr lang="en-GB" sz="2800" dirty="0"/>
            </a:br>
            <a:r>
              <a:rPr lang="en-GB" sz="2800" dirty="0"/>
              <a:t>Lecturer, Modules 1 and 2, Course Responsible</a:t>
            </a:r>
          </a:p>
          <a:p>
            <a:r>
              <a:rPr lang="en-GB" sz="2800" dirty="0"/>
              <a:t>Natasha </a:t>
            </a:r>
            <a:r>
              <a:rPr lang="en-GB" sz="2800" dirty="0" err="1"/>
              <a:t>Mangin</a:t>
            </a:r>
            <a:r>
              <a:rPr lang="en-GB" sz="2800" dirty="0"/>
              <a:t> (</a:t>
            </a:r>
            <a:r>
              <a:rPr lang="en-GB" sz="2800" dirty="0">
                <a:hlinkClick r:id="rId3"/>
              </a:rPr>
              <a:t>natashab@chalmers.se</a:t>
            </a:r>
            <a:r>
              <a:rPr lang="en-GB" sz="2800" dirty="0"/>
              <a:t>) </a:t>
            </a:r>
          </a:p>
          <a:p>
            <a:r>
              <a:rPr lang="en-GB" sz="2800" dirty="0"/>
              <a:t>TBA</a:t>
            </a:r>
            <a:br>
              <a:rPr lang="en-GB" sz="2800" dirty="0"/>
            </a:br>
            <a:r>
              <a:rPr lang="en-GB" sz="2800" dirty="0"/>
              <a:t>Teaching Assistant, Modules 1 - 3</a:t>
            </a:r>
          </a:p>
        </p:txBody>
      </p:sp>
    </p:spTree>
    <p:extLst>
      <p:ext uri="{BB962C8B-B14F-4D97-AF65-F5344CB8AC3E}">
        <p14:creationId xmlns:p14="http://schemas.microsoft.com/office/powerpoint/2010/main" val="252709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7C1D-A35E-44B9-AC40-EAC6C997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1E84-00DB-45CB-B95F-5F4774A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This course is primarily taught on-campus.</a:t>
            </a:r>
          </a:p>
          <a:p>
            <a:pPr lvl="1"/>
            <a:r>
              <a:rPr lang="en-GB" sz="2200" dirty="0"/>
              <a:t>All presentation slides and exercises will be available on Canvas, but attendance at all classes is strongly recommended.</a:t>
            </a:r>
          </a:p>
          <a:p>
            <a:pPr lvl="1"/>
            <a:r>
              <a:rPr lang="en-GB" sz="2200" dirty="0"/>
              <a:t>Wednesday sessions will be via Zoom.</a:t>
            </a:r>
          </a:p>
          <a:p>
            <a:pPr lvl="2"/>
            <a:r>
              <a:rPr lang="en-GB" sz="2000" dirty="0"/>
              <a:t>The timeslot is early, because the course follows the Block D schedule. Block A is scheduled 10 – 17 on Wednesdays. </a:t>
            </a:r>
          </a:p>
          <a:p>
            <a:r>
              <a:rPr lang="en-GB" sz="2400" dirty="0"/>
              <a:t>The canvas page can be found here: </a:t>
            </a:r>
            <a:r>
              <a:rPr lang="en-GB" sz="2400" dirty="0">
                <a:hlinkClick r:id="rId2"/>
              </a:rPr>
              <a:t>https://chalmers.instructure.com/courses/21055</a:t>
            </a:r>
            <a:endParaRPr lang="en-GB" sz="2400" dirty="0"/>
          </a:p>
          <a:p>
            <a:r>
              <a:rPr lang="en-GB" sz="2400" dirty="0"/>
              <a:t>The Canvas timetable is the definitive one.</a:t>
            </a:r>
          </a:p>
        </p:txBody>
      </p:sp>
    </p:spTree>
    <p:extLst>
      <p:ext uri="{BB962C8B-B14F-4D97-AF65-F5344CB8AC3E}">
        <p14:creationId xmlns:p14="http://schemas.microsoft.com/office/powerpoint/2010/main" val="420093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8DF4-9E70-49FC-903B-61BA4F56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Hub and Unity Personal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8031-E795-4977-B830-36D2C56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We will be using Unity for Modules 2 and 3.</a:t>
            </a:r>
          </a:p>
          <a:p>
            <a:r>
              <a:rPr lang="en-GB" sz="2800" dirty="0"/>
              <a:t>I am using version </a:t>
            </a:r>
            <a:r>
              <a:rPr lang="en-GB" sz="2800" b="1" dirty="0"/>
              <a:t>2022.1.16f1</a:t>
            </a:r>
            <a:r>
              <a:rPr lang="en-GB" sz="2800" dirty="0"/>
              <a:t>, personal edition. </a:t>
            </a:r>
          </a:p>
          <a:p>
            <a:pPr lvl="1"/>
            <a:r>
              <a:rPr lang="en-GB" sz="2400" dirty="0"/>
              <a:t>It is highly recommended that you download and install the same version.</a:t>
            </a:r>
          </a:p>
          <a:p>
            <a:pPr lvl="2"/>
            <a:r>
              <a:rPr lang="en-GB" sz="2200" dirty="0"/>
              <a:t>If you use a different version, the worked examples may not work.</a:t>
            </a:r>
          </a:p>
          <a:p>
            <a:pPr lvl="1"/>
            <a:r>
              <a:rPr lang="en-GB" sz="2400" dirty="0"/>
              <a:t>Notes on how to install Unity can be found on the Canvas.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60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2365-DF27-45DD-BA76-5585A876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DB40-7FEE-467A-9D7E-42730ACA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 prior experience with Unity or C# is assumed. </a:t>
            </a:r>
          </a:p>
          <a:p>
            <a:r>
              <a:rPr lang="en-GB" dirty="0"/>
              <a:t>It is assumed that you have experience with some fundamental programming concepts and structures</a:t>
            </a:r>
          </a:p>
          <a:p>
            <a:pPr lvl="1"/>
            <a:r>
              <a:rPr lang="en-GB" dirty="0"/>
              <a:t>For example, objects, classes, arrays.</a:t>
            </a:r>
          </a:p>
          <a:p>
            <a:r>
              <a:rPr lang="en-GB" dirty="0"/>
              <a:t>Some knowledge of maths and physics relevant to game physics and motion of objects is useful</a:t>
            </a:r>
          </a:p>
          <a:p>
            <a:pPr lvl="1"/>
            <a:r>
              <a:rPr lang="en-GB" dirty="0"/>
              <a:t>For example vector calculus and trigonometry in maths</a:t>
            </a:r>
          </a:p>
          <a:p>
            <a:pPr lvl="1"/>
            <a:r>
              <a:rPr lang="en-GB" dirty="0"/>
              <a:t>For example the properties an object has (such as mass, velocity, position), and the forces which can be applied to it (such as force).</a:t>
            </a:r>
          </a:p>
          <a:p>
            <a:r>
              <a:rPr lang="en-GB" dirty="0"/>
              <a:t>Unity handles the calculations for us, so there is no need to do complex calculations.</a:t>
            </a:r>
          </a:p>
          <a:p>
            <a:pPr lvl="1"/>
            <a:r>
              <a:rPr lang="en-GB" dirty="0"/>
              <a:t>But it is useful to have some understanding of what these do, particularly if you want to modify them to make an object behave in a different manner.</a:t>
            </a:r>
          </a:p>
        </p:txBody>
      </p:sp>
    </p:spTree>
    <p:extLst>
      <p:ext uri="{BB962C8B-B14F-4D97-AF65-F5344CB8AC3E}">
        <p14:creationId xmlns:p14="http://schemas.microsoft.com/office/powerpoint/2010/main" val="281821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E18-2D01-4F32-AE20-CA291695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07E3-AAF8-4968-90F2-2FA4282C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Examine current technological and social trends in gaming</a:t>
            </a:r>
          </a:p>
          <a:p>
            <a:r>
              <a:rPr lang="en-GB" dirty="0"/>
              <a:t>Apply creativity techniques with the intention of exploring innovative new gameplay concepts</a:t>
            </a:r>
          </a:p>
          <a:p>
            <a:r>
              <a:rPr lang="en-GB" dirty="0"/>
              <a:t>Analyse the potential opportunities and threats associated with contemporary gaming trends</a:t>
            </a:r>
          </a:p>
          <a:p>
            <a:r>
              <a:rPr lang="en-GB" dirty="0"/>
              <a:t>Implement game designs to explore novel, emerging techniques</a:t>
            </a:r>
          </a:p>
          <a:p>
            <a:r>
              <a:rPr lang="en-GB" dirty="0"/>
              <a:t>Assess the ethical and societal impact of contemporary trends in gaming</a:t>
            </a:r>
          </a:p>
        </p:txBody>
      </p:sp>
    </p:spTree>
    <p:extLst>
      <p:ext uri="{BB962C8B-B14F-4D97-AF65-F5344CB8AC3E}">
        <p14:creationId xmlns:p14="http://schemas.microsoft.com/office/powerpoint/2010/main" val="36421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1EF-86F8-441F-8399-251CB3BB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EF53-E380-4A30-8480-E62FA212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assignment for each module is graded U|3|4|5</a:t>
            </a:r>
          </a:p>
          <a:p>
            <a:r>
              <a:rPr lang="en-GB" dirty="0"/>
              <a:t>Assignments are handed in using Canvas</a:t>
            </a:r>
          </a:p>
          <a:p>
            <a:pPr lvl="1"/>
            <a:r>
              <a:rPr lang="en-GB" dirty="0"/>
              <a:t>See Course Summary on Canvas for all the deadlines</a:t>
            </a:r>
          </a:p>
          <a:p>
            <a:r>
              <a:rPr lang="en-GB" dirty="0"/>
              <a:t>Chalmers and GU</a:t>
            </a:r>
          </a:p>
          <a:p>
            <a:pPr lvl="1"/>
            <a:r>
              <a:rPr lang="en-GB" dirty="0"/>
              <a:t>To receive a 3+ for the course one needs 3+ on all assignments</a:t>
            </a:r>
          </a:p>
          <a:p>
            <a:pPr lvl="1"/>
            <a:r>
              <a:rPr lang="en-GB" dirty="0"/>
              <a:t>The specific grade is the weighted average of the grades on all assignments</a:t>
            </a:r>
          </a:p>
          <a:p>
            <a:r>
              <a:rPr lang="en-GB" dirty="0"/>
              <a:t>Student representatives</a:t>
            </a:r>
          </a:p>
          <a:p>
            <a:pPr lvl="1"/>
            <a:r>
              <a:rPr lang="en-GB" dirty="0"/>
              <a:t>Selected randomly by Chalmers – only for Chalmers students</a:t>
            </a:r>
          </a:p>
          <a:p>
            <a:pPr lvl="1"/>
            <a:r>
              <a:rPr lang="en-GB" dirty="0"/>
              <a:t>Volunteers from GU</a:t>
            </a:r>
          </a:p>
        </p:txBody>
      </p:sp>
    </p:spTree>
    <p:extLst>
      <p:ext uri="{BB962C8B-B14F-4D97-AF65-F5344CB8AC3E}">
        <p14:creationId xmlns:p14="http://schemas.microsoft.com/office/powerpoint/2010/main" val="535118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825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Current Trends in Gaming https://chalmers.instructure.com/courses/21055</vt:lpstr>
      <vt:lpstr>Aim of the course</vt:lpstr>
      <vt:lpstr>Modules</vt:lpstr>
      <vt:lpstr>Teachers and Supervisors</vt:lpstr>
      <vt:lpstr>Course administration</vt:lpstr>
      <vt:lpstr>Unity Hub and Unity Personal Edition</vt:lpstr>
      <vt:lpstr>Prerequisites</vt:lpstr>
      <vt:lpstr>Learning Objectives</vt:lpstr>
      <vt:lpstr>Grading and Evaluation</vt:lpstr>
      <vt:lpstr>Module 1 - Creativity</vt:lpstr>
      <vt:lpstr>Module 2 – Real-time physics based animation in Unity</vt:lpstr>
      <vt:lpstr>Module 3 – Augmented Reality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Technology-driven Experimental Game Design https://chalmers.instructure.com/courses/16064</dc:title>
  <dc:creator>pauline</dc:creator>
  <cp:lastModifiedBy>Pauline Belford</cp:lastModifiedBy>
  <cp:revision>31</cp:revision>
  <dcterms:created xsi:type="dcterms:W3CDTF">2021-10-18T09:18:42Z</dcterms:created>
  <dcterms:modified xsi:type="dcterms:W3CDTF">2022-10-30T13:26:46Z</dcterms:modified>
</cp:coreProperties>
</file>