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1" r:id="rId8"/>
    <p:sldId id="271" r:id="rId9"/>
    <p:sldId id="272" r:id="rId10"/>
    <p:sldId id="270" r:id="rId11"/>
    <p:sldId id="269" r:id="rId12"/>
    <p:sldId id="264" r:id="rId13"/>
    <p:sldId id="265" r:id="rId14"/>
    <p:sldId id="273" r:id="rId15"/>
    <p:sldId id="275" r:id="rId16"/>
    <p:sldId id="276" r:id="rId17"/>
    <p:sldId id="277" r:id="rId18"/>
    <p:sldId id="268" r:id="rId19"/>
    <p:sldId id="278" r:id="rId20"/>
    <p:sldId id="266" r:id="rId21"/>
    <p:sldId id="274" r:id="rId22"/>
    <p:sldId id="26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123937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3880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9963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810005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93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84217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3402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171171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09015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32223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198723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401168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191299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344514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415514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10761-E6C7-4140-B6C4-151822518320}" type="datetimeFigureOut">
              <a:rPr lang="en-GB" smtClean="0"/>
              <a:t>23/10/2022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84666F4-ADE5-4A4A-A460-C8E89E613E97}" type="slidenum">
              <a:rPr lang="en-GB" smtClean="0"/>
              <a:t>‹#›</a:t>
            </a:fld>
            <a:endParaRPr lang="en-GB" dirty="0"/>
          </a:p>
        </p:txBody>
      </p:sp>
    </p:spTree>
    <p:extLst>
      <p:ext uri="{BB962C8B-B14F-4D97-AF65-F5344CB8AC3E}">
        <p14:creationId xmlns:p14="http://schemas.microsoft.com/office/powerpoint/2010/main" val="267742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10761-E6C7-4140-B6C4-151822518320}" type="datetimeFigureOut">
              <a:rPr lang="en-GB" smtClean="0"/>
              <a:t>23/10/2022</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4666F4-ADE5-4A4A-A460-C8E89E613E97}" type="slidenum">
              <a:rPr lang="en-GB" smtClean="0"/>
              <a:t>‹#›</a:t>
            </a:fld>
            <a:endParaRPr lang="en-GB" dirty="0"/>
          </a:p>
        </p:txBody>
      </p:sp>
    </p:spTree>
    <p:extLst>
      <p:ext uri="{BB962C8B-B14F-4D97-AF65-F5344CB8AC3E}">
        <p14:creationId xmlns:p14="http://schemas.microsoft.com/office/powerpoint/2010/main" val="616255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obenkyolab.com/?p=2048&amp;lang=en"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llienicholls88.blogspot.com/2012/03/using-basic-shap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1495-0B9F-4916-A966-B24AB388B4C5}"/>
              </a:ext>
            </a:extLst>
          </p:cNvPr>
          <p:cNvSpPr>
            <a:spLocks noGrp="1"/>
          </p:cNvSpPr>
          <p:nvPr>
            <p:ph type="ctrTitle"/>
          </p:nvPr>
        </p:nvSpPr>
        <p:spPr/>
        <p:txBody>
          <a:bodyPr/>
          <a:lstStyle/>
          <a:p>
            <a:r>
              <a:rPr lang="en-GB" dirty="0"/>
              <a:t>Interactive Physics-Based Animation – Part 2</a:t>
            </a:r>
          </a:p>
        </p:txBody>
      </p:sp>
      <p:sp>
        <p:nvSpPr>
          <p:cNvPr id="3" name="Subtitle 2">
            <a:extLst>
              <a:ext uri="{FF2B5EF4-FFF2-40B4-BE49-F238E27FC236}">
                <a16:creationId xmlns:a16="http://schemas.microsoft.com/office/drawing/2014/main" id="{FE3FF912-1820-4699-B480-04DFEF953595}"/>
              </a:ext>
            </a:extLst>
          </p:cNvPr>
          <p:cNvSpPr>
            <a:spLocks noGrp="1"/>
          </p:cNvSpPr>
          <p:nvPr>
            <p:ph type="subTitle" idx="1"/>
          </p:nvPr>
        </p:nvSpPr>
        <p:spPr/>
        <p:txBody>
          <a:bodyPr/>
          <a:lstStyle/>
          <a:p>
            <a:r>
              <a:rPr lang="en-GB" dirty="0"/>
              <a:t>Pauline Belford</a:t>
            </a:r>
          </a:p>
        </p:txBody>
      </p:sp>
    </p:spTree>
    <p:extLst>
      <p:ext uri="{BB962C8B-B14F-4D97-AF65-F5344CB8AC3E}">
        <p14:creationId xmlns:p14="http://schemas.microsoft.com/office/powerpoint/2010/main" val="48165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AD7F-3E9B-40AE-BB8B-ED2F7F24FB59}"/>
              </a:ext>
            </a:extLst>
          </p:cNvPr>
          <p:cNvSpPr>
            <a:spLocks noGrp="1"/>
          </p:cNvSpPr>
          <p:nvPr>
            <p:ph type="title"/>
          </p:nvPr>
        </p:nvSpPr>
        <p:spPr/>
        <p:txBody>
          <a:bodyPr/>
          <a:lstStyle/>
          <a:p>
            <a:r>
              <a:rPr lang="en-GB" dirty="0"/>
              <a:t>What is a hinge?</a:t>
            </a:r>
          </a:p>
        </p:txBody>
      </p:sp>
      <p:sp>
        <p:nvSpPr>
          <p:cNvPr id="3" name="Content Placeholder 2">
            <a:extLst>
              <a:ext uri="{FF2B5EF4-FFF2-40B4-BE49-F238E27FC236}">
                <a16:creationId xmlns:a16="http://schemas.microsoft.com/office/drawing/2014/main" id="{CA10AAD4-6CB5-4DF2-85E8-1740A9D65805}"/>
              </a:ext>
            </a:extLst>
          </p:cNvPr>
          <p:cNvSpPr>
            <a:spLocks noGrp="1"/>
          </p:cNvSpPr>
          <p:nvPr>
            <p:ph idx="1"/>
          </p:nvPr>
        </p:nvSpPr>
        <p:spPr>
          <a:xfrm>
            <a:off x="677334" y="2160589"/>
            <a:ext cx="6486864" cy="3880773"/>
          </a:xfrm>
        </p:spPr>
        <p:txBody>
          <a:bodyPr/>
          <a:lstStyle/>
          <a:p>
            <a:r>
              <a:rPr lang="en-GB" dirty="0"/>
              <a:t>Hinges are joints where one object rotates around the axis of another on just one axis. </a:t>
            </a:r>
          </a:p>
          <a:p>
            <a:pPr lvl="1"/>
            <a:r>
              <a:rPr lang="en-GB" dirty="0"/>
              <a:t>For example a hinged door.</a:t>
            </a:r>
          </a:p>
          <a:p>
            <a:pPr lvl="1"/>
            <a:r>
              <a:rPr lang="en-GB" dirty="0"/>
              <a:t>For example a finger joint.</a:t>
            </a:r>
          </a:p>
          <a:p>
            <a:pPr lvl="1"/>
            <a:r>
              <a:rPr lang="en-GB" dirty="0"/>
              <a:t>For example in a folding table.</a:t>
            </a:r>
          </a:p>
          <a:p>
            <a:r>
              <a:rPr lang="en-GB" dirty="0"/>
              <a:t>The movement of objects attached using these types of joints, when forces are applied to them, are more restricted than those of spring joints in terms of range of motion.</a:t>
            </a:r>
          </a:p>
          <a:p>
            <a:pPr lvl="1"/>
            <a:r>
              <a:rPr lang="en-GB" dirty="0"/>
              <a:t>We can also set the angular limits. (The hinge may be the full 360 degrees or it may only allow a very limited range.)</a:t>
            </a:r>
          </a:p>
        </p:txBody>
      </p:sp>
      <p:pic>
        <p:nvPicPr>
          <p:cNvPr id="5" name="Picture 4">
            <a:extLst>
              <a:ext uri="{FF2B5EF4-FFF2-40B4-BE49-F238E27FC236}">
                <a16:creationId xmlns:a16="http://schemas.microsoft.com/office/drawing/2014/main" id="{BE0A907C-F6FD-4565-93AF-EF4009D8B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399" y="1829441"/>
            <a:ext cx="2424776" cy="1994291"/>
          </a:xfrm>
          <a:prstGeom prst="rect">
            <a:avLst/>
          </a:prstGeom>
        </p:spPr>
      </p:pic>
      <p:pic>
        <p:nvPicPr>
          <p:cNvPr id="9" name="Picture 8">
            <a:extLst>
              <a:ext uri="{FF2B5EF4-FFF2-40B4-BE49-F238E27FC236}">
                <a16:creationId xmlns:a16="http://schemas.microsoft.com/office/drawing/2014/main" id="{D9CDF4A8-1F8E-4569-9B58-3E7DCDB6A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608" y="3739975"/>
            <a:ext cx="2797295" cy="1230810"/>
          </a:xfrm>
          <a:prstGeom prst="rect">
            <a:avLst/>
          </a:prstGeom>
        </p:spPr>
      </p:pic>
      <p:pic>
        <p:nvPicPr>
          <p:cNvPr id="11" name="Picture 10">
            <a:extLst>
              <a:ext uri="{FF2B5EF4-FFF2-40B4-BE49-F238E27FC236}">
                <a16:creationId xmlns:a16="http://schemas.microsoft.com/office/drawing/2014/main" id="{04F0E6CA-C4DE-4B3E-8621-CD390FA3E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608" y="5117308"/>
            <a:ext cx="1629002" cy="924054"/>
          </a:xfrm>
          <a:prstGeom prst="rect">
            <a:avLst/>
          </a:prstGeom>
        </p:spPr>
      </p:pic>
    </p:spTree>
    <p:extLst>
      <p:ext uri="{BB962C8B-B14F-4D97-AF65-F5344CB8AC3E}">
        <p14:creationId xmlns:p14="http://schemas.microsoft.com/office/powerpoint/2010/main" val="28391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CDC8-7448-4283-B29E-7DECE7907AC8}"/>
              </a:ext>
            </a:extLst>
          </p:cNvPr>
          <p:cNvSpPr>
            <a:spLocks noGrp="1"/>
          </p:cNvSpPr>
          <p:nvPr>
            <p:ph type="title"/>
          </p:nvPr>
        </p:nvSpPr>
        <p:spPr/>
        <p:txBody>
          <a:bodyPr/>
          <a:lstStyle/>
          <a:p>
            <a:r>
              <a:rPr lang="en-GB" dirty="0"/>
              <a:t>Hinge joint simple example</a:t>
            </a:r>
          </a:p>
        </p:txBody>
      </p:sp>
      <p:sp>
        <p:nvSpPr>
          <p:cNvPr id="3" name="Content Placeholder 2">
            <a:extLst>
              <a:ext uri="{FF2B5EF4-FFF2-40B4-BE49-F238E27FC236}">
                <a16:creationId xmlns:a16="http://schemas.microsoft.com/office/drawing/2014/main" id="{3C5AC813-6484-4D34-A869-53EDC19F59AD}"/>
              </a:ext>
            </a:extLst>
          </p:cNvPr>
          <p:cNvSpPr>
            <a:spLocks noGrp="1"/>
          </p:cNvSpPr>
          <p:nvPr>
            <p:ph idx="1"/>
          </p:nvPr>
        </p:nvSpPr>
        <p:spPr>
          <a:xfrm>
            <a:off x="677334" y="2160589"/>
            <a:ext cx="5018791" cy="3880773"/>
          </a:xfrm>
        </p:spPr>
        <p:txBody>
          <a:bodyPr/>
          <a:lstStyle/>
          <a:p>
            <a:r>
              <a:rPr lang="en-GB" dirty="0"/>
              <a:t>Join spheres together using hinge joints.</a:t>
            </a:r>
          </a:p>
          <a:p>
            <a:r>
              <a:rPr lang="en-GB" dirty="0"/>
              <a:t>Double check the anchor points.</a:t>
            </a:r>
          </a:p>
          <a:p>
            <a:r>
              <a:rPr lang="en-GB" dirty="0"/>
              <a:t>View from different perspectives to see the difference with spring joints.</a:t>
            </a:r>
          </a:p>
          <a:p>
            <a:r>
              <a:rPr lang="en-GB" dirty="0"/>
              <a:t>Try changing the mass of the spheres, the angular limits of the hinges, and the force required to break the joints. What impact do these changes have?</a:t>
            </a:r>
          </a:p>
        </p:txBody>
      </p:sp>
      <p:pic>
        <p:nvPicPr>
          <p:cNvPr id="5" name="Picture 4">
            <a:extLst>
              <a:ext uri="{FF2B5EF4-FFF2-40B4-BE49-F238E27FC236}">
                <a16:creationId xmlns:a16="http://schemas.microsoft.com/office/drawing/2014/main" id="{51FFAC1C-FB7A-4BE5-A22B-56F74A10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546" y="1930400"/>
            <a:ext cx="3475239" cy="1940061"/>
          </a:xfrm>
          <a:prstGeom prst="rect">
            <a:avLst/>
          </a:prstGeom>
        </p:spPr>
      </p:pic>
      <p:pic>
        <p:nvPicPr>
          <p:cNvPr id="7" name="Picture 6">
            <a:extLst>
              <a:ext uri="{FF2B5EF4-FFF2-40B4-BE49-F238E27FC236}">
                <a16:creationId xmlns:a16="http://schemas.microsoft.com/office/drawing/2014/main" id="{811180B4-1472-4E3F-B116-8E2395F7C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942" y="4816339"/>
            <a:ext cx="1629002" cy="924054"/>
          </a:xfrm>
          <a:prstGeom prst="rect">
            <a:avLst/>
          </a:prstGeom>
        </p:spPr>
      </p:pic>
      <p:pic>
        <p:nvPicPr>
          <p:cNvPr id="9" name="Picture 8">
            <a:extLst>
              <a:ext uri="{FF2B5EF4-FFF2-40B4-BE49-F238E27FC236}">
                <a16:creationId xmlns:a16="http://schemas.microsoft.com/office/drawing/2014/main" id="{C0A1A555-E096-44CD-BA92-1F977747C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546" y="3990926"/>
            <a:ext cx="2819794" cy="704948"/>
          </a:xfrm>
          <a:prstGeom prst="rect">
            <a:avLst/>
          </a:prstGeom>
        </p:spPr>
      </p:pic>
    </p:spTree>
    <p:extLst>
      <p:ext uri="{BB962C8B-B14F-4D97-AF65-F5344CB8AC3E}">
        <p14:creationId xmlns:p14="http://schemas.microsoft.com/office/powerpoint/2010/main" val="390231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A5F7-17A3-4AF0-87AF-3E90674CA72C}"/>
              </a:ext>
            </a:extLst>
          </p:cNvPr>
          <p:cNvSpPr>
            <a:spLocks noGrp="1"/>
          </p:cNvSpPr>
          <p:nvPr>
            <p:ph type="title"/>
          </p:nvPr>
        </p:nvSpPr>
        <p:spPr/>
        <p:txBody>
          <a:bodyPr/>
          <a:lstStyle/>
          <a:p>
            <a:r>
              <a:rPr lang="en-GB" dirty="0"/>
              <a:t>Ragdoll from hinge joints</a:t>
            </a:r>
          </a:p>
        </p:txBody>
      </p:sp>
      <p:sp>
        <p:nvSpPr>
          <p:cNvPr id="3" name="Content Placeholder 2">
            <a:extLst>
              <a:ext uri="{FF2B5EF4-FFF2-40B4-BE49-F238E27FC236}">
                <a16:creationId xmlns:a16="http://schemas.microsoft.com/office/drawing/2014/main" id="{41F2B925-4F50-4DB7-A24A-949F08B194B2}"/>
              </a:ext>
            </a:extLst>
          </p:cNvPr>
          <p:cNvSpPr>
            <a:spLocks noGrp="1"/>
          </p:cNvSpPr>
          <p:nvPr>
            <p:ph idx="1"/>
          </p:nvPr>
        </p:nvSpPr>
        <p:spPr>
          <a:xfrm>
            <a:off x="677334" y="2160589"/>
            <a:ext cx="5236905" cy="3880773"/>
          </a:xfrm>
        </p:spPr>
        <p:txBody>
          <a:bodyPr/>
          <a:lstStyle/>
          <a:p>
            <a:r>
              <a:rPr lang="en-GB" dirty="0"/>
              <a:t>Ragdolls are more interesting examples than spheres.</a:t>
            </a:r>
          </a:p>
          <a:p>
            <a:r>
              <a:rPr lang="en-GB" dirty="0"/>
              <a:t>The human body has many hinge joints.</a:t>
            </a:r>
          </a:p>
          <a:p>
            <a:pPr lvl="1"/>
            <a:r>
              <a:rPr lang="en-GB" dirty="0"/>
              <a:t>Finger joints</a:t>
            </a:r>
          </a:p>
          <a:p>
            <a:pPr lvl="1"/>
            <a:r>
              <a:rPr lang="en-GB" dirty="0"/>
              <a:t>Knee joints</a:t>
            </a:r>
          </a:p>
          <a:p>
            <a:pPr lvl="1"/>
            <a:r>
              <a:rPr lang="en-GB" dirty="0"/>
              <a:t>Elbow joints (kind of)</a:t>
            </a:r>
          </a:p>
          <a:p>
            <a:r>
              <a:rPr lang="en-GB" dirty="0"/>
              <a:t>Maybe we could use them in a ragdoll object?</a:t>
            </a:r>
          </a:p>
          <a:p>
            <a:pPr lvl="1"/>
            <a:r>
              <a:rPr lang="en-GB" dirty="0"/>
              <a:t>Play about with the hinge joint parameters.</a:t>
            </a:r>
          </a:p>
          <a:p>
            <a:pPr lvl="1"/>
            <a:r>
              <a:rPr lang="en-GB" dirty="0"/>
              <a:t>Does the ragdoll (and its limbs) behave in a realistic manner?</a:t>
            </a:r>
          </a:p>
        </p:txBody>
      </p:sp>
      <p:pic>
        <p:nvPicPr>
          <p:cNvPr id="5" name="Picture 4">
            <a:extLst>
              <a:ext uri="{FF2B5EF4-FFF2-40B4-BE49-F238E27FC236}">
                <a16:creationId xmlns:a16="http://schemas.microsoft.com/office/drawing/2014/main" id="{6AD9A131-F0EC-48A2-A7D7-04293C88E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999" y="2160589"/>
            <a:ext cx="3357249" cy="3116086"/>
          </a:xfrm>
          <a:prstGeom prst="rect">
            <a:avLst/>
          </a:prstGeom>
        </p:spPr>
      </p:pic>
      <p:pic>
        <p:nvPicPr>
          <p:cNvPr id="7" name="Picture 6">
            <a:extLst>
              <a:ext uri="{FF2B5EF4-FFF2-40B4-BE49-F238E27FC236}">
                <a16:creationId xmlns:a16="http://schemas.microsoft.com/office/drawing/2014/main" id="{11D72E0E-D171-4AD0-8749-B0F9DA8FF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507" y="2712395"/>
            <a:ext cx="1552792" cy="1886213"/>
          </a:xfrm>
          <a:prstGeom prst="rect">
            <a:avLst/>
          </a:prstGeom>
        </p:spPr>
      </p:pic>
    </p:spTree>
    <p:extLst>
      <p:ext uri="{BB962C8B-B14F-4D97-AF65-F5344CB8AC3E}">
        <p14:creationId xmlns:p14="http://schemas.microsoft.com/office/powerpoint/2010/main" val="200067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B88D-4C20-45B6-9B06-97E8FB6BE9CE}"/>
              </a:ext>
            </a:extLst>
          </p:cNvPr>
          <p:cNvSpPr>
            <a:spLocks noGrp="1"/>
          </p:cNvSpPr>
          <p:nvPr>
            <p:ph type="title"/>
          </p:nvPr>
        </p:nvSpPr>
        <p:spPr/>
        <p:txBody>
          <a:bodyPr/>
          <a:lstStyle/>
          <a:p>
            <a:r>
              <a:rPr lang="en-GB" dirty="0"/>
              <a:t>Ragdoll with Character Joints</a:t>
            </a:r>
          </a:p>
        </p:txBody>
      </p:sp>
      <p:sp>
        <p:nvSpPr>
          <p:cNvPr id="3" name="Content Placeholder 2">
            <a:extLst>
              <a:ext uri="{FF2B5EF4-FFF2-40B4-BE49-F238E27FC236}">
                <a16:creationId xmlns:a16="http://schemas.microsoft.com/office/drawing/2014/main" id="{0250D566-4EE8-4DFD-88F0-D034CFD615E9}"/>
              </a:ext>
            </a:extLst>
          </p:cNvPr>
          <p:cNvSpPr>
            <a:spLocks noGrp="1"/>
          </p:cNvSpPr>
          <p:nvPr>
            <p:ph idx="1"/>
          </p:nvPr>
        </p:nvSpPr>
        <p:spPr/>
        <p:txBody>
          <a:bodyPr>
            <a:normAutofit fontScale="92500" lnSpcReduction="10000"/>
          </a:bodyPr>
          <a:lstStyle/>
          <a:p>
            <a:r>
              <a:rPr lang="en-GB" dirty="0"/>
              <a:t>Our ragdoll with hinge joints behaved in an interesting way.</a:t>
            </a:r>
          </a:p>
          <a:p>
            <a:pPr lvl="1"/>
            <a:r>
              <a:rPr lang="en-GB" dirty="0"/>
              <a:t>But the impact of the forces was not always realistic.</a:t>
            </a:r>
          </a:p>
          <a:p>
            <a:r>
              <a:rPr lang="en-GB" dirty="0"/>
              <a:t>Character joints are ball and socket type joints which should be more realistic for ragdolls of humans or other mammals.</a:t>
            </a:r>
          </a:p>
          <a:p>
            <a:r>
              <a:rPr lang="en-GB" dirty="0"/>
              <a:t>Finding the anchor points for these joints is more complex (and frustrating) than for the Spring and Hinge joints.</a:t>
            </a:r>
          </a:p>
          <a:p>
            <a:pPr lvl="1"/>
            <a:r>
              <a:rPr lang="en-GB" dirty="0"/>
              <a:t>Unity’s editor will often attach them to the wrong side of the object, and you have to largely guess at the correct coordinates.</a:t>
            </a:r>
          </a:p>
          <a:p>
            <a:pPr lvl="1"/>
            <a:r>
              <a:rPr lang="en-GB" dirty="0"/>
              <a:t>It is possible to copy and paste coordinates from elsewhere, which may help.</a:t>
            </a:r>
          </a:p>
          <a:p>
            <a:pPr lvl="2"/>
            <a:r>
              <a:rPr lang="en-GB" dirty="0"/>
              <a:t>E.g. if you get the anchor point correct for one leg, copy and paste for the other, then mirror the relevant coordinate to find the anchor point for the other leg.</a:t>
            </a:r>
          </a:p>
          <a:p>
            <a:r>
              <a:rPr lang="en-GB" dirty="0"/>
              <a:t>Make sure that any changes you make to the ragdoll are done using the Prefab, not to an individual instance of it.</a:t>
            </a:r>
          </a:p>
          <a:p>
            <a:pPr marL="0" indent="0">
              <a:buNone/>
            </a:pPr>
            <a:endParaRPr lang="en-GB" dirty="0"/>
          </a:p>
        </p:txBody>
      </p:sp>
    </p:spTree>
    <p:extLst>
      <p:ext uri="{BB962C8B-B14F-4D97-AF65-F5344CB8AC3E}">
        <p14:creationId xmlns:p14="http://schemas.microsoft.com/office/powerpoint/2010/main" val="293753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46E2-111E-4B01-8674-5C0E6D33E993}"/>
              </a:ext>
            </a:extLst>
          </p:cNvPr>
          <p:cNvSpPr>
            <a:spLocks noGrp="1"/>
          </p:cNvSpPr>
          <p:nvPr>
            <p:ph type="title"/>
          </p:nvPr>
        </p:nvSpPr>
        <p:spPr/>
        <p:txBody>
          <a:bodyPr/>
          <a:lstStyle/>
          <a:p>
            <a:r>
              <a:rPr lang="en-GB" dirty="0"/>
              <a:t>Ragdoll with Character Joints</a:t>
            </a:r>
          </a:p>
        </p:txBody>
      </p:sp>
      <p:sp>
        <p:nvSpPr>
          <p:cNvPr id="3" name="Content Placeholder 2">
            <a:extLst>
              <a:ext uri="{FF2B5EF4-FFF2-40B4-BE49-F238E27FC236}">
                <a16:creationId xmlns:a16="http://schemas.microsoft.com/office/drawing/2014/main" id="{F10C68C8-A918-4A5E-B9F1-DE8C25FF7817}"/>
              </a:ext>
            </a:extLst>
          </p:cNvPr>
          <p:cNvSpPr>
            <a:spLocks noGrp="1"/>
          </p:cNvSpPr>
          <p:nvPr>
            <p:ph idx="1"/>
          </p:nvPr>
        </p:nvSpPr>
        <p:spPr>
          <a:xfrm>
            <a:off x="677334" y="2160589"/>
            <a:ext cx="4590952" cy="3880773"/>
          </a:xfrm>
        </p:spPr>
        <p:txBody>
          <a:bodyPr>
            <a:normAutofit lnSpcReduction="10000"/>
          </a:bodyPr>
          <a:lstStyle/>
          <a:p>
            <a:r>
              <a:rPr lang="en-GB" dirty="0"/>
              <a:t>Make sure that any changes you make to the ragdoll are done using the Prefab, not to an individual instance of it.</a:t>
            </a:r>
          </a:p>
          <a:p>
            <a:pPr lvl="1"/>
            <a:r>
              <a:rPr lang="en-GB" dirty="0"/>
              <a:t>Select the prefab icon from the Project window. This will enable you to Open Prefab in the Inspector window, and the ragdoll will be shown as the only item in the hierarchy, with a blue background rather than the scene background.</a:t>
            </a:r>
          </a:p>
          <a:p>
            <a:r>
              <a:rPr lang="en-GB" dirty="0"/>
              <a:t>Play about with the joints parameters such as break force and angular limits, and the mass of the ragdoll parts. Bounciness is also an interesting one.</a:t>
            </a:r>
          </a:p>
          <a:p>
            <a:endParaRPr lang="en-GB" dirty="0"/>
          </a:p>
          <a:p>
            <a:endParaRPr lang="en-GB" dirty="0"/>
          </a:p>
        </p:txBody>
      </p:sp>
      <p:pic>
        <p:nvPicPr>
          <p:cNvPr id="5" name="Picture 4">
            <a:extLst>
              <a:ext uri="{FF2B5EF4-FFF2-40B4-BE49-F238E27FC236}">
                <a16:creationId xmlns:a16="http://schemas.microsoft.com/office/drawing/2014/main" id="{B3980C2D-35A8-405D-8898-D05B77BFD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10" y="2219711"/>
            <a:ext cx="628738" cy="724001"/>
          </a:xfrm>
          <a:prstGeom prst="rect">
            <a:avLst/>
          </a:prstGeom>
        </p:spPr>
      </p:pic>
      <p:pic>
        <p:nvPicPr>
          <p:cNvPr id="7" name="Picture 6">
            <a:extLst>
              <a:ext uri="{FF2B5EF4-FFF2-40B4-BE49-F238E27FC236}">
                <a16:creationId xmlns:a16="http://schemas.microsoft.com/office/drawing/2014/main" id="{86932EF1-FF2F-4BDB-8958-F1A0880AE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789" y="2219711"/>
            <a:ext cx="2388655" cy="1068259"/>
          </a:xfrm>
          <a:prstGeom prst="rect">
            <a:avLst/>
          </a:prstGeom>
        </p:spPr>
      </p:pic>
      <p:pic>
        <p:nvPicPr>
          <p:cNvPr id="11" name="Picture 10">
            <a:extLst>
              <a:ext uri="{FF2B5EF4-FFF2-40B4-BE49-F238E27FC236}">
                <a16:creationId xmlns:a16="http://schemas.microsoft.com/office/drawing/2014/main" id="{92987031-2D70-4465-92BD-DB8FF4F1B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357" y="3443681"/>
            <a:ext cx="1209844" cy="2267266"/>
          </a:xfrm>
          <a:prstGeom prst="rect">
            <a:avLst/>
          </a:prstGeom>
        </p:spPr>
      </p:pic>
      <p:pic>
        <p:nvPicPr>
          <p:cNvPr id="13" name="Picture 12">
            <a:extLst>
              <a:ext uri="{FF2B5EF4-FFF2-40B4-BE49-F238E27FC236}">
                <a16:creationId xmlns:a16="http://schemas.microsoft.com/office/drawing/2014/main" id="{2EE884AA-728C-4480-ACD5-FCD8C0424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2696" y="3429000"/>
            <a:ext cx="2106430" cy="2267266"/>
          </a:xfrm>
          <a:prstGeom prst="rect">
            <a:avLst/>
          </a:prstGeom>
        </p:spPr>
      </p:pic>
    </p:spTree>
    <p:extLst>
      <p:ext uri="{BB962C8B-B14F-4D97-AF65-F5344CB8AC3E}">
        <p14:creationId xmlns:p14="http://schemas.microsoft.com/office/powerpoint/2010/main" val="391282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4F46-9BA9-42C9-82D0-FAB623D8969D}"/>
              </a:ext>
            </a:extLst>
          </p:cNvPr>
          <p:cNvSpPr>
            <a:spLocks noGrp="1"/>
          </p:cNvSpPr>
          <p:nvPr>
            <p:ph type="title"/>
          </p:nvPr>
        </p:nvSpPr>
        <p:spPr/>
        <p:txBody>
          <a:bodyPr/>
          <a:lstStyle/>
          <a:p>
            <a:r>
              <a:rPr lang="en-GB" dirty="0"/>
              <a:t>Ragdoll Actions</a:t>
            </a:r>
          </a:p>
        </p:txBody>
      </p:sp>
      <p:sp>
        <p:nvSpPr>
          <p:cNvPr id="3" name="Content Placeholder 2">
            <a:extLst>
              <a:ext uri="{FF2B5EF4-FFF2-40B4-BE49-F238E27FC236}">
                <a16:creationId xmlns:a16="http://schemas.microsoft.com/office/drawing/2014/main" id="{B666A8A4-398D-44D0-8780-D85E374C36DD}"/>
              </a:ext>
            </a:extLst>
          </p:cNvPr>
          <p:cNvSpPr>
            <a:spLocks noGrp="1"/>
          </p:cNvSpPr>
          <p:nvPr>
            <p:ph idx="1"/>
          </p:nvPr>
        </p:nvSpPr>
        <p:spPr>
          <a:xfrm>
            <a:off x="677334" y="2160589"/>
            <a:ext cx="8596668" cy="3996930"/>
          </a:xfrm>
        </p:spPr>
        <p:txBody>
          <a:bodyPr>
            <a:normAutofit fontScale="92500" lnSpcReduction="10000"/>
          </a:bodyPr>
          <a:lstStyle/>
          <a:p>
            <a:r>
              <a:rPr lang="en-GB" dirty="0"/>
              <a:t>Most of what we have looked at so far required little to no code.</a:t>
            </a:r>
          </a:p>
          <a:p>
            <a:r>
              <a:rPr lang="en-GB" dirty="0"/>
              <a:t>This is still true, but there is some code behind the ragdolls.</a:t>
            </a:r>
          </a:p>
          <a:p>
            <a:r>
              <a:rPr lang="en-GB" dirty="0"/>
              <a:t>Ragdolls are not designed to fit into a standard game loop.</a:t>
            </a:r>
          </a:p>
          <a:p>
            <a:pPr lvl="1"/>
            <a:r>
              <a:rPr lang="en-GB" dirty="0"/>
              <a:t>You can spend a </a:t>
            </a:r>
            <a:r>
              <a:rPr lang="en-GB" b="1" dirty="0"/>
              <a:t>lot</a:t>
            </a:r>
            <a:r>
              <a:rPr lang="en-GB" dirty="0"/>
              <a:t> of time setting up a ragdoll so it can walk, climb stairs etc., but it is very difficult to do.</a:t>
            </a:r>
          </a:p>
          <a:p>
            <a:pPr lvl="1"/>
            <a:r>
              <a:rPr lang="en-GB" dirty="0"/>
              <a:t>Solution/ workaround: treat the ragdoll like a stunt double.</a:t>
            </a:r>
          </a:p>
          <a:p>
            <a:r>
              <a:rPr lang="en-GB" dirty="0"/>
              <a:t>These ragdolls are intended to be illustrative/ proof of concept, not realistic.</a:t>
            </a:r>
          </a:p>
          <a:p>
            <a:pPr lvl="1"/>
            <a:r>
              <a:rPr lang="en-GB" dirty="0"/>
              <a:t>For that, you would need more objects, more joints, more thought over degrees of movement etc. (And better artistic skills.)</a:t>
            </a:r>
          </a:p>
          <a:p>
            <a:r>
              <a:rPr lang="en-GB" dirty="0"/>
              <a:t>When it gets to the point that the character should ragdoll, then set all the children to kinematic.</a:t>
            </a:r>
          </a:p>
          <a:p>
            <a:pPr lvl="1"/>
            <a:r>
              <a:rPr lang="en-GB" dirty="0"/>
              <a:t>They have to be non-kinematic to start with otherwise forces act on them and they ragdoll against gravity.</a:t>
            </a:r>
          </a:p>
          <a:p>
            <a:pPr lvl="1"/>
            <a:endParaRPr lang="en-GB" dirty="0"/>
          </a:p>
          <a:p>
            <a:pPr lvl="1"/>
            <a:endParaRPr lang="en-GB" dirty="0"/>
          </a:p>
          <a:p>
            <a:endParaRPr lang="en-GB" dirty="0"/>
          </a:p>
        </p:txBody>
      </p:sp>
    </p:spTree>
    <p:extLst>
      <p:ext uri="{BB962C8B-B14F-4D97-AF65-F5344CB8AC3E}">
        <p14:creationId xmlns:p14="http://schemas.microsoft.com/office/powerpoint/2010/main" val="108847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5A83-EF3F-469D-8C9C-8E2C96CFA667}"/>
              </a:ext>
            </a:extLst>
          </p:cNvPr>
          <p:cNvSpPr>
            <a:spLocks noGrp="1"/>
          </p:cNvSpPr>
          <p:nvPr>
            <p:ph type="title"/>
          </p:nvPr>
        </p:nvSpPr>
        <p:spPr/>
        <p:txBody>
          <a:bodyPr/>
          <a:lstStyle/>
          <a:p>
            <a:r>
              <a:rPr lang="en-GB" dirty="0"/>
              <a:t>Ragdoll Script – Part 1</a:t>
            </a:r>
          </a:p>
        </p:txBody>
      </p:sp>
      <p:sp>
        <p:nvSpPr>
          <p:cNvPr id="3" name="Content Placeholder 2">
            <a:extLst>
              <a:ext uri="{FF2B5EF4-FFF2-40B4-BE49-F238E27FC236}">
                <a16:creationId xmlns:a16="http://schemas.microsoft.com/office/drawing/2014/main" id="{7CE262D4-B026-400B-80BD-A5CD4E6CCB3D}"/>
              </a:ext>
            </a:extLst>
          </p:cNvPr>
          <p:cNvSpPr>
            <a:spLocks noGrp="1"/>
          </p:cNvSpPr>
          <p:nvPr>
            <p:ph idx="1"/>
          </p:nvPr>
        </p:nvSpPr>
        <p:spPr/>
        <p:txBody>
          <a:bodyPr>
            <a:normAutofit fontScale="77500" lnSpcReduction="20000"/>
          </a:bodyPr>
          <a:lstStyle/>
          <a:p>
            <a:r>
              <a:rPr lang="en-GB" sz="2800" dirty="0"/>
              <a:t>Tags the parent object and makes the parent object kinematic </a:t>
            </a:r>
          </a:p>
          <a:p>
            <a:pPr lvl="1"/>
            <a:r>
              <a:rPr lang="en-GB" sz="2600" dirty="0"/>
              <a:t>If it is not empty</a:t>
            </a:r>
          </a:p>
          <a:p>
            <a:r>
              <a:rPr lang="en-GB" sz="2800" dirty="0"/>
              <a:t>Finds all its child objects and sets them as kinematic.</a:t>
            </a:r>
          </a:p>
          <a:p>
            <a:r>
              <a:rPr lang="en-GB" sz="2800" dirty="0"/>
              <a:t>When the player clicks on the screen, perform a </a:t>
            </a:r>
            <a:r>
              <a:rPr lang="en-GB" sz="2800" dirty="0" err="1"/>
              <a:t>Raycast</a:t>
            </a:r>
            <a:r>
              <a:rPr lang="en-GB" sz="2800" dirty="0"/>
              <a:t>.</a:t>
            </a:r>
          </a:p>
          <a:p>
            <a:pPr lvl="1"/>
            <a:r>
              <a:rPr lang="en-GB" sz="2600" dirty="0"/>
              <a:t>This draws a line from where you’ve clicked, straight into the screen.</a:t>
            </a:r>
          </a:p>
          <a:p>
            <a:pPr lvl="1"/>
            <a:r>
              <a:rPr lang="en-GB" sz="2600" dirty="0"/>
              <a:t>This checks to see if the click has hit any objects in the scene.</a:t>
            </a:r>
          </a:p>
          <a:p>
            <a:pPr lvl="1"/>
            <a:r>
              <a:rPr lang="en-GB" sz="2600" dirty="0"/>
              <a:t>Pass in the ray and pass out a reference value</a:t>
            </a:r>
          </a:p>
          <a:p>
            <a:pPr lvl="2"/>
            <a:r>
              <a:rPr lang="en-GB" sz="2300" dirty="0"/>
              <a:t>So that when the value changes in the function it changes for real</a:t>
            </a:r>
          </a:p>
          <a:p>
            <a:pPr marL="457200" lvl="1" indent="0">
              <a:buNone/>
            </a:pPr>
            <a:endParaRPr lang="en-GB" dirty="0"/>
          </a:p>
          <a:p>
            <a:pPr lvl="2"/>
            <a:endParaRPr lang="en-GB" dirty="0"/>
          </a:p>
        </p:txBody>
      </p:sp>
    </p:spTree>
    <p:extLst>
      <p:ext uri="{BB962C8B-B14F-4D97-AF65-F5344CB8AC3E}">
        <p14:creationId xmlns:p14="http://schemas.microsoft.com/office/powerpoint/2010/main" val="352573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37B2-B6D0-4E04-8C8D-69BA33A4A641}"/>
              </a:ext>
            </a:extLst>
          </p:cNvPr>
          <p:cNvSpPr>
            <a:spLocks noGrp="1"/>
          </p:cNvSpPr>
          <p:nvPr>
            <p:ph type="title"/>
          </p:nvPr>
        </p:nvSpPr>
        <p:spPr/>
        <p:txBody>
          <a:bodyPr/>
          <a:lstStyle/>
          <a:p>
            <a:r>
              <a:rPr lang="en-GB" dirty="0"/>
              <a:t>Ragdoll Script – Part 2</a:t>
            </a:r>
          </a:p>
        </p:txBody>
      </p:sp>
      <p:sp>
        <p:nvSpPr>
          <p:cNvPr id="3" name="Content Placeholder 2">
            <a:extLst>
              <a:ext uri="{FF2B5EF4-FFF2-40B4-BE49-F238E27FC236}">
                <a16:creationId xmlns:a16="http://schemas.microsoft.com/office/drawing/2014/main" id="{1A20B3E9-16FA-40D2-96AC-4904BB8873AA}"/>
              </a:ext>
            </a:extLst>
          </p:cNvPr>
          <p:cNvSpPr>
            <a:spLocks noGrp="1"/>
          </p:cNvSpPr>
          <p:nvPr>
            <p:ph idx="1"/>
          </p:nvPr>
        </p:nvSpPr>
        <p:spPr/>
        <p:txBody>
          <a:bodyPr/>
          <a:lstStyle/>
          <a:p>
            <a:r>
              <a:rPr lang="en-GB" sz="2400" dirty="0"/>
              <a:t>If the ray does hit something</a:t>
            </a:r>
          </a:p>
          <a:p>
            <a:pPr lvl="1"/>
            <a:r>
              <a:rPr lang="en-GB" sz="2000" dirty="0"/>
              <a:t>Get the collider of what was hit</a:t>
            </a:r>
          </a:p>
          <a:p>
            <a:pPr lvl="1"/>
            <a:r>
              <a:rPr lang="en-GB" sz="2000" dirty="0"/>
              <a:t>Then get the associated game object of that collider</a:t>
            </a:r>
          </a:p>
          <a:p>
            <a:r>
              <a:rPr lang="en-GB" sz="2400" dirty="0"/>
              <a:t>Get the parent object and get its </a:t>
            </a:r>
            <a:r>
              <a:rPr lang="en-GB" sz="2400" dirty="0" err="1"/>
              <a:t>rigidbody</a:t>
            </a:r>
            <a:r>
              <a:rPr lang="en-GB" sz="2400" dirty="0"/>
              <a:t>.</a:t>
            </a:r>
          </a:p>
          <a:p>
            <a:r>
              <a:rPr lang="en-GB" sz="2400" dirty="0"/>
              <a:t>If there was a </a:t>
            </a:r>
            <a:r>
              <a:rPr lang="en-GB" sz="2400" dirty="0" err="1"/>
              <a:t>rigidbody</a:t>
            </a:r>
            <a:r>
              <a:rPr lang="en-GB" sz="2400" dirty="0"/>
              <a:t>, set the kinematic value to false so that it can ragdoll</a:t>
            </a:r>
          </a:p>
          <a:p>
            <a:pPr lvl="1"/>
            <a:r>
              <a:rPr lang="en-GB" sz="2000" dirty="0"/>
              <a:t>Then apply a force to it.</a:t>
            </a:r>
          </a:p>
          <a:p>
            <a:pPr marL="457200" lvl="1" indent="0">
              <a:buNone/>
            </a:pPr>
            <a:endParaRPr lang="en-GB" dirty="0"/>
          </a:p>
        </p:txBody>
      </p:sp>
    </p:spTree>
    <p:extLst>
      <p:ext uri="{BB962C8B-B14F-4D97-AF65-F5344CB8AC3E}">
        <p14:creationId xmlns:p14="http://schemas.microsoft.com/office/powerpoint/2010/main" val="13923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E922-448D-4F8C-BD28-70787955B353}"/>
              </a:ext>
            </a:extLst>
          </p:cNvPr>
          <p:cNvSpPr>
            <a:spLocks noGrp="1"/>
          </p:cNvSpPr>
          <p:nvPr>
            <p:ph type="title"/>
          </p:nvPr>
        </p:nvSpPr>
        <p:spPr/>
        <p:txBody>
          <a:bodyPr/>
          <a:lstStyle/>
          <a:p>
            <a:r>
              <a:rPr lang="en-GB" dirty="0" err="1"/>
              <a:t>Raycasting</a:t>
            </a:r>
            <a:endParaRPr lang="en-GB" dirty="0"/>
          </a:p>
        </p:txBody>
      </p:sp>
      <p:sp>
        <p:nvSpPr>
          <p:cNvPr id="3" name="Content Placeholder 2">
            <a:extLst>
              <a:ext uri="{FF2B5EF4-FFF2-40B4-BE49-F238E27FC236}">
                <a16:creationId xmlns:a16="http://schemas.microsoft.com/office/drawing/2014/main" id="{2B139E57-FC0B-4651-9CDC-23E517CB6F3F}"/>
              </a:ext>
            </a:extLst>
          </p:cNvPr>
          <p:cNvSpPr>
            <a:spLocks noGrp="1"/>
          </p:cNvSpPr>
          <p:nvPr>
            <p:ph idx="1"/>
          </p:nvPr>
        </p:nvSpPr>
        <p:spPr/>
        <p:txBody>
          <a:bodyPr/>
          <a:lstStyle/>
          <a:p>
            <a:r>
              <a:rPr lang="en-GB" dirty="0" err="1"/>
              <a:t>Raycasting</a:t>
            </a:r>
            <a:r>
              <a:rPr lang="en-GB" dirty="0"/>
              <a:t> has been used in this script rather than colliders.</a:t>
            </a:r>
          </a:p>
          <a:p>
            <a:r>
              <a:rPr lang="en-GB" dirty="0" err="1"/>
              <a:t>Raycasting</a:t>
            </a:r>
            <a:r>
              <a:rPr lang="en-GB" dirty="0"/>
              <a:t> casts an invisible ray from a particular location.</a:t>
            </a:r>
          </a:p>
          <a:p>
            <a:r>
              <a:rPr lang="en-GB" dirty="0"/>
              <a:t>It then tells us if the ray is intercepted by any other object.</a:t>
            </a:r>
          </a:p>
          <a:p>
            <a:r>
              <a:rPr lang="en-GB" dirty="0"/>
              <a:t>If so, we can find out what the object(s) are and add them to a list.</a:t>
            </a:r>
          </a:p>
          <a:p>
            <a:r>
              <a:rPr lang="en-GB" dirty="0"/>
              <a:t>We can then use this to trigger an action via a script.</a:t>
            </a:r>
          </a:p>
          <a:p>
            <a:r>
              <a:rPr lang="en-GB" dirty="0"/>
              <a:t>We can use this for many purposes.</a:t>
            </a:r>
          </a:p>
          <a:p>
            <a:pPr lvl="1"/>
            <a:r>
              <a:rPr lang="en-GB" dirty="0"/>
              <a:t>Gunfire</a:t>
            </a:r>
          </a:p>
          <a:p>
            <a:pPr lvl="1"/>
            <a:r>
              <a:rPr lang="en-GB" dirty="0"/>
              <a:t>Line of sight</a:t>
            </a:r>
          </a:p>
          <a:p>
            <a:pPr lvl="1"/>
            <a:r>
              <a:rPr lang="en-GB" dirty="0"/>
              <a:t>Aiming</a:t>
            </a:r>
          </a:p>
          <a:p>
            <a:endParaRPr lang="en-GB" dirty="0"/>
          </a:p>
        </p:txBody>
      </p:sp>
    </p:spTree>
    <p:extLst>
      <p:ext uri="{BB962C8B-B14F-4D97-AF65-F5344CB8AC3E}">
        <p14:creationId xmlns:p14="http://schemas.microsoft.com/office/powerpoint/2010/main" val="273547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5E07-22A9-473B-8289-2F554DFF31CC}"/>
              </a:ext>
            </a:extLst>
          </p:cNvPr>
          <p:cNvSpPr>
            <a:spLocks noGrp="1"/>
          </p:cNvSpPr>
          <p:nvPr>
            <p:ph type="title"/>
          </p:nvPr>
        </p:nvSpPr>
        <p:spPr/>
        <p:txBody>
          <a:bodyPr/>
          <a:lstStyle/>
          <a:p>
            <a:r>
              <a:rPr lang="en-GB" dirty="0" err="1"/>
              <a:t>Raycasting</a:t>
            </a:r>
            <a:endParaRPr lang="en-GB" dirty="0"/>
          </a:p>
        </p:txBody>
      </p:sp>
      <p:sp>
        <p:nvSpPr>
          <p:cNvPr id="3" name="Content Placeholder 2">
            <a:extLst>
              <a:ext uri="{FF2B5EF4-FFF2-40B4-BE49-F238E27FC236}">
                <a16:creationId xmlns:a16="http://schemas.microsoft.com/office/drawing/2014/main" id="{5BD68542-D5CF-4E0B-A055-770C15D64F72}"/>
              </a:ext>
            </a:extLst>
          </p:cNvPr>
          <p:cNvSpPr>
            <a:spLocks noGrp="1"/>
          </p:cNvSpPr>
          <p:nvPr>
            <p:ph idx="1"/>
          </p:nvPr>
        </p:nvSpPr>
        <p:spPr>
          <a:xfrm>
            <a:off x="677334" y="2160589"/>
            <a:ext cx="8596668" cy="4458325"/>
          </a:xfrm>
        </p:spPr>
        <p:txBody>
          <a:bodyPr>
            <a:normAutofit lnSpcReduction="10000"/>
          </a:bodyPr>
          <a:lstStyle/>
          <a:p>
            <a:r>
              <a:rPr lang="en-GB" dirty="0"/>
              <a:t>Why use </a:t>
            </a:r>
            <a:r>
              <a:rPr lang="en-GB" dirty="0" err="1"/>
              <a:t>Raycasting</a:t>
            </a:r>
            <a:r>
              <a:rPr lang="en-GB" dirty="0"/>
              <a:t>?</a:t>
            </a:r>
          </a:p>
          <a:p>
            <a:r>
              <a:rPr lang="en-GB" dirty="0"/>
              <a:t>Imagine you want a game with a sniper rifle</a:t>
            </a:r>
          </a:p>
          <a:p>
            <a:pPr lvl="1"/>
            <a:r>
              <a:rPr lang="en-GB" dirty="0"/>
              <a:t>Like our ragdoll game, if we move the player much further from the ragdolls.</a:t>
            </a:r>
          </a:p>
          <a:p>
            <a:r>
              <a:rPr lang="en-GB" dirty="0"/>
              <a:t>We could dynamically create dozens or hundreds of bullets, all with their own colliders, and work out an accurate travel path for them based on line of sight, trajectory, external forces like wind and gravity…</a:t>
            </a:r>
          </a:p>
          <a:p>
            <a:r>
              <a:rPr lang="en-GB" dirty="0"/>
              <a:t>Really though, you probably just want to check if the player is firing at the right thing.</a:t>
            </a:r>
          </a:p>
          <a:p>
            <a:r>
              <a:rPr lang="en-GB" dirty="0"/>
              <a:t>In such situations, </a:t>
            </a:r>
            <a:r>
              <a:rPr lang="en-GB" dirty="0" err="1"/>
              <a:t>raycasting</a:t>
            </a:r>
            <a:r>
              <a:rPr lang="en-GB" dirty="0"/>
              <a:t> is much less resource intensive than bullet generation and collision checking.</a:t>
            </a:r>
          </a:p>
          <a:p>
            <a:r>
              <a:rPr lang="en-GB" dirty="0" err="1"/>
              <a:t>Raycasting</a:t>
            </a:r>
            <a:r>
              <a:rPr lang="en-GB" dirty="0"/>
              <a:t> could also be used as a tripwire mechanism.</a:t>
            </a:r>
          </a:p>
          <a:p>
            <a:pPr lvl="1"/>
            <a:r>
              <a:rPr lang="en-GB" dirty="0"/>
              <a:t>Or we could use a trigger.</a:t>
            </a:r>
          </a:p>
          <a:p>
            <a:pPr lvl="1"/>
            <a:r>
              <a:rPr lang="en-GB" dirty="0"/>
              <a:t>Which is better depends on the circumstances.</a:t>
            </a:r>
          </a:p>
        </p:txBody>
      </p:sp>
    </p:spTree>
    <p:extLst>
      <p:ext uri="{BB962C8B-B14F-4D97-AF65-F5344CB8AC3E}">
        <p14:creationId xmlns:p14="http://schemas.microsoft.com/office/powerpoint/2010/main" val="168894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29AB-DE2D-41A4-B4F1-F3FEAA5013F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8044BBD-DAAE-4BD8-87E0-259B7E7F9DF5}"/>
              </a:ext>
            </a:extLst>
          </p:cNvPr>
          <p:cNvSpPr>
            <a:spLocks noGrp="1"/>
          </p:cNvSpPr>
          <p:nvPr>
            <p:ph idx="1"/>
          </p:nvPr>
        </p:nvSpPr>
        <p:spPr/>
        <p:txBody>
          <a:bodyPr/>
          <a:lstStyle/>
          <a:p>
            <a:r>
              <a:rPr lang="en-GB" dirty="0"/>
              <a:t>Creating complex objects</a:t>
            </a:r>
          </a:p>
          <a:p>
            <a:r>
              <a:rPr lang="en-GB" dirty="0"/>
              <a:t>Joints</a:t>
            </a:r>
          </a:p>
          <a:p>
            <a:pPr lvl="1"/>
            <a:r>
              <a:rPr lang="en-GB" dirty="0"/>
              <a:t>Spring</a:t>
            </a:r>
          </a:p>
          <a:p>
            <a:pPr lvl="1"/>
            <a:r>
              <a:rPr lang="en-GB" dirty="0"/>
              <a:t>Hinge</a:t>
            </a:r>
          </a:p>
          <a:p>
            <a:pPr lvl="1"/>
            <a:r>
              <a:rPr lang="en-GB" dirty="0"/>
              <a:t>Character</a:t>
            </a:r>
          </a:p>
          <a:p>
            <a:r>
              <a:rPr lang="en-GB" dirty="0"/>
              <a:t>Altering object properties through use of scripting</a:t>
            </a:r>
          </a:p>
          <a:p>
            <a:r>
              <a:rPr lang="en-GB" dirty="0" err="1"/>
              <a:t>Raycasting</a:t>
            </a:r>
            <a:endParaRPr lang="en-GB" dirty="0"/>
          </a:p>
          <a:p>
            <a:r>
              <a:rPr lang="en-GB" dirty="0"/>
              <a:t>Standard Assets</a:t>
            </a:r>
          </a:p>
          <a:p>
            <a:r>
              <a:rPr lang="en-GB" dirty="0"/>
              <a:t>Physics Materials</a:t>
            </a:r>
          </a:p>
        </p:txBody>
      </p:sp>
    </p:spTree>
    <p:extLst>
      <p:ext uri="{BB962C8B-B14F-4D97-AF65-F5344CB8AC3E}">
        <p14:creationId xmlns:p14="http://schemas.microsoft.com/office/powerpoint/2010/main" val="1147466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0F99-9E7F-4BB7-8866-990C2A15B0FD}"/>
              </a:ext>
            </a:extLst>
          </p:cNvPr>
          <p:cNvSpPr>
            <a:spLocks noGrp="1"/>
          </p:cNvSpPr>
          <p:nvPr>
            <p:ph type="title"/>
          </p:nvPr>
        </p:nvSpPr>
        <p:spPr/>
        <p:txBody>
          <a:bodyPr/>
          <a:lstStyle/>
          <a:p>
            <a:r>
              <a:rPr lang="en-GB" dirty="0"/>
              <a:t>Standard Assets</a:t>
            </a:r>
          </a:p>
        </p:txBody>
      </p:sp>
      <p:sp>
        <p:nvSpPr>
          <p:cNvPr id="3" name="Content Placeholder 2">
            <a:extLst>
              <a:ext uri="{FF2B5EF4-FFF2-40B4-BE49-F238E27FC236}">
                <a16:creationId xmlns:a16="http://schemas.microsoft.com/office/drawing/2014/main" id="{48817C8C-2639-4E12-AAB2-E804D205B221}"/>
              </a:ext>
            </a:extLst>
          </p:cNvPr>
          <p:cNvSpPr>
            <a:spLocks noGrp="1"/>
          </p:cNvSpPr>
          <p:nvPr>
            <p:ph idx="1"/>
          </p:nvPr>
        </p:nvSpPr>
        <p:spPr>
          <a:xfrm>
            <a:off x="677334" y="2160589"/>
            <a:ext cx="4880429" cy="4475103"/>
          </a:xfrm>
        </p:spPr>
        <p:txBody>
          <a:bodyPr>
            <a:normAutofit/>
          </a:bodyPr>
          <a:lstStyle/>
          <a:p>
            <a:r>
              <a:rPr lang="en-GB" dirty="0"/>
              <a:t>We can make changes to our ragdoll (and any object) through the use of Physics Materials.</a:t>
            </a:r>
          </a:p>
          <a:p>
            <a:r>
              <a:rPr lang="en-GB" dirty="0"/>
              <a:t>The Standard Assets pack is available on the Unity Asset Store, and contains some standard physics materials.</a:t>
            </a:r>
          </a:p>
          <a:p>
            <a:pPr lvl="1"/>
            <a:r>
              <a:rPr lang="en-GB" dirty="0"/>
              <a:t>It also contains some basic terrain textures and a </a:t>
            </a:r>
            <a:r>
              <a:rPr lang="en-GB" dirty="0" err="1"/>
              <a:t>FirstPersonController</a:t>
            </a:r>
            <a:r>
              <a:rPr lang="en-GB" dirty="0"/>
              <a:t>, amongst other things.</a:t>
            </a:r>
          </a:p>
          <a:p>
            <a:pPr lvl="1"/>
            <a:r>
              <a:rPr lang="en-GB" dirty="0"/>
              <a:t>To make use of standard assets, we have to download and import the package, then make a couple of changes to scripts.</a:t>
            </a:r>
          </a:p>
          <a:p>
            <a:pPr lvl="1"/>
            <a:r>
              <a:rPr lang="en-GB" dirty="0">
                <a:hlinkClick r:id="rId2"/>
              </a:rPr>
              <a:t>https://obenkyolab.com/?p=2048&amp;lang=en</a:t>
            </a:r>
            <a:r>
              <a:rPr lang="en-GB" dirty="0"/>
              <a:t> </a:t>
            </a:r>
          </a:p>
        </p:txBody>
      </p:sp>
      <p:pic>
        <p:nvPicPr>
          <p:cNvPr id="5" name="Picture 4">
            <a:extLst>
              <a:ext uri="{FF2B5EF4-FFF2-40B4-BE49-F238E27FC236}">
                <a16:creationId xmlns:a16="http://schemas.microsoft.com/office/drawing/2014/main" id="{09BC39B9-4ECA-4B08-A9C1-0C3DAFD9D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662" y="3429000"/>
            <a:ext cx="1964978" cy="3038103"/>
          </a:xfrm>
          <a:prstGeom prst="rect">
            <a:avLst/>
          </a:prstGeom>
        </p:spPr>
      </p:pic>
      <p:pic>
        <p:nvPicPr>
          <p:cNvPr id="6" name="Picture 5">
            <a:extLst>
              <a:ext uri="{FF2B5EF4-FFF2-40B4-BE49-F238E27FC236}">
                <a16:creationId xmlns:a16="http://schemas.microsoft.com/office/drawing/2014/main" id="{F7AA4B92-5134-0EAD-683D-4DEDF930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763" y="1375778"/>
            <a:ext cx="3319060" cy="1995509"/>
          </a:xfrm>
          <a:prstGeom prst="rect">
            <a:avLst/>
          </a:prstGeom>
        </p:spPr>
      </p:pic>
      <p:pic>
        <p:nvPicPr>
          <p:cNvPr id="8" name="Picture 7">
            <a:extLst>
              <a:ext uri="{FF2B5EF4-FFF2-40B4-BE49-F238E27FC236}">
                <a16:creationId xmlns:a16="http://schemas.microsoft.com/office/drawing/2014/main" id="{3D1B474B-6E81-379E-B9BA-38698438D8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7814" y="3486714"/>
            <a:ext cx="3602739" cy="2538089"/>
          </a:xfrm>
          <a:prstGeom prst="rect">
            <a:avLst/>
          </a:prstGeom>
        </p:spPr>
      </p:pic>
      <p:pic>
        <p:nvPicPr>
          <p:cNvPr id="10" name="Picture 9">
            <a:extLst>
              <a:ext uri="{FF2B5EF4-FFF2-40B4-BE49-F238E27FC236}">
                <a16:creationId xmlns:a16="http://schemas.microsoft.com/office/drawing/2014/main" id="{83B98E9E-C847-EE71-F95A-ADD0D9832D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3537" y="1378178"/>
            <a:ext cx="2054891" cy="1913984"/>
          </a:xfrm>
          <a:prstGeom prst="rect">
            <a:avLst/>
          </a:prstGeom>
        </p:spPr>
      </p:pic>
    </p:spTree>
    <p:extLst>
      <p:ext uri="{BB962C8B-B14F-4D97-AF65-F5344CB8AC3E}">
        <p14:creationId xmlns:p14="http://schemas.microsoft.com/office/powerpoint/2010/main" val="181809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6CA4-5807-41D7-A0FE-32BFAE5B334F}"/>
              </a:ext>
            </a:extLst>
          </p:cNvPr>
          <p:cNvSpPr>
            <a:spLocks noGrp="1"/>
          </p:cNvSpPr>
          <p:nvPr>
            <p:ph type="title"/>
          </p:nvPr>
        </p:nvSpPr>
        <p:spPr/>
        <p:txBody>
          <a:bodyPr/>
          <a:lstStyle/>
          <a:p>
            <a:r>
              <a:rPr lang="en-GB" dirty="0"/>
              <a:t>Standard Assets Physics Materials</a:t>
            </a:r>
          </a:p>
        </p:txBody>
      </p:sp>
      <p:sp>
        <p:nvSpPr>
          <p:cNvPr id="3" name="Content Placeholder 2">
            <a:extLst>
              <a:ext uri="{FF2B5EF4-FFF2-40B4-BE49-F238E27FC236}">
                <a16:creationId xmlns:a16="http://schemas.microsoft.com/office/drawing/2014/main" id="{8BA06736-F449-42C7-808D-FE127FEFA0EB}"/>
              </a:ext>
            </a:extLst>
          </p:cNvPr>
          <p:cNvSpPr>
            <a:spLocks noGrp="1"/>
          </p:cNvSpPr>
          <p:nvPr>
            <p:ph idx="1"/>
          </p:nvPr>
        </p:nvSpPr>
        <p:spPr>
          <a:xfrm>
            <a:off x="677334" y="2160589"/>
            <a:ext cx="4926512" cy="3880773"/>
          </a:xfrm>
        </p:spPr>
        <p:txBody>
          <a:bodyPr>
            <a:normAutofit/>
          </a:bodyPr>
          <a:lstStyle/>
          <a:p>
            <a:r>
              <a:rPr lang="en-GB" sz="2400" dirty="0"/>
              <a:t>These are found in a subfolder of the Standards Assets, once you import these into a project.</a:t>
            </a:r>
          </a:p>
          <a:p>
            <a:r>
              <a:rPr lang="en-GB" sz="2400" dirty="0"/>
              <a:t>Physics materials are applied to the colliders.</a:t>
            </a:r>
          </a:p>
          <a:p>
            <a:pPr lvl="1"/>
            <a:r>
              <a:rPr lang="en-GB" sz="2000" dirty="0"/>
              <a:t>Using the usual drag and drop motion.</a:t>
            </a:r>
          </a:p>
          <a:p>
            <a:r>
              <a:rPr lang="en-GB" sz="2400" dirty="0"/>
              <a:t>Experiment with what these do.</a:t>
            </a:r>
          </a:p>
        </p:txBody>
      </p:sp>
      <p:pic>
        <p:nvPicPr>
          <p:cNvPr id="5" name="Picture 4">
            <a:extLst>
              <a:ext uri="{FF2B5EF4-FFF2-40B4-BE49-F238E27FC236}">
                <a16:creationId xmlns:a16="http://schemas.microsoft.com/office/drawing/2014/main" id="{A4E7005D-1630-4C0E-89E5-968B3E0D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979" y="1984470"/>
            <a:ext cx="3477914" cy="1444530"/>
          </a:xfrm>
          <a:prstGeom prst="rect">
            <a:avLst/>
          </a:prstGeom>
        </p:spPr>
      </p:pic>
      <p:pic>
        <p:nvPicPr>
          <p:cNvPr id="7" name="Picture 6">
            <a:extLst>
              <a:ext uri="{FF2B5EF4-FFF2-40B4-BE49-F238E27FC236}">
                <a16:creationId xmlns:a16="http://schemas.microsoft.com/office/drawing/2014/main" id="{EEA1F7C6-5F2B-485A-959D-A4DD2B338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979" y="3569685"/>
            <a:ext cx="2988891" cy="1357916"/>
          </a:xfrm>
          <a:prstGeom prst="rect">
            <a:avLst/>
          </a:prstGeom>
        </p:spPr>
      </p:pic>
      <p:pic>
        <p:nvPicPr>
          <p:cNvPr id="9" name="Picture 8">
            <a:extLst>
              <a:ext uri="{FF2B5EF4-FFF2-40B4-BE49-F238E27FC236}">
                <a16:creationId xmlns:a16="http://schemas.microsoft.com/office/drawing/2014/main" id="{DEA16B11-6D4A-4CB7-90B4-2FA0666ED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979" y="5068286"/>
            <a:ext cx="3867690" cy="990738"/>
          </a:xfrm>
          <a:prstGeom prst="rect">
            <a:avLst/>
          </a:prstGeom>
        </p:spPr>
      </p:pic>
    </p:spTree>
    <p:extLst>
      <p:ext uri="{BB962C8B-B14F-4D97-AF65-F5344CB8AC3E}">
        <p14:creationId xmlns:p14="http://schemas.microsoft.com/office/powerpoint/2010/main" val="411632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A476-B9A5-4DDD-815E-63F9639A666A}"/>
              </a:ext>
            </a:extLst>
          </p:cNvPr>
          <p:cNvSpPr>
            <a:spLocks noGrp="1"/>
          </p:cNvSpPr>
          <p:nvPr>
            <p:ph type="title"/>
          </p:nvPr>
        </p:nvSpPr>
        <p:spPr/>
        <p:txBody>
          <a:bodyPr/>
          <a:lstStyle/>
          <a:p>
            <a:r>
              <a:rPr lang="en-GB" dirty="0"/>
              <a:t>Create Your Own Physics Materials</a:t>
            </a:r>
          </a:p>
        </p:txBody>
      </p:sp>
      <p:sp>
        <p:nvSpPr>
          <p:cNvPr id="3" name="Content Placeholder 2">
            <a:extLst>
              <a:ext uri="{FF2B5EF4-FFF2-40B4-BE49-F238E27FC236}">
                <a16:creationId xmlns:a16="http://schemas.microsoft.com/office/drawing/2014/main" id="{8F102CA4-CE3F-4FF5-B938-A4E034D2E701}"/>
              </a:ext>
            </a:extLst>
          </p:cNvPr>
          <p:cNvSpPr>
            <a:spLocks noGrp="1"/>
          </p:cNvSpPr>
          <p:nvPr>
            <p:ph idx="1"/>
          </p:nvPr>
        </p:nvSpPr>
        <p:spPr>
          <a:xfrm>
            <a:off x="677335" y="2160589"/>
            <a:ext cx="3785608" cy="4215044"/>
          </a:xfrm>
        </p:spPr>
        <p:txBody>
          <a:bodyPr>
            <a:normAutofit lnSpcReduction="10000"/>
          </a:bodyPr>
          <a:lstStyle/>
          <a:p>
            <a:r>
              <a:rPr lang="en-GB" dirty="0"/>
              <a:t>If none of the standard materials do exactly what you want, you can also create your own custom physics materials.</a:t>
            </a:r>
          </a:p>
          <a:p>
            <a:r>
              <a:rPr lang="en-GB" dirty="0"/>
              <a:t>Got to Assets </a:t>
            </a:r>
            <a:r>
              <a:rPr lang="en-GB" dirty="0">
                <a:sym typeface="Wingdings" panose="05000000000000000000" pitchFamily="2" charset="2"/>
              </a:rPr>
              <a:t> Create  Physic Material </a:t>
            </a:r>
          </a:p>
          <a:p>
            <a:r>
              <a:rPr lang="en-GB" dirty="0">
                <a:sym typeface="Wingdings" panose="05000000000000000000" pitchFamily="2" charset="2"/>
              </a:rPr>
              <a:t>This will create a New Physics Material in your Project Assets.</a:t>
            </a:r>
          </a:p>
          <a:p>
            <a:pPr lvl="1"/>
            <a:r>
              <a:rPr lang="en-GB" dirty="0">
                <a:sym typeface="Wingdings" panose="05000000000000000000" pitchFamily="2" charset="2"/>
              </a:rPr>
              <a:t>Add it to a suitable folder.</a:t>
            </a:r>
          </a:p>
          <a:p>
            <a:pPr lvl="1"/>
            <a:r>
              <a:rPr lang="en-GB" dirty="0">
                <a:sym typeface="Wingdings" panose="05000000000000000000" pitchFamily="2" charset="2"/>
              </a:rPr>
              <a:t>Give it a suitable name.</a:t>
            </a:r>
          </a:p>
          <a:p>
            <a:r>
              <a:rPr lang="en-GB" dirty="0">
                <a:sym typeface="Wingdings" panose="05000000000000000000" pitchFamily="2" charset="2"/>
              </a:rPr>
              <a:t>Click on it to open it in the Inspector Window, and experiment with the parameters.</a:t>
            </a:r>
            <a:endParaRPr lang="en-GB" dirty="0"/>
          </a:p>
        </p:txBody>
      </p:sp>
      <p:pic>
        <p:nvPicPr>
          <p:cNvPr id="5" name="Picture 4">
            <a:extLst>
              <a:ext uri="{FF2B5EF4-FFF2-40B4-BE49-F238E27FC236}">
                <a16:creationId xmlns:a16="http://schemas.microsoft.com/office/drawing/2014/main" id="{97043FC2-2BF7-46B0-A20F-6BB6004D1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943" y="2160589"/>
            <a:ext cx="2687956" cy="3433483"/>
          </a:xfrm>
          <a:prstGeom prst="rect">
            <a:avLst/>
          </a:prstGeom>
        </p:spPr>
      </p:pic>
      <p:pic>
        <p:nvPicPr>
          <p:cNvPr id="7" name="Picture 6">
            <a:extLst>
              <a:ext uri="{FF2B5EF4-FFF2-40B4-BE49-F238E27FC236}">
                <a16:creationId xmlns:a16="http://schemas.microsoft.com/office/drawing/2014/main" id="{08DA653B-49EF-4510-AFAA-DDC20D5FE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328" y="2905828"/>
            <a:ext cx="2619348" cy="1194023"/>
          </a:xfrm>
          <a:prstGeom prst="rect">
            <a:avLst/>
          </a:prstGeom>
        </p:spPr>
      </p:pic>
    </p:spTree>
    <p:extLst>
      <p:ext uri="{BB962C8B-B14F-4D97-AF65-F5344CB8AC3E}">
        <p14:creationId xmlns:p14="http://schemas.microsoft.com/office/powerpoint/2010/main" val="2263997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4EF-82C9-4919-A0FD-735F79667B7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86E6B2F-B7EE-4098-99CF-F1EBECE1B4FA}"/>
              </a:ext>
            </a:extLst>
          </p:cNvPr>
          <p:cNvSpPr>
            <a:spLocks noGrp="1"/>
          </p:cNvSpPr>
          <p:nvPr>
            <p:ph idx="1"/>
          </p:nvPr>
        </p:nvSpPr>
        <p:spPr/>
        <p:txBody>
          <a:bodyPr>
            <a:normAutofit lnSpcReduction="10000"/>
          </a:bodyPr>
          <a:lstStyle/>
          <a:p>
            <a:r>
              <a:rPr lang="en-GB" dirty="0"/>
              <a:t>In this Lecture we have covered the following:</a:t>
            </a:r>
          </a:p>
          <a:p>
            <a:r>
              <a:rPr lang="en-GB" dirty="0"/>
              <a:t>Creating complex objects</a:t>
            </a:r>
          </a:p>
          <a:p>
            <a:r>
              <a:rPr lang="en-GB" dirty="0"/>
              <a:t>Joints</a:t>
            </a:r>
          </a:p>
          <a:p>
            <a:pPr lvl="1"/>
            <a:r>
              <a:rPr lang="en-GB" dirty="0"/>
              <a:t>Spring</a:t>
            </a:r>
          </a:p>
          <a:p>
            <a:pPr lvl="1"/>
            <a:r>
              <a:rPr lang="en-GB" dirty="0"/>
              <a:t>Hinge</a:t>
            </a:r>
          </a:p>
          <a:p>
            <a:pPr lvl="1"/>
            <a:r>
              <a:rPr lang="en-GB" dirty="0"/>
              <a:t>Character</a:t>
            </a:r>
          </a:p>
          <a:p>
            <a:r>
              <a:rPr lang="en-GB" dirty="0"/>
              <a:t>Altering object properties through use of scripting</a:t>
            </a:r>
          </a:p>
          <a:p>
            <a:r>
              <a:rPr lang="en-GB" dirty="0" err="1"/>
              <a:t>Raycasting</a:t>
            </a:r>
            <a:endParaRPr lang="en-GB" dirty="0"/>
          </a:p>
          <a:p>
            <a:r>
              <a:rPr lang="en-GB" dirty="0"/>
              <a:t>Standard Assets</a:t>
            </a:r>
          </a:p>
          <a:p>
            <a:r>
              <a:rPr lang="en-GB" dirty="0"/>
              <a:t>Physics Materials</a:t>
            </a:r>
          </a:p>
          <a:p>
            <a:endParaRPr lang="en-GB" dirty="0"/>
          </a:p>
        </p:txBody>
      </p:sp>
    </p:spTree>
    <p:extLst>
      <p:ext uri="{BB962C8B-B14F-4D97-AF65-F5344CB8AC3E}">
        <p14:creationId xmlns:p14="http://schemas.microsoft.com/office/powerpoint/2010/main" val="227160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B9A5-6C31-4C4E-B3DF-BF0493098A78}"/>
              </a:ext>
            </a:extLst>
          </p:cNvPr>
          <p:cNvSpPr>
            <a:spLocks noGrp="1"/>
          </p:cNvSpPr>
          <p:nvPr>
            <p:ph type="title"/>
          </p:nvPr>
        </p:nvSpPr>
        <p:spPr/>
        <p:txBody>
          <a:bodyPr/>
          <a:lstStyle/>
          <a:p>
            <a:r>
              <a:rPr lang="en-GB" dirty="0"/>
              <a:t>Building Complex Objects</a:t>
            </a:r>
          </a:p>
        </p:txBody>
      </p:sp>
      <p:sp>
        <p:nvSpPr>
          <p:cNvPr id="3" name="Content Placeholder 2">
            <a:extLst>
              <a:ext uri="{FF2B5EF4-FFF2-40B4-BE49-F238E27FC236}">
                <a16:creationId xmlns:a16="http://schemas.microsoft.com/office/drawing/2014/main" id="{C2603B54-7960-4F58-82C9-AE8CBFBEA255}"/>
              </a:ext>
            </a:extLst>
          </p:cNvPr>
          <p:cNvSpPr>
            <a:spLocks noGrp="1"/>
          </p:cNvSpPr>
          <p:nvPr>
            <p:ph sz="half" idx="1"/>
          </p:nvPr>
        </p:nvSpPr>
        <p:spPr>
          <a:xfrm>
            <a:off x="677334" y="2160589"/>
            <a:ext cx="5544524" cy="3880772"/>
          </a:xfrm>
        </p:spPr>
        <p:txBody>
          <a:bodyPr>
            <a:normAutofit/>
          </a:bodyPr>
          <a:lstStyle/>
          <a:p>
            <a:r>
              <a:rPr lang="en-GB" dirty="0"/>
              <a:t>We can create more interesting objects by combining the basic shapes.</a:t>
            </a:r>
          </a:p>
          <a:p>
            <a:r>
              <a:rPr lang="en-GB" dirty="0"/>
              <a:t>You can create an Empty Parent Object from the drop-down menu. </a:t>
            </a:r>
          </a:p>
          <a:p>
            <a:r>
              <a:rPr lang="en-GB" dirty="0"/>
              <a:t>Objects can be added to the regular hierarchy, then dragged and dropped into the parent object in the hierarchy to create a parent-child link.</a:t>
            </a:r>
          </a:p>
          <a:p>
            <a:r>
              <a:rPr lang="en-GB" dirty="0"/>
              <a:t>You can add many objects to a parent, and those objects can have their own child objects using the same drag and drop technique.</a:t>
            </a:r>
          </a:p>
          <a:p>
            <a:endParaRPr lang="en-GB" dirty="0"/>
          </a:p>
        </p:txBody>
      </p:sp>
      <p:pic>
        <p:nvPicPr>
          <p:cNvPr id="10" name="Content Placeholder 9">
            <a:extLst>
              <a:ext uri="{FF2B5EF4-FFF2-40B4-BE49-F238E27FC236}">
                <a16:creationId xmlns:a16="http://schemas.microsoft.com/office/drawing/2014/main" id="{96929D83-24E1-43AD-8759-B1C3C11733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9445" y="3706789"/>
            <a:ext cx="2572109" cy="2267266"/>
          </a:xfrm>
        </p:spPr>
      </p:pic>
      <p:pic>
        <p:nvPicPr>
          <p:cNvPr id="5" name="Picture 4">
            <a:extLst>
              <a:ext uri="{FF2B5EF4-FFF2-40B4-BE49-F238E27FC236}">
                <a16:creationId xmlns:a16="http://schemas.microsoft.com/office/drawing/2014/main" id="{D99FDA21-1BAA-4D66-ACB8-E9307A132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445" y="2166880"/>
            <a:ext cx="2695951" cy="1066949"/>
          </a:xfrm>
          <a:prstGeom prst="rect">
            <a:avLst/>
          </a:prstGeom>
        </p:spPr>
      </p:pic>
      <p:pic>
        <p:nvPicPr>
          <p:cNvPr id="7" name="Picture 6">
            <a:extLst>
              <a:ext uri="{FF2B5EF4-FFF2-40B4-BE49-F238E27FC236}">
                <a16:creationId xmlns:a16="http://schemas.microsoft.com/office/drawing/2014/main" id="{989ED503-AF8D-4F4D-843D-EAC49BBC3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445" y="3260730"/>
            <a:ext cx="1476581" cy="419158"/>
          </a:xfrm>
          <a:prstGeom prst="rect">
            <a:avLst/>
          </a:prstGeom>
        </p:spPr>
      </p:pic>
    </p:spTree>
    <p:extLst>
      <p:ext uri="{BB962C8B-B14F-4D97-AF65-F5344CB8AC3E}">
        <p14:creationId xmlns:p14="http://schemas.microsoft.com/office/powerpoint/2010/main" val="382912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A5AFC7-A85F-4FA9-B76B-E8ABC5D32612}"/>
              </a:ext>
            </a:extLst>
          </p:cNvPr>
          <p:cNvSpPr>
            <a:spLocks noGrp="1"/>
          </p:cNvSpPr>
          <p:nvPr>
            <p:ph type="title"/>
          </p:nvPr>
        </p:nvSpPr>
        <p:spPr/>
        <p:txBody>
          <a:bodyPr/>
          <a:lstStyle/>
          <a:p>
            <a:r>
              <a:rPr lang="en-GB" dirty="0"/>
              <a:t>Building Complex Objects</a:t>
            </a:r>
          </a:p>
        </p:txBody>
      </p:sp>
      <p:sp>
        <p:nvSpPr>
          <p:cNvPr id="6" name="Content Placeholder 5">
            <a:extLst>
              <a:ext uri="{FF2B5EF4-FFF2-40B4-BE49-F238E27FC236}">
                <a16:creationId xmlns:a16="http://schemas.microsoft.com/office/drawing/2014/main" id="{E5944D57-5DEE-4222-84E5-2C3980DDE2C9}"/>
              </a:ext>
            </a:extLst>
          </p:cNvPr>
          <p:cNvSpPr>
            <a:spLocks noGrp="1"/>
          </p:cNvSpPr>
          <p:nvPr>
            <p:ph idx="1"/>
          </p:nvPr>
        </p:nvSpPr>
        <p:spPr/>
        <p:txBody>
          <a:bodyPr/>
          <a:lstStyle/>
          <a:p>
            <a:r>
              <a:rPr lang="en-GB" dirty="0"/>
              <a:t>When an object is a child of a parent object, its co-ordinates are no longer world-space co-ordinates.</a:t>
            </a:r>
          </a:p>
          <a:p>
            <a:pPr lvl="1"/>
            <a:r>
              <a:rPr lang="en-GB" dirty="0"/>
              <a:t>They are relative to the centre of the parent object.</a:t>
            </a:r>
          </a:p>
          <a:p>
            <a:r>
              <a:rPr lang="en-GB" dirty="0"/>
              <a:t>This has to be the case, otherwise the movement calculations become unnecessarily complex.</a:t>
            </a:r>
          </a:p>
          <a:p>
            <a:r>
              <a:rPr lang="en-GB" dirty="0"/>
              <a:t>You need to think carefully about the object hierarchy.</a:t>
            </a:r>
          </a:p>
          <a:p>
            <a:pPr lvl="1"/>
            <a:r>
              <a:rPr lang="en-GB" dirty="0"/>
              <a:t>If forces will be applied, how do you want those to function?</a:t>
            </a:r>
          </a:p>
          <a:p>
            <a:pPr lvl="1"/>
            <a:r>
              <a:rPr lang="en-GB" dirty="0"/>
              <a:t>For example, a ragdoll’s limbs function in a more realistic way if they are children of the parent object rather than of the body.</a:t>
            </a:r>
          </a:p>
          <a:p>
            <a:pPr lvl="2"/>
            <a:r>
              <a:rPr lang="en-GB" dirty="0"/>
              <a:t>This is because you want forces to act on them independently of the body. Strange things happen otherwise.</a:t>
            </a:r>
          </a:p>
        </p:txBody>
      </p:sp>
    </p:spTree>
    <p:extLst>
      <p:ext uri="{BB962C8B-B14F-4D97-AF65-F5344CB8AC3E}">
        <p14:creationId xmlns:p14="http://schemas.microsoft.com/office/powerpoint/2010/main" val="27999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5E65-0D50-4222-9165-D80C31A8EE4A}"/>
              </a:ext>
            </a:extLst>
          </p:cNvPr>
          <p:cNvSpPr>
            <a:spLocks noGrp="1"/>
          </p:cNvSpPr>
          <p:nvPr>
            <p:ph type="title"/>
          </p:nvPr>
        </p:nvSpPr>
        <p:spPr/>
        <p:txBody>
          <a:bodyPr/>
          <a:lstStyle/>
          <a:p>
            <a:r>
              <a:rPr lang="en-GB" dirty="0"/>
              <a:t>Approximating Complex Objects from Basic Shapes</a:t>
            </a:r>
          </a:p>
        </p:txBody>
      </p:sp>
      <p:sp>
        <p:nvSpPr>
          <p:cNvPr id="3" name="Content Placeholder 2">
            <a:extLst>
              <a:ext uri="{FF2B5EF4-FFF2-40B4-BE49-F238E27FC236}">
                <a16:creationId xmlns:a16="http://schemas.microsoft.com/office/drawing/2014/main" id="{AD84382A-6E20-4844-BD31-806B07D79D5B}"/>
              </a:ext>
            </a:extLst>
          </p:cNvPr>
          <p:cNvSpPr>
            <a:spLocks noGrp="1"/>
          </p:cNvSpPr>
          <p:nvPr>
            <p:ph sz="half" idx="1"/>
          </p:nvPr>
        </p:nvSpPr>
        <p:spPr/>
        <p:txBody>
          <a:bodyPr/>
          <a:lstStyle/>
          <a:p>
            <a:r>
              <a:rPr lang="en-GB" dirty="0"/>
              <a:t>This method of designing objects is not sophisticated.</a:t>
            </a:r>
          </a:p>
          <a:p>
            <a:pPr lvl="1"/>
            <a:r>
              <a:rPr lang="en-GB" dirty="0"/>
              <a:t>But it works for our illustrative purposes.</a:t>
            </a:r>
          </a:p>
          <a:p>
            <a:r>
              <a:rPr lang="en-GB" dirty="0"/>
              <a:t>Do you recognise the character in the image?</a:t>
            </a:r>
          </a:p>
          <a:p>
            <a:pPr lvl="1"/>
            <a:r>
              <a:rPr lang="en-GB" dirty="0"/>
              <a:t>This famous character is created from a small set of spheres and cylinders.</a:t>
            </a:r>
          </a:p>
          <a:p>
            <a:pPr lvl="1"/>
            <a:r>
              <a:rPr lang="en-GB" dirty="0">
                <a:hlinkClick r:id="rId2"/>
              </a:rPr>
              <a:t>http://ollienicholls88.blogspot.com/2012/03/using-basic-shapes.html</a:t>
            </a:r>
            <a:r>
              <a:rPr lang="en-GB" dirty="0"/>
              <a:t> </a:t>
            </a:r>
          </a:p>
        </p:txBody>
      </p:sp>
      <p:pic>
        <p:nvPicPr>
          <p:cNvPr id="6" name="Content Placeholder 5">
            <a:extLst>
              <a:ext uri="{FF2B5EF4-FFF2-40B4-BE49-F238E27FC236}">
                <a16:creationId xmlns:a16="http://schemas.microsoft.com/office/drawing/2014/main" id="{682ED02F-9D40-475C-AEF8-28E10E5485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70211" y="2160589"/>
            <a:ext cx="2521403" cy="3036245"/>
          </a:xfrm>
        </p:spPr>
      </p:pic>
    </p:spTree>
    <p:extLst>
      <p:ext uri="{BB962C8B-B14F-4D97-AF65-F5344CB8AC3E}">
        <p14:creationId xmlns:p14="http://schemas.microsoft.com/office/powerpoint/2010/main" val="334411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7367-4D33-464C-93A3-081F94DB2034}"/>
              </a:ext>
            </a:extLst>
          </p:cNvPr>
          <p:cNvSpPr>
            <a:spLocks noGrp="1"/>
          </p:cNvSpPr>
          <p:nvPr>
            <p:ph type="title"/>
          </p:nvPr>
        </p:nvSpPr>
        <p:spPr/>
        <p:txBody>
          <a:bodyPr/>
          <a:lstStyle/>
          <a:p>
            <a:r>
              <a:rPr lang="en-GB" dirty="0"/>
              <a:t>One Man and his Dog</a:t>
            </a:r>
          </a:p>
        </p:txBody>
      </p:sp>
      <p:pic>
        <p:nvPicPr>
          <p:cNvPr id="7" name="Content Placeholder 6">
            <a:extLst>
              <a:ext uri="{FF2B5EF4-FFF2-40B4-BE49-F238E27FC236}">
                <a16:creationId xmlns:a16="http://schemas.microsoft.com/office/drawing/2014/main" id="{958FC962-D25D-4FC1-B166-11BE16547E2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4236" y="2160588"/>
            <a:ext cx="3730315" cy="3881437"/>
          </a:xfrm>
        </p:spPr>
      </p:pic>
      <p:pic>
        <p:nvPicPr>
          <p:cNvPr id="9" name="Content Placeholder 8">
            <a:extLst>
              <a:ext uri="{FF2B5EF4-FFF2-40B4-BE49-F238E27FC236}">
                <a16:creationId xmlns:a16="http://schemas.microsoft.com/office/drawing/2014/main" id="{685A0C56-DA9D-4E3E-BCEB-CF5D4A5243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836180"/>
            <a:ext cx="4184650" cy="2530253"/>
          </a:xfrm>
        </p:spPr>
      </p:pic>
    </p:spTree>
    <p:extLst>
      <p:ext uri="{BB962C8B-B14F-4D97-AF65-F5344CB8AC3E}">
        <p14:creationId xmlns:p14="http://schemas.microsoft.com/office/powerpoint/2010/main" val="164477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69C9-E8F2-47F9-8FEF-DA16B70A3DFE}"/>
              </a:ext>
            </a:extLst>
          </p:cNvPr>
          <p:cNvSpPr>
            <a:spLocks noGrp="1"/>
          </p:cNvSpPr>
          <p:nvPr>
            <p:ph type="title"/>
          </p:nvPr>
        </p:nvSpPr>
        <p:spPr/>
        <p:txBody>
          <a:bodyPr/>
          <a:lstStyle/>
          <a:p>
            <a:r>
              <a:rPr lang="en-GB" dirty="0"/>
              <a:t>Approximating complex objects</a:t>
            </a:r>
          </a:p>
        </p:txBody>
      </p:sp>
      <p:sp>
        <p:nvSpPr>
          <p:cNvPr id="3" name="Content Placeholder 2">
            <a:extLst>
              <a:ext uri="{FF2B5EF4-FFF2-40B4-BE49-F238E27FC236}">
                <a16:creationId xmlns:a16="http://schemas.microsoft.com/office/drawing/2014/main" id="{285E5B26-1CD1-4969-9F7C-9BF01D3FF440}"/>
              </a:ext>
            </a:extLst>
          </p:cNvPr>
          <p:cNvSpPr>
            <a:spLocks noGrp="1"/>
          </p:cNvSpPr>
          <p:nvPr>
            <p:ph idx="1"/>
          </p:nvPr>
        </p:nvSpPr>
        <p:spPr/>
        <p:txBody>
          <a:bodyPr>
            <a:normAutofit fontScale="85000" lnSpcReduction="20000"/>
          </a:bodyPr>
          <a:lstStyle/>
          <a:p>
            <a:r>
              <a:rPr lang="en-GB" sz="2800" dirty="0"/>
              <a:t>If we just want the object to move as a whole, we can stop there.</a:t>
            </a:r>
          </a:p>
          <a:p>
            <a:pPr lvl="1"/>
            <a:r>
              <a:rPr lang="en-GB" sz="2400" dirty="0"/>
              <a:t>But how likely is it that you just want an object that has no moveable parts?</a:t>
            </a:r>
          </a:p>
          <a:p>
            <a:r>
              <a:rPr lang="en-GB" sz="2800" dirty="0"/>
              <a:t>If we want the parts to be able to function independently, we need to link them using joints.</a:t>
            </a:r>
          </a:p>
          <a:p>
            <a:pPr lvl="1"/>
            <a:r>
              <a:rPr lang="en-GB" sz="2600" dirty="0"/>
              <a:t>Joints are components to express a relationship between two rigid bodies.</a:t>
            </a:r>
          </a:p>
          <a:p>
            <a:pPr lvl="2"/>
            <a:r>
              <a:rPr lang="en-GB" sz="2400" dirty="0"/>
              <a:t>For example, two objects are connected by a spring.</a:t>
            </a:r>
          </a:p>
          <a:p>
            <a:pPr lvl="2"/>
            <a:r>
              <a:rPr lang="en-GB" sz="2400" dirty="0"/>
              <a:t>Or one object rotates around the pivot of another object, like the hinge of a door.</a:t>
            </a:r>
          </a:p>
          <a:p>
            <a:pPr marL="0" indent="0">
              <a:buNone/>
            </a:pPr>
            <a:endParaRPr lang="en-GB" dirty="0"/>
          </a:p>
        </p:txBody>
      </p:sp>
    </p:spTree>
    <p:extLst>
      <p:ext uri="{BB962C8B-B14F-4D97-AF65-F5344CB8AC3E}">
        <p14:creationId xmlns:p14="http://schemas.microsoft.com/office/powerpoint/2010/main" val="5571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558D-EBFD-4C91-B38F-8955C4CF0767}"/>
              </a:ext>
            </a:extLst>
          </p:cNvPr>
          <p:cNvSpPr>
            <a:spLocks noGrp="1"/>
          </p:cNvSpPr>
          <p:nvPr>
            <p:ph type="title"/>
          </p:nvPr>
        </p:nvSpPr>
        <p:spPr/>
        <p:txBody>
          <a:bodyPr/>
          <a:lstStyle/>
          <a:p>
            <a:r>
              <a:rPr lang="en-GB" dirty="0"/>
              <a:t>What is a spring?</a:t>
            </a:r>
          </a:p>
        </p:txBody>
      </p:sp>
      <p:sp>
        <p:nvSpPr>
          <p:cNvPr id="3" name="Content Placeholder 2">
            <a:extLst>
              <a:ext uri="{FF2B5EF4-FFF2-40B4-BE49-F238E27FC236}">
                <a16:creationId xmlns:a16="http://schemas.microsoft.com/office/drawing/2014/main" id="{7EC4D25A-A995-42FA-B443-D76F5F7CAAB1}"/>
              </a:ext>
            </a:extLst>
          </p:cNvPr>
          <p:cNvSpPr>
            <a:spLocks noGrp="1"/>
          </p:cNvSpPr>
          <p:nvPr>
            <p:ph sz="half" idx="1"/>
          </p:nvPr>
        </p:nvSpPr>
        <p:spPr>
          <a:xfrm>
            <a:off x="677334" y="2160589"/>
            <a:ext cx="5093951" cy="3880772"/>
          </a:xfrm>
        </p:spPr>
        <p:txBody>
          <a:bodyPr>
            <a:normAutofit lnSpcReduction="10000"/>
          </a:bodyPr>
          <a:lstStyle/>
          <a:p>
            <a:r>
              <a:rPr lang="en-GB" sz="2000" dirty="0"/>
              <a:t>Spring is a word that has many different meanings.</a:t>
            </a:r>
          </a:p>
          <a:p>
            <a:r>
              <a:rPr lang="en-GB" sz="2000" dirty="0"/>
              <a:t>In our context, we are interested in coil springs. These are objects which store mechanical energy. They can be compressed – which stores energy - and then bounce back.</a:t>
            </a:r>
          </a:p>
          <a:p>
            <a:r>
              <a:rPr lang="en-GB" sz="2000" dirty="0"/>
              <a:t>They are often used in vehicle suspensions, mechanical watches, locks, mattresses amongst many other uses.</a:t>
            </a:r>
          </a:p>
          <a:p>
            <a:pPr lvl="1"/>
            <a:r>
              <a:rPr lang="en-GB" sz="1800" dirty="0"/>
              <a:t>Often used as shock absorbers.</a:t>
            </a:r>
          </a:p>
        </p:txBody>
      </p:sp>
      <p:pic>
        <p:nvPicPr>
          <p:cNvPr id="6" name="Content Placeholder 5">
            <a:extLst>
              <a:ext uri="{FF2B5EF4-FFF2-40B4-BE49-F238E27FC236}">
                <a16:creationId xmlns:a16="http://schemas.microsoft.com/office/drawing/2014/main" id="{EDD20811-EF24-4E34-BEB8-85763715E5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1285" y="2532064"/>
            <a:ext cx="3502889" cy="2627166"/>
          </a:xfrm>
        </p:spPr>
      </p:pic>
    </p:spTree>
    <p:extLst>
      <p:ext uri="{BB962C8B-B14F-4D97-AF65-F5344CB8AC3E}">
        <p14:creationId xmlns:p14="http://schemas.microsoft.com/office/powerpoint/2010/main" val="239420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2BA1-E781-4F77-8ED1-FEFA663B4AFD}"/>
              </a:ext>
            </a:extLst>
          </p:cNvPr>
          <p:cNvSpPr>
            <a:spLocks noGrp="1"/>
          </p:cNvSpPr>
          <p:nvPr>
            <p:ph type="title"/>
          </p:nvPr>
        </p:nvSpPr>
        <p:spPr/>
        <p:txBody>
          <a:bodyPr/>
          <a:lstStyle/>
          <a:p>
            <a:r>
              <a:rPr lang="en-GB" dirty="0"/>
              <a:t>Spring Joints Example in Unity</a:t>
            </a:r>
          </a:p>
        </p:txBody>
      </p:sp>
      <p:sp>
        <p:nvSpPr>
          <p:cNvPr id="3" name="Content Placeholder 2">
            <a:extLst>
              <a:ext uri="{FF2B5EF4-FFF2-40B4-BE49-F238E27FC236}">
                <a16:creationId xmlns:a16="http://schemas.microsoft.com/office/drawing/2014/main" id="{0DF7D535-88B9-4A23-9FCB-1844F5D6E14C}"/>
              </a:ext>
            </a:extLst>
          </p:cNvPr>
          <p:cNvSpPr>
            <a:spLocks noGrp="1"/>
          </p:cNvSpPr>
          <p:nvPr>
            <p:ph sz="half" idx="1"/>
          </p:nvPr>
        </p:nvSpPr>
        <p:spPr>
          <a:xfrm>
            <a:off x="677333" y="1845578"/>
            <a:ext cx="6923093" cy="4773336"/>
          </a:xfrm>
        </p:spPr>
        <p:txBody>
          <a:bodyPr>
            <a:normAutofit fontScale="92500" lnSpcReduction="10000"/>
          </a:bodyPr>
          <a:lstStyle/>
          <a:p>
            <a:r>
              <a:rPr lang="en-GB" dirty="0"/>
              <a:t>Add two spheres. The first at (0,4,0) and the second at (0,0,0).</a:t>
            </a:r>
          </a:p>
          <a:p>
            <a:r>
              <a:rPr lang="en-GB" dirty="0"/>
              <a:t>Add </a:t>
            </a:r>
            <a:r>
              <a:rPr lang="en-GB" dirty="0" err="1"/>
              <a:t>rigidbody</a:t>
            </a:r>
            <a:r>
              <a:rPr lang="en-GB" dirty="0"/>
              <a:t> components to both spheres. </a:t>
            </a:r>
          </a:p>
          <a:p>
            <a:r>
              <a:rPr lang="en-GB" dirty="0"/>
              <a:t>Make the top sphere kinematic.</a:t>
            </a:r>
          </a:p>
          <a:p>
            <a:r>
              <a:rPr lang="en-GB" dirty="0"/>
              <a:t>Attach a spring joint to the second sphere. </a:t>
            </a:r>
          </a:p>
          <a:p>
            <a:r>
              <a:rPr lang="en-GB" dirty="0"/>
              <a:t>Set the Connected Body to be the top sphere, by dragging and dropping it from the hierarchy into the Connected Body parameter.</a:t>
            </a:r>
          </a:p>
          <a:p>
            <a:pPr lvl="1"/>
            <a:r>
              <a:rPr lang="en-GB" dirty="0"/>
              <a:t>This should get the anchor point correct if Auto Configure Connected is checked, but double check it acts as expected.</a:t>
            </a:r>
          </a:p>
          <a:p>
            <a:r>
              <a:rPr lang="en-GB" dirty="0"/>
              <a:t>Add more spheres, connecting each one to the one above. What impact does this have on the other spheres?</a:t>
            </a:r>
          </a:p>
          <a:p>
            <a:pPr lvl="1"/>
            <a:r>
              <a:rPr lang="en-GB" dirty="0"/>
              <a:t>Change the mass of the spheres so they have unequal weights. What impact does this have?</a:t>
            </a:r>
          </a:p>
          <a:p>
            <a:pPr lvl="1"/>
            <a:r>
              <a:rPr lang="en-GB" dirty="0"/>
              <a:t>Change other parameters so the springs are more or less soft, or can be broken with force or torque. What impact do these values have?</a:t>
            </a:r>
          </a:p>
        </p:txBody>
      </p:sp>
      <p:pic>
        <p:nvPicPr>
          <p:cNvPr id="6" name="Content Placeholder 5">
            <a:extLst>
              <a:ext uri="{FF2B5EF4-FFF2-40B4-BE49-F238E27FC236}">
                <a16:creationId xmlns:a16="http://schemas.microsoft.com/office/drawing/2014/main" id="{113546EA-9D1D-4ADC-B82F-74D69006BF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16463" y="1845578"/>
            <a:ext cx="1462430" cy="1996534"/>
          </a:xfrm>
        </p:spPr>
      </p:pic>
      <p:pic>
        <p:nvPicPr>
          <p:cNvPr id="10" name="Picture 9">
            <a:extLst>
              <a:ext uri="{FF2B5EF4-FFF2-40B4-BE49-F238E27FC236}">
                <a16:creationId xmlns:a16="http://schemas.microsoft.com/office/drawing/2014/main" id="{A7900062-5A7E-4B31-AED1-FAC1D4010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463" y="3861719"/>
            <a:ext cx="3665989" cy="1065882"/>
          </a:xfrm>
          <a:prstGeom prst="rect">
            <a:avLst/>
          </a:prstGeom>
        </p:spPr>
      </p:pic>
      <p:pic>
        <p:nvPicPr>
          <p:cNvPr id="12" name="Picture 11">
            <a:extLst>
              <a:ext uri="{FF2B5EF4-FFF2-40B4-BE49-F238E27FC236}">
                <a16:creationId xmlns:a16="http://schemas.microsoft.com/office/drawing/2014/main" id="{64B17896-26E4-4E6E-B47E-1DCA912E8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463" y="4947208"/>
            <a:ext cx="3332695" cy="1373159"/>
          </a:xfrm>
          <a:prstGeom prst="rect">
            <a:avLst/>
          </a:prstGeom>
        </p:spPr>
      </p:pic>
    </p:spTree>
    <p:extLst>
      <p:ext uri="{BB962C8B-B14F-4D97-AF65-F5344CB8AC3E}">
        <p14:creationId xmlns:p14="http://schemas.microsoft.com/office/powerpoint/2010/main" val="2452133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18176</TotalTime>
  <Words>1889</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Interactive Physics-Based Animation – Part 2</vt:lpstr>
      <vt:lpstr>Introduction</vt:lpstr>
      <vt:lpstr>Building Complex Objects</vt:lpstr>
      <vt:lpstr>Building Complex Objects</vt:lpstr>
      <vt:lpstr>Approximating Complex Objects from Basic Shapes</vt:lpstr>
      <vt:lpstr>One Man and his Dog</vt:lpstr>
      <vt:lpstr>Approximating complex objects</vt:lpstr>
      <vt:lpstr>What is a spring?</vt:lpstr>
      <vt:lpstr>Spring Joints Example in Unity</vt:lpstr>
      <vt:lpstr>What is a hinge?</vt:lpstr>
      <vt:lpstr>Hinge joint simple example</vt:lpstr>
      <vt:lpstr>Ragdoll from hinge joints</vt:lpstr>
      <vt:lpstr>Ragdoll with Character Joints</vt:lpstr>
      <vt:lpstr>Ragdoll with Character Joints</vt:lpstr>
      <vt:lpstr>Ragdoll Actions</vt:lpstr>
      <vt:lpstr>Ragdoll Script – Part 1</vt:lpstr>
      <vt:lpstr>Ragdoll Script – Part 2</vt:lpstr>
      <vt:lpstr>Raycasting</vt:lpstr>
      <vt:lpstr>Raycasting</vt:lpstr>
      <vt:lpstr>Standard Assets</vt:lpstr>
      <vt:lpstr>Standard Assets Physics Materials</vt:lpstr>
      <vt:lpstr>Create Your Own Physics Materials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Physics-Based Animation – Part 2</dc:title>
  <dc:creator>pauline</dc:creator>
  <cp:lastModifiedBy>Pauline Belford</cp:lastModifiedBy>
  <cp:revision>48</cp:revision>
  <dcterms:created xsi:type="dcterms:W3CDTF">2021-11-06T15:33:06Z</dcterms:created>
  <dcterms:modified xsi:type="dcterms:W3CDTF">2022-11-03T09:33:32Z</dcterms:modified>
</cp:coreProperties>
</file>