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63" r:id="rId4"/>
    <p:sldId id="260" r:id="rId5"/>
    <p:sldId id="262" r:id="rId6"/>
    <p:sldId id="264" r:id="rId7"/>
    <p:sldId id="261" r:id="rId8"/>
    <p:sldId id="265" r:id="rId9"/>
    <p:sldId id="257"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varScale="1">
        <p:scale>
          <a:sx n="110" d="100"/>
          <a:sy n="110" d="100"/>
        </p:scale>
        <p:origin x="576"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C045D-7F19-4BF1-BFAC-F3B1BB070BAF}" type="datetimeFigureOut">
              <a:rPr lang="en-GB" smtClean="0"/>
              <a:t>20/10/2022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3DBC0-0F35-415C-9FC9-61CB035A2942}" type="slidenum">
              <a:rPr lang="en-GB" smtClean="0"/>
              <a:t>‹#›</a:t>
            </a:fld>
            <a:endParaRPr lang="en-GB" dirty="0"/>
          </a:p>
        </p:txBody>
      </p:sp>
    </p:spTree>
    <p:extLst>
      <p:ext uri="{BB962C8B-B14F-4D97-AF65-F5344CB8AC3E}">
        <p14:creationId xmlns:p14="http://schemas.microsoft.com/office/powerpoint/2010/main" val="37599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1</a:t>
            </a:fld>
            <a:endParaRPr lang="en-GB" dirty="0"/>
          </a:p>
        </p:txBody>
      </p:sp>
    </p:spTree>
    <p:extLst>
      <p:ext uri="{BB962C8B-B14F-4D97-AF65-F5344CB8AC3E}">
        <p14:creationId xmlns:p14="http://schemas.microsoft.com/office/powerpoint/2010/main" val="73706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back to the example with the sphere and the cube.</a:t>
            </a:r>
          </a:p>
          <a:p>
            <a:r>
              <a:rPr lang="en-GB" dirty="0"/>
              <a:t>Uncomment the OnCollisionEnter event so we can see it triggers at the default movement speed (-1 * DeltaTime).</a:t>
            </a:r>
          </a:p>
          <a:p>
            <a:r>
              <a:rPr lang="en-GB" dirty="0"/>
              <a:t>Increase the speed by a factor of 5. The collision still occurs.</a:t>
            </a:r>
          </a:p>
          <a:p>
            <a:r>
              <a:rPr lang="en-GB" dirty="0"/>
              <a:t>Increase the speed to -15 * Time.deltaTime. The collision does not occur.</a:t>
            </a:r>
          </a:p>
        </p:txBody>
      </p:sp>
      <p:sp>
        <p:nvSpPr>
          <p:cNvPr id="4" name="Slide Number Placeholder 3"/>
          <p:cNvSpPr>
            <a:spLocks noGrp="1"/>
          </p:cNvSpPr>
          <p:nvPr>
            <p:ph type="sldNum" sz="quarter" idx="5"/>
          </p:nvPr>
        </p:nvSpPr>
        <p:spPr/>
        <p:txBody>
          <a:bodyPr/>
          <a:lstStyle/>
          <a:p>
            <a:fld id="{C743DBC0-0F35-415C-9FC9-61CB035A2942}" type="slidenum">
              <a:rPr lang="en-GB" smtClean="0"/>
              <a:t>10</a:t>
            </a:fld>
            <a:endParaRPr lang="en-GB" dirty="0"/>
          </a:p>
        </p:txBody>
      </p:sp>
    </p:spTree>
    <p:extLst>
      <p:ext uri="{BB962C8B-B14F-4D97-AF65-F5344CB8AC3E}">
        <p14:creationId xmlns:p14="http://schemas.microsoft.com/office/powerpoint/2010/main" val="230217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11</a:t>
            </a:fld>
            <a:endParaRPr lang="en-GB" dirty="0"/>
          </a:p>
        </p:txBody>
      </p:sp>
    </p:spTree>
    <p:extLst>
      <p:ext uri="{BB962C8B-B14F-4D97-AF65-F5344CB8AC3E}">
        <p14:creationId xmlns:p14="http://schemas.microsoft.com/office/powerpoint/2010/main" val="2378118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12</a:t>
            </a:fld>
            <a:endParaRPr lang="en-GB" dirty="0"/>
          </a:p>
        </p:txBody>
      </p:sp>
    </p:spTree>
    <p:extLst>
      <p:ext uri="{BB962C8B-B14F-4D97-AF65-F5344CB8AC3E}">
        <p14:creationId xmlns:p14="http://schemas.microsoft.com/office/powerpoint/2010/main" val="2471640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Static objects are ones which do not have a Rigidbody – so the object does not move using physics.</a:t>
            </a:r>
          </a:p>
          <a:p>
            <a:r>
              <a:rPr lang="en-GB" dirty="0"/>
              <a:t>So, tunnelling can still occur when you are colliding with any other object that uses a Rigidbody component.</a:t>
            </a:r>
          </a:p>
        </p:txBody>
      </p:sp>
      <p:sp>
        <p:nvSpPr>
          <p:cNvPr id="4" name="Slide Number Placeholder 3"/>
          <p:cNvSpPr>
            <a:spLocks noGrp="1"/>
          </p:cNvSpPr>
          <p:nvPr>
            <p:ph type="sldNum" sz="quarter" idx="5"/>
          </p:nvPr>
        </p:nvSpPr>
        <p:spPr/>
        <p:txBody>
          <a:bodyPr/>
          <a:lstStyle/>
          <a:p>
            <a:fld id="{C743DBC0-0F35-415C-9FC9-61CB035A2942}" type="slidenum">
              <a:rPr lang="en-GB" smtClean="0"/>
              <a:t>13</a:t>
            </a:fld>
            <a:endParaRPr lang="en-GB" dirty="0"/>
          </a:p>
        </p:txBody>
      </p:sp>
    </p:spTree>
    <p:extLst>
      <p:ext uri="{BB962C8B-B14F-4D97-AF65-F5344CB8AC3E}">
        <p14:creationId xmlns:p14="http://schemas.microsoft.com/office/powerpoint/2010/main" val="2595791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change our example program to use continuous collision detection.</a:t>
            </a:r>
          </a:p>
          <a:p>
            <a:r>
              <a:rPr lang="en-GB" dirty="0"/>
              <a:t>Sometimes it works, sometimes it doesn’t. Why? </a:t>
            </a:r>
          </a:p>
          <a:p>
            <a:r>
              <a:rPr lang="en-GB" dirty="0"/>
              <a:t>Tell them about the student project where the FPS game was so difficult I died within 3 seconds, and the best FPS playing students in the class couldn’t survive beyond 20 seconds. The student had mainly made the game on a very slow, old laptop. When transferred to our better computers for testing, the speed of action increased several hundred percent, making the enemies exceptionally fast.</a:t>
            </a:r>
          </a:p>
          <a:p>
            <a:r>
              <a:rPr lang="en-GB" dirty="0"/>
              <a:t>FixedUpdate is called every physics step. </a:t>
            </a:r>
          </a:p>
          <a:p>
            <a:r>
              <a:rPr lang="en-GB" dirty="0"/>
              <a:t>The FixedUpdate intervals are consistent.</a:t>
            </a:r>
          </a:p>
          <a:p>
            <a:r>
              <a:rPr lang="en-GB" dirty="0"/>
              <a:t>Used for regular updates such as adjusting physics (Rigidbody) objects.</a:t>
            </a:r>
          </a:p>
        </p:txBody>
      </p:sp>
      <p:sp>
        <p:nvSpPr>
          <p:cNvPr id="4" name="Slide Number Placeholder 3"/>
          <p:cNvSpPr>
            <a:spLocks noGrp="1"/>
          </p:cNvSpPr>
          <p:nvPr>
            <p:ph type="sldNum" sz="quarter" idx="5"/>
          </p:nvPr>
        </p:nvSpPr>
        <p:spPr/>
        <p:txBody>
          <a:bodyPr/>
          <a:lstStyle/>
          <a:p>
            <a:fld id="{C743DBC0-0F35-415C-9FC9-61CB035A2942}" type="slidenum">
              <a:rPr lang="en-GB" smtClean="0"/>
              <a:t>14</a:t>
            </a:fld>
            <a:endParaRPr lang="en-GB" dirty="0"/>
          </a:p>
        </p:txBody>
      </p:sp>
    </p:spTree>
    <p:extLst>
      <p:ext uri="{BB962C8B-B14F-4D97-AF65-F5344CB8AC3E}">
        <p14:creationId xmlns:p14="http://schemas.microsoft.com/office/powerpoint/2010/main" val="4031508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15</a:t>
            </a:fld>
            <a:endParaRPr lang="en-GB" dirty="0"/>
          </a:p>
        </p:txBody>
      </p:sp>
    </p:spTree>
    <p:extLst>
      <p:ext uri="{BB962C8B-B14F-4D97-AF65-F5344CB8AC3E}">
        <p14:creationId xmlns:p14="http://schemas.microsoft.com/office/powerpoint/2010/main" val="3493320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16</a:t>
            </a:fld>
            <a:endParaRPr lang="en-GB" dirty="0"/>
          </a:p>
        </p:txBody>
      </p:sp>
    </p:spTree>
    <p:extLst>
      <p:ext uri="{BB962C8B-B14F-4D97-AF65-F5344CB8AC3E}">
        <p14:creationId xmlns:p14="http://schemas.microsoft.com/office/powerpoint/2010/main" val="394664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17</a:t>
            </a:fld>
            <a:endParaRPr lang="en-GB" dirty="0"/>
          </a:p>
        </p:txBody>
      </p:sp>
    </p:spTree>
    <p:extLst>
      <p:ext uri="{BB962C8B-B14F-4D97-AF65-F5344CB8AC3E}">
        <p14:creationId xmlns:p14="http://schemas.microsoft.com/office/powerpoint/2010/main" val="1490027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18</a:t>
            </a:fld>
            <a:endParaRPr lang="en-GB" dirty="0"/>
          </a:p>
        </p:txBody>
      </p:sp>
    </p:spTree>
    <p:extLst>
      <p:ext uri="{BB962C8B-B14F-4D97-AF65-F5344CB8AC3E}">
        <p14:creationId xmlns:p14="http://schemas.microsoft.com/office/powerpoint/2010/main" val="2635630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19</a:t>
            </a:fld>
            <a:endParaRPr lang="en-GB" dirty="0"/>
          </a:p>
        </p:txBody>
      </p:sp>
    </p:spTree>
    <p:extLst>
      <p:ext uri="{BB962C8B-B14F-4D97-AF65-F5344CB8AC3E}">
        <p14:creationId xmlns:p14="http://schemas.microsoft.com/office/powerpoint/2010/main" val="419842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2</a:t>
            </a:fld>
            <a:endParaRPr lang="en-GB" dirty="0"/>
          </a:p>
        </p:txBody>
      </p:sp>
    </p:spTree>
    <p:extLst>
      <p:ext uri="{BB962C8B-B14F-4D97-AF65-F5344CB8AC3E}">
        <p14:creationId xmlns:p14="http://schemas.microsoft.com/office/powerpoint/2010/main" val="9800035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20</a:t>
            </a:fld>
            <a:endParaRPr lang="en-GB" dirty="0"/>
          </a:p>
        </p:txBody>
      </p:sp>
    </p:spTree>
    <p:extLst>
      <p:ext uri="{BB962C8B-B14F-4D97-AF65-F5344CB8AC3E}">
        <p14:creationId xmlns:p14="http://schemas.microsoft.com/office/powerpoint/2010/main" val="824071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21</a:t>
            </a:fld>
            <a:endParaRPr lang="en-GB" dirty="0"/>
          </a:p>
        </p:txBody>
      </p:sp>
    </p:spTree>
    <p:extLst>
      <p:ext uri="{BB962C8B-B14F-4D97-AF65-F5344CB8AC3E}">
        <p14:creationId xmlns:p14="http://schemas.microsoft.com/office/powerpoint/2010/main" val="2608949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22</a:t>
            </a:fld>
            <a:endParaRPr lang="en-GB" dirty="0"/>
          </a:p>
        </p:txBody>
      </p:sp>
    </p:spTree>
    <p:extLst>
      <p:ext uri="{BB962C8B-B14F-4D97-AF65-F5344CB8AC3E}">
        <p14:creationId xmlns:p14="http://schemas.microsoft.com/office/powerpoint/2010/main" val="3018934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23</a:t>
            </a:fld>
            <a:endParaRPr lang="en-GB" dirty="0"/>
          </a:p>
        </p:txBody>
      </p:sp>
    </p:spTree>
    <p:extLst>
      <p:ext uri="{BB962C8B-B14F-4D97-AF65-F5344CB8AC3E}">
        <p14:creationId xmlns:p14="http://schemas.microsoft.com/office/powerpoint/2010/main" val="3224278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3</a:t>
            </a:fld>
            <a:endParaRPr lang="en-GB" dirty="0"/>
          </a:p>
        </p:txBody>
      </p:sp>
    </p:spTree>
    <p:extLst>
      <p:ext uri="{BB962C8B-B14F-4D97-AF65-F5344CB8AC3E}">
        <p14:creationId xmlns:p14="http://schemas.microsoft.com/office/powerpoint/2010/main" val="1800592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Mass – the amount of matter</a:t>
            </a:r>
            <a:r>
              <a:rPr lang="en-GB" baseline="0" dirty="0"/>
              <a:t> the object has. When we multiply it by the acceleration of gravity we get the Weight of the object.</a:t>
            </a:r>
          </a:p>
          <a:p>
            <a:r>
              <a:rPr lang="en-GB" baseline="0" dirty="0"/>
              <a:t>Drag – a force that affects positional movement. Drag acts opposite to the relative motion of the object moving with respect to the surrounding air or fluid surrounding it. Like trying to cycle into the wind. The stronger the wind, the more your speed is curtailed.</a:t>
            </a:r>
          </a:p>
          <a:p>
            <a:r>
              <a:rPr lang="en-GB" baseline="0" dirty="0"/>
              <a:t>Angular Drag – drag which applies to rotational movement of an object. The higher the value, the quicker the object’s rotation will come to rest following a collision or torque.</a:t>
            </a:r>
          </a:p>
          <a:p>
            <a:r>
              <a:rPr lang="en-GB" baseline="0" dirty="0"/>
              <a:t>Gravity – The force that pulls objects towards the ground. </a:t>
            </a:r>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4</a:t>
            </a:fld>
            <a:endParaRPr lang="en-GB" dirty="0"/>
          </a:p>
        </p:txBody>
      </p:sp>
    </p:spTree>
    <p:extLst>
      <p:ext uri="{BB962C8B-B14F-4D97-AF65-F5344CB8AC3E}">
        <p14:creationId xmlns:p14="http://schemas.microsoft.com/office/powerpoint/2010/main" val="200790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5</a:t>
            </a:fld>
            <a:endParaRPr lang="en-GB" dirty="0"/>
          </a:p>
        </p:txBody>
      </p:sp>
    </p:spTree>
    <p:extLst>
      <p:ext uri="{BB962C8B-B14F-4D97-AF65-F5344CB8AC3E}">
        <p14:creationId xmlns:p14="http://schemas.microsoft.com/office/powerpoint/2010/main" val="827500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the project with the sphere and cube. Called </a:t>
            </a:r>
            <a:r>
              <a:rPr lang="en-GB" dirty="0" err="1"/>
              <a:t>RigidbodiesAndKinematicsTest</a:t>
            </a:r>
            <a:r>
              <a:rPr lang="en-GB" dirty="0"/>
              <a:t>. With colliders but no rigidbodies, the sphere moves directly through the cube.</a:t>
            </a:r>
          </a:p>
          <a:p>
            <a:r>
              <a:rPr lang="en-GB" dirty="0"/>
              <a:t>Add a rigidbody to the sphere but tick is kinematic – still moves through the cube.</a:t>
            </a:r>
          </a:p>
          <a:p>
            <a:r>
              <a:rPr lang="en-GB" dirty="0"/>
              <a:t>Untick is kinematic. Now the OnCollisionEvent is triggered. Even though the cube does not have a rigidbody component. (Cube is destroyed.)</a:t>
            </a:r>
          </a:p>
          <a:p>
            <a:r>
              <a:rPr lang="en-GB" dirty="0"/>
              <a:t>Comment out the OnCollisionEnter event. Now the sphere just bumps up against the cube. </a:t>
            </a:r>
          </a:p>
          <a:p>
            <a:r>
              <a:rPr lang="en-GB" dirty="0"/>
              <a:t>Add a rigidbody to the cube too, and uncheck use gravity. Now the sphere pushes the box aside as you would expect , and applies a force to the box which results in it slowly continuing to move and rotate slowly after the sphere has moved on.</a:t>
            </a:r>
          </a:p>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6</a:t>
            </a:fld>
            <a:endParaRPr lang="en-GB" dirty="0"/>
          </a:p>
        </p:txBody>
      </p:sp>
    </p:spTree>
    <p:extLst>
      <p:ext uri="{BB962C8B-B14F-4D97-AF65-F5344CB8AC3E}">
        <p14:creationId xmlns:p14="http://schemas.microsoft.com/office/powerpoint/2010/main" val="2733411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Collision Events only happen if at least one of the colliders has a non-kinematic rigidbody attached.</a:t>
            </a:r>
          </a:p>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7</a:t>
            </a:fld>
            <a:endParaRPr lang="en-GB" dirty="0"/>
          </a:p>
        </p:txBody>
      </p:sp>
    </p:spTree>
    <p:extLst>
      <p:ext uri="{BB962C8B-B14F-4D97-AF65-F5344CB8AC3E}">
        <p14:creationId xmlns:p14="http://schemas.microsoft.com/office/powerpoint/2010/main" val="299843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8</a:t>
            </a:fld>
            <a:endParaRPr lang="en-GB" dirty="0"/>
          </a:p>
        </p:txBody>
      </p:sp>
    </p:spTree>
    <p:extLst>
      <p:ext uri="{BB962C8B-B14F-4D97-AF65-F5344CB8AC3E}">
        <p14:creationId xmlns:p14="http://schemas.microsoft.com/office/powerpoint/2010/main" val="3887625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43DBC0-0F35-415C-9FC9-61CB035A2942}" type="slidenum">
              <a:rPr lang="en-GB" smtClean="0"/>
              <a:t>9</a:t>
            </a:fld>
            <a:endParaRPr lang="en-GB" dirty="0"/>
          </a:p>
        </p:txBody>
      </p:sp>
    </p:spTree>
    <p:extLst>
      <p:ext uri="{BB962C8B-B14F-4D97-AF65-F5344CB8AC3E}">
        <p14:creationId xmlns:p14="http://schemas.microsoft.com/office/powerpoint/2010/main" val="488949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1A906A-57A3-420D-A217-D91284CFB589}" type="datetimeFigureOut">
              <a:rPr lang="en-GB" smtClean="0"/>
              <a:t>20/10/2022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40C2A29-784C-4E38-B92E-67EC858ACB38}" type="slidenum">
              <a:rPr lang="en-GB" smtClean="0"/>
              <a:t>‹#›</a:t>
            </a:fld>
            <a:endParaRPr lang="en-GB" dirty="0"/>
          </a:p>
        </p:txBody>
      </p:sp>
    </p:spTree>
    <p:extLst>
      <p:ext uri="{BB962C8B-B14F-4D97-AF65-F5344CB8AC3E}">
        <p14:creationId xmlns:p14="http://schemas.microsoft.com/office/powerpoint/2010/main" val="407084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A906A-57A3-420D-A217-D91284CFB589}" type="datetimeFigureOut">
              <a:rPr lang="en-GB" smtClean="0"/>
              <a:t>20/10/2022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40C2A29-784C-4E38-B92E-67EC858ACB38}" type="slidenum">
              <a:rPr lang="en-GB" smtClean="0"/>
              <a:t>‹#›</a:t>
            </a:fld>
            <a:endParaRPr lang="en-GB" dirty="0"/>
          </a:p>
        </p:txBody>
      </p:sp>
    </p:spTree>
    <p:extLst>
      <p:ext uri="{BB962C8B-B14F-4D97-AF65-F5344CB8AC3E}">
        <p14:creationId xmlns:p14="http://schemas.microsoft.com/office/powerpoint/2010/main" val="129010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A906A-57A3-420D-A217-D91284CFB589}" type="datetimeFigureOut">
              <a:rPr lang="en-GB" smtClean="0"/>
              <a:t>20/10/2022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40C2A29-784C-4E38-B92E-67EC858ACB38}" type="slidenum">
              <a:rPr lang="en-GB" smtClean="0"/>
              <a:t>‹#›</a:t>
            </a:fld>
            <a:endParaRPr lang="en-GB"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2069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A906A-57A3-420D-A217-D91284CFB589}" type="datetimeFigureOut">
              <a:rPr lang="en-GB" smtClean="0"/>
              <a:t>20/10/2022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40C2A29-784C-4E38-B92E-67EC858ACB38}" type="slidenum">
              <a:rPr lang="en-GB" smtClean="0"/>
              <a:t>‹#›</a:t>
            </a:fld>
            <a:endParaRPr lang="en-GB" dirty="0"/>
          </a:p>
        </p:txBody>
      </p:sp>
    </p:spTree>
    <p:extLst>
      <p:ext uri="{BB962C8B-B14F-4D97-AF65-F5344CB8AC3E}">
        <p14:creationId xmlns:p14="http://schemas.microsoft.com/office/powerpoint/2010/main" val="4239627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A906A-57A3-420D-A217-D91284CFB589}" type="datetimeFigureOut">
              <a:rPr lang="en-GB" smtClean="0"/>
              <a:t>20/10/2022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40C2A29-784C-4E38-B92E-67EC858ACB38}" type="slidenum">
              <a:rPr lang="en-GB" smtClean="0"/>
              <a:t>‹#›</a:t>
            </a:fld>
            <a:endParaRPr lang="en-GB"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2280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A906A-57A3-420D-A217-D91284CFB589}" type="datetimeFigureOut">
              <a:rPr lang="en-GB" smtClean="0"/>
              <a:t>20/10/2022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40C2A29-784C-4E38-B92E-67EC858ACB38}" type="slidenum">
              <a:rPr lang="en-GB" smtClean="0"/>
              <a:t>‹#›</a:t>
            </a:fld>
            <a:endParaRPr lang="en-GB" dirty="0"/>
          </a:p>
        </p:txBody>
      </p:sp>
    </p:spTree>
    <p:extLst>
      <p:ext uri="{BB962C8B-B14F-4D97-AF65-F5344CB8AC3E}">
        <p14:creationId xmlns:p14="http://schemas.microsoft.com/office/powerpoint/2010/main" val="1545896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A906A-57A3-420D-A217-D91284CFB589}" type="datetimeFigureOut">
              <a:rPr lang="en-GB" smtClean="0"/>
              <a:t>20/10/2022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40C2A29-784C-4E38-B92E-67EC858ACB38}" type="slidenum">
              <a:rPr lang="en-GB" smtClean="0"/>
              <a:t>‹#›</a:t>
            </a:fld>
            <a:endParaRPr lang="en-GB" dirty="0"/>
          </a:p>
        </p:txBody>
      </p:sp>
    </p:spTree>
    <p:extLst>
      <p:ext uri="{BB962C8B-B14F-4D97-AF65-F5344CB8AC3E}">
        <p14:creationId xmlns:p14="http://schemas.microsoft.com/office/powerpoint/2010/main" val="3092718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A906A-57A3-420D-A217-D91284CFB589}" type="datetimeFigureOut">
              <a:rPr lang="en-GB" smtClean="0"/>
              <a:t>20/10/2022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40C2A29-784C-4E38-B92E-67EC858ACB38}" type="slidenum">
              <a:rPr lang="en-GB" smtClean="0"/>
              <a:t>‹#›</a:t>
            </a:fld>
            <a:endParaRPr lang="en-GB" dirty="0"/>
          </a:p>
        </p:txBody>
      </p:sp>
    </p:spTree>
    <p:extLst>
      <p:ext uri="{BB962C8B-B14F-4D97-AF65-F5344CB8AC3E}">
        <p14:creationId xmlns:p14="http://schemas.microsoft.com/office/powerpoint/2010/main" val="94935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A906A-57A3-420D-A217-D91284CFB589}" type="datetimeFigureOut">
              <a:rPr lang="en-GB" smtClean="0"/>
              <a:t>20/10/2022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40C2A29-784C-4E38-B92E-67EC858ACB38}" type="slidenum">
              <a:rPr lang="en-GB" smtClean="0"/>
              <a:t>‹#›</a:t>
            </a:fld>
            <a:endParaRPr lang="en-GB" dirty="0"/>
          </a:p>
        </p:txBody>
      </p:sp>
    </p:spTree>
    <p:extLst>
      <p:ext uri="{BB962C8B-B14F-4D97-AF65-F5344CB8AC3E}">
        <p14:creationId xmlns:p14="http://schemas.microsoft.com/office/powerpoint/2010/main" val="2201056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1A906A-57A3-420D-A217-D91284CFB589}" type="datetimeFigureOut">
              <a:rPr lang="en-GB" smtClean="0"/>
              <a:t>20/10/2022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40C2A29-784C-4E38-B92E-67EC858ACB38}" type="slidenum">
              <a:rPr lang="en-GB" smtClean="0"/>
              <a:t>‹#›</a:t>
            </a:fld>
            <a:endParaRPr lang="en-GB" dirty="0"/>
          </a:p>
        </p:txBody>
      </p:sp>
    </p:spTree>
    <p:extLst>
      <p:ext uri="{BB962C8B-B14F-4D97-AF65-F5344CB8AC3E}">
        <p14:creationId xmlns:p14="http://schemas.microsoft.com/office/powerpoint/2010/main" val="2393834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1A906A-57A3-420D-A217-D91284CFB589}" type="datetimeFigureOut">
              <a:rPr lang="en-GB" smtClean="0"/>
              <a:t>20/10/2022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40C2A29-784C-4E38-B92E-67EC858ACB38}" type="slidenum">
              <a:rPr lang="en-GB" smtClean="0"/>
              <a:t>‹#›</a:t>
            </a:fld>
            <a:endParaRPr lang="en-GB" dirty="0"/>
          </a:p>
        </p:txBody>
      </p:sp>
    </p:spTree>
    <p:extLst>
      <p:ext uri="{BB962C8B-B14F-4D97-AF65-F5344CB8AC3E}">
        <p14:creationId xmlns:p14="http://schemas.microsoft.com/office/powerpoint/2010/main" val="30138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1A906A-57A3-420D-A217-D91284CFB589}" type="datetimeFigureOut">
              <a:rPr lang="en-GB" smtClean="0"/>
              <a:t>20/10/2022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40C2A29-784C-4E38-B92E-67EC858ACB38}" type="slidenum">
              <a:rPr lang="en-GB" smtClean="0"/>
              <a:t>‹#›</a:t>
            </a:fld>
            <a:endParaRPr lang="en-GB" dirty="0"/>
          </a:p>
        </p:txBody>
      </p:sp>
    </p:spTree>
    <p:extLst>
      <p:ext uri="{BB962C8B-B14F-4D97-AF65-F5344CB8AC3E}">
        <p14:creationId xmlns:p14="http://schemas.microsoft.com/office/powerpoint/2010/main" val="303984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1A906A-57A3-420D-A217-D91284CFB589}" type="datetimeFigureOut">
              <a:rPr lang="en-GB" smtClean="0"/>
              <a:t>20/10/2022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40C2A29-784C-4E38-B92E-67EC858ACB38}" type="slidenum">
              <a:rPr lang="en-GB" smtClean="0"/>
              <a:t>‹#›</a:t>
            </a:fld>
            <a:endParaRPr lang="en-GB" dirty="0"/>
          </a:p>
        </p:txBody>
      </p:sp>
    </p:spTree>
    <p:extLst>
      <p:ext uri="{BB962C8B-B14F-4D97-AF65-F5344CB8AC3E}">
        <p14:creationId xmlns:p14="http://schemas.microsoft.com/office/powerpoint/2010/main" val="166274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A906A-57A3-420D-A217-D91284CFB589}" type="datetimeFigureOut">
              <a:rPr lang="en-GB" smtClean="0"/>
              <a:t>20/10/2022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40C2A29-784C-4E38-B92E-67EC858ACB38}" type="slidenum">
              <a:rPr lang="en-GB" smtClean="0"/>
              <a:t>‹#›</a:t>
            </a:fld>
            <a:endParaRPr lang="en-GB" dirty="0"/>
          </a:p>
        </p:txBody>
      </p:sp>
    </p:spTree>
    <p:extLst>
      <p:ext uri="{BB962C8B-B14F-4D97-AF65-F5344CB8AC3E}">
        <p14:creationId xmlns:p14="http://schemas.microsoft.com/office/powerpoint/2010/main" val="3846165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1A906A-57A3-420D-A217-D91284CFB589}" type="datetimeFigureOut">
              <a:rPr lang="en-GB" smtClean="0"/>
              <a:t>20/10/2022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40C2A29-784C-4E38-B92E-67EC858ACB38}" type="slidenum">
              <a:rPr lang="en-GB" smtClean="0"/>
              <a:t>‹#›</a:t>
            </a:fld>
            <a:endParaRPr lang="en-GB" dirty="0"/>
          </a:p>
        </p:txBody>
      </p:sp>
    </p:spTree>
    <p:extLst>
      <p:ext uri="{BB962C8B-B14F-4D97-AF65-F5344CB8AC3E}">
        <p14:creationId xmlns:p14="http://schemas.microsoft.com/office/powerpoint/2010/main" val="14573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1A906A-57A3-420D-A217-D91284CFB589}" type="datetimeFigureOut">
              <a:rPr lang="en-GB" smtClean="0"/>
              <a:t>20/10/2022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40C2A29-784C-4E38-B92E-67EC858ACB38}" type="slidenum">
              <a:rPr lang="en-GB" smtClean="0"/>
              <a:t>‹#›</a:t>
            </a:fld>
            <a:endParaRPr lang="en-GB" dirty="0"/>
          </a:p>
        </p:txBody>
      </p:sp>
    </p:spTree>
    <p:extLst>
      <p:ext uri="{BB962C8B-B14F-4D97-AF65-F5344CB8AC3E}">
        <p14:creationId xmlns:p14="http://schemas.microsoft.com/office/powerpoint/2010/main" val="174298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1A906A-57A3-420D-A217-D91284CFB589}" type="datetimeFigureOut">
              <a:rPr lang="en-GB" smtClean="0"/>
              <a:t>20/10/2022</a:t>
            </a:fld>
            <a:endParaRPr lang="en-GB"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0C2A29-784C-4E38-B92E-67EC858ACB38}" type="slidenum">
              <a:rPr lang="en-GB" smtClean="0"/>
              <a:t>‹#›</a:t>
            </a:fld>
            <a:endParaRPr lang="en-GB" dirty="0"/>
          </a:p>
        </p:txBody>
      </p:sp>
    </p:spTree>
    <p:extLst>
      <p:ext uri="{BB962C8B-B14F-4D97-AF65-F5344CB8AC3E}">
        <p14:creationId xmlns:p14="http://schemas.microsoft.com/office/powerpoint/2010/main" val="1472720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Zbzn4MJN1yQ&amp;t=61s"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4515-07FA-40BC-BCE5-B19C22B9D7F7}"/>
              </a:ext>
            </a:extLst>
          </p:cNvPr>
          <p:cNvSpPr>
            <a:spLocks noGrp="1"/>
          </p:cNvSpPr>
          <p:nvPr>
            <p:ph type="ctrTitle"/>
          </p:nvPr>
        </p:nvSpPr>
        <p:spPr/>
        <p:txBody>
          <a:bodyPr/>
          <a:lstStyle/>
          <a:p>
            <a:r>
              <a:rPr lang="en-GB" dirty="0"/>
              <a:t>Interactive Physics-Based Animation – Part 1</a:t>
            </a:r>
          </a:p>
        </p:txBody>
      </p:sp>
      <p:sp>
        <p:nvSpPr>
          <p:cNvPr id="3" name="Subtitle 2">
            <a:extLst>
              <a:ext uri="{FF2B5EF4-FFF2-40B4-BE49-F238E27FC236}">
                <a16:creationId xmlns:a16="http://schemas.microsoft.com/office/drawing/2014/main" id="{A9FBA541-9B03-4263-BBA1-EBC323F01A66}"/>
              </a:ext>
            </a:extLst>
          </p:cNvPr>
          <p:cNvSpPr>
            <a:spLocks noGrp="1"/>
          </p:cNvSpPr>
          <p:nvPr>
            <p:ph type="subTitle" idx="1"/>
          </p:nvPr>
        </p:nvSpPr>
        <p:spPr/>
        <p:txBody>
          <a:bodyPr/>
          <a:lstStyle/>
          <a:p>
            <a:r>
              <a:rPr lang="en-GB" dirty="0"/>
              <a:t>Pauline Belford</a:t>
            </a:r>
          </a:p>
        </p:txBody>
      </p:sp>
    </p:spTree>
    <p:extLst>
      <p:ext uri="{BB962C8B-B14F-4D97-AF65-F5344CB8AC3E}">
        <p14:creationId xmlns:p14="http://schemas.microsoft.com/office/powerpoint/2010/main" val="3297393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3C1F-855B-4284-8D21-A1982F9D8798}"/>
              </a:ext>
            </a:extLst>
          </p:cNvPr>
          <p:cNvSpPr>
            <a:spLocks noGrp="1"/>
          </p:cNvSpPr>
          <p:nvPr>
            <p:ph type="title"/>
          </p:nvPr>
        </p:nvSpPr>
        <p:spPr/>
        <p:txBody>
          <a:bodyPr/>
          <a:lstStyle/>
          <a:p>
            <a:r>
              <a:rPr lang="en-GB" dirty="0"/>
              <a:t>Tunnel Effect</a:t>
            </a:r>
          </a:p>
        </p:txBody>
      </p:sp>
      <p:pic>
        <p:nvPicPr>
          <p:cNvPr id="6" name="Content Placeholder 5">
            <a:extLst>
              <a:ext uri="{FF2B5EF4-FFF2-40B4-BE49-F238E27FC236}">
                <a16:creationId xmlns:a16="http://schemas.microsoft.com/office/drawing/2014/main" id="{766B684E-7FE3-4B2C-8B06-20ACDD70FC1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677334" y="1270000"/>
            <a:ext cx="6456833" cy="3881437"/>
          </a:xfrm>
        </p:spPr>
      </p:pic>
      <p:sp>
        <p:nvSpPr>
          <p:cNvPr id="3" name="Content Placeholder 2">
            <a:extLst>
              <a:ext uri="{FF2B5EF4-FFF2-40B4-BE49-F238E27FC236}">
                <a16:creationId xmlns:a16="http://schemas.microsoft.com/office/drawing/2014/main" id="{74E83DFB-FADD-483E-8051-731721753EA9}"/>
              </a:ext>
            </a:extLst>
          </p:cNvPr>
          <p:cNvSpPr>
            <a:spLocks noGrp="1"/>
          </p:cNvSpPr>
          <p:nvPr>
            <p:ph type="body" sz="half" idx="4294967295"/>
          </p:nvPr>
        </p:nvSpPr>
        <p:spPr>
          <a:xfrm>
            <a:off x="1027611" y="5250656"/>
            <a:ext cx="8596313" cy="674687"/>
          </a:xfrm>
        </p:spPr>
        <p:txBody>
          <a:bodyPr>
            <a:normAutofit/>
          </a:bodyPr>
          <a:lstStyle/>
          <a:p>
            <a:pPr marL="0" indent="0">
              <a:buNone/>
            </a:pPr>
            <a:r>
              <a:rPr lang="en-GB" dirty="0"/>
              <a:t>The particles did not overlap at any point, resulting in a </a:t>
            </a:r>
            <a:r>
              <a:rPr lang="en-GB" dirty="0">
                <a:solidFill>
                  <a:schemeClr val="accent2"/>
                </a:solidFill>
              </a:rPr>
              <a:t>collision miss</a:t>
            </a:r>
          </a:p>
        </p:txBody>
      </p:sp>
    </p:spTree>
    <p:extLst>
      <p:ext uri="{BB962C8B-B14F-4D97-AF65-F5344CB8AC3E}">
        <p14:creationId xmlns:p14="http://schemas.microsoft.com/office/powerpoint/2010/main" val="909664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436D-29FE-4064-9FC7-191A7C3625E3}"/>
              </a:ext>
            </a:extLst>
          </p:cNvPr>
          <p:cNvSpPr>
            <a:spLocks noGrp="1"/>
          </p:cNvSpPr>
          <p:nvPr>
            <p:ph type="title"/>
          </p:nvPr>
        </p:nvSpPr>
        <p:spPr/>
        <p:txBody>
          <a:bodyPr/>
          <a:lstStyle/>
          <a:p>
            <a:r>
              <a:rPr lang="en-GB" dirty="0"/>
              <a:t>Tunnel Effect</a:t>
            </a:r>
          </a:p>
        </p:txBody>
      </p:sp>
      <p:pic>
        <p:nvPicPr>
          <p:cNvPr id="5" name="Content Placeholder 4">
            <a:extLst>
              <a:ext uri="{FF2B5EF4-FFF2-40B4-BE49-F238E27FC236}">
                <a16:creationId xmlns:a16="http://schemas.microsoft.com/office/drawing/2014/main" id="{B0E543A4-6F3D-4180-8F81-F50E970CBCC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82068" y="1589699"/>
            <a:ext cx="8596312" cy="3142161"/>
          </a:xfrm>
        </p:spPr>
      </p:pic>
      <p:sp>
        <p:nvSpPr>
          <p:cNvPr id="7" name="TextBox 6">
            <a:extLst>
              <a:ext uri="{FF2B5EF4-FFF2-40B4-BE49-F238E27FC236}">
                <a16:creationId xmlns:a16="http://schemas.microsoft.com/office/drawing/2014/main" id="{D8F30D7B-0A34-4307-96A3-1F4C8CDD00F6}"/>
              </a:ext>
            </a:extLst>
          </p:cNvPr>
          <p:cNvSpPr txBox="1"/>
          <p:nvPr/>
        </p:nvSpPr>
        <p:spPr>
          <a:xfrm>
            <a:off x="905691" y="5007429"/>
            <a:ext cx="8272689" cy="646331"/>
          </a:xfrm>
          <a:prstGeom prst="rect">
            <a:avLst/>
          </a:prstGeom>
          <a:noFill/>
        </p:spPr>
        <p:txBody>
          <a:bodyPr wrap="square" rtlCol="0">
            <a:spAutoFit/>
          </a:bodyPr>
          <a:lstStyle/>
          <a:p>
            <a:r>
              <a:rPr lang="en-GB" dirty="0"/>
              <a:t>Between time step 4 and time step 5 the sphere moves completely through the thin wall, essentially teleporting through it resulting in a </a:t>
            </a:r>
            <a:r>
              <a:rPr lang="en-GB" dirty="0">
                <a:solidFill>
                  <a:schemeClr val="accent2"/>
                </a:solidFill>
              </a:rPr>
              <a:t>collision miss.</a:t>
            </a:r>
            <a:endParaRPr lang="en-GB" dirty="0"/>
          </a:p>
        </p:txBody>
      </p:sp>
    </p:spTree>
    <p:extLst>
      <p:ext uri="{BB962C8B-B14F-4D97-AF65-F5344CB8AC3E}">
        <p14:creationId xmlns:p14="http://schemas.microsoft.com/office/powerpoint/2010/main" val="533951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8349-3E7D-451E-9208-B87220544E44}"/>
              </a:ext>
            </a:extLst>
          </p:cNvPr>
          <p:cNvSpPr>
            <a:spLocks noGrp="1"/>
          </p:cNvSpPr>
          <p:nvPr>
            <p:ph type="title"/>
          </p:nvPr>
        </p:nvSpPr>
        <p:spPr/>
        <p:txBody>
          <a:bodyPr/>
          <a:lstStyle/>
          <a:p>
            <a:r>
              <a:rPr lang="en-GB" dirty="0"/>
              <a:t>Preventing the Tunnel Effect</a:t>
            </a:r>
          </a:p>
        </p:txBody>
      </p:sp>
      <p:sp>
        <p:nvSpPr>
          <p:cNvPr id="3" name="Content Placeholder 2">
            <a:extLst>
              <a:ext uri="{FF2B5EF4-FFF2-40B4-BE49-F238E27FC236}">
                <a16:creationId xmlns:a16="http://schemas.microsoft.com/office/drawing/2014/main" id="{26BB1F80-69D9-4B19-AD79-6DE98AC967D3}"/>
              </a:ext>
            </a:extLst>
          </p:cNvPr>
          <p:cNvSpPr>
            <a:spLocks noGrp="1"/>
          </p:cNvSpPr>
          <p:nvPr>
            <p:ph idx="1"/>
          </p:nvPr>
        </p:nvSpPr>
        <p:spPr/>
        <p:txBody>
          <a:bodyPr/>
          <a:lstStyle/>
          <a:p>
            <a:r>
              <a:rPr lang="en-GB" dirty="0"/>
              <a:t>We could slow down the movement of the objects, to reduce the likelihood of tunnelling.</a:t>
            </a:r>
          </a:p>
          <a:p>
            <a:r>
              <a:rPr lang="en-GB" dirty="0"/>
              <a:t>We could make objects larger, so that other objects have to travel a larger distance to get through them.</a:t>
            </a:r>
          </a:p>
          <a:p>
            <a:r>
              <a:rPr lang="en-GB" dirty="0"/>
              <a:t>OR we can find a better collision detection option.</a:t>
            </a:r>
          </a:p>
          <a:p>
            <a:r>
              <a:rPr lang="en-GB" dirty="0"/>
              <a:t>Unity uses </a:t>
            </a:r>
            <a:r>
              <a:rPr lang="en-GB" dirty="0">
                <a:solidFill>
                  <a:schemeClr val="accent2"/>
                </a:solidFill>
              </a:rPr>
              <a:t>Discrete</a:t>
            </a:r>
            <a:r>
              <a:rPr lang="en-GB" dirty="0"/>
              <a:t> </a:t>
            </a:r>
            <a:r>
              <a:rPr lang="en-GB" dirty="0">
                <a:solidFill>
                  <a:schemeClr val="accent2"/>
                </a:solidFill>
              </a:rPr>
              <a:t>Collision detection </a:t>
            </a:r>
            <a:r>
              <a:rPr lang="en-GB" dirty="0"/>
              <a:t>by default.</a:t>
            </a:r>
          </a:p>
          <a:p>
            <a:pPr lvl="1"/>
            <a:r>
              <a:rPr lang="en-GB" dirty="0"/>
              <a:t>Discrete collision updates the collider position </a:t>
            </a:r>
            <a:r>
              <a:rPr lang="en-GB" dirty="0">
                <a:solidFill>
                  <a:schemeClr val="accent2"/>
                </a:solidFill>
              </a:rPr>
              <a:t>once per fixed frame</a:t>
            </a:r>
            <a:r>
              <a:rPr lang="en-GB" dirty="0"/>
              <a:t>, and detects collision between the overlapping colliders.</a:t>
            </a:r>
          </a:p>
          <a:p>
            <a:pPr marL="0" indent="0">
              <a:buNone/>
            </a:pPr>
            <a:endParaRPr lang="en-GB" dirty="0"/>
          </a:p>
        </p:txBody>
      </p:sp>
      <p:pic>
        <p:nvPicPr>
          <p:cNvPr id="5" name="Picture 4">
            <a:extLst>
              <a:ext uri="{FF2B5EF4-FFF2-40B4-BE49-F238E27FC236}">
                <a16:creationId xmlns:a16="http://schemas.microsoft.com/office/drawing/2014/main" id="{7C703215-A36C-4429-8E53-78D19DB3C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911" y="4879150"/>
            <a:ext cx="3896269" cy="1162212"/>
          </a:xfrm>
          <a:prstGeom prst="rect">
            <a:avLst/>
          </a:prstGeom>
        </p:spPr>
      </p:pic>
    </p:spTree>
    <p:extLst>
      <p:ext uri="{BB962C8B-B14F-4D97-AF65-F5344CB8AC3E}">
        <p14:creationId xmlns:p14="http://schemas.microsoft.com/office/powerpoint/2010/main" val="3071664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6EE9-328E-4483-B900-9B0A4AC389AF}"/>
              </a:ext>
            </a:extLst>
          </p:cNvPr>
          <p:cNvSpPr>
            <a:spLocks noGrp="1"/>
          </p:cNvSpPr>
          <p:nvPr>
            <p:ph type="title"/>
          </p:nvPr>
        </p:nvSpPr>
        <p:spPr/>
        <p:txBody>
          <a:bodyPr/>
          <a:lstStyle/>
          <a:p>
            <a:r>
              <a:rPr lang="en-GB" dirty="0"/>
              <a:t>Continuous Collision Detection</a:t>
            </a:r>
          </a:p>
        </p:txBody>
      </p:sp>
      <p:sp>
        <p:nvSpPr>
          <p:cNvPr id="3" name="Content Placeholder 2">
            <a:extLst>
              <a:ext uri="{FF2B5EF4-FFF2-40B4-BE49-F238E27FC236}">
                <a16:creationId xmlns:a16="http://schemas.microsoft.com/office/drawing/2014/main" id="{444646F1-BD99-4715-9A97-0503333ECC76}"/>
              </a:ext>
            </a:extLst>
          </p:cNvPr>
          <p:cNvSpPr>
            <a:spLocks noGrp="1"/>
          </p:cNvSpPr>
          <p:nvPr>
            <p:ph idx="1"/>
          </p:nvPr>
        </p:nvSpPr>
        <p:spPr>
          <a:xfrm>
            <a:off x="677334" y="2160589"/>
            <a:ext cx="9050140" cy="4292462"/>
          </a:xfrm>
        </p:spPr>
        <p:txBody>
          <a:bodyPr>
            <a:normAutofit lnSpcReduction="10000"/>
          </a:bodyPr>
          <a:lstStyle/>
          <a:p>
            <a:r>
              <a:rPr lang="en-GB" dirty="0">
                <a:solidFill>
                  <a:schemeClr val="accent2"/>
                </a:solidFill>
              </a:rPr>
              <a:t>Continuous</a:t>
            </a:r>
            <a:r>
              <a:rPr lang="en-GB" dirty="0"/>
              <a:t> collision detection utilises an algorithm that projects a shape across an object’s path of travel.</a:t>
            </a:r>
          </a:p>
          <a:p>
            <a:r>
              <a:rPr lang="en-GB" dirty="0"/>
              <a:t>This shape can then be used to check for any collisions between each timestep.</a:t>
            </a:r>
            <a:br>
              <a:rPr lang="en-GB" dirty="0"/>
            </a:br>
            <a:br>
              <a:rPr lang="en-GB" dirty="0"/>
            </a:br>
            <a:br>
              <a:rPr lang="en-GB" dirty="0"/>
            </a:br>
            <a:br>
              <a:rPr lang="en-GB" dirty="0"/>
            </a:br>
            <a:br>
              <a:rPr lang="en-GB" dirty="0"/>
            </a:br>
            <a:endParaRPr lang="en-GB" dirty="0"/>
          </a:p>
          <a:p>
            <a:r>
              <a:rPr lang="en-GB" dirty="0"/>
              <a:t>The perfect solution to the tunnel effect?</a:t>
            </a:r>
          </a:p>
          <a:p>
            <a:pPr lvl="1"/>
            <a:r>
              <a:rPr lang="en-GB" dirty="0"/>
              <a:t>It is significantly more computationally expensive.</a:t>
            </a:r>
          </a:p>
          <a:p>
            <a:pPr lvl="1"/>
            <a:r>
              <a:rPr lang="en-GB" dirty="0"/>
              <a:t>Only use this for fast-moving objects.</a:t>
            </a:r>
          </a:p>
          <a:p>
            <a:r>
              <a:rPr lang="en-GB" dirty="0"/>
              <a:t>Continuous collision detection is only used on </a:t>
            </a:r>
            <a:r>
              <a:rPr lang="en-GB" b="1" dirty="0"/>
              <a:t>static objects</a:t>
            </a:r>
            <a:r>
              <a:rPr lang="en-GB" dirty="0"/>
              <a:t>.</a:t>
            </a:r>
          </a:p>
          <a:p>
            <a:pPr lvl="1"/>
            <a:r>
              <a:rPr lang="en-GB" dirty="0"/>
              <a:t>Tunnelling can theoretically still occur when colliding with another physics object.</a:t>
            </a:r>
          </a:p>
          <a:p>
            <a:endParaRPr lang="en-GB" dirty="0"/>
          </a:p>
        </p:txBody>
      </p:sp>
      <p:pic>
        <p:nvPicPr>
          <p:cNvPr id="7" name="Picture 6">
            <a:extLst>
              <a:ext uri="{FF2B5EF4-FFF2-40B4-BE49-F238E27FC236}">
                <a16:creationId xmlns:a16="http://schemas.microsoft.com/office/drawing/2014/main" id="{63708F6C-E60C-4907-9A9E-0A0851DEF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885" y="3172216"/>
            <a:ext cx="4099481" cy="1134604"/>
          </a:xfrm>
          <a:prstGeom prst="rect">
            <a:avLst/>
          </a:prstGeom>
        </p:spPr>
      </p:pic>
    </p:spTree>
    <p:extLst>
      <p:ext uri="{BB962C8B-B14F-4D97-AF65-F5344CB8AC3E}">
        <p14:creationId xmlns:p14="http://schemas.microsoft.com/office/powerpoint/2010/main" val="2646315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0259-F7DE-458B-B9CA-783BB31EE71C}"/>
              </a:ext>
            </a:extLst>
          </p:cNvPr>
          <p:cNvSpPr>
            <a:spLocks noGrp="1"/>
          </p:cNvSpPr>
          <p:nvPr>
            <p:ph type="title"/>
          </p:nvPr>
        </p:nvSpPr>
        <p:spPr/>
        <p:txBody>
          <a:bodyPr/>
          <a:lstStyle/>
          <a:p>
            <a:r>
              <a:rPr lang="en-GB" dirty="0"/>
              <a:t>Continuous Collision Detection and Fixed Update</a:t>
            </a:r>
          </a:p>
        </p:txBody>
      </p:sp>
      <p:sp>
        <p:nvSpPr>
          <p:cNvPr id="3" name="Content Placeholder 2">
            <a:extLst>
              <a:ext uri="{FF2B5EF4-FFF2-40B4-BE49-F238E27FC236}">
                <a16:creationId xmlns:a16="http://schemas.microsoft.com/office/drawing/2014/main" id="{73C7A692-CA33-432A-B1F7-7B6C05C7FFD7}"/>
              </a:ext>
            </a:extLst>
          </p:cNvPr>
          <p:cNvSpPr>
            <a:spLocks noGrp="1"/>
          </p:cNvSpPr>
          <p:nvPr>
            <p:ph idx="1"/>
          </p:nvPr>
        </p:nvSpPr>
        <p:spPr/>
        <p:txBody>
          <a:bodyPr>
            <a:normAutofit fontScale="92500"/>
          </a:bodyPr>
          <a:lstStyle/>
          <a:p>
            <a:r>
              <a:rPr lang="en-GB" dirty="0"/>
              <a:t>If we change our example program to use continuous collision detection for the sphere (the fast-moving object) will this solve our problem?</a:t>
            </a:r>
          </a:p>
          <a:p>
            <a:pPr lvl="1"/>
            <a:r>
              <a:rPr lang="en-GB" dirty="0"/>
              <a:t>Not always.</a:t>
            </a:r>
          </a:p>
          <a:p>
            <a:r>
              <a:rPr lang="en-GB" dirty="0"/>
              <a:t>We are currently placing the movement (transform) code in the Update method.</a:t>
            </a:r>
          </a:p>
          <a:p>
            <a:pPr lvl="1"/>
            <a:r>
              <a:rPr lang="en-GB" dirty="0"/>
              <a:t>The Update method runs once per frame on every script.</a:t>
            </a:r>
          </a:p>
          <a:p>
            <a:pPr lvl="1"/>
            <a:r>
              <a:rPr lang="en-GB" dirty="0"/>
              <a:t>Update is not called on a regular timeline – if the framerate slows, so does the frequency with which Update is called.</a:t>
            </a:r>
          </a:p>
          <a:p>
            <a:r>
              <a:rPr lang="en-GB" dirty="0"/>
              <a:t>Unity has a </a:t>
            </a:r>
            <a:r>
              <a:rPr lang="en-GB" dirty="0">
                <a:solidFill>
                  <a:schemeClr val="accent2"/>
                </a:solidFill>
              </a:rPr>
              <a:t>FixedUpdate</a:t>
            </a:r>
            <a:r>
              <a:rPr lang="en-GB" dirty="0"/>
              <a:t> method which is called on a regular timeframe – every 0.02 seconds. </a:t>
            </a:r>
          </a:p>
          <a:p>
            <a:pPr lvl="1"/>
            <a:r>
              <a:rPr lang="en-GB" dirty="0"/>
              <a:t>Immediately after FixedUpdate is called, any necessary physics calculations are made.</a:t>
            </a:r>
          </a:p>
          <a:p>
            <a:pPr lvl="1"/>
            <a:r>
              <a:rPr lang="en-GB" dirty="0"/>
              <a:t>So, anything that affects physics objects should be done in FixedUpdate to ensure they sync up with the physics engine</a:t>
            </a:r>
          </a:p>
          <a:p>
            <a:pPr marL="457200" lvl="1" indent="0">
              <a:buNone/>
            </a:pPr>
            <a:endParaRPr lang="en-GB" dirty="0"/>
          </a:p>
        </p:txBody>
      </p:sp>
    </p:spTree>
    <p:extLst>
      <p:ext uri="{BB962C8B-B14F-4D97-AF65-F5344CB8AC3E}">
        <p14:creationId xmlns:p14="http://schemas.microsoft.com/office/powerpoint/2010/main" val="178652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9250-4B90-417C-BF83-512DE6334A6D}"/>
              </a:ext>
            </a:extLst>
          </p:cNvPr>
          <p:cNvSpPr>
            <a:spLocks noGrp="1"/>
          </p:cNvSpPr>
          <p:nvPr>
            <p:ph type="title"/>
          </p:nvPr>
        </p:nvSpPr>
        <p:spPr/>
        <p:txBody>
          <a:bodyPr/>
          <a:lstStyle/>
          <a:p>
            <a:r>
              <a:rPr lang="en-GB" dirty="0"/>
              <a:t>Continuous Dynamic and Continuous Speculative</a:t>
            </a:r>
          </a:p>
        </p:txBody>
      </p:sp>
      <p:sp>
        <p:nvSpPr>
          <p:cNvPr id="3" name="Content Placeholder 2">
            <a:extLst>
              <a:ext uri="{FF2B5EF4-FFF2-40B4-BE49-F238E27FC236}">
                <a16:creationId xmlns:a16="http://schemas.microsoft.com/office/drawing/2014/main" id="{221627D2-CBE9-4049-B821-9C5ED0034E32}"/>
              </a:ext>
            </a:extLst>
          </p:cNvPr>
          <p:cNvSpPr>
            <a:spLocks noGrp="1"/>
          </p:cNvSpPr>
          <p:nvPr>
            <p:ph idx="1"/>
          </p:nvPr>
        </p:nvSpPr>
        <p:spPr/>
        <p:txBody>
          <a:bodyPr>
            <a:normAutofit lnSpcReduction="10000"/>
          </a:bodyPr>
          <a:lstStyle/>
          <a:p>
            <a:r>
              <a:rPr lang="en-GB" dirty="0">
                <a:solidFill>
                  <a:schemeClr val="accent2"/>
                </a:solidFill>
              </a:rPr>
              <a:t>Continuous Dynamic </a:t>
            </a:r>
            <a:r>
              <a:rPr lang="en-GB" dirty="0"/>
              <a:t>detection uses continuous collision against all objects </a:t>
            </a:r>
            <a:r>
              <a:rPr lang="en-GB" b="1" dirty="0"/>
              <a:t>except</a:t>
            </a:r>
            <a:r>
              <a:rPr lang="en-GB" dirty="0"/>
              <a:t> against rigidbody objects using Discrete collision detection.</a:t>
            </a:r>
          </a:p>
          <a:p>
            <a:pPr lvl="1"/>
            <a:r>
              <a:rPr lang="en-GB" dirty="0"/>
              <a:t>So slow or non-moving objects must also use Continuous collision detection, or not have a Rigidbody component, or this still may not work.</a:t>
            </a:r>
          </a:p>
          <a:p>
            <a:r>
              <a:rPr lang="en-GB" dirty="0">
                <a:solidFill>
                  <a:schemeClr val="accent2"/>
                </a:solidFill>
              </a:rPr>
              <a:t>Speculative Dynamic </a:t>
            </a:r>
            <a:r>
              <a:rPr lang="en-GB" dirty="0"/>
              <a:t>collides against </a:t>
            </a:r>
            <a:r>
              <a:rPr lang="en-GB" b="1" dirty="0"/>
              <a:t>everything</a:t>
            </a:r>
            <a:endParaRPr lang="en-GB" dirty="0"/>
          </a:p>
          <a:p>
            <a:pPr lvl="1"/>
            <a:r>
              <a:rPr lang="en-GB" dirty="0"/>
              <a:t>Static and dynamic objects in all modes of collision</a:t>
            </a:r>
          </a:p>
          <a:p>
            <a:pPr lvl="1"/>
            <a:r>
              <a:rPr lang="en-GB" dirty="0"/>
              <a:t>This mode is computationally faster than the other 2 modes of collision detection.</a:t>
            </a:r>
          </a:p>
          <a:p>
            <a:pPr lvl="1"/>
            <a:r>
              <a:rPr lang="en-GB" dirty="0"/>
              <a:t>Can also detect some kinds of collisions caused by spinning objects which are missed by continuous dynamic collision detection.</a:t>
            </a:r>
          </a:p>
          <a:p>
            <a:pPr lvl="1"/>
            <a:r>
              <a:rPr lang="en-GB" dirty="0"/>
              <a:t>Why not use this for everything? </a:t>
            </a:r>
          </a:p>
          <a:p>
            <a:pPr lvl="2"/>
            <a:r>
              <a:rPr lang="en-GB" dirty="0"/>
              <a:t>Because it predicts collisions based on objects’ current motions, it can inaccurately predict collisions before they happen.</a:t>
            </a:r>
          </a:p>
        </p:txBody>
      </p:sp>
    </p:spTree>
    <p:extLst>
      <p:ext uri="{BB962C8B-B14F-4D97-AF65-F5344CB8AC3E}">
        <p14:creationId xmlns:p14="http://schemas.microsoft.com/office/powerpoint/2010/main" val="53289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CFCC-2083-408A-BF16-5B96A511232F}"/>
              </a:ext>
            </a:extLst>
          </p:cNvPr>
          <p:cNvSpPr>
            <a:spLocks noGrp="1"/>
          </p:cNvSpPr>
          <p:nvPr>
            <p:ph type="title"/>
          </p:nvPr>
        </p:nvSpPr>
        <p:spPr/>
        <p:txBody>
          <a:bodyPr/>
          <a:lstStyle/>
          <a:p>
            <a:r>
              <a:rPr lang="en-GB" dirty="0"/>
              <a:t>Selecting the best collision detection method</a:t>
            </a:r>
          </a:p>
        </p:txBody>
      </p:sp>
      <p:graphicFrame>
        <p:nvGraphicFramePr>
          <p:cNvPr id="4" name="Table 4">
            <a:extLst>
              <a:ext uri="{FF2B5EF4-FFF2-40B4-BE49-F238E27FC236}">
                <a16:creationId xmlns:a16="http://schemas.microsoft.com/office/drawing/2014/main" id="{6DE75631-F34D-478B-9836-6D246C744D13}"/>
              </a:ext>
            </a:extLst>
          </p:cNvPr>
          <p:cNvGraphicFramePr>
            <a:graphicFrameLocks noGrp="1"/>
          </p:cNvGraphicFramePr>
          <p:nvPr>
            <p:ph idx="1"/>
            <p:extLst>
              <p:ext uri="{D42A27DB-BD31-4B8C-83A1-F6EECF244321}">
                <p14:modId xmlns:p14="http://schemas.microsoft.com/office/powerpoint/2010/main" val="2325697887"/>
              </p:ext>
            </p:extLst>
          </p:nvPr>
        </p:nvGraphicFramePr>
        <p:xfrm>
          <a:off x="548640" y="2047240"/>
          <a:ext cx="9041666" cy="3850640"/>
        </p:xfrm>
        <a:graphic>
          <a:graphicData uri="http://schemas.openxmlformats.org/drawingml/2006/table">
            <a:tbl>
              <a:tblPr firstRow="1" bandRow="1">
                <a:tableStyleId>{5C22544A-7EE6-4342-B048-85BDC9FD1C3A}</a:tableStyleId>
              </a:tblPr>
              <a:tblGrid>
                <a:gridCol w="5416731">
                  <a:extLst>
                    <a:ext uri="{9D8B030D-6E8A-4147-A177-3AD203B41FA5}">
                      <a16:colId xmlns:a16="http://schemas.microsoft.com/office/drawing/2014/main" val="833466484"/>
                    </a:ext>
                  </a:extLst>
                </a:gridCol>
                <a:gridCol w="3624935">
                  <a:extLst>
                    <a:ext uri="{9D8B030D-6E8A-4147-A177-3AD203B41FA5}">
                      <a16:colId xmlns:a16="http://schemas.microsoft.com/office/drawing/2014/main" val="985286003"/>
                    </a:ext>
                  </a:extLst>
                </a:gridCol>
              </a:tblGrid>
              <a:tr h="370840">
                <a:tc>
                  <a:txBody>
                    <a:bodyPr/>
                    <a:lstStyle/>
                    <a:p>
                      <a:r>
                        <a:rPr lang="en-GB" dirty="0"/>
                        <a:t>Situation</a:t>
                      </a:r>
                    </a:p>
                  </a:txBody>
                  <a:tcPr/>
                </a:tc>
                <a:tc>
                  <a:txBody>
                    <a:bodyPr/>
                    <a:lstStyle/>
                    <a:p>
                      <a:r>
                        <a:rPr lang="en-GB" dirty="0"/>
                        <a:t>Best solution</a:t>
                      </a:r>
                    </a:p>
                  </a:txBody>
                  <a:tcPr/>
                </a:tc>
                <a:extLst>
                  <a:ext uri="{0D108BD9-81ED-4DB2-BD59-A6C34878D82A}">
                    <a16:rowId xmlns:a16="http://schemas.microsoft.com/office/drawing/2014/main" val="2616199348"/>
                  </a:ext>
                </a:extLst>
              </a:tr>
              <a:tr h="370840">
                <a:tc>
                  <a:txBody>
                    <a:bodyPr/>
                    <a:lstStyle/>
                    <a:p>
                      <a:r>
                        <a:rPr lang="en-GB" dirty="0"/>
                        <a:t>No fast-moving objects in game*</a:t>
                      </a:r>
                    </a:p>
                  </a:txBody>
                  <a:tcPr/>
                </a:tc>
                <a:tc>
                  <a:txBody>
                    <a:bodyPr/>
                    <a:lstStyle/>
                    <a:p>
                      <a:r>
                        <a:rPr lang="en-GB" dirty="0"/>
                        <a:t>Use Discrete collision detection (CD) for all objects.</a:t>
                      </a:r>
                    </a:p>
                  </a:txBody>
                  <a:tcPr/>
                </a:tc>
                <a:extLst>
                  <a:ext uri="{0D108BD9-81ED-4DB2-BD59-A6C34878D82A}">
                    <a16:rowId xmlns:a16="http://schemas.microsoft.com/office/drawing/2014/main" val="4143805912"/>
                  </a:ext>
                </a:extLst>
              </a:tr>
              <a:tr h="370840">
                <a:tc>
                  <a:txBody>
                    <a:bodyPr/>
                    <a:lstStyle/>
                    <a:p>
                      <a:r>
                        <a:rPr lang="en-GB" dirty="0"/>
                        <a:t>Collision accuracy unimportant</a:t>
                      </a:r>
                    </a:p>
                  </a:txBody>
                  <a:tcPr/>
                </a:tc>
                <a:tc>
                  <a:txBody>
                    <a:bodyPr/>
                    <a:lstStyle/>
                    <a:p>
                      <a:r>
                        <a:rPr lang="en-GB" dirty="0"/>
                        <a:t>Use Continuous Speculative CD for fast-moving objects, and Discrete for other objects</a:t>
                      </a:r>
                    </a:p>
                  </a:txBody>
                  <a:tcPr/>
                </a:tc>
                <a:extLst>
                  <a:ext uri="{0D108BD9-81ED-4DB2-BD59-A6C34878D82A}">
                    <a16:rowId xmlns:a16="http://schemas.microsoft.com/office/drawing/2014/main" val="3309098233"/>
                  </a:ext>
                </a:extLst>
              </a:tr>
              <a:tr h="370840">
                <a:tc>
                  <a:txBody>
                    <a:bodyPr/>
                    <a:lstStyle/>
                    <a:p>
                      <a:r>
                        <a:rPr lang="en-GB" dirty="0"/>
                        <a:t>Dynamic objects (with rigidbodies) which don’t encounter fast-moving objects</a:t>
                      </a:r>
                    </a:p>
                  </a:txBody>
                  <a:tcPr/>
                </a:tc>
                <a:tc>
                  <a:txBody>
                    <a:bodyPr/>
                    <a:lstStyle/>
                    <a:p>
                      <a:r>
                        <a:rPr lang="en-GB" dirty="0"/>
                        <a:t>Use Discrete CD</a:t>
                      </a:r>
                    </a:p>
                  </a:txBody>
                  <a:tcPr/>
                </a:tc>
                <a:extLst>
                  <a:ext uri="{0D108BD9-81ED-4DB2-BD59-A6C34878D82A}">
                    <a16:rowId xmlns:a16="http://schemas.microsoft.com/office/drawing/2014/main" val="3583251824"/>
                  </a:ext>
                </a:extLst>
              </a:tr>
              <a:tr h="370840">
                <a:tc>
                  <a:txBody>
                    <a:bodyPr/>
                    <a:lstStyle/>
                    <a:p>
                      <a:r>
                        <a:rPr lang="en-GB" dirty="0"/>
                        <a:t>Slow or non-moving dynamic objects where collision accuracy with fast-moving objects is important</a:t>
                      </a:r>
                    </a:p>
                  </a:txBody>
                  <a:tcPr/>
                </a:tc>
                <a:tc>
                  <a:txBody>
                    <a:bodyPr/>
                    <a:lstStyle/>
                    <a:p>
                      <a:r>
                        <a:rPr lang="en-GB" dirty="0"/>
                        <a:t>Use Continuous CD</a:t>
                      </a:r>
                    </a:p>
                  </a:txBody>
                  <a:tcPr/>
                </a:tc>
                <a:extLst>
                  <a:ext uri="{0D108BD9-81ED-4DB2-BD59-A6C34878D82A}">
                    <a16:rowId xmlns:a16="http://schemas.microsoft.com/office/drawing/2014/main" val="336059721"/>
                  </a:ext>
                </a:extLst>
              </a:tr>
              <a:tr h="370840">
                <a:tc>
                  <a:txBody>
                    <a:bodyPr/>
                    <a:lstStyle/>
                    <a:p>
                      <a:r>
                        <a:rPr lang="en-GB" dirty="0"/>
                        <a:t>Dynamic objects that are fast-moving.</a:t>
                      </a:r>
                    </a:p>
                  </a:txBody>
                  <a:tcPr/>
                </a:tc>
                <a:tc>
                  <a:txBody>
                    <a:bodyPr/>
                    <a:lstStyle/>
                    <a:p>
                      <a:r>
                        <a:rPr lang="en-GB" dirty="0"/>
                        <a:t>Use Continuous Dynamic CD</a:t>
                      </a:r>
                    </a:p>
                  </a:txBody>
                  <a:tcPr/>
                </a:tc>
                <a:extLst>
                  <a:ext uri="{0D108BD9-81ED-4DB2-BD59-A6C34878D82A}">
                    <a16:rowId xmlns:a16="http://schemas.microsoft.com/office/drawing/2014/main" val="3087091455"/>
                  </a:ext>
                </a:extLst>
              </a:tr>
            </a:tbl>
          </a:graphicData>
        </a:graphic>
      </p:graphicFrame>
      <p:sp>
        <p:nvSpPr>
          <p:cNvPr id="5" name="TextBox 4">
            <a:extLst>
              <a:ext uri="{FF2B5EF4-FFF2-40B4-BE49-F238E27FC236}">
                <a16:creationId xmlns:a16="http://schemas.microsoft.com/office/drawing/2014/main" id="{746D6113-1B3A-433A-9812-4FEC2B9100EE}"/>
              </a:ext>
            </a:extLst>
          </p:cNvPr>
          <p:cNvSpPr txBox="1"/>
          <p:nvPr/>
        </p:nvSpPr>
        <p:spPr>
          <a:xfrm>
            <a:off x="548639" y="6063734"/>
            <a:ext cx="8447315" cy="584775"/>
          </a:xfrm>
          <a:prstGeom prst="rect">
            <a:avLst/>
          </a:prstGeom>
          <a:noFill/>
        </p:spPr>
        <p:txBody>
          <a:bodyPr wrap="square" rtlCol="0">
            <a:spAutoFit/>
          </a:bodyPr>
          <a:lstStyle/>
          <a:p>
            <a:r>
              <a:rPr lang="en-GB" sz="1600" dirty="0"/>
              <a:t>*Fast-moving means the object can travel further than it’s height or width within a frame.</a:t>
            </a:r>
          </a:p>
        </p:txBody>
      </p:sp>
    </p:spTree>
    <p:extLst>
      <p:ext uri="{BB962C8B-B14F-4D97-AF65-F5344CB8AC3E}">
        <p14:creationId xmlns:p14="http://schemas.microsoft.com/office/powerpoint/2010/main" val="837460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14D9-E85A-4C61-97F8-1C77CCBCC6AB}"/>
              </a:ext>
            </a:extLst>
          </p:cNvPr>
          <p:cNvSpPr>
            <a:spLocks noGrp="1"/>
          </p:cNvSpPr>
          <p:nvPr>
            <p:ph type="title"/>
          </p:nvPr>
        </p:nvSpPr>
        <p:spPr/>
        <p:txBody>
          <a:bodyPr/>
          <a:lstStyle/>
          <a:p>
            <a:r>
              <a:rPr lang="en-GB" dirty="0"/>
              <a:t>Collision Detection Summary</a:t>
            </a:r>
          </a:p>
        </p:txBody>
      </p:sp>
      <p:graphicFrame>
        <p:nvGraphicFramePr>
          <p:cNvPr id="4" name="Table 4">
            <a:extLst>
              <a:ext uri="{FF2B5EF4-FFF2-40B4-BE49-F238E27FC236}">
                <a16:creationId xmlns:a16="http://schemas.microsoft.com/office/drawing/2014/main" id="{3BCA9F73-A611-4EF6-A701-D3711EC1C747}"/>
              </a:ext>
            </a:extLst>
          </p:cNvPr>
          <p:cNvGraphicFramePr>
            <a:graphicFrameLocks noGrp="1"/>
          </p:cNvGraphicFramePr>
          <p:nvPr>
            <p:ph idx="1"/>
            <p:extLst>
              <p:ext uri="{D42A27DB-BD31-4B8C-83A1-F6EECF244321}">
                <p14:modId xmlns:p14="http://schemas.microsoft.com/office/powerpoint/2010/main" val="2055814816"/>
              </p:ext>
            </p:extLst>
          </p:nvPr>
        </p:nvGraphicFramePr>
        <p:xfrm>
          <a:off x="677863" y="2160588"/>
          <a:ext cx="8596308" cy="2291080"/>
        </p:xfrm>
        <a:graphic>
          <a:graphicData uri="http://schemas.openxmlformats.org/drawingml/2006/table">
            <a:tbl>
              <a:tblPr firstRow="1" bandRow="1">
                <a:tableStyleId>{5C22544A-7EE6-4342-B048-85BDC9FD1C3A}</a:tableStyleId>
              </a:tblPr>
              <a:tblGrid>
                <a:gridCol w="1432718">
                  <a:extLst>
                    <a:ext uri="{9D8B030D-6E8A-4147-A177-3AD203B41FA5}">
                      <a16:colId xmlns:a16="http://schemas.microsoft.com/office/drawing/2014/main" val="3665021214"/>
                    </a:ext>
                  </a:extLst>
                </a:gridCol>
                <a:gridCol w="1432718">
                  <a:extLst>
                    <a:ext uri="{9D8B030D-6E8A-4147-A177-3AD203B41FA5}">
                      <a16:colId xmlns:a16="http://schemas.microsoft.com/office/drawing/2014/main" val="1631204258"/>
                    </a:ext>
                  </a:extLst>
                </a:gridCol>
                <a:gridCol w="1432718">
                  <a:extLst>
                    <a:ext uri="{9D8B030D-6E8A-4147-A177-3AD203B41FA5}">
                      <a16:colId xmlns:a16="http://schemas.microsoft.com/office/drawing/2014/main" val="4040942172"/>
                    </a:ext>
                  </a:extLst>
                </a:gridCol>
                <a:gridCol w="1432718">
                  <a:extLst>
                    <a:ext uri="{9D8B030D-6E8A-4147-A177-3AD203B41FA5}">
                      <a16:colId xmlns:a16="http://schemas.microsoft.com/office/drawing/2014/main" val="4288897835"/>
                    </a:ext>
                  </a:extLst>
                </a:gridCol>
                <a:gridCol w="1432718">
                  <a:extLst>
                    <a:ext uri="{9D8B030D-6E8A-4147-A177-3AD203B41FA5}">
                      <a16:colId xmlns:a16="http://schemas.microsoft.com/office/drawing/2014/main" val="1012041598"/>
                    </a:ext>
                  </a:extLst>
                </a:gridCol>
                <a:gridCol w="1432718">
                  <a:extLst>
                    <a:ext uri="{9D8B030D-6E8A-4147-A177-3AD203B41FA5}">
                      <a16:colId xmlns:a16="http://schemas.microsoft.com/office/drawing/2014/main" val="4105782413"/>
                    </a:ext>
                  </a:extLst>
                </a:gridCol>
              </a:tblGrid>
              <a:tr h="370840">
                <a:tc>
                  <a:txBody>
                    <a:bodyPr/>
                    <a:lstStyle/>
                    <a:p>
                      <a:r>
                        <a:rPr lang="en-GB" dirty="0"/>
                        <a:t>CD Mode</a:t>
                      </a:r>
                    </a:p>
                  </a:txBody>
                  <a:tcPr/>
                </a:tc>
                <a:tc>
                  <a:txBody>
                    <a:bodyPr/>
                    <a:lstStyle/>
                    <a:p>
                      <a:r>
                        <a:rPr lang="en-GB" dirty="0"/>
                        <a:t>Static</a:t>
                      </a:r>
                    </a:p>
                  </a:txBody>
                  <a:tcPr/>
                </a:tc>
                <a:tc>
                  <a:txBody>
                    <a:bodyPr/>
                    <a:lstStyle/>
                    <a:p>
                      <a:r>
                        <a:rPr lang="en-GB" dirty="0"/>
                        <a:t>Discrete</a:t>
                      </a:r>
                    </a:p>
                  </a:txBody>
                  <a:tcPr/>
                </a:tc>
                <a:tc>
                  <a:txBody>
                    <a:bodyPr/>
                    <a:lstStyle/>
                    <a:p>
                      <a:r>
                        <a:rPr lang="en-GB" dirty="0"/>
                        <a:t>Continuous</a:t>
                      </a:r>
                    </a:p>
                  </a:txBody>
                  <a:tcPr/>
                </a:tc>
                <a:tc>
                  <a:txBody>
                    <a:bodyPr/>
                    <a:lstStyle/>
                    <a:p>
                      <a:r>
                        <a:rPr lang="en-GB" dirty="0"/>
                        <a:t>Continuous Dynamic</a:t>
                      </a:r>
                    </a:p>
                  </a:txBody>
                  <a:tcPr/>
                </a:tc>
                <a:tc>
                  <a:txBody>
                    <a:bodyPr/>
                    <a:lstStyle/>
                    <a:p>
                      <a:r>
                        <a:rPr lang="en-GB" dirty="0"/>
                        <a:t>Continuous Speculative</a:t>
                      </a:r>
                    </a:p>
                  </a:txBody>
                  <a:tcPr/>
                </a:tc>
                <a:extLst>
                  <a:ext uri="{0D108BD9-81ED-4DB2-BD59-A6C34878D82A}">
                    <a16:rowId xmlns:a16="http://schemas.microsoft.com/office/drawing/2014/main" val="2731326756"/>
                  </a:ext>
                </a:extLst>
              </a:tr>
              <a:tr h="370840">
                <a:tc>
                  <a:txBody>
                    <a:bodyPr/>
                    <a:lstStyle/>
                    <a:p>
                      <a:r>
                        <a:rPr lang="en-GB" dirty="0"/>
                        <a:t>Continuous</a:t>
                      </a:r>
                    </a:p>
                  </a:txBody>
                  <a:tcPr/>
                </a:tc>
                <a:tc>
                  <a:txBody>
                    <a:bodyPr/>
                    <a:lstStyle/>
                    <a:p>
                      <a:r>
                        <a:rPr lang="en-GB" dirty="0">
                          <a:latin typeface="Wingdings" panose="05000000000000000000" pitchFamily="2" charset="2"/>
                        </a:rPr>
                        <a:t>ü</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18029612"/>
                  </a:ext>
                </a:extLst>
              </a:tr>
              <a:tr h="370840">
                <a:tc>
                  <a:txBody>
                    <a:bodyPr/>
                    <a:lstStyle/>
                    <a:p>
                      <a:r>
                        <a:rPr lang="en-GB" dirty="0"/>
                        <a:t>Continuous Dynamic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Wingdings" panose="05000000000000000000" pitchFamily="2" charset="2"/>
                        </a:rPr>
                        <a:t>ü</a:t>
                      </a:r>
                    </a:p>
                    <a:p>
                      <a:endParaRPr lang="en-GB" dirty="0"/>
                    </a:p>
                  </a:txBody>
                  <a:tcPr/>
                </a:tc>
                <a:tc>
                  <a:txBody>
                    <a:bodyPr/>
                    <a:lstStyle/>
                    <a:p>
                      <a:endParaRPr lang="en-GB"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Wingdings" panose="05000000000000000000" pitchFamily="2" charset="2"/>
                        </a:rPr>
                        <a:t>ü</a:t>
                      </a:r>
                    </a:p>
                    <a:p>
                      <a:endParaRPr lang="en-GB"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Wingdings" panose="05000000000000000000" pitchFamily="2" charset="2"/>
                        </a:rPr>
                        <a:t>ü</a:t>
                      </a:r>
                    </a:p>
                    <a:p>
                      <a:endParaRPr lang="en-GB" dirty="0"/>
                    </a:p>
                  </a:txBody>
                  <a:tcPr/>
                </a:tc>
                <a:tc>
                  <a:txBody>
                    <a:bodyPr/>
                    <a:lstStyle/>
                    <a:p>
                      <a:endParaRPr lang="en-GB" dirty="0"/>
                    </a:p>
                  </a:txBody>
                  <a:tcPr/>
                </a:tc>
                <a:extLst>
                  <a:ext uri="{0D108BD9-81ED-4DB2-BD59-A6C34878D82A}">
                    <a16:rowId xmlns:a16="http://schemas.microsoft.com/office/drawing/2014/main" val="318171360"/>
                  </a:ext>
                </a:extLst>
              </a:tr>
              <a:tr h="370840">
                <a:tc>
                  <a:txBody>
                    <a:bodyPr/>
                    <a:lstStyle/>
                    <a:p>
                      <a:r>
                        <a:rPr lang="en-GB" dirty="0"/>
                        <a:t>Continuous Speculative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Wingdings" panose="05000000000000000000" pitchFamily="2" charset="2"/>
                        </a:rPr>
                        <a:t>ü</a:t>
                      </a:r>
                    </a:p>
                    <a:p>
                      <a:endParaRPr lang="en-GB"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Wingdings" panose="05000000000000000000" pitchFamily="2" charset="2"/>
                        </a:rPr>
                        <a:t>ü</a:t>
                      </a:r>
                    </a:p>
                    <a:p>
                      <a:endParaRPr lang="en-GB"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Wingdings" panose="05000000000000000000" pitchFamily="2" charset="2"/>
                        </a:rPr>
                        <a:t>ü</a:t>
                      </a:r>
                    </a:p>
                    <a:p>
                      <a:endParaRPr lang="en-GB"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Wingdings" panose="05000000000000000000" pitchFamily="2" charset="2"/>
                        </a:rPr>
                        <a:t>ü</a:t>
                      </a:r>
                    </a:p>
                    <a:p>
                      <a:endParaRPr lang="en-GB"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Wingdings" panose="05000000000000000000" pitchFamily="2" charset="2"/>
                        </a:rPr>
                        <a:t>ü</a:t>
                      </a:r>
                    </a:p>
                    <a:p>
                      <a:endParaRPr lang="en-GB" dirty="0"/>
                    </a:p>
                  </a:txBody>
                  <a:tcPr/>
                </a:tc>
                <a:extLst>
                  <a:ext uri="{0D108BD9-81ED-4DB2-BD59-A6C34878D82A}">
                    <a16:rowId xmlns:a16="http://schemas.microsoft.com/office/drawing/2014/main" val="3373814901"/>
                  </a:ext>
                </a:extLst>
              </a:tr>
            </a:tbl>
          </a:graphicData>
        </a:graphic>
      </p:graphicFrame>
    </p:spTree>
    <p:extLst>
      <p:ext uri="{BB962C8B-B14F-4D97-AF65-F5344CB8AC3E}">
        <p14:creationId xmlns:p14="http://schemas.microsoft.com/office/powerpoint/2010/main" val="1873038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CD18-3AE6-40A6-BBEE-D7CACB3474A6}"/>
              </a:ext>
            </a:extLst>
          </p:cNvPr>
          <p:cNvSpPr>
            <a:spLocks noGrp="1"/>
          </p:cNvSpPr>
          <p:nvPr>
            <p:ph type="title"/>
          </p:nvPr>
        </p:nvSpPr>
        <p:spPr/>
        <p:txBody>
          <a:bodyPr/>
          <a:lstStyle/>
          <a:p>
            <a:r>
              <a:rPr lang="en-GB" dirty="0"/>
              <a:t>Collision Events</a:t>
            </a:r>
          </a:p>
        </p:txBody>
      </p:sp>
      <p:sp>
        <p:nvSpPr>
          <p:cNvPr id="3" name="Content Placeholder 2">
            <a:extLst>
              <a:ext uri="{FF2B5EF4-FFF2-40B4-BE49-F238E27FC236}">
                <a16:creationId xmlns:a16="http://schemas.microsoft.com/office/drawing/2014/main" id="{173E1320-7A93-4408-819B-FE88147C785C}"/>
              </a:ext>
            </a:extLst>
          </p:cNvPr>
          <p:cNvSpPr>
            <a:spLocks noGrp="1"/>
          </p:cNvSpPr>
          <p:nvPr>
            <p:ph idx="1"/>
          </p:nvPr>
        </p:nvSpPr>
        <p:spPr>
          <a:xfrm>
            <a:off x="677334" y="2160589"/>
            <a:ext cx="8596668" cy="4301171"/>
          </a:xfrm>
        </p:spPr>
        <p:txBody>
          <a:bodyPr>
            <a:normAutofit/>
          </a:bodyPr>
          <a:lstStyle/>
          <a:p>
            <a:r>
              <a:rPr lang="en-GB" dirty="0"/>
              <a:t>When a collision happens with a dynamic object, physics forces will be applied to the object.</a:t>
            </a:r>
          </a:p>
          <a:p>
            <a:r>
              <a:rPr lang="en-GB" dirty="0"/>
              <a:t>We can also make other things happen through scripting, using the OnCollisionEnter and/ or OnCollisionExit events.</a:t>
            </a:r>
          </a:p>
          <a:p>
            <a:r>
              <a:rPr lang="en-GB" dirty="0"/>
              <a:t>These methods run when a collision starts or ends.</a:t>
            </a:r>
          </a:p>
          <a:p>
            <a:r>
              <a:rPr lang="en-GB" dirty="0"/>
              <a:t>We can use them to do various things:</a:t>
            </a:r>
          </a:p>
          <a:p>
            <a:pPr lvl="1"/>
            <a:r>
              <a:rPr lang="en-GB" dirty="0"/>
              <a:t>Cause a particle effect to happen</a:t>
            </a:r>
          </a:p>
          <a:p>
            <a:pPr lvl="1"/>
            <a:r>
              <a:rPr lang="en-GB" dirty="0"/>
              <a:t>Teleport the object to a different location</a:t>
            </a:r>
          </a:p>
          <a:p>
            <a:pPr lvl="1"/>
            <a:r>
              <a:rPr lang="en-GB" dirty="0"/>
              <a:t>Destroy one or more of the objects involved in the collision</a:t>
            </a:r>
          </a:p>
          <a:p>
            <a:pPr lvl="1"/>
            <a:r>
              <a:rPr lang="en-GB" dirty="0"/>
              <a:t>Many, many other possibilities.</a:t>
            </a:r>
          </a:p>
          <a:p>
            <a:r>
              <a:rPr lang="en-GB" dirty="0"/>
              <a:t>Lets keep it simple for now, and change the example program so that the cube disappears when the sphere collides with it.</a:t>
            </a:r>
          </a:p>
        </p:txBody>
      </p:sp>
    </p:spTree>
    <p:extLst>
      <p:ext uri="{BB962C8B-B14F-4D97-AF65-F5344CB8AC3E}">
        <p14:creationId xmlns:p14="http://schemas.microsoft.com/office/powerpoint/2010/main" val="4032420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2C73-4977-4B20-A0FF-D3B471B50D54}"/>
              </a:ext>
            </a:extLst>
          </p:cNvPr>
          <p:cNvSpPr>
            <a:spLocks noGrp="1"/>
          </p:cNvSpPr>
          <p:nvPr>
            <p:ph type="title"/>
          </p:nvPr>
        </p:nvSpPr>
        <p:spPr/>
        <p:txBody>
          <a:bodyPr/>
          <a:lstStyle/>
          <a:p>
            <a:r>
              <a:rPr lang="en-GB" dirty="0"/>
              <a:t>Collision Detection Script Example</a:t>
            </a:r>
          </a:p>
        </p:txBody>
      </p:sp>
      <p:sp>
        <p:nvSpPr>
          <p:cNvPr id="3" name="Content Placeholder 2">
            <a:extLst>
              <a:ext uri="{FF2B5EF4-FFF2-40B4-BE49-F238E27FC236}">
                <a16:creationId xmlns:a16="http://schemas.microsoft.com/office/drawing/2014/main" id="{C52C22D8-AEBE-4296-A182-3045DECCB85B}"/>
              </a:ext>
            </a:extLst>
          </p:cNvPr>
          <p:cNvSpPr>
            <a:spLocks noGrp="1"/>
          </p:cNvSpPr>
          <p:nvPr>
            <p:ph idx="1"/>
          </p:nvPr>
        </p:nvSpPr>
        <p:spPr/>
        <p:txBody>
          <a:bodyPr>
            <a:normAutofit fontScale="92500" lnSpcReduction="20000"/>
          </a:bodyPr>
          <a:lstStyle/>
          <a:p>
            <a:pPr marL="0" indent="0">
              <a:buNone/>
            </a:pPr>
            <a:r>
              <a:rPr lang="en-GB" sz="1800" dirty="0">
                <a:solidFill>
                  <a:srgbClr val="0000FF"/>
                </a:solidFill>
                <a:latin typeface="Consolas" panose="020B0609020204030204" pitchFamily="49" charset="0"/>
              </a:rPr>
              <a:t>public</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class</a:t>
            </a:r>
            <a:r>
              <a:rPr lang="en-GB" sz="1800" dirty="0">
                <a:solidFill>
                  <a:srgbClr val="000000"/>
                </a:solidFill>
                <a:latin typeface="Consolas" panose="020B0609020204030204" pitchFamily="49" charset="0"/>
              </a:rPr>
              <a:t> </a:t>
            </a:r>
            <a:r>
              <a:rPr lang="en-GB" sz="1800" dirty="0">
                <a:solidFill>
                  <a:srgbClr val="2B91AF"/>
                </a:solidFill>
                <a:latin typeface="Consolas" panose="020B0609020204030204" pitchFamily="49" charset="0"/>
              </a:rPr>
              <a:t>MoveSphere</a:t>
            </a:r>
            <a:r>
              <a:rPr lang="en-GB" sz="1800" dirty="0">
                <a:solidFill>
                  <a:srgbClr val="000000"/>
                </a:solidFill>
                <a:latin typeface="Consolas" panose="020B0609020204030204" pitchFamily="49" charset="0"/>
              </a:rPr>
              <a:t> : MonoBehaviour</a:t>
            </a:r>
            <a:r>
              <a:rPr lang="en-GB" dirty="0">
                <a:solidFill>
                  <a:srgbClr val="000000"/>
                </a:solidFill>
                <a:latin typeface="Consolas" panose="020B0609020204030204" pitchFamily="49" charset="0"/>
              </a:rPr>
              <a:t> </a:t>
            </a:r>
            <a:r>
              <a:rPr lang="en-GB" sz="1800" dirty="0">
                <a:solidFill>
                  <a:srgbClr val="000000"/>
                </a:solidFill>
                <a:latin typeface="Consolas" panose="020B0609020204030204" pitchFamily="49" charset="0"/>
              </a:rPr>
              <a:t>{</a:t>
            </a:r>
          </a:p>
          <a:p>
            <a:pPr marL="0" indent="0">
              <a:buNone/>
            </a:pPr>
            <a:r>
              <a:rPr lang="en-GB" sz="1800" dirty="0">
                <a:solidFill>
                  <a:srgbClr val="0000FF"/>
                </a:solidFill>
                <a:latin typeface="Consolas" panose="020B0609020204030204" pitchFamily="49" charset="0"/>
              </a:rPr>
              <a:t>    void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Start</a:t>
            </a:r>
            <a:r>
              <a:rPr lang="en-GB" sz="1800" dirty="0">
                <a:solidFill>
                  <a:srgbClr val="000000"/>
                </a:solidFill>
                <a:latin typeface="Consolas" panose="020B0609020204030204" pitchFamily="49" charset="0"/>
              </a:rPr>
              <a:t>() { }</a:t>
            </a:r>
          </a:p>
          <a:p>
            <a:pPr marL="0" indent="0">
              <a:buNone/>
            </a:pPr>
            <a:r>
              <a:rPr lang="en-GB" sz="1800" dirty="0">
                <a:solidFill>
                  <a:srgbClr val="0000FF"/>
                </a:solidFill>
                <a:latin typeface="Consolas" panose="020B0609020204030204" pitchFamily="49" charset="0"/>
              </a:rPr>
              <a:t>    void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Update</a:t>
            </a:r>
            <a:r>
              <a:rPr lang="en-GB" sz="1800" dirty="0">
                <a:solidFill>
                  <a:srgbClr val="000000"/>
                </a:solidFill>
                <a:latin typeface="Consolas" panose="020B0609020204030204" pitchFamily="49" charset="0"/>
              </a:rPr>
              <a:t>() { }</a:t>
            </a:r>
          </a:p>
          <a:p>
            <a:pPr marL="0" indent="0">
              <a:buNone/>
            </a:pPr>
            <a:r>
              <a:rPr lang="en-GB" sz="1800" dirty="0">
                <a:solidFill>
                  <a:srgbClr val="0000FF"/>
                </a:solidFill>
                <a:latin typeface="Consolas" panose="020B0609020204030204" pitchFamily="49" charset="0"/>
              </a:rPr>
              <a:t>    private</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void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FixedUpdate</a:t>
            </a: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        transform.position += </a:t>
            </a:r>
            <a:r>
              <a:rPr lang="en-GB" sz="1800" dirty="0">
                <a:solidFill>
                  <a:srgbClr val="0000FF"/>
                </a:solidFill>
                <a:latin typeface="Consolas" panose="020B0609020204030204" pitchFamily="49" charset="0"/>
              </a:rPr>
              <a:t>new</a:t>
            </a:r>
            <a:r>
              <a:rPr lang="en-GB" sz="1800" dirty="0">
                <a:solidFill>
                  <a:srgbClr val="000000"/>
                </a:solidFill>
                <a:latin typeface="Consolas" panose="020B0609020204030204" pitchFamily="49" charset="0"/>
              </a:rPr>
              <a:t> Vector3(-1 * Time.deltaTime, 0, 0);</a:t>
            </a:r>
          </a:p>
          <a:p>
            <a:pPr marL="0" indent="0">
              <a:buNone/>
            </a:pP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//destroy anything the sphere collides with</a:t>
            </a:r>
          </a:p>
          <a:p>
            <a:pPr marL="0" indent="0">
              <a:buNone/>
            </a:pPr>
            <a:r>
              <a:rPr lang="en-GB" sz="1800" dirty="0">
                <a:solidFill>
                  <a:srgbClr val="0000FF"/>
                </a:solidFill>
                <a:latin typeface="Consolas" panose="020B0609020204030204" pitchFamily="49" charset="0"/>
              </a:rPr>
              <a:t>    void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OnCollisionEnter</a:t>
            </a:r>
            <a:r>
              <a:rPr lang="en-GB" sz="1800" dirty="0">
                <a:solidFill>
                  <a:srgbClr val="000000"/>
                </a:solidFill>
                <a:latin typeface="Consolas" panose="020B0609020204030204" pitchFamily="49" charset="0"/>
              </a:rPr>
              <a:t>(Collision col) {</a:t>
            </a:r>
          </a:p>
          <a:p>
            <a:pPr marL="0" indent="0">
              <a:buNone/>
            </a:pPr>
            <a:r>
              <a:rPr lang="en-GB" sz="1800" dirty="0">
                <a:solidFill>
                  <a:srgbClr val="000000"/>
                </a:solidFill>
                <a:latin typeface="Consolas" panose="020B0609020204030204" pitchFamily="49" charset="0"/>
              </a:rPr>
              <a:t>        Destroy(col.gameObject);</a:t>
            </a:r>
          </a:p>
          <a:p>
            <a:pPr marL="0" indent="0">
              <a:buNone/>
            </a:pPr>
            <a:r>
              <a:rPr lang="en-GB" sz="1800" dirty="0">
                <a:solidFill>
                  <a:srgbClr val="000000"/>
                </a:solidFill>
                <a:latin typeface="Consolas" panose="020B0609020204030204" pitchFamily="49" charset="0"/>
              </a:rPr>
              <a:t>    }</a:t>
            </a:r>
          </a:p>
          <a:p>
            <a:pPr marL="0" indent="0">
              <a:buNone/>
            </a:pPr>
            <a:r>
              <a:rPr lang="en-GB" sz="1800"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2828121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CE4E-B9F9-459E-824B-352ABF214038}"/>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1412143D-8309-48EB-8A95-EE860DF393D9}"/>
              </a:ext>
            </a:extLst>
          </p:cNvPr>
          <p:cNvSpPr>
            <a:spLocks noGrp="1"/>
          </p:cNvSpPr>
          <p:nvPr>
            <p:ph idx="1"/>
          </p:nvPr>
        </p:nvSpPr>
        <p:spPr/>
        <p:txBody>
          <a:bodyPr>
            <a:normAutofit lnSpcReduction="10000"/>
          </a:bodyPr>
          <a:lstStyle/>
          <a:p>
            <a:r>
              <a:rPr lang="en-GB" sz="2400" dirty="0"/>
              <a:t>Rigidbodies</a:t>
            </a:r>
          </a:p>
          <a:p>
            <a:r>
              <a:rPr lang="en-GB" sz="2400" dirty="0"/>
              <a:t>Kinematics</a:t>
            </a:r>
          </a:p>
          <a:p>
            <a:r>
              <a:rPr lang="en-GB" sz="2400" dirty="0"/>
              <a:t>Discrete vs. Continuous Motion</a:t>
            </a:r>
          </a:p>
          <a:p>
            <a:r>
              <a:rPr lang="en-GB" sz="2400" dirty="0"/>
              <a:t>Tunnel Effect</a:t>
            </a:r>
          </a:p>
          <a:p>
            <a:r>
              <a:rPr lang="en-GB" sz="2400" dirty="0"/>
              <a:t>Collision Detection</a:t>
            </a:r>
          </a:p>
          <a:p>
            <a:r>
              <a:rPr lang="en-GB" sz="2400" dirty="0"/>
              <a:t>Update vs Fixed Update</a:t>
            </a:r>
          </a:p>
          <a:p>
            <a:r>
              <a:rPr lang="en-GB" sz="2400" dirty="0"/>
              <a:t>Responding to Events</a:t>
            </a:r>
          </a:p>
          <a:p>
            <a:r>
              <a:rPr lang="en-GB" sz="2400" dirty="0"/>
              <a:t>Responding to Triggers</a:t>
            </a:r>
          </a:p>
          <a:p>
            <a:endParaRPr lang="en-GB" dirty="0"/>
          </a:p>
        </p:txBody>
      </p:sp>
    </p:spTree>
    <p:extLst>
      <p:ext uri="{BB962C8B-B14F-4D97-AF65-F5344CB8AC3E}">
        <p14:creationId xmlns:p14="http://schemas.microsoft.com/office/powerpoint/2010/main" val="1848128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6702-1DFE-4F8D-978A-EE0759C253FE}"/>
              </a:ext>
            </a:extLst>
          </p:cNvPr>
          <p:cNvSpPr>
            <a:spLocks noGrp="1"/>
          </p:cNvSpPr>
          <p:nvPr>
            <p:ph type="title"/>
          </p:nvPr>
        </p:nvSpPr>
        <p:spPr/>
        <p:txBody>
          <a:bodyPr/>
          <a:lstStyle/>
          <a:p>
            <a:r>
              <a:rPr lang="en-GB" dirty="0"/>
              <a:t>Triggers</a:t>
            </a:r>
          </a:p>
        </p:txBody>
      </p:sp>
      <p:sp>
        <p:nvSpPr>
          <p:cNvPr id="3" name="Content Placeholder 2">
            <a:extLst>
              <a:ext uri="{FF2B5EF4-FFF2-40B4-BE49-F238E27FC236}">
                <a16:creationId xmlns:a16="http://schemas.microsoft.com/office/drawing/2014/main" id="{8BD73872-0664-47BF-8AFD-9F3B2DFB6129}"/>
              </a:ext>
            </a:extLst>
          </p:cNvPr>
          <p:cNvSpPr>
            <a:spLocks noGrp="1"/>
          </p:cNvSpPr>
          <p:nvPr>
            <p:ph idx="1"/>
          </p:nvPr>
        </p:nvSpPr>
        <p:spPr/>
        <p:txBody>
          <a:bodyPr>
            <a:normAutofit fontScale="92500" lnSpcReduction="20000"/>
          </a:bodyPr>
          <a:lstStyle/>
          <a:p>
            <a:r>
              <a:rPr lang="en-GB" dirty="0"/>
              <a:t>Collision events are great when used for </a:t>
            </a:r>
            <a:r>
              <a:rPr lang="en-GB" i="1" dirty="0"/>
              <a:t>solid </a:t>
            </a:r>
            <a:r>
              <a:rPr lang="en-GB" dirty="0"/>
              <a:t>events, i.e. when physical objects collide.</a:t>
            </a:r>
          </a:p>
          <a:p>
            <a:r>
              <a:rPr lang="en-GB" dirty="0"/>
              <a:t>Sometimes we want to trigger events when something invisible happens</a:t>
            </a:r>
          </a:p>
          <a:p>
            <a:pPr lvl="1"/>
            <a:r>
              <a:rPr lang="en-GB" dirty="0"/>
              <a:t>Like triggering an alarm.</a:t>
            </a:r>
          </a:p>
          <a:p>
            <a:pPr lvl="1"/>
            <a:r>
              <a:rPr lang="en-GB" dirty="0"/>
              <a:t>Or collecting a power-up.</a:t>
            </a:r>
          </a:p>
          <a:p>
            <a:pPr lvl="1"/>
            <a:r>
              <a:rPr lang="en-GB" dirty="0"/>
              <a:t>Springing a trap.</a:t>
            </a:r>
          </a:p>
          <a:p>
            <a:pPr lvl="1"/>
            <a:r>
              <a:rPr lang="en-GB" dirty="0"/>
              <a:t>Causing an enemy to be alerted to your presence.</a:t>
            </a:r>
          </a:p>
          <a:p>
            <a:pPr lvl="1"/>
            <a:r>
              <a:rPr lang="en-GB" dirty="0"/>
              <a:t>Signalling the end of a race.</a:t>
            </a:r>
          </a:p>
          <a:p>
            <a:pPr lvl="2"/>
            <a:r>
              <a:rPr lang="en-GB" dirty="0"/>
              <a:t>You want your vehicle to drive over the finish line, not collide with it.</a:t>
            </a:r>
          </a:p>
          <a:p>
            <a:r>
              <a:rPr lang="en-GB" dirty="0"/>
              <a:t>For those types of events, we can use OnTriggerEnter and OnTriggerExit.</a:t>
            </a:r>
          </a:p>
          <a:p>
            <a:r>
              <a:rPr lang="en-GB" dirty="0"/>
              <a:t>Rigidbodies are unaffected (in terms of physical forces) by triggers.</a:t>
            </a:r>
          </a:p>
          <a:p>
            <a:pPr lvl="1"/>
            <a:r>
              <a:rPr lang="en-GB" dirty="0"/>
              <a:t>Don’t set an object as a trigger if you want it to display normal physical reactions to forces.</a:t>
            </a:r>
          </a:p>
          <a:p>
            <a:endParaRPr lang="en-GB" dirty="0"/>
          </a:p>
        </p:txBody>
      </p:sp>
    </p:spTree>
    <p:extLst>
      <p:ext uri="{BB962C8B-B14F-4D97-AF65-F5344CB8AC3E}">
        <p14:creationId xmlns:p14="http://schemas.microsoft.com/office/powerpoint/2010/main" val="3071883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ADCC-2C4C-48C5-9E39-82437C613FA3}"/>
              </a:ext>
            </a:extLst>
          </p:cNvPr>
          <p:cNvSpPr>
            <a:spLocks noGrp="1"/>
          </p:cNvSpPr>
          <p:nvPr>
            <p:ph type="title"/>
          </p:nvPr>
        </p:nvSpPr>
        <p:spPr/>
        <p:txBody>
          <a:bodyPr/>
          <a:lstStyle/>
          <a:p>
            <a:r>
              <a:rPr lang="en-GB" dirty="0"/>
              <a:t>Trigger Event Example</a:t>
            </a:r>
          </a:p>
        </p:txBody>
      </p:sp>
      <p:sp>
        <p:nvSpPr>
          <p:cNvPr id="3" name="Content Placeholder 2">
            <a:extLst>
              <a:ext uri="{FF2B5EF4-FFF2-40B4-BE49-F238E27FC236}">
                <a16:creationId xmlns:a16="http://schemas.microsoft.com/office/drawing/2014/main" id="{4355B271-208F-41B4-8DC9-5ACD267AAC4E}"/>
              </a:ext>
            </a:extLst>
          </p:cNvPr>
          <p:cNvSpPr>
            <a:spLocks noGrp="1"/>
          </p:cNvSpPr>
          <p:nvPr>
            <p:ph sz="half" idx="1"/>
          </p:nvPr>
        </p:nvSpPr>
        <p:spPr>
          <a:xfrm>
            <a:off x="677334" y="2160589"/>
            <a:ext cx="4991897" cy="3880772"/>
          </a:xfrm>
        </p:spPr>
        <p:txBody>
          <a:bodyPr>
            <a:normAutofit lnSpcReduction="10000"/>
          </a:bodyPr>
          <a:lstStyle/>
          <a:p>
            <a:r>
              <a:rPr lang="en-GB" dirty="0"/>
              <a:t>Let’s set up a trigger that will start a particle effect when a sphere crosses a boundary. </a:t>
            </a:r>
          </a:p>
          <a:p>
            <a:r>
              <a:rPr lang="en-GB" dirty="0"/>
              <a:t>We can do this by adding a cube to a scene and removing it’s mesh render, making it invisible.</a:t>
            </a:r>
          </a:p>
          <a:p>
            <a:r>
              <a:rPr lang="en-GB" dirty="0"/>
              <a:t>Ensure it has a Box Collider, and tick the is Trigger box.</a:t>
            </a:r>
          </a:p>
          <a:p>
            <a:r>
              <a:rPr lang="en-GB" dirty="0"/>
              <a:t>Add a sphere, add a Rigidbody component, uncheck use Gravity, and put code to move it in a script in the FixedUpdate method.</a:t>
            </a:r>
          </a:p>
          <a:p>
            <a:r>
              <a:rPr lang="en-GB" dirty="0"/>
              <a:t>Attach a particle system to the sphere and uncheck Play On Awake. </a:t>
            </a:r>
          </a:p>
        </p:txBody>
      </p:sp>
      <p:pic>
        <p:nvPicPr>
          <p:cNvPr id="10" name="Content Placeholder 9">
            <a:extLst>
              <a:ext uri="{FF2B5EF4-FFF2-40B4-BE49-F238E27FC236}">
                <a16:creationId xmlns:a16="http://schemas.microsoft.com/office/drawing/2014/main" id="{9717F12E-9336-4A40-9622-C7F8F06B6FB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3580674"/>
            <a:ext cx="3076389" cy="2623105"/>
          </a:xfrm>
        </p:spPr>
      </p:pic>
      <p:pic>
        <p:nvPicPr>
          <p:cNvPr id="7" name="Picture 6">
            <a:extLst>
              <a:ext uri="{FF2B5EF4-FFF2-40B4-BE49-F238E27FC236}">
                <a16:creationId xmlns:a16="http://schemas.microsoft.com/office/drawing/2014/main" id="{2BF8751B-714B-4A96-B87B-A521B247A4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9231" y="1930400"/>
            <a:ext cx="4066325" cy="1487856"/>
          </a:xfrm>
          <a:prstGeom prst="rect">
            <a:avLst/>
          </a:prstGeom>
        </p:spPr>
      </p:pic>
    </p:spTree>
    <p:extLst>
      <p:ext uri="{BB962C8B-B14F-4D97-AF65-F5344CB8AC3E}">
        <p14:creationId xmlns:p14="http://schemas.microsoft.com/office/powerpoint/2010/main" val="383787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C5BB-7763-4008-9843-446682F6512E}"/>
              </a:ext>
            </a:extLst>
          </p:cNvPr>
          <p:cNvSpPr>
            <a:spLocks noGrp="1"/>
          </p:cNvSpPr>
          <p:nvPr>
            <p:ph type="title"/>
          </p:nvPr>
        </p:nvSpPr>
        <p:spPr/>
        <p:txBody>
          <a:bodyPr/>
          <a:lstStyle/>
          <a:p>
            <a:r>
              <a:rPr lang="en-GB" dirty="0"/>
              <a:t>Trigger Event Example Code</a:t>
            </a:r>
          </a:p>
        </p:txBody>
      </p:sp>
      <p:sp>
        <p:nvSpPr>
          <p:cNvPr id="3" name="Content Placeholder 2">
            <a:extLst>
              <a:ext uri="{FF2B5EF4-FFF2-40B4-BE49-F238E27FC236}">
                <a16:creationId xmlns:a16="http://schemas.microsoft.com/office/drawing/2014/main" id="{A1A465AD-138C-4C78-B09C-6000A9DFB12D}"/>
              </a:ext>
            </a:extLst>
          </p:cNvPr>
          <p:cNvSpPr>
            <a:spLocks noGrp="1"/>
          </p:cNvSpPr>
          <p:nvPr>
            <p:ph idx="1"/>
          </p:nvPr>
        </p:nvSpPr>
        <p:spPr>
          <a:xfrm>
            <a:off x="677334" y="2160589"/>
            <a:ext cx="8893386" cy="4579845"/>
          </a:xfrm>
        </p:spPr>
        <p:txBody>
          <a:bodyPr>
            <a:normAutofit/>
          </a:bodyPr>
          <a:lstStyle/>
          <a:p>
            <a:pPr marL="0" indent="0">
              <a:buNone/>
            </a:pP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void</a:t>
            </a: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FixedUpdate</a:t>
            </a:r>
            <a:r>
              <a:rPr lang="en-GB" sz="2400" dirty="0">
                <a:solidFill>
                  <a:srgbClr val="000000"/>
                </a:solidFill>
                <a:latin typeface="Consolas" panose="020B0609020204030204" pitchFamily="49" charset="0"/>
              </a:rPr>
              <a:t>() {</a:t>
            </a:r>
          </a:p>
          <a:p>
            <a:pPr marL="0" indent="0">
              <a:buNone/>
            </a:pPr>
            <a:r>
              <a:rPr lang="en-GB" sz="2400" dirty="0">
                <a:solidFill>
                  <a:srgbClr val="000000"/>
                </a:solidFill>
                <a:latin typeface="Consolas" panose="020B0609020204030204" pitchFamily="49" charset="0"/>
              </a:rPr>
              <a:t>        transform.position += </a:t>
            </a:r>
            <a:r>
              <a:rPr lang="en-GB" sz="2400" dirty="0">
                <a:solidFill>
                  <a:srgbClr val="0000FF"/>
                </a:solidFill>
                <a:latin typeface="Consolas" panose="020B0609020204030204" pitchFamily="49" charset="0"/>
              </a:rPr>
              <a:t>new</a:t>
            </a:r>
            <a:r>
              <a:rPr lang="en-GB" sz="2400" dirty="0">
                <a:solidFill>
                  <a:srgbClr val="000000"/>
                </a:solidFill>
                <a:latin typeface="Consolas" panose="020B0609020204030204" pitchFamily="49" charset="0"/>
              </a:rPr>
              <a:t> Vector3(-1 * Time.deltaTime, 0, 0);</a:t>
            </a:r>
          </a:p>
          <a:p>
            <a:pPr marL="0" indent="0">
              <a:buNone/>
            </a:pPr>
            <a:r>
              <a:rPr lang="en-GB" sz="2400" dirty="0">
                <a:solidFill>
                  <a:srgbClr val="000000"/>
                </a:solidFill>
                <a:latin typeface="Consolas" panose="020B0609020204030204" pitchFamily="49" charset="0"/>
              </a:rPr>
              <a:t>    }</a:t>
            </a:r>
          </a:p>
          <a:p>
            <a:pPr marL="0" indent="0">
              <a:buNone/>
            </a:pPr>
            <a:endParaRPr lang="en-GB" sz="2400" dirty="0">
              <a:solidFill>
                <a:srgbClr val="000000"/>
              </a:solidFill>
              <a:latin typeface="Consolas" panose="020B0609020204030204" pitchFamily="49" charset="0"/>
            </a:endParaRPr>
          </a:p>
          <a:p>
            <a:pPr marL="0" indent="0">
              <a:buNone/>
            </a:pP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private</a:t>
            </a: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void</a:t>
            </a: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OnTriggerEnter</a:t>
            </a:r>
            <a:r>
              <a:rPr lang="en-GB" sz="2400" dirty="0">
                <a:solidFill>
                  <a:srgbClr val="000000"/>
                </a:solidFill>
                <a:latin typeface="Consolas" panose="020B0609020204030204" pitchFamily="49" charset="0"/>
              </a:rPr>
              <a:t>(Collider other) {</a:t>
            </a:r>
          </a:p>
          <a:p>
            <a:pPr marL="0" indent="0">
              <a:buNone/>
            </a:pPr>
            <a:r>
              <a:rPr lang="en-GB" sz="2400" dirty="0">
                <a:solidFill>
                  <a:srgbClr val="000000"/>
                </a:solidFill>
                <a:latin typeface="Consolas" panose="020B0609020204030204" pitchFamily="49" charset="0"/>
              </a:rPr>
              <a:t>        GetComponent&lt;ParticleSystem&gt;().Play();</a:t>
            </a:r>
          </a:p>
          <a:p>
            <a:pPr marL="0" indent="0">
              <a:buNone/>
            </a:pPr>
            <a:r>
              <a:rPr lang="en-GB" sz="2400" dirty="0">
                <a:solidFill>
                  <a:srgbClr val="000000"/>
                </a:solidFill>
                <a:latin typeface="Consolas" panose="020B0609020204030204" pitchFamily="49" charset="0"/>
              </a:rPr>
              <a:t>    }</a:t>
            </a:r>
            <a:endParaRPr lang="en-GB" sz="2400" dirty="0"/>
          </a:p>
        </p:txBody>
      </p:sp>
    </p:spTree>
    <p:extLst>
      <p:ext uri="{BB962C8B-B14F-4D97-AF65-F5344CB8AC3E}">
        <p14:creationId xmlns:p14="http://schemas.microsoft.com/office/powerpoint/2010/main" val="2640200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326C-DEF9-4C75-8781-103DD65181C0}"/>
              </a:ext>
            </a:extLst>
          </p:cNvPr>
          <p:cNvSpPr>
            <a:spLocks noGrp="1"/>
          </p:cNvSpPr>
          <p:nvPr>
            <p:ph type="title"/>
          </p:nvPr>
        </p:nvSpPr>
        <p:spPr/>
        <p:txBody>
          <a:bodyPr/>
          <a:lstStyle/>
          <a:p>
            <a:r>
              <a:rPr lang="en-GB" dirty="0"/>
              <a:t>Summary and Task</a:t>
            </a:r>
          </a:p>
        </p:txBody>
      </p:sp>
      <p:sp>
        <p:nvSpPr>
          <p:cNvPr id="3" name="Content Placeholder 2">
            <a:extLst>
              <a:ext uri="{FF2B5EF4-FFF2-40B4-BE49-F238E27FC236}">
                <a16:creationId xmlns:a16="http://schemas.microsoft.com/office/drawing/2014/main" id="{A1054119-5456-416B-AECF-2BC268A2F2D6}"/>
              </a:ext>
            </a:extLst>
          </p:cNvPr>
          <p:cNvSpPr>
            <a:spLocks noGrp="1"/>
          </p:cNvSpPr>
          <p:nvPr>
            <p:ph idx="1"/>
          </p:nvPr>
        </p:nvSpPr>
        <p:spPr/>
        <p:txBody>
          <a:bodyPr>
            <a:normAutofit lnSpcReduction="10000"/>
          </a:bodyPr>
          <a:lstStyle/>
          <a:p>
            <a:r>
              <a:rPr lang="en-GB" sz="2000" dirty="0"/>
              <a:t>In this presentation we have covered the following:</a:t>
            </a:r>
          </a:p>
          <a:p>
            <a:pPr lvl="1"/>
            <a:r>
              <a:rPr lang="en-GB" sz="2000" dirty="0"/>
              <a:t>Rigidbodies</a:t>
            </a:r>
          </a:p>
          <a:p>
            <a:pPr lvl="1"/>
            <a:r>
              <a:rPr lang="en-GB" sz="2000" dirty="0"/>
              <a:t>Discrete vs continuous motion</a:t>
            </a:r>
          </a:p>
          <a:p>
            <a:pPr lvl="1"/>
            <a:r>
              <a:rPr lang="en-GB" sz="2000" dirty="0"/>
              <a:t>Colliders</a:t>
            </a:r>
          </a:p>
          <a:p>
            <a:pPr lvl="1"/>
            <a:r>
              <a:rPr lang="en-GB" sz="2000" dirty="0"/>
              <a:t>Triggers</a:t>
            </a:r>
          </a:p>
          <a:p>
            <a:pPr lvl="1"/>
            <a:r>
              <a:rPr lang="en-GB" sz="2000" dirty="0"/>
              <a:t>Collision Events</a:t>
            </a:r>
          </a:p>
          <a:p>
            <a:pPr lvl="1"/>
            <a:r>
              <a:rPr lang="en-GB" sz="2000" dirty="0"/>
              <a:t>Trigger Events</a:t>
            </a:r>
          </a:p>
          <a:p>
            <a:pPr lvl="1"/>
            <a:r>
              <a:rPr lang="en-GB" sz="2000" dirty="0"/>
              <a:t>Particle Systems</a:t>
            </a:r>
          </a:p>
          <a:p>
            <a:r>
              <a:rPr lang="en-GB" dirty="0"/>
              <a:t>Based on this and the Introductory presentation, you are now ready to create your first Unity game, the Pachinko machine.</a:t>
            </a:r>
          </a:p>
        </p:txBody>
      </p:sp>
    </p:spTree>
    <p:extLst>
      <p:ext uri="{BB962C8B-B14F-4D97-AF65-F5344CB8AC3E}">
        <p14:creationId xmlns:p14="http://schemas.microsoft.com/office/powerpoint/2010/main" val="145722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0304-2EC5-4982-A1DA-2C4C2EBB43C2}"/>
              </a:ext>
            </a:extLst>
          </p:cNvPr>
          <p:cNvSpPr>
            <a:spLocks noGrp="1"/>
          </p:cNvSpPr>
          <p:nvPr>
            <p:ph type="title"/>
          </p:nvPr>
        </p:nvSpPr>
        <p:spPr/>
        <p:txBody>
          <a:bodyPr/>
          <a:lstStyle/>
          <a:p>
            <a:r>
              <a:rPr lang="en-GB" dirty="0"/>
              <a:t>Rigidbodies</a:t>
            </a:r>
          </a:p>
        </p:txBody>
      </p:sp>
      <p:sp>
        <p:nvSpPr>
          <p:cNvPr id="3" name="Content Placeholder 2">
            <a:extLst>
              <a:ext uri="{FF2B5EF4-FFF2-40B4-BE49-F238E27FC236}">
                <a16:creationId xmlns:a16="http://schemas.microsoft.com/office/drawing/2014/main" id="{E880A2ED-7F39-4B29-B14D-EB7206D12D07}"/>
              </a:ext>
            </a:extLst>
          </p:cNvPr>
          <p:cNvSpPr>
            <a:spLocks noGrp="1"/>
          </p:cNvSpPr>
          <p:nvPr>
            <p:ph idx="1"/>
          </p:nvPr>
        </p:nvSpPr>
        <p:spPr/>
        <p:txBody>
          <a:bodyPr>
            <a:noAutofit/>
          </a:bodyPr>
          <a:lstStyle/>
          <a:p>
            <a:r>
              <a:rPr lang="en-GB" sz="2000" dirty="0"/>
              <a:t>Game objects, by default, do not behave according to the laws of physics.</a:t>
            </a:r>
          </a:p>
          <a:p>
            <a:pPr lvl="1"/>
            <a:r>
              <a:rPr lang="en-GB" sz="1800" dirty="0"/>
              <a:t>They’re just objects tangible in the world.</a:t>
            </a:r>
          </a:p>
          <a:p>
            <a:r>
              <a:rPr lang="en-GB" sz="2000" dirty="0"/>
              <a:t>They have a mesh, usually, which defines their form.</a:t>
            </a:r>
          </a:p>
          <a:p>
            <a:pPr lvl="1"/>
            <a:r>
              <a:rPr lang="en-GB" sz="1800" dirty="0"/>
              <a:t>But Unity, unless specifically told otherwise, will treat them just as set dressing.</a:t>
            </a:r>
          </a:p>
          <a:p>
            <a:r>
              <a:rPr lang="en-GB" sz="2000" dirty="0"/>
              <a:t>In order to make them work sensibly, we need to make them </a:t>
            </a:r>
            <a:r>
              <a:rPr lang="en-GB" sz="2000" dirty="0">
                <a:solidFill>
                  <a:schemeClr val="accent2"/>
                </a:solidFill>
              </a:rPr>
              <a:t>rigid</a:t>
            </a:r>
            <a:r>
              <a:rPr lang="en-GB" sz="2000" dirty="0">
                <a:solidFill>
                  <a:schemeClr val="tx2"/>
                </a:solidFill>
              </a:rPr>
              <a:t>.</a:t>
            </a:r>
          </a:p>
          <a:p>
            <a:pPr lvl="1"/>
            <a:r>
              <a:rPr lang="en-GB" sz="2000" dirty="0">
                <a:solidFill>
                  <a:schemeClr val="tx2"/>
                </a:solidFill>
              </a:rPr>
              <a:t>Which we do with the application of a Rigidbody component.</a:t>
            </a:r>
          </a:p>
          <a:p>
            <a:r>
              <a:rPr lang="en-GB" sz="2000" dirty="0">
                <a:solidFill>
                  <a:schemeClr val="tx2"/>
                </a:solidFill>
              </a:rPr>
              <a:t>Rigid bodies provide the necessary hooks to allow an object to obey forces applied to it.</a:t>
            </a:r>
          </a:p>
        </p:txBody>
      </p:sp>
    </p:spTree>
    <p:extLst>
      <p:ext uri="{BB962C8B-B14F-4D97-AF65-F5344CB8AC3E}">
        <p14:creationId xmlns:p14="http://schemas.microsoft.com/office/powerpoint/2010/main" val="33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7CA6-7A39-4FAA-B795-0D81E3FFFC0B}"/>
              </a:ext>
            </a:extLst>
          </p:cNvPr>
          <p:cNvSpPr>
            <a:spLocks noGrp="1"/>
          </p:cNvSpPr>
          <p:nvPr>
            <p:ph type="title"/>
          </p:nvPr>
        </p:nvSpPr>
        <p:spPr/>
        <p:txBody>
          <a:bodyPr/>
          <a:lstStyle/>
          <a:p>
            <a:r>
              <a:rPr lang="en-GB" dirty="0"/>
              <a:t>Rigidbodies</a:t>
            </a:r>
          </a:p>
        </p:txBody>
      </p:sp>
      <p:sp>
        <p:nvSpPr>
          <p:cNvPr id="3" name="Content Placeholder 2">
            <a:extLst>
              <a:ext uri="{FF2B5EF4-FFF2-40B4-BE49-F238E27FC236}">
                <a16:creationId xmlns:a16="http://schemas.microsoft.com/office/drawing/2014/main" id="{62244501-802C-4928-BAC6-3B3BD84409BC}"/>
              </a:ext>
            </a:extLst>
          </p:cNvPr>
          <p:cNvSpPr>
            <a:spLocks noGrp="1"/>
          </p:cNvSpPr>
          <p:nvPr>
            <p:ph idx="1"/>
          </p:nvPr>
        </p:nvSpPr>
        <p:spPr>
          <a:xfrm>
            <a:off x="677333" y="1666240"/>
            <a:ext cx="9111101" cy="4673599"/>
          </a:xfrm>
        </p:spPr>
        <p:txBody>
          <a:bodyPr>
            <a:normAutofit lnSpcReduction="10000"/>
          </a:bodyPr>
          <a:lstStyle/>
          <a:p>
            <a:r>
              <a:rPr lang="en-GB" sz="2000" dirty="0"/>
              <a:t>The cubes (and other random shapes) in our 101 demo were able to rotate though each other, and to float in space.</a:t>
            </a:r>
          </a:p>
          <a:p>
            <a:pPr lvl="1"/>
            <a:r>
              <a:rPr lang="en-GB" sz="1800" dirty="0"/>
              <a:t>This is because we have not made use of colliders, rigidbodies, or triggers.</a:t>
            </a:r>
          </a:p>
          <a:p>
            <a:r>
              <a:rPr lang="en-GB" sz="2000" dirty="0"/>
              <a:t>Our Rigidbody component lets us give the object various physical properties including mass and drag.</a:t>
            </a:r>
          </a:p>
          <a:p>
            <a:r>
              <a:rPr lang="en-GB" sz="2000" dirty="0"/>
              <a:t>These enable the objects to respond to </a:t>
            </a:r>
            <a:br>
              <a:rPr lang="en-GB" sz="2000" dirty="0"/>
            </a:br>
            <a:r>
              <a:rPr lang="en-GB" sz="2000" dirty="0"/>
              <a:t>Forces and Torques.</a:t>
            </a:r>
          </a:p>
          <a:p>
            <a:pPr lvl="1"/>
            <a:r>
              <a:rPr lang="en-GB" sz="1800" dirty="0"/>
              <a:t>A force applies a “shove” in a particular </a:t>
            </a:r>
            <a:br>
              <a:rPr lang="en-GB" sz="1800" dirty="0"/>
            </a:br>
            <a:r>
              <a:rPr lang="en-GB" sz="1800" dirty="0"/>
              <a:t>direction.</a:t>
            </a:r>
          </a:p>
          <a:p>
            <a:pPr lvl="1"/>
            <a:r>
              <a:rPr lang="en-GB" sz="1800" dirty="0"/>
              <a:t>A torque applies a “rotation” in a particular direction.</a:t>
            </a:r>
          </a:p>
          <a:p>
            <a:r>
              <a:rPr lang="en-GB" sz="2000" dirty="0"/>
              <a:t>The Rigidbody component also allows us to choose the type of Collision Detection we want to use.</a:t>
            </a:r>
          </a:p>
          <a:p>
            <a:pPr lvl="1"/>
            <a:r>
              <a:rPr lang="en-GB" sz="1800" dirty="0"/>
              <a:t>More on this later.</a:t>
            </a:r>
          </a:p>
        </p:txBody>
      </p:sp>
      <p:pic>
        <p:nvPicPr>
          <p:cNvPr id="5" name="Picture 4">
            <a:extLst>
              <a:ext uri="{FF2B5EF4-FFF2-40B4-BE49-F238E27FC236}">
                <a16:creationId xmlns:a16="http://schemas.microsoft.com/office/drawing/2014/main" id="{3320C2B2-FAAB-42F6-9D22-CB482EAE7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180906"/>
            <a:ext cx="3785233" cy="1552681"/>
          </a:xfrm>
          <a:prstGeom prst="rect">
            <a:avLst/>
          </a:prstGeom>
        </p:spPr>
      </p:pic>
    </p:spTree>
    <p:extLst>
      <p:ext uri="{BB962C8B-B14F-4D97-AF65-F5344CB8AC3E}">
        <p14:creationId xmlns:p14="http://schemas.microsoft.com/office/powerpoint/2010/main" val="152276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F1A2-24D9-4C4E-B112-334FBE1C071E}"/>
              </a:ext>
            </a:extLst>
          </p:cNvPr>
          <p:cNvSpPr>
            <a:spLocks noGrp="1"/>
          </p:cNvSpPr>
          <p:nvPr>
            <p:ph type="title"/>
          </p:nvPr>
        </p:nvSpPr>
        <p:spPr/>
        <p:txBody>
          <a:bodyPr/>
          <a:lstStyle/>
          <a:p>
            <a:r>
              <a:rPr lang="en-GB" dirty="0"/>
              <a:t>Rigidbodies</a:t>
            </a:r>
          </a:p>
        </p:txBody>
      </p:sp>
      <p:sp>
        <p:nvSpPr>
          <p:cNvPr id="3" name="Content Placeholder 2">
            <a:extLst>
              <a:ext uri="{FF2B5EF4-FFF2-40B4-BE49-F238E27FC236}">
                <a16:creationId xmlns:a16="http://schemas.microsoft.com/office/drawing/2014/main" id="{DAABD493-67E7-4362-9460-43CCE95A32E6}"/>
              </a:ext>
            </a:extLst>
          </p:cNvPr>
          <p:cNvSpPr>
            <a:spLocks noGrp="1"/>
          </p:cNvSpPr>
          <p:nvPr>
            <p:ph idx="1"/>
          </p:nvPr>
        </p:nvSpPr>
        <p:spPr/>
        <p:txBody>
          <a:bodyPr/>
          <a:lstStyle/>
          <a:p>
            <a:r>
              <a:rPr lang="en-GB" sz="2800" dirty="0"/>
              <a:t>Let’s add a Rigidbody component to our Cube prefab from the Unity 101 Demo.</a:t>
            </a:r>
          </a:p>
          <a:p>
            <a:pPr lvl="1"/>
            <a:r>
              <a:rPr lang="en-GB" sz="2400" dirty="0"/>
              <a:t>What happens? </a:t>
            </a:r>
          </a:p>
          <a:p>
            <a:pPr lvl="1"/>
            <a:r>
              <a:rPr lang="en-GB" sz="2400" dirty="0"/>
              <a:t>Why? </a:t>
            </a:r>
          </a:p>
          <a:p>
            <a:pPr lvl="1"/>
            <a:r>
              <a:rPr lang="en-GB" sz="2400" dirty="0"/>
              <a:t>How can we change that without removing the rigidbody?</a:t>
            </a:r>
            <a:endParaRPr lang="en-GB" sz="2800" dirty="0"/>
          </a:p>
          <a:p>
            <a:pPr lvl="1"/>
            <a:endParaRPr lang="en-GB" dirty="0"/>
          </a:p>
          <a:p>
            <a:pPr marL="457200" lvl="1" indent="0">
              <a:buNone/>
            </a:pPr>
            <a:endParaRPr lang="en-GB" dirty="0"/>
          </a:p>
          <a:p>
            <a:pPr lvl="1"/>
            <a:endParaRPr lang="en-GB" dirty="0"/>
          </a:p>
        </p:txBody>
      </p:sp>
    </p:spTree>
    <p:extLst>
      <p:ext uri="{BB962C8B-B14F-4D97-AF65-F5344CB8AC3E}">
        <p14:creationId xmlns:p14="http://schemas.microsoft.com/office/powerpoint/2010/main" val="54065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E135-035C-4B63-8055-BCB0413564D0}"/>
              </a:ext>
            </a:extLst>
          </p:cNvPr>
          <p:cNvSpPr>
            <a:spLocks noGrp="1"/>
          </p:cNvSpPr>
          <p:nvPr>
            <p:ph type="title"/>
          </p:nvPr>
        </p:nvSpPr>
        <p:spPr/>
        <p:txBody>
          <a:bodyPr/>
          <a:lstStyle/>
          <a:p>
            <a:r>
              <a:rPr lang="en-GB" dirty="0"/>
              <a:t>Rigidbodies and Kinematic objects</a:t>
            </a:r>
          </a:p>
        </p:txBody>
      </p:sp>
      <p:sp>
        <p:nvSpPr>
          <p:cNvPr id="3" name="Content Placeholder 2">
            <a:extLst>
              <a:ext uri="{FF2B5EF4-FFF2-40B4-BE49-F238E27FC236}">
                <a16:creationId xmlns:a16="http://schemas.microsoft.com/office/drawing/2014/main" id="{C5356C9E-40BC-4F6B-94CF-A568A0CB94B7}"/>
              </a:ext>
            </a:extLst>
          </p:cNvPr>
          <p:cNvSpPr>
            <a:spLocks noGrp="1"/>
          </p:cNvSpPr>
          <p:nvPr>
            <p:ph idx="1"/>
          </p:nvPr>
        </p:nvSpPr>
        <p:spPr/>
        <p:txBody>
          <a:bodyPr>
            <a:normAutofit/>
          </a:bodyPr>
          <a:lstStyle/>
          <a:p>
            <a:r>
              <a:rPr lang="en-GB" sz="2800" dirty="0"/>
              <a:t>If we uncheck Use Gravity, the cubes will not fall to the ground.</a:t>
            </a:r>
          </a:p>
          <a:p>
            <a:pPr lvl="1"/>
            <a:r>
              <a:rPr lang="en-GB" sz="2600" dirty="0"/>
              <a:t>However, other forces can still affect them.</a:t>
            </a:r>
          </a:p>
          <a:p>
            <a:r>
              <a:rPr lang="en-GB" sz="2800" dirty="0"/>
              <a:t>If we check Is Kinematic, then no forces will act upon the object.</a:t>
            </a:r>
          </a:p>
          <a:p>
            <a:pPr lvl="1"/>
            <a:r>
              <a:rPr lang="en-GB" sz="2600" dirty="0"/>
              <a:t>So why apply a Rigidbody?</a:t>
            </a:r>
          </a:p>
          <a:p>
            <a:pPr lvl="2"/>
            <a:r>
              <a:rPr lang="en-GB" sz="2200" dirty="0"/>
              <a:t>You may want to switch it on and off in scripts, giving you very easily controllable objects.</a:t>
            </a:r>
          </a:p>
        </p:txBody>
      </p:sp>
    </p:spTree>
    <p:extLst>
      <p:ext uri="{BB962C8B-B14F-4D97-AF65-F5344CB8AC3E}">
        <p14:creationId xmlns:p14="http://schemas.microsoft.com/office/powerpoint/2010/main" val="339451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F561-30AA-4019-8F81-DFD14FB392F7}"/>
              </a:ext>
            </a:extLst>
          </p:cNvPr>
          <p:cNvSpPr>
            <a:spLocks noGrp="1"/>
          </p:cNvSpPr>
          <p:nvPr>
            <p:ph type="title"/>
          </p:nvPr>
        </p:nvSpPr>
        <p:spPr/>
        <p:txBody>
          <a:bodyPr/>
          <a:lstStyle/>
          <a:p>
            <a:r>
              <a:rPr lang="en-GB" dirty="0"/>
              <a:t>Colliders and Collision Detection</a:t>
            </a:r>
          </a:p>
        </p:txBody>
      </p:sp>
      <p:sp>
        <p:nvSpPr>
          <p:cNvPr id="3" name="Content Placeholder 2">
            <a:extLst>
              <a:ext uri="{FF2B5EF4-FFF2-40B4-BE49-F238E27FC236}">
                <a16:creationId xmlns:a16="http://schemas.microsoft.com/office/drawing/2014/main" id="{0DF1DBA5-0AFF-4688-B0DC-EE4C00E3781C}"/>
              </a:ext>
            </a:extLst>
          </p:cNvPr>
          <p:cNvSpPr>
            <a:spLocks noGrp="1"/>
          </p:cNvSpPr>
          <p:nvPr>
            <p:ph idx="1"/>
          </p:nvPr>
        </p:nvSpPr>
        <p:spPr/>
        <p:txBody>
          <a:bodyPr>
            <a:normAutofit/>
          </a:bodyPr>
          <a:lstStyle/>
          <a:p>
            <a:r>
              <a:rPr lang="en-GB" sz="2800" dirty="0"/>
              <a:t>Types of Colliders</a:t>
            </a:r>
          </a:p>
          <a:p>
            <a:r>
              <a:rPr lang="en-GB" sz="2800" dirty="0"/>
              <a:t>Issues with Collision Detection</a:t>
            </a:r>
          </a:p>
          <a:p>
            <a:r>
              <a:rPr lang="en-GB" sz="2800" dirty="0"/>
              <a:t>Types of Collision Detection</a:t>
            </a:r>
          </a:p>
        </p:txBody>
      </p:sp>
    </p:spTree>
    <p:extLst>
      <p:ext uri="{BB962C8B-B14F-4D97-AF65-F5344CB8AC3E}">
        <p14:creationId xmlns:p14="http://schemas.microsoft.com/office/powerpoint/2010/main" val="407905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EFBC-817F-484F-9D42-2776B589D516}"/>
              </a:ext>
            </a:extLst>
          </p:cNvPr>
          <p:cNvSpPr>
            <a:spLocks noGrp="1"/>
          </p:cNvSpPr>
          <p:nvPr>
            <p:ph type="title"/>
          </p:nvPr>
        </p:nvSpPr>
        <p:spPr/>
        <p:txBody>
          <a:bodyPr/>
          <a:lstStyle/>
          <a:p>
            <a:r>
              <a:rPr lang="en-GB" dirty="0"/>
              <a:t>Collision Detection</a:t>
            </a:r>
          </a:p>
        </p:txBody>
      </p:sp>
      <p:sp>
        <p:nvSpPr>
          <p:cNvPr id="3" name="Content Placeholder 2">
            <a:extLst>
              <a:ext uri="{FF2B5EF4-FFF2-40B4-BE49-F238E27FC236}">
                <a16:creationId xmlns:a16="http://schemas.microsoft.com/office/drawing/2014/main" id="{A64B16B3-0693-43C0-8874-C5C2793F4741}"/>
              </a:ext>
            </a:extLst>
          </p:cNvPr>
          <p:cNvSpPr>
            <a:spLocks noGrp="1"/>
          </p:cNvSpPr>
          <p:nvPr>
            <p:ph idx="1"/>
          </p:nvPr>
        </p:nvSpPr>
        <p:spPr/>
        <p:txBody>
          <a:bodyPr/>
          <a:lstStyle/>
          <a:p>
            <a:r>
              <a:rPr lang="en-GB" dirty="0"/>
              <a:t>To get physics-based movement for objects, we can use Rigidbody and Collider components, and use the OnCollisionEnter or OnCollisionExit methods.</a:t>
            </a:r>
          </a:p>
          <a:p>
            <a:pPr lvl="1"/>
            <a:r>
              <a:rPr lang="en-GB" dirty="0"/>
              <a:t>This gives us an object that moves and collides realistically with other objects.</a:t>
            </a:r>
          </a:p>
          <a:p>
            <a:pPr lvl="2"/>
            <a:r>
              <a:rPr lang="en-GB" dirty="0"/>
              <a:t>Most of the time.</a:t>
            </a:r>
          </a:p>
          <a:p>
            <a:r>
              <a:rPr lang="en-GB" dirty="0"/>
              <a:t>Because of the way in which movement is handled in Unity (and other game engines) we can end up with problems.</a:t>
            </a:r>
          </a:p>
          <a:p>
            <a:r>
              <a:rPr lang="en-GB" dirty="0"/>
              <a:t>The Tunnel Effect</a:t>
            </a:r>
          </a:p>
          <a:p>
            <a:pPr lvl="1"/>
            <a:r>
              <a:rPr lang="en-GB" dirty="0"/>
              <a:t>Fast-moving objects can seem to tunnel through obstacles.</a:t>
            </a:r>
          </a:p>
        </p:txBody>
      </p:sp>
    </p:spTree>
    <p:extLst>
      <p:ext uri="{BB962C8B-B14F-4D97-AF65-F5344CB8AC3E}">
        <p14:creationId xmlns:p14="http://schemas.microsoft.com/office/powerpoint/2010/main" val="1689290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4B8F-3D36-466A-945D-699E35758770}"/>
              </a:ext>
            </a:extLst>
          </p:cNvPr>
          <p:cNvSpPr>
            <a:spLocks noGrp="1"/>
          </p:cNvSpPr>
          <p:nvPr>
            <p:ph type="title"/>
          </p:nvPr>
        </p:nvSpPr>
        <p:spPr/>
        <p:txBody>
          <a:bodyPr/>
          <a:lstStyle/>
          <a:p>
            <a:r>
              <a:rPr lang="en-GB" dirty="0"/>
              <a:t>Linear Dynamics</a:t>
            </a:r>
          </a:p>
        </p:txBody>
      </p:sp>
      <p:sp>
        <p:nvSpPr>
          <p:cNvPr id="3" name="Content Placeholder 2">
            <a:extLst>
              <a:ext uri="{FF2B5EF4-FFF2-40B4-BE49-F238E27FC236}">
                <a16:creationId xmlns:a16="http://schemas.microsoft.com/office/drawing/2014/main" id="{96F7FDC2-7340-4062-9A42-472B88406FFC}"/>
              </a:ext>
            </a:extLst>
          </p:cNvPr>
          <p:cNvSpPr>
            <a:spLocks noGrp="1"/>
          </p:cNvSpPr>
          <p:nvPr>
            <p:ph sz="half" idx="1"/>
          </p:nvPr>
        </p:nvSpPr>
        <p:spPr>
          <a:xfrm>
            <a:off x="677334" y="2160589"/>
            <a:ext cx="8492792" cy="3880772"/>
          </a:xfrm>
        </p:spPr>
        <p:txBody>
          <a:bodyPr>
            <a:normAutofit fontScale="92500" lnSpcReduction="10000"/>
          </a:bodyPr>
          <a:lstStyle/>
          <a:p>
            <a:r>
              <a:rPr lang="en-GB" dirty="0"/>
              <a:t>In the real world, objects have </a:t>
            </a:r>
            <a:r>
              <a:rPr lang="en-GB" dirty="0">
                <a:solidFill>
                  <a:srgbClr val="0070C0"/>
                </a:solidFill>
              </a:rPr>
              <a:t>continuous</a:t>
            </a:r>
            <a:r>
              <a:rPr lang="en-GB" dirty="0"/>
              <a:t> motion in continuous time.</a:t>
            </a:r>
          </a:p>
          <a:p>
            <a:pPr lvl="1"/>
            <a:r>
              <a:rPr lang="en-GB" dirty="0"/>
              <a:t>At any specific millisecond, the object will have a position in space and time.</a:t>
            </a:r>
          </a:p>
          <a:p>
            <a:r>
              <a:rPr lang="en-GB" dirty="0"/>
              <a:t>In a computer simulation, objects are </a:t>
            </a:r>
            <a:r>
              <a:rPr lang="en-GB" dirty="0">
                <a:solidFill>
                  <a:srgbClr val="0070C0"/>
                </a:solidFill>
              </a:rPr>
              <a:t>redrawn </a:t>
            </a:r>
            <a:r>
              <a:rPr lang="en-GB" dirty="0">
                <a:solidFill>
                  <a:schemeClr val="tx2"/>
                </a:solidFill>
              </a:rPr>
              <a:t>every frame</a:t>
            </a:r>
            <a:r>
              <a:rPr lang="en-GB" dirty="0"/>
              <a:t>. Illusion of continuous motion.</a:t>
            </a:r>
          </a:p>
          <a:p>
            <a:pPr lvl="1"/>
            <a:r>
              <a:rPr lang="en-GB" dirty="0"/>
              <a:t>They will be redrawn at a </a:t>
            </a:r>
            <a:r>
              <a:rPr lang="en-GB" dirty="0">
                <a:solidFill>
                  <a:srgbClr val="0070C0"/>
                </a:solidFill>
              </a:rPr>
              <a:t>new location </a:t>
            </a:r>
            <a:r>
              <a:rPr lang="en-GB" dirty="0"/>
              <a:t>if they are in motion.</a:t>
            </a:r>
          </a:p>
          <a:p>
            <a:pPr lvl="1"/>
            <a:r>
              <a:rPr lang="en-GB" dirty="0">
                <a:hlinkClick r:id="rId3"/>
              </a:rPr>
              <a:t>5 Simple Flipbook Animations! – YouTube</a:t>
            </a:r>
            <a:r>
              <a:rPr lang="en-GB" dirty="0"/>
              <a:t> </a:t>
            </a:r>
          </a:p>
          <a:p>
            <a:r>
              <a:rPr lang="en-GB" dirty="0"/>
              <a:t>The space they have travelled through will not be checked for collisions with other objects.</a:t>
            </a:r>
          </a:p>
          <a:p>
            <a:r>
              <a:rPr lang="en-GB" dirty="0"/>
              <a:t>Move too quickly, and the object can teleport through another object without any collision being detected. </a:t>
            </a:r>
          </a:p>
          <a:p>
            <a:r>
              <a:rPr lang="en-GB" dirty="0"/>
              <a:t>Have too thin a barrier object, and the object can teleport through it without any collision being detected.</a:t>
            </a:r>
          </a:p>
        </p:txBody>
      </p:sp>
    </p:spTree>
    <p:extLst>
      <p:ext uri="{BB962C8B-B14F-4D97-AF65-F5344CB8AC3E}">
        <p14:creationId xmlns:p14="http://schemas.microsoft.com/office/powerpoint/2010/main" val="26022684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3120</TotalTime>
  <Words>2172</Words>
  <Application>Microsoft Office PowerPoint</Application>
  <PresentationFormat>Widescreen</PresentationFormat>
  <Paragraphs>232</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Consolas</vt:lpstr>
      <vt:lpstr>Trebuchet MS</vt:lpstr>
      <vt:lpstr>Wingdings</vt:lpstr>
      <vt:lpstr>Wingdings 3</vt:lpstr>
      <vt:lpstr>Facet</vt:lpstr>
      <vt:lpstr>Interactive Physics-Based Animation – Part 1</vt:lpstr>
      <vt:lpstr>Introduction</vt:lpstr>
      <vt:lpstr>Rigidbodies</vt:lpstr>
      <vt:lpstr>Rigidbodies</vt:lpstr>
      <vt:lpstr>Rigidbodies</vt:lpstr>
      <vt:lpstr>Rigidbodies and Kinematic objects</vt:lpstr>
      <vt:lpstr>Colliders and Collision Detection</vt:lpstr>
      <vt:lpstr>Collision Detection</vt:lpstr>
      <vt:lpstr>Linear Dynamics</vt:lpstr>
      <vt:lpstr>Tunnel Effect</vt:lpstr>
      <vt:lpstr>Tunnel Effect</vt:lpstr>
      <vt:lpstr>Preventing the Tunnel Effect</vt:lpstr>
      <vt:lpstr>Continuous Collision Detection</vt:lpstr>
      <vt:lpstr>Continuous Collision Detection and Fixed Update</vt:lpstr>
      <vt:lpstr>Continuous Dynamic and Continuous Speculative</vt:lpstr>
      <vt:lpstr>Selecting the best collision detection method</vt:lpstr>
      <vt:lpstr>Collision Detection Summary</vt:lpstr>
      <vt:lpstr>Collision Events</vt:lpstr>
      <vt:lpstr>Collision Detection Script Example</vt:lpstr>
      <vt:lpstr>Triggers</vt:lpstr>
      <vt:lpstr>Trigger Event Example</vt:lpstr>
      <vt:lpstr>Trigger Event Example Code</vt:lpstr>
      <vt:lpstr>Summary and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Physics-Based Animation</dc:title>
  <dc:creator>pauline</dc:creator>
  <cp:lastModifiedBy>Pauline Belford</cp:lastModifiedBy>
  <cp:revision>46</cp:revision>
  <dcterms:created xsi:type="dcterms:W3CDTF">2021-10-25T17:36:02Z</dcterms:created>
  <dcterms:modified xsi:type="dcterms:W3CDTF">2022-10-20T13:40:34Z</dcterms:modified>
</cp:coreProperties>
</file>