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35"/>
  </p:notesMasterIdLst>
  <p:sldIdLst>
    <p:sldId id="256" r:id="rId2"/>
    <p:sldId id="257" r:id="rId3"/>
    <p:sldId id="312" r:id="rId4"/>
    <p:sldId id="258" r:id="rId5"/>
    <p:sldId id="263" r:id="rId6"/>
    <p:sldId id="259" r:id="rId7"/>
    <p:sldId id="260" r:id="rId8"/>
    <p:sldId id="261" r:id="rId9"/>
    <p:sldId id="262" r:id="rId10"/>
    <p:sldId id="276" r:id="rId11"/>
    <p:sldId id="277" r:id="rId12"/>
    <p:sldId id="289" r:id="rId13"/>
    <p:sldId id="280" r:id="rId14"/>
    <p:sldId id="282" r:id="rId15"/>
    <p:sldId id="290"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6" r:id="rId29"/>
    <p:sldId id="304" r:id="rId30"/>
    <p:sldId id="305" r:id="rId31"/>
    <p:sldId id="307" r:id="rId32"/>
    <p:sldId id="308" r:id="rId33"/>
    <p:sldId id="30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96374" autoAdjust="0"/>
  </p:normalViewPr>
  <p:slideViewPr>
    <p:cSldViewPr snapToGrid="0">
      <p:cViewPr varScale="1">
        <p:scale>
          <a:sx n="110" d="100"/>
          <a:sy n="110" d="100"/>
        </p:scale>
        <p:origin x="342" y="108"/>
      </p:cViewPr>
      <p:guideLst/>
    </p:cSldViewPr>
  </p:slideViewPr>
  <p:outlineViewPr>
    <p:cViewPr>
      <p:scale>
        <a:sx n="33" d="100"/>
        <a:sy n="33" d="100"/>
      </p:scale>
      <p:origin x="0" y="-11088"/>
    </p:cViewPr>
  </p:outlin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FFD1C2-3200-4272-9287-FAC7891125ED}" type="datetimeFigureOut">
              <a:rPr lang="en-GB" smtClean="0"/>
              <a:t>03/11/2022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E1A159-788D-411D-B7CC-F51985FEFB73}" type="slidenum">
              <a:rPr lang="en-GB" smtClean="0"/>
              <a:t>‹#›</a:t>
            </a:fld>
            <a:endParaRPr lang="en-GB" dirty="0"/>
          </a:p>
        </p:txBody>
      </p:sp>
    </p:spTree>
    <p:extLst>
      <p:ext uri="{BB962C8B-B14F-4D97-AF65-F5344CB8AC3E}">
        <p14:creationId xmlns:p14="http://schemas.microsoft.com/office/powerpoint/2010/main" val="1338233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3E1A159-788D-411D-B7CC-F51985FEFB73}" type="slidenum">
              <a:rPr lang="en-GB" smtClean="0"/>
              <a:t>1</a:t>
            </a:fld>
            <a:endParaRPr lang="en-GB" dirty="0"/>
          </a:p>
        </p:txBody>
      </p:sp>
    </p:spTree>
    <p:extLst>
      <p:ext uri="{BB962C8B-B14F-4D97-AF65-F5344CB8AC3E}">
        <p14:creationId xmlns:p14="http://schemas.microsoft.com/office/powerpoint/2010/main" val="3710318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3E1A159-788D-411D-B7CC-F51985FEFB73}" type="slidenum">
              <a:rPr lang="en-GB" smtClean="0"/>
              <a:t>10</a:t>
            </a:fld>
            <a:endParaRPr lang="en-GB" dirty="0"/>
          </a:p>
        </p:txBody>
      </p:sp>
    </p:spTree>
    <p:extLst>
      <p:ext uri="{BB962C8B-B14F-4D97-AF65-F5344CB8AC3E}">
        <p14:creationId xmlns:p14="http://schemas.microsoft.com/office/powerpoint/2010/main" val="979917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3E1A159-788D-411D-B7CC-F51985FEFB73}" type="slidenum">
              <a:rPr lang="en-GB" smtClean="0"/>
              <a:t>11</a:t>
            </a:fld>
            <a:endParaRPr lang="en-GB" dirty="0"/>
          </a:p>
        </p:txBody>
      </p:sp>
    </p:spTree>
    <p:extLst>
      <p:ext uri="{BB962C8B-B14F-4D97-AF65-F5344CB8AC3E}">
        <p14:creationId xmlns:p14="http://schemas.microsoft.com/office/powerpoint/2010/main" val="987448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3E1A159-788D-411D-B7CC-F51985FEFB73}" type="slidenum">
              <a:rPr lang="en-GB" smtClean="0"/>
              <a:t>12</a:t>
            </a:fld>
            <a:endParaRPr lang="en-GB" dirty="0"/>
          </a:p>
        </p:txBody>
      </p:sp>
    </p:spTree>
    <p:extLst>
      <p:ext uri="{BB962C8B-B14F-4D97-AF65-F5344CB8AC3E}">
        <p14:creationId xmlns:p14="http://schemas.microsoft.com/office/powerpoint/2010/main" val="805220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3E1A159-788D-411D-B7CC-F51985FEFB73}" type="slidenum">
              <a:rPr lang="en-GB" smtClean="0"/>
              <a:t>13</a:t>
            </a:fld>
            <a:endParaRPr lang="en-GB" dirty="0"/>
          </a:p>
        </p:txBody>
      </p:sp>
    </p:spTree>
    <p:extLst>
      <p:ext uri="{BB962C8B-B14F-4D97-AF65-F5344CB8AC3E}">
        <p14:creationId xmlns:p14="http://schemas.microsoft.com/office/powerpoint/2010/main" val="3567914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3E1A159-788D-411D-B7CC-F51985FEFB73}" type="slidenum">
              <a:rPr lang="en-GB" smtClean="0"/>
              <a:t>14</a:t>
            </a:fld>
            <a:endParaRPr lang="en-GB" dirty="0"/>
          </a:p>
        </p:txBody>
      </p:sp>
    </p:spTree>
    <p:extLst>
      <p:ext uri="{BB962C8B-B14F-4D97-AF65-F5344CB8AC3E}">
        <p14:creationId xmlns:p14="http://schemas.microsoft.com/office/powerpoint/2010/main" val="3815703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3E1A159-788D-411D-B7CC-F51985FEFB73}" type="slidenum">
              <a:rPr lang="en-GB" smtClean="0"/>
              <a:t>15</a:t>
            </a:fld>
            <a:endParaRPr lang="en-GB" dirty="0"/>
          </a:p>
        </p:txBody>
      </p:sp>
    </p:spTree>
    <p:extLst>
      <p:ext uri="{BB962C8B-B14F-4D97-AF65-F5344CB8AC3E}">
        <p14:creationId xmlns:p14="http://schemas.microsoft.com/office/powerpoint/2010/main" val="1941037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3E1A159-788D-411D-B7CC-F51985FEFB73}" type="slidenum">
              <a:rPr lang="en-GB" smtClean="0"/>
              <a:t>16</a:t>
            </a:fld>
            <a:endParaRPr lang="en-GB" dirty="0"/>
          </a:p>
        </p:txBody>
      </p:sp>
    </p:spTree>
    <p:extLst>
      <p:ext uri="{BB962C8B-B14F-4D97-AF65-F5344CB8AC3E}">
        <p14:creationId xmlns:p14="http://schemas.microsoft.com/office/powerpoint/2010/main" val="208248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 about the various windows: how the editor is organised logically.</a:t>
            </a:r>
            <a:br>
              <a:rPr lang="en-GB" dirty="0"/>
            </a:br>
            <a:r>
              <a:rPr lang="en-GB" dirty="0"/>
              <a:t>Hierarchy.</a:t>
            </a:r>
          </a:p>
          <a:p>
            <a:r>
              <a:rPr lang="en-GB" dirty="0"/>
              <a:t> SampleScene (can rename, can have many scenes in one Game…)</a:t>
            </a:r>
          </a:p>
          <a:p>
            <a:r>
              <a:rPr lang="en-GB" dirty="0"/>
              <a:t>When you click on other objects in the hierarchy (scene objects) the Inspector window shows their properties.</a:t>
            </a:r>
          </a:p>
          <a:p>
            <a:r>
              <a:rPr lang="en-GB" dirty="0"/>
              <a:t>Main Camera: Field of view over the scene. Can move the camera using scripts, or keep it static. Or can swap it out for a Character Controller which has a 1</a:t>
            </a:r>
            <a:r>
              <a:rPr lang="en-GB" baseline="30000" dirty="0"/>
              <a:t>st</a:t>
            </a:r>
            <a:r>
              <a:rPr lang="en-GB" dirty="0"/>
              <a:t> person perspective camera. </a:t>
            </a:r>
          </a:p>
          <a:p>
            <a:r>
              <a:rPr lang="en-GB" dirty="0"/>
              <a:t>Directional Light: Various properties we can change (e.g. we could change the lighting type to Spot or Point, change the lighting intensity, change the Shadows…</a:t>
            </a:r>
          </a:p>
          <a:p>
            <a:r>
              <a:rPr lang="en-GB" dirty="0"/>
              <a:t>Project window – All assets (currently only Scenes folder as we haven’t added anything) </a:t>
            </a:r>
          </a:p>
          <a:p>
            <a:r>
              <a:rPr lang="en-GB" dirty="0"/>
              <a:t>Show how to add new folders to organise things. Create one for Scripts and one for Prefabs. They will only have folder outlines as they don’t currently contain anything.</a:t>
            </a:r>
          </a:p>
          <a:p>
            <a:r>
              <a:rPr lang="en-GB" dirty="0"/>
              <a:t>Console window – build messages, error messages and game debug messages will all appear here.</a:t>
            </a:r>
          </a:p>
        </p:txBody>
      </p:sp>
      <p:sp>
        <p:nvSpPr>
          <p:cNvPr id="4" name="Slide Number Placeholder 3"/>
          <p:cNvSpPr>
            <a:spLocks noGrp="1"/>
          </p:cNvSpPr>
          <p:nvPr>
            <p:ph type="sldNum" sz="quarter" idx="5"/>
          </p:nvPr>
        </p:nvSpPr>
        <p:spPr/>
        <p:txBody>
          <a:bodyPr/>
          <a:lstStyle/>
          <a:p>
            <a:fld id="{E3E1A159-788D-411D-B7CC-F51985FEFB73}" type="slidenum">
              <a:rPr lang="en-GB" smtClean="0"/>
              <a:t>17</a:t>
            </a:fld>
            <a:endParaRPr lang="en-GB" dirty="0"/>
          </a:p>
        </p:txBody>
      </p:sp>
    </p:spTree>
    <p:extLst>
      <p:ext uri="{BB962C8B-B14F-4D97-AF65-F5344CB8AC3E}">
        <p14:creationId xmlns:p14="http://schemas.microsoft.com/office/powerpoint/2010/main" val="3169417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 about the Cube properties – mesh, materials etc.</a:t>
            </a:r>
          </a:p>
          <a:p>
            <a:r>
              <a:rPr lang="en-GB" dirty="0"/>
              <a:t>Show how we can change the position, rotation and scale of the Cube using the properties inspector, and the tools.</a:t>
            </a:r>
          </a:p>
        </p:txBody>
      </p:sp>
      <p:sp>
        <p:nvSpPr>
          <p:cNvPr id="4" name="Slide Number Placeholder 3"/>
          <p:cNvSpPr>
            <a:spLocks noGrp="1"/>
          </p:cNvSpPr>
          <p:nvPr>
            <p:ph type="sldNum" sz="quarter" idx="5"/>
          </p:nvPr>
        </p:nvSpPr>
        <p:spPr/>
        <p:txBody>
          <a:bodyPr/>
          <a:lstStyle/>
          <a:p>
            <a:fld id="{E3E1A159-788D-411D-B7CC-F51985FEFB73}" type="slidenum">
              <a:rPr lang="en-GB" smtClean="0"/>
              <a:t>18</a:t>
            </a:fld>
            <a:endParaRPr lang="en-GB" dirty="0"/>
          </a:p>
        </p:txBody>
      </p:sp>
    </p:spTree>
    <p:extLst>
      <p:ext uri="{BB962C8B-B14F-4D97-AF65-F5344CB8AC3E}">
        <p14:creationId xmlns:p14="http://schemas.microsoft.com/office/powerpoint/2010/main" val="3931845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3E1A159-788D-411D-B7CC-F51985FEFB73}" type="slidenum">
              <a:rPr lang="en-GB" smtClean="0"/>
              <a:t>19</a:t>
            </a:fld>
            <a:endParaRPr lang="en-GB" dirty="0"/>
          </a:p>
        </p:txBody>
      </p:sp>
    </p:spTree>
    <p:extLst>
      <p:ext uri="{BB962C8B-B14F-4D97-AF65-F5344CB8AC3E}">
        <p14:creationId xmlns:p14="http://schemas.microsoft.com/office/powerpoint/2010/main" val="2005829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3E1A159-788D-411D-B7CC-F51985FEFB73}" type="slidenum">
              <a:rPr lang="en-GB" smtClean="0"/>
              <a:t>2</a:t>
            </a:fld>
            <a:endParaRPr lang="en-GB" dirty="0"/>
          </a:p>
        </p:txBody>
      </p:sp>
    </p:spTree>
    <p:extLst>
      <p:ext uri="{BB962C8B-B14F-4D97-AF65-F5344CB8AC3E}">
        <p14:creationId xmlns:p14="http://schemas.microsoft.com/office/powerpoint/2010/main" val="1916624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Scripts are classes. They all extend from MonoBehaviour. This is in one of the collections we are importing in the script header. The must all have a Start method, which initialises the object at run-time. They must have an Update method, which is called once per frame at runtime.</a:t>
            </a:r>
          </a:p>
        </p:txBody>
      </p:sp>
      <p:sp>
        <p:nvSpPr>
          <p:cNvPr id="4" name="Slide Number Placeholder 3"/>
          <p:cNvSpPr>
            <a:spLocks noGrp="1"/>
          </p:cNvSpPr>
          <p:nvPr>
            <p:ph type="sldNum" sz="quarter" idx="5"/>
          </p:nvPr>
        </p:nvSpPr>
        <p:spPr/>
        <p:txBody>
          <a:bodyPr/>
          <a:lstStyle/>
          <a:p>
            <a:fld id="{E3E1A159-788D-411D-B7CC-F51985FEFB73}" type="slidenum">
              <a:rPr lang="en-GB" smtClean="0"/>
              <a:t>20</a:t>
            </a:fld>
            <a:endParaRPr lang="en-GB" dirty="0"/>
          </a:p>
        </p:txBody>
      </p:sp>
    </p:spTree>
    <p:extLst>
      <p:ext uri="{BB962C8B-B14F-4D97-AF65-F5344CB8AC3E}">
        <p14:creationId xmlns:p14="http://schemas.microsoft.com/office/powerpoint/2010/main" val="671459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3E1A159-788D-411D-B7CC-F51985FEFB73}" type="slidenum">
              <a:rPr lang="en-GB" smtClean="0"/>
              <a:t>21</a:t>
            </a:fld>
            <a:endParaRPr lang="en-GB" dirty="0"/>
          </a:p>
        </p:txBody>
      </p:sp>
    </p:spTree>
    <p:extLst>
      <p:ext uri="{BB962C8B-B14F-4D97-AF65-F5344CB8AC3E}">
        <p14:creationId xmlns:p14="http://schemas.microsoft.com/office/powerpoint/2010/main" val="3525942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3E1A159-788D-411D-B7CC-F51985FEFB73}" type="slidenum">
              <a:rPr lang="en-GB" smtClean="0"/>
              <a:t>22</a:t>
            </a:fld>
            <a:endParaRPr lang="en-GB" dirty="0"/>
          </a:p>
        </p:txBody>
      </p:sp>
    </p:spTree>
    <p:extLst>
      <p:ext uri="{BB962C8B-B14F-4D97-AF65-F5344CB8AC3E}">
        <p14:creationId xmlns:p14="http://schemas.microsoft.com/office/powerpoint/2010/main" val="18649662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3E1A159-788D-411D-B7CC-F51985FEFB73}" type="slidenum">
              <a:rPr lang="en-GB" smtClean="0"/>
              <a:t>23</a:t>
            </a:fld>
            <a:endParaRPr lang="en-GB" dirty="0"/>
          </a:p>
        </p:txBody>
      </p:sp>
    </p:spTree>
    <p:extLst>
      <p:ext uri="{BB962C8B-B14F-4D97-AF65-F5344CB8AC3E}">
        <p14:creationId xmlns:p14="http://schemas.microsoft.com/office/powerpoint/2010/main" val="3079872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this running.</a:t>
            </a:r>
          </a:p>
        </p:txBody>
      </p:sp>
      <p:sp>
        <p:nvSpPr>
          <p:cNvPr id="4" name="Slide Number Placeholder 3"/>
          <p:cNvSpPr>
            <a:spLocks noGrp="1"/>
          </p:cNvSpPr>
          <p:nvPr>
            <p:ph type="sldNum" sz="quarter" idx="5"/>
          </p:nvPr>
        </p:nvSpPr>
        <p:spPr/>
        <p:txBody>
          <a:bodyPr/>
          <a:lstStyle/>
          <a:p>
            <a:fld id="{E3E1A159-788D-411D-B7CC-F51985FEFB73}" type="slidenum">
              <a:rPr lang="en-GB" smtClean="0"/>
              <a:t>24</a:t>
            </a:fld>
            <a:endParaRPr lang="en-GB" dirty="0"/>
          </a:p>
        </p:txBody>
      </p:sp>
    </p:spTree>
    <p:extLst>
      <p:ext uri="{BB962C8B-B14F-4D97-AF65-F5344CB8AC3E}">
        <p14:creationId xmlns:p14="http://schemas.microsoft.com/office/powerpoint/2010/main" val="8169391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3E1A159-788D-411D-B7CC-F51985FEFB73}" type="slidenum">
              <a:rPr lang="en-GB" smtClean="0"/>
              <a:t>25</a:t>
            </a:fld>
            <a:endParaRPr lang="en-GB" dirty="0"/>
          </a:p>
        </p:txBody>
      </p:sp>
    </p:spTree>
    <p:extLst>
      <p:ext uri="{BB962C8B-B14F-4D97-AF65-F5344CB8AC3E}">
        <p14:creationId xmlns:p14="http://schemas.microsoft.com/office/powerpoint/2010/main" val="31022481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3E1A159-788D-411D-B7CC-F51985FEFB73}" type="slidenum">
              <a:rPr lang="en-GB" smtClean="0"/>
              <a:t>26</a:t>
            </a:fld>
            <a:endParaRPr lang="en-GB" dirty="0"/>
          </a:p>
        </p:txBody>
      </p:sp>
    </p:spTree>
    <p:extLst>
      <p:ext uri="{BB962C8B-B14F-4D97-AF65-F5344CB8AC3E}">
        <p14:creationId xmlns:p14="http://schemas.microsoft.com/office/powerpoint/2010/main" val="20550707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3E1A159-788D-411D-B7CC-F51985FEFB73}" type="slidenum">
              <a:rPr lang="en-GB" smtClean="0"/>
              <a:t>27</a:t>
            </a:fld>
            <a:endParaRPr lang="en-GB" dirty="0"/>
          </a:p>
        </p:txBody>
      </p:sp>
    </p:spTree>
    <p:extLst>
      <p:ext uri="{BB962C8B-B14F-4D97-AF65-F5344CB8AC3E}">
        <p14:creationId xmlns:p14="http://schemas.microsoft.com/office/powerpoint/2010/main" val="10235530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Hierarchy we now only have the camera and light, and the </a:t>
            </a:r>
            <a:r>
              <a:rPr lang="en-GB" dirty="0" err="1"/>
              <a:t>GameManager</a:t>
            </a:r>
            <a:r>
              <a:rPr lang="en-GB" dirty="0"/>
              <a:t> object. There is nothing visible in the scene. The </a:t>
            </a:r>
            <a:r>
              <a:rPr lang="en-GB" dirty="0" err="1"/>
              <a:t>GameManager</a:t>
            </a:r>
            <a:r>
              <a:rPr lang="en-GB" dirty="0"/>
              <a:t> object will create our Cube at position 0, 0, 0 with a rotation generated randomly by the Cube’s Rotator script.</a:t>
            </a:r>
          </a:p>
        </p:txBody>
      </p:sp>
      <p:sp>
        <p:nvSpPr>
          <p:cNvPr id="4" name="Slide Number Placeholder 3"/>
          <p:cNvSpPr>
            <a:spLocks noGrp="1"/>
          </p:cNvSpPr>
          <p:nvPr>
            <p:ph type="sldNum" sz="quarter" idx="5"/>
          </p:nvPr>
        </p:nvSpPr>
        <p:spPr/>
        <p:txBody>
          <a:bodyPr/>
          <a:lstStyle/>
          <a:p>
            <a:fld id="{E3E1A159-788D-411D-B7CC-F51985FEFB73}" type="slidenum">
              <a:rPr lang="en-GB" smtClean="0"/>
              <a:t>28</a:t>
            </a:fld>
            <a:endParaRPr lang="en-GB" dirty="0"/>
          </a:p>
        </p:txBody>
      </p:sp>
    </p:spTree>
    <p:extLst>
      <p:ext uri="{BB962C8B-B14F-4D97-AF65-F5344CB8AC3E}">
        <p14:creationId xmlns:p14="http://schemas.microsoft.com/office/powerpoint/2010/main" val="5353532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we instantiate our Cube, we need to specify the location of the object, and the rotation. There are many </a:t>
            </a:r>
            <a:r>
              <a:rPr lang="en-GB" dirty="0" err="1"/>
              <a:t>wayus</a:t>
            </a:r>
            <a:r>
              <a:rPr lang="en-GB" dirty="0"/>
              <a:t> to express rotations. The most straightforward is using Quaternions.</a:t>
            </a:r>
          </a:p>
          <a:p>
            <a:r>
              <a:rPr lang="en-GB" dirty="0" err="1"/>
              <a:t>Quaternion.identify</a:t>
            </a:r>
            <a:r>
              <a:rPr lang="en-GB" dirty="0"/>
              <a:t> enables us to get the rotation value. </a:t>
            </a:r>
          </a:p>
          <a:p>
            <a:r>
              <a:rPr lang="en-GB" dirty="0"/>
              <a:t>(Quaternions are a mathematical notation for representing spatial orientations and rotations of elements in 2D space. They encode information about an axis-angle rotation around an arbitrary axis.)</a:t>
            </a:r>
          </a:p>
        </p:txBody>
      </p:sp>
      <p:sp>
        <p:nvSpPr>
          <p:cNvPr id="4" name="Slide Number Placeholder 3"/>
          <p:cNvSpPr>
            <a:spLocks noGrp="1"/>
          </p:cNvSpPr>
          <p:nvPr>
            <p:ph type="sldNum" sz="quarter" idx="5"/>
          </p:nvPr>
        </p:nvSpPr>
        <p:spPr/>
        <p:txBody>
          <a:bodyPr/>
          <a:lstStyle/>
          <a:p>
            <a:fld id="{E3E1A159-788D-411D-B7CC-F51985FEFB73}" type="slidenum">
              <a:rPr lang="en-GB" smtClean="0"/>
              <a:t>29</a:t>
            </a:fld>
            <a:endParaRPr lang="en-GB" dirty="0"/>
          </a:p>
        </p:txBody>
      </p:sp>
    </p:spTree>
    <p:extLst>
      <p:ext uri="{BB962C8B-B14F-4D97-AF65-F5344CB8AC3E}">
        <p14:creationId xmlns:p14="http://schemas.microsoft.com/office/powerpoint/2010/main" val="59455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3E1A159-788D-411D-B7CC-F51985FEFB73}" type="slidenum">
              <a:rPr lang="en-GB" smtClean="0"/>
              <a:t>3</a:t>
            </a:fld>
            <a:endParaRPr lang="en-GB" dirty="0"/>
          </a:p>
        </p:txBody>
      </p:sp>
    </p:spTree>
    <p:extLst>
      <p:ext uri="{BB962C8B-B14F-4D97-AF65-F5344CB8AC3E}">
        <p14:creationId xmlns:p14="http://schemas.microsoft.com/office/powerpoint/2010/main" val="5634957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this works.</a:t>
            </a:r>
          </a:p>
        </p:txBody>
      </p:sp>
      <p:sp>
        <p:nvSpPr>
          <p:cNvPr id="4" name="Slide Number Placeholder 3"/>
          <p:cNvSpPr>
            <a:spLocks noGrp="1"/>
          </p:cNvSpPr>
          <p:nvPr>
            <p:ph type="sldNum" sz="quarter" idx="5"/>
          </p:nvPr>
        </p:nvSpPr>
        <p:spPr/>
        <p:txBody>
          <a:bodyPr/>
          <a:lstStyle/>
          <a:p>
            <a:fld id="{E3E1A159-788D-411D-B7CC-F51985FEFB73}" type="slidenum">
              <a:rPr lang="en-GB" smtClean="0"/>
              <a:t>30</a:t>
            </a:fld>
            <a:endParaRPr lang="en-GB" dirty="0"/>
          </a:p>
        </p:txBody>
      </p:sp>
    </p:spTree>
    <p:extLst>
      <p:ext uri="{BB962C8B-B14F-4D97-AF65-F5344CB8AC3E}">
        <p14:creationId xmlns:p14="http://schemas.microsoft.com/office/powerpoint/2010/main" val="2491904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3E1A159-788D-411D-B7CC-F51985FEFB73}" type="slidenum">
              <a:rPr lang="en-GB" smtClean="0"/>
              <a:t>31</a:t>
            </a:fld>
            <a:endParaRPr lang="en-GB" dirty="0"/>
          </a:p>
        </p:txBody>
      </p:sp>
    </p:spTree>
    <p:extLst>
      <p:ext uri="{BB962C8B-B14F-4D97-AF65-F5344CB8AC3E}">
        <p14:creationId xmlns:p14="http://schemas.microsoft.com/office/powerpoint/2010/main" val="26750907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3E1A159-788D-411D-B7CC-F51985FEFB73}" type="slidenum">
              <a:rPr lang="en-GB" smtClean="0"/>
              <a:t>32</a:t>
            </a:fld>
            <a:endParaRPr lang="en-GB" dirty="0"/>
          </a:p>
        </p:txBody>
      </p:sp>
    </p:spTree>
    <p:extLst>
      <p:ext uri="{BB962C8B-B14F-4D97-AF65-F5344CB8AC3E}">
        <p14:creationId xmlns:p14="http://schemas.microsoft.com/office/powerpoint/2010/main" val="1420001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3E1A159-788D-411D-B7CC-F51985FEFB73}" type="slidenum">
              <a:rPr lang="en-GB" smtClean="0"/>
              <a:t>33</a:t>
            </a:fld>
            <a:endParaRPr lang="en-GB" dirty="0"/>
          </a:p>
        </p:txBody>
      </p:sp>
    </p:spTree>
    <p:extLst>
      <p:ext uri="{BB962C8B-B14F-4D97-AF65-F5344CB8AC3E}">
        <p14:creationId xmlns:p14="http://schemas.microsoft.com/office/powerpoint/2010/main" val="1576696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3E1A159-788D-411D-B7CC-F51985FEFB73}" type="slidenum">
              <a:rPr lang="en-GB" smtClean="0"/>
              <a:t>4</a:t>
            </a:fld>
            <a:endParaRPr lang="en-GB" dirty="0"/>
          </a:p>
        </p:txBody>
      </p:sp>
    </p:spTree>
    <p:extLst>
      <p:ext uri="{BB962C8B-B14F-4D97-AF65-F5344CB8AC3E}">
        <p14:creationId xmlns:p14="http://schemas.microsoft.com/office/powerpoint/2010/main" val="1826373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3E1A159-788D-411D-B7CC-F51985FEFB73}" type="slidenum">
              <a:rPr lang="en-GB" smtClean="0"/>
              <a:t>5</a:t>
            </a:fld>
            <a:endParaRPr lang="en-GB" dirty="0"/>
          </a:p>
        </p:txBody>
      </p:sp>
    </p:spTree>
    <p:extLst>
      <p:ext uri="{BB962C8B-B14F-4D97-AF65-F5344CB8AC3E}">
        <p14:creationId xmlns:p14="http://schemas.microsoft.com/office/powerpoint/2010/main" val="3425793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3E1A159-788D-411D-B7CC-F51985FEFB73}" type="slidenum">
              <a:rPr lang="en-GB" smtClean="0"/>
              <a:t>6</a:t>
            </a:fld>
            <a:endParaRPr lang="en-GB" dirty="0"/>
          </a:p>
        </p:txBody>
      </p:sp>
    </p:spTree>
    <p:extLst>
      <p:ext uri="{BB962C8B-B14F-4D97-AF65-F5344CB8AC3E}">
        <p14:creationId xmlns:p14="http://schemas.microsoft.com/office/powerpoint/2010/main" val="3642053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3E1A159-788D-411D-B7CC-F51985FEFB73}" type="slidenum">
              <a:rPr lang="en-GB" smtClean="0"/>
              <a:t>7</a:t>
            </a:fld>
            <a:endParaRPr lang="en-GB" dirty="0"/>
          </a:p>
        </p:txBody>
      </p:sp>
    </p:spTree>
    <p:extLst>
      <p:ext uri="{BB962C8B-B14F-4D97-AF65-F5344CB8AC3E}">
        <p14:creationId xmlns:p14="http://schemas.microsoft.com/office/powerpoint/2010/main" val="2540387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3E1A159-788D-411D-B7CC-F51985FEFB73}" type="slidenum">
              <a:rPr lang="en-GB" smtClean="0"/>
              <a:t>8</a:t>
            </a:fld>
            <a:endParaRPr lang="en-GB" dirty="0"/>
          </a:p>
        </p:txBody>
      </p:sp>
    </p:spTree>
    <p:extLst>
      <p:ext uri="{BB962C8B-B14F-4D97-AF65-F5344CB8AC3E}">
        <p14:creationId xmlns:p14="http://schemas.microsoft.com/office/powerpoint/2010/main" val="257517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3E1A159-788D-411D-B7CC-F51985FEFB73}" type="slidenum">
              <a:rPr lang="en-GB" smtClean="0"/>
              <a:t>9</a:t>
            </a:fld>
            <a:endParaRPr lang="en-GB" dirty="0"/>
          </a:p>
        </p:txBody>
      </p:sp>
    </p:spTree>
    <p:extLst>
      <p:ext uri="{BB962C8B-B14F-4D97-AF65-F5344CB8AC3E}">
        <p14:creationId xmlns:p14="http://schemas.microsoft.com/office/powerpoint/2010/main" val="1335870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2908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374967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379376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501705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09966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413617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6152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9459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17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6638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0063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2218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6292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0173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5011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5266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6E9DEC-419B-4CC5-A080-3B06BD5A8291}" type="datetimeFigureOut">
              <a:rPr lang="en-US" smtClean="0"/>
              <a:t>11/3/2022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1316190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earn.unity.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ocs.unity3d.com/2022.1/Documentation/Manual/UnityManual.html"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9FD9-58C1-4CAD-8F72-A548A4D39208}"/>
              </a:ext>
            </a:extLst>
          </p:cNvPr>
          <p:cNvSpPr>
            <a:spLocks noGrp="1"/>
          </p:cNvSpPr>
          <p:nvPr>
            <p:ph type="ctrTitle"/>
          </p:nvPr>
        </p:nvSpPr>
        <p:spPr/>
        <p:txBody>
          <a:bodyPr/>
          <a:lstStyle/>
          <a:p>
            <a:r>
              <a:rPr lang="en-GB" dirty="0"/>
              <a:t>Intro to Unity</a:t>
            </a:r>
          </a:p>
        </p:txBody>
      </p:sp>
      <p:sp>
        <p:nvSpPr>
          <p:cNvPr id="3" name="Subtitle 2">
            <a:extLst>
              <a:ext uri="{FF2B5EF4-FFF2-40B4-BE49-F238E27FC236}">
                <a16:creationId xmlns:a16="http://schemas.microsoft.com/office/drawing/2014/main" id="{C825929E-62EF-4B21-BE05-CA03D40E5C26}"/>
              </a:ext>
            </a:extLst>
          </p:cNvPr>
          <p:cNvSpPr>
            <a:spLocks noGrp="1"/>
          </p:cNvSpPr>
          <p:nvPr>
            <p:ph type="subTitle" idx="1"/>
          </p:nvPr>
        </p:nvSpPr>
        <p:spPr/>
        <p:txBody>
          <a:bodyPr/>
          <a:lstStyle/>
          <a:p>
            <a:r>
              <a:rPr lang="en-GB" dirty="0"/>
              <a:t>Pauline Belford</a:t>
            </a:r>
          </a:p>
        </p:txBody>
      </p:sp>
    </p:spTree>
    <p:extLst>
      <p:ext uri="{BB962C8B-B14F-4D97-AF65-F5344CB8AC3E}">
        <p14:creationId xmlns:p14="http://schemas.microsoft.com/office/powerpoint/2010/main" val="4022956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021747"/>
            <a:ext cx="8596668" cy="4019615"/>
          </a:xfrm>
        </p:spPr>
        <p:txBody>
          <a:bodyPr>
            <a:noAutofit/>
          </a:bodyPr>
          <a:lstStyle/>
          <a:p>
            <a:r>
              <a:rPr lang="en-GB" sz="2400" dirty="0"/>
              <a:t>One of the reasons why Unity has become so popular is that it comes with a library of </a:t>
            </a:r>
            <a:r>
              <a:rPr lang="en-GB" sz="2400" b="1" dirty="0"/>
              <a:t>packages</a:t>
            </a:r>
            <a:r>
              <a:rPr lang="en-GB" sz="2400" dirty="0"/>
              <a:t>.  </a:t>
            </a:r>
          </a:p>
          <a:p>
            <a:pPr lvl="1"/>
            <a:r>
              <a:rPr lang="en-GB" sz="2000" dirty="0"/>
              <a:t>These are units of predefined functionality that we can easily drop into a project.</a:t>
            </a:r>
          </a:p>
          <a:p>
            <a:r>
              <a:rPr lang="en-GB" sz="2400" dirty="0"/>
              <a:t>One of these packages is the </a:t>
            </a:r>
            <a:r>
              <a:rPr lang="en-GB" sz="2400" dirty="0" err="1"/>
              <a:t>FPSController</a:t>
            </a:r>
            <a:r>
              <a:rPr lang="en-GB" sz="2400" dirty="0"/>
              <a:t>.</a:t>
            </a:r>
          </a:p>
          <a:p>
            <a:pPr lvl="1"/>
            <a:r>
              <a:rPr lang="en-GB" sz="2000" dirty="0"/>
              <a:t>This gives us controllers through which we can experience our game.</a:t>
            </a:r>
          </a:p>
          <a:p>
            <a:r>
              <a:rPr lang="en-GB" sz="2400" dirty="0"/>
              <a:t>Through the packages we can also add terrains and other tools.</a:t>
            </a:r>
          </a:p>
          <a:p>
            <a:pPr lvl="1"/>
            <a:r>
              <a:rPr lang="en-GB" sz="2000" dirty="0"/>
              <a:t>These are important, but are not our main focus just now.</a:t>
            </a:r>
          </a:p>
        </p:txBody>
      </p:sp>
      <p:sp>
        <p:nvSpPr>
          <p:cNvPr id="2" name="Title 1"/>
          <p:cNvSpPr>
            <a:spLocks noGrp="1"/>
          </p:cNvSpPr>
          <p:nvPr>
            <p:ph type="title"/>
          </p:nvPr>
        </p:nvSpPr>
        <p:spPr/>
        <p:txBody>
          <a:bodyPr/>
          <a:lstStyle/>
          <a:p>
            <a:r>
              <a:rPr lang="en-GB" dirty="0"/>
              <a:t>Packages</a:t>
            </a:r>
          </a:p>
        </p:txBody>
      </p:sp>
    </p:spTree>
    <p:extLst>
      <p:ext uri="{BB962C8B-B14F-4D97-AF65-F5344CB8AC3E}">
        <p14:creationId xmlns:p14="http://schemas.microsoft.com/office/powerpoint/2010/main" val="1812854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GB" dirty="0"/>
              <a:t>Terrains are the geography of our scene.</a:t>
            </a:r>
          </a:p>
          <a:p>
            <a:pPr lvl="1"/>
            <a:r>
              <a:rPr lang="en-GB" dirty="0"/>
              <a:t>We add them like other game objects.</a:t>
            </a:r>
          </a:p>
          <a:p>
            <a:r>
              <a:rPr lang="en-GB" dirty="0"/>
              <a:t>Within the terrain editor, we can adjust the topography.</a:t>
            </a:r>
          </a:p>
          <a:p>
            <a:pPr lvl="1"/>
            <a:r>
              <a:rPr lang="en-GB" dirty="0"/>
              <a:t>Add cliffs, hills and mountains.</a:t>
            </a:r>
          </a:p>
          <a:p>
            <a:r>
              <a:rPr lang="en-GB" dirty="0"/>
              <a:t>We can also apply 'textures'.</a:t>
            </a:r>
          </a:p>
          <a:p>
            <a:pPr lvl="1"/>
            <a:r>
              <a:rPr lang="en-GB" dirty="0"/>
              <a:t>This lets us model different kinds of geography such as 'rock' and 'grass.</a:t>
            </a:r>
          </a:p>
          <a:p>
            <a:r>
              <a:rPr lang="en-GB" dirty="0"/>
              <a:t>Unity lets us paint these on, and use any kind of image as a texture.</a:t>
            </a:r>
          </a:p>
          <a:p>
            <a:pPr lvl="1"/>
            <a:r>
              <a:rPr lang="en-GB" dirty="0"/>
              <a:t>With occasionally horrifying results.</a:t>
            </a:r>
          </a:p>
          <a:p>
            <a:r>
              <a:rPr lang="en-GB" dirty="0"/>
              <a:t>Textures can also be applied to game objects.</a:t>
            </a:r>
          </a:p>
          <a:p>
            <a:pPr lvl="1"/>
            <a:r>
              <a:rPr lang="en-GB" dirty="0"/>
              <a:t>With equally horrifying results.</a:t>
            </a:r>
          </a:p>
          <a:p>
            <a:r>
              <a:rPr lang="en-GB" dirty="0"/>
              <a:t>You will do this a different way in AR.</a:t>
            </a:r>
          </a:p>
        </p:txBody>
      </p:sp>
      <p:sp>
        <p:nvSpPr>
          <p:cNvPr id="2" name="Title 1"/>
          <p:cNvSpPr>
            <a:spLocks noGrp="1"/>
          </p:cNvSpPr>
          <p:nvPr>
            <p:ph type="title"/>
          </p:nvPr>
        </p:nvSpPr>
        <p:spPr/>
        <p:txBody>
          <a:bodyPr/>
          <a:lstStyle/>
          <a:p>
            <a:r>
              <a:rPr lang="en-GB" dirty="0"/>
              <a:t>Terrains</a:t>
            </a:r>
          </a:p>
        </p:txBody>
      </p:sp>
    </p:spTree>
    <p:extLst>
      <p:ext uri="{BB962C8B-B14F-4D97-AF65-F5344CB8AC3E}">
        <p14:creationId xmlns:p14="http://schemas.microsoft.com/office/powerpoint/2010/main" val="1274493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6057" y="1564970"/>
            <a:ext cx="8596668" cy="4683430"/>
          </a:xfrm>
        </p:spPr>
        <p:txBody>
          <a:bodyPr>
            <a:noAutofit/>
          </a:bodyPr>
          <a:lstStyle/>
          <a:p>
            <a:r>
              <a:rPr lang="en-GB" sz="2400" dirty="0"/>
              <a:t>The richness of graphical representation is in many ways driven by light.</a:t>
            </a:r>
          </a:p>
          <a:p>
            <a:pPr lvl="1"/>
            <a:r>
              <a:rPr lang="en-GB" sz="2000" dirty="0"/>
              <a:t>Without light, 3D contours are not possible to discern.</a:t>
            </a:r>
          </a:p>
          <a:p>
            <a:r>
              <a:rPr lang="en-GB" sz="2400" dirty="0"/>
              <a:t>Within unity, we have several kinds of light sources.</a:t>
            </a:r>
          </a:p>
          <a:p>
            <a:pPr lvl="1"/>
            <a:r>
              <a:rPr lang="en-GB" sz="2000" dirty="0"/>
              <a:t>Directional, which work like a sun - infinitely far away and illuminates all objects in the scene from a set direction.</a:t>
            </a:r>
          </a:p>
          <a:p>
            <a:pPr lvl="1"/>
            <a:r>
              <a:rPr lang="en-GB" sz="2000" dirty="0"/>
              <a:t>Point, shines in all directions equally, like a lightbulb.</a:t>
            </a:r>
          </a:p>
          <a:p>
            <a:pPr lvl="1"/>
            <a:r>
              <a:rPr lang="en-GB" sz="2000" dirty="0"/>
              <a:t>Spot, shines in one direction and illuminates within a cone, like a flashlight.</a:t>
            </a:r>
          </a:p>
          <a:p>
            <a:pPr lvl="1"/>
            <a:r>
              <a:rPr lang="en-GB" sz="2000" dirty="0"/>
              <a:t>Area, shine in all directions onto one side of a plane.</a:t>
            </a:r>
          </a:p>
          <a:p>
            <a:r>
              <a:rPr lang="en-GB" sz="2400" dirty="0"/>
              <a:t>Light positioning is important.</a:t>
            </a:r>
          </a:p>
        </p:txBody>
      </p:sp>
      <p:sp>
        <p:nvSpPr>
          <p:cNvPr id="2" name="Title 1"/>
          <p:cNvSpPr>
            <a:spLocks noGrp="1"/>
          </p:cNvSpPr>
          <p:nvPr>
            <p:ph type="title"/>
          </p:nvPr>
        </p:nvSpPr>
        <p:spPr/>
        <p:txBody>
          <a:bodyPr/>
          <a:lstStyle/>
          <a:p>
            <a:r>
              <a:rPr lang="en-GB" dirty="0"/>
              <a:t>Lights and Cameras</a:t>
            </a:r>
          </a:p>
        </p:txBody>
      </p:sp>
    </p:spTree>
    <p:extLst>
      <p:ext uri="{BB962C8B-B14F-4D97-AF65-F5344CB8AC3E}">
        <p14:creationId xmlns:p14="http://schemas.microsoft.com/office/powerpoint/2010/main" val="867438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GB" sz="2400" dirty="0"/>
              <a:t>Textures can be created from any arbitrary image.</a:t>
            </a:r>
          </a:p>
          <a:p>
            <a:pPr lvl="1"/>
            <a:r>
              <a:rPr lang="en-GB" sz="2000" dirty="0"/>
              <a:t>Must be created as a material.</a:t>
            </a:r>
          </a:p>
          <a:p>
            <a:r>
              <a:rPr lang="en-GB" sz="2400" dirty="0"/>
              <a:t>You then drag and drop them onto game objects to apply them.</a:t>
            </a:r>
          </a:p>
          <a:p>
            <a:r>
              <a:rPr lang="en-GB" sz="2400" dirty="0"/>
              <a:t>This lets us have the game objects look the way we would like.</a:t>
            </a:r>
          </a:p>
          <a:p>
            <a:pPr lvl="1"/>
            <a:r>
              <a:rPr lang="en-GB" sz="2000" dirty="0"/>
              <a:t>As long as we can create or find an appropriate piece of artwork.</a:t>
            </a:r>
          </a:p>
          <a:p>
            <a:r>
              <a:rPr lang="en-GB" sz="2400" dirty="0"/>
              <a:t>Unity provides some, but you’ll want to go hunting for better ones.</a:t>
            </a:r>
          </a:p>
        </p:txBody>
      </p:sp>
      <p:sp>
        <p:nvSpPr>
          <p:cNvPr id="2" name="Title 1"/>
          <p:cNvSpPr>
            <a:spLocks noGrp="1"/>
          </p:cNvSpPr>
          <p:nvPr>
            <p:ph type="title"/>
          </p:nvPr>
        </p:nvSpPr>
        <p:spPr/>
        <p:txBody>
          <a:bodyPr/>
          <a:lstStyle/>
          <a:p>
            <a:r>
              <a:rPr lang="en-GB" dirty="0"/>
              <a:t>Textures</a:t>
            </a:r>
          </a:p>
        </p:txBody>
      </p:sp>
    </p:spTree>
    <p:extLst>
      <p:ext uri="{BB962C8B-B14F-4D97-AF65-F5344CB8AC3E}">
        <p14:creationId xmlns:p14="http://schemas.microsoft.com/office/powerpoint/2010/main" val="2302066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2000" dirty="0"/>
              <a:t>Much of the interactivity we can implement via Unity is done through the use of scripts.</a:t>
            </a:r>
          </a:p>
          <a:p>
            <a:pPr lvl="1"/>
            <a:r>
              <a:rPr lang="en-GB" sz="1800" dirty="0"/>
              <a:t>These get attached to game objects through drag and drop.</a:t>
            </a:r>
          </a:p>
          <a:p>
            <a:r>
              <a:rPr lang="en-GB" sz="2000" dirty="0"/>
              <a:t>Unity is in many ways an event driven environment.</a:t>
            </a:r>
          </a:p>
          <a:p>
            <a:pPr lvl="1"/>
            <a:r>
              <a:rPr lang="en-GB" sz="1800" dirty="0"/>
              <a:t>As long as the script we attach has a handler for the event, we can implement the functionality we need.</a:t>
            </a:r>
          </a:p>
          <a:p>
            <a:r>
              <a:rPr lang="en-GB" sz="2000" dirty="0"/>
              <a:t>The default language we use for this is C#.</a:t>
            </a:r>
          </a:p>
          <a:p>
            <a:pPr lvl="1"/>
            <a:r>
              <a:rPr lang="en-GB" sz="1800" dirty="0"/>
              <a:t>Or rather, a </a:t>
            </a:r>
            <a:r>
              <a:rPr lang="en-GB" sz="1800" b="1" dirty="0"/>
              <a:t>sort of</a:t>
            </a:r>
            <a:r>
              <a:rPr lang="en-GB" sz="1800" dirty="0"/>
              <a:t> implementation of C#.</a:t>
            </a:r>
          </a:p>
          <a:p>
            <a:r>
              <a:rPr lang="en-GB" sz="2000" dirty="0"/>
              <a:t>It is not 100% feature complete, but it’s only rarely an issue.</a:t>
            </a:r>
          </a:p>
        </p:txBody>
      </p:sp>
      <p:sp>
        <p:nvSpPr>
          <p:cNvPr id="2" name="Title 1"/>
          <p:cNvSpPr>
            <a:spLocks noGrp="1"/>
          </p:cNvSpPr>
          <p:nvPr>
            <p:ph type="title"/>
          </p:nvPr>
        </p:nvSpPr>
        <p:spPr/>
        <p:txBody>
          <a:bodyPr>
            <a:normAutofit/>
          </a:bodyPr>
          <a:lstStyle/>
          <a:p>
            <a:r>
              <a:rPr lang="en-GB" dirty="0"/>
              <a:t>Scripts</a:t>
            </a:r>
          </a:p>
        </p:txBody>
      </p:sp>
    </p:spTree>
    <p:extLst>
      <p:ext uri="{BB962C8B-B14F-4D97-AF65-F5344CB8AC3E}">
        <p14:creationId xmlns:p14="http://schemas.microsoft.com/office/powerpoint/2010/main" val="4191899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D170-9EF5-4397-9A07-581A997B709C}"/>
              </a:ext>
            </a:extLst>
          </p:cNvPr>
          <p:cNvSpPr>
            <a:spLocks noGrp="1"/>
          </p:cNvSpPr>
          <p:nvPr>
            <p:ph type="ctrTitle"/>
          </p:nvPr>
        </p:nvSpPr>
        <p:spPr>
          <a:xfrm>
            <a:off x="1683236" y="2323750"/>
            <a:ext cx="7766936" cy="2936147"/>
          </a:xfrm>
        </p:spPr>
        <p:txBody>
          <a:bodyPr/>
          <a:lstStyle/>
          <a:p>
            <a:pPr algn="ctr"/>
            <a:r>
              <a:rPr lang="en-GB" dirty="0"/>
              <a:t>Unity Demo 101: </a:t>
            </a:r>
            <a:r>
              <a:rPr lang="en-GB" sz="4000" dirty="0"/>
              <a:t>Game Objects, Prefabs, Scripts, Parameters and Rotations</a:t>
            </a:r>
            <a:br>
              <a:rPr lang="en-GB" dirty="0"/>
            </a:br>
            <a:r>
              <a:rPr lang="en-GB" dirty="0"/>
              <a:t> </a:t>
            </a:r>
          </a:p>
        </p:txBody>
      </p:sp>
    </p:spTree>
    <p:extLst>
      <p:ext uri="{BB962C8B-B14F-4D97-AF65-F5344CB8AC3E}">
        <p14:creationId xmlns:p14="http://schemas.microsoft.com/office/powerpoint/2010/main" val="1349114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B2B28-ADE3-46D1-9AF8-788EAFD7E2EF}"/>
              </a:ext>
            </a:extLst>
          </p:cNvPr>
          <p:cNvSpPr>
            <a:spLocks noGrp="1"/>
          </p:cNvSpPr>
          <p:nvPr>
            <p:ph type="title"/>
          </p:nvPr>
        </p:nvSpPr>
        <p:spPr/>
        <p:txBody>
          <a:bodyPr/>
          <a:lstStyle/>
          <a:p>
            <a:r>
              <a:rPr lang="en-GB" dirty="0"/>
              <a:t>Unity Demo 101</a:t>
            </a:r>
          </a:p>
        </p:txBody>
      </p:sp>
      <p:sp>
        <p:nvSpPr>
          <p:cNvPr id="3" name="Content Placeholder 2">
            <a:extLst>
              <a:ext uri="{FF2B5EF4-FFF2-40B4-BE49-F238E27FC236}">
                <a16:creationId xmlns:a16="http://schemas.microsoft.com/office/drawing/2014/main" id="{FBCB6703-169F-4D1A-B765-8741ED0A4471}"/>
              </a:ext>
            </a:extLst>
          </p:cNvPr>
          <p:cNvSpPr>
            <a:spLocks noGrp="1"/>
          </p:cNvSpPr>
          <p:nvPr>
            <p:ph sz="half" idx="1"/>
          </p:nvPr>
        </p:nvSpPr>
        <p:spPr>
          <a:xfrm>
            <a:off x="677334" y="2160589"/>
            <a:ext cx="6285528" cy="3880772"/>
          </a:xfrm>
        </p:spPr>
        <p:txBody>
          <a:bodyPr>
            <a:normAutofit fontScale="92500" lnSpcReduction="10000"/>
          </a:bodyPr>
          <a:lstStyle/>
          <a:p>
            <a:r>
              <a:rPr lang="en-GB" dirty="0"/>
              <a:t>We’re going to create a very simple program in Unity.</a:t>
            </a:r>
          </a:p>
          <a:p>
            <a:r>
              <a:rPr lang="en-GB" dirty="0"/>
              <a:t>Open Unity Hub. Select the Project tab, and click the New Project button.</a:t>
            </a:r>
          </a:p>
          <a:p>
            <a:endParaRPr lang="en-GB" dirty="0"/>
          </a:p>
          <a:p>
            <a:endParaRPr lang="en-GB" dirty="0"/>
          </a:p>
          <a:p>
            <a:r>
              <a:rPr lang="en-GB" dirty="0"/>
              <a:t>Ensure you select a </a:t>
            </a:r>
            <a:r>
              <a:rPr lang="en-GB" b="1" dirty="0"/>
              <a:t>3D</a:t>
            </a:r>
            <a:r>
              <a:rPr lang="en-GB" dirty="0"/>
              <a:t> project. In the Project Settings, name the project </a:t>
            </a:r>
            <a:r>
              <a:rPr lang="en-GB" b="1" dirty="0"/>
              <a:t>101</a:t>
            </a:r>
            <a:r>
              <a:rPr lang="en-GB" dirty="0"/>
              <a:t>, and change the Location folder to a suitable one. Check that the Unity version is </a:t>
            </a:r>
            <a:r>
              <a:rPr lang="en-GB" b="1" dirty="0"/>
              <a:t>2022.1.16f1</a:t>
            </a:r>
          </a:p>
          <a:p>
            <a:pPr lvl="1"/>
            <a:r>
              <a:rPr lang="en-GB" dirty="0"/>
              <a:t>If you have a different version it </a:t>
            </a:r>
            <a:r>
              <a:rPr lang="en-GB" i="1" dirty="0"/>
              <a:t>probably </a:t>
            </a:r>
            <a:r>
              <a:rPr lang="en-GB" dirty="0"/>
              <a:t>doesn’t matter too much for coding along with this demo, but make sure to remember to change it before the next class.</a:t>
            </a:r>
          </a:p>
          <a:p>
            <a:pPr marL="0" indent="0">
              <a:buNone/>
            </a:pPr>
            <a:br>
              <a:rPr lang="en-GB" dirty="0"/>
            </a:br>
            <a:endParaRPr lang="en-GB" dirty="0"/>
          </a:p>
          <a:p>
            <a:pPr marL="0" indent="0">
              <a:buNone/>
            </a:pPr>
            <a:endParaRPr lang="en-GB" dirty="0"/>
          </a:p>
        </p:txBody>
      </p:sp>
      <p:pic>
        <p:nvPicPr>
          <p:cNvPr id="5" name="Picture 4">
            <a:extLst>
              <a:ext uri="{FF2B5EF4-FFF2-40B4-BE49-F238E27FC236}">
                <a16:creationId xmlns:a16="http://schemas.microsoft.com/office/drawing/2014/main" id="{FBB9D9F0-0A86-4937-9ADC-AA485AF4A47E}"/>
              </a:ext>
            </a:extLst>
          </p:cNvPr>
          <p:cNvPicPr>
            <a:picLocks noChangeAspect="1"/>
          </p:cNvPicPr>
          <p:nvPr/>
        </p:nvPicPr>
        <p:blipFill>
          <a:blip r:embed="rId3"/>
          <a:stretch>
            <a:fillRect/>
          </a:stretch>
        </p:blipFill>
        <p:spPr>
          <a:xfrm>
            <a:off x="7064881" y="2160589"/>
            <a:ext cx="4418241" cy="803317"/>
          </a:xfrm>
          <a:prstGeom prst="rect">
            <a:avLst/>
          </a:prstGeom>
        </p:spPr>
      </p:pic>
      <p:pic>
        <p:nvPicPr>
          <p:cNvPr id="7" name="Picture 6">
            <a:extLst>
              <a:ext uri="{FF2B5EF4-FFF2-40B4-BE49-F238E27FC236}">
                <a16:creationId xmlns:a16="http://schemas.microsoft.com/office/drawing/2014/main" id="{06C95945-CF3C-4167-91DE-3F787C85D86E}"/>
              </a:ext>
            </a:extLst>
          </p:cNvPr>
          <p:cNvPicPr>
            <a:picLocks noChangeAspect="1"/>
          </p:cNvPicPr>
          <p:nvPr/>
        </p:nvPicPr>
        <p:blipFill>
          <a:blip r:embed="rId4"/>
          <a:srcRect/>
          <a:stretch/>
        </p:blipFill>
        <p:spPr>
          <a:xfrm>
            <a:off x="7059128" y="3272521"/>
            <a:ext cx="4405101" cy="2604001"/>
          </a:xfrm>
          <a:prstGeom prst="rect">
            <a:avLst/>
          </a:prstGeom>
        </p:spPr>
      </p:pic>
    </p:spTree>
    <p:extLst>
      <p:ext uri="{BB962C8B-B14F-4D97-AF65-F5344CB8AC3E}">
        <p14:creationId xmlns:p14="http://schemas.microsoft.com/office/powerpoint/2010/main" val="839242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62DE-A2C0-442B-8DFC-6763FC5B277E}"/>
              </a:ext>
            </a:extLst>
          </p:cNvPr>
          <p:cNvSpPr>
            <a:spLocks noGrp="1"/>
          </p:cNvSpPr>
          <p:nvPr>
            <p:ph type="title"/>
          </p:nvPr>
        </p:nvSpPr>
        <p:spPr/>
        <p:txBody>
          <a:bodyPr/>
          <a:lstStyle/>
          <a:p>
            <a:r>
              <a:rPr lang="en-GB" dirty="0"/>
              <a:t>Unity Demo 101 – Unity Editor</a:t>
            </a:r>
          </a:p>
        </p:txBody>
      </p:sp>
      <p:pic>
        <p:nvPicPr>
          <p:cNvPr id="7" name="Content Placeholder 6">
            <a:extLst>
              <a:ext uri="{FF2B5EF4-FFF2-40B4-BE49-F238E27FC236}">
                <a16:creationId xmlns:a16="http://schemas.microsoft.com/office/drawing/2014/main" id="{F75DD01E-3FE5-4F9D-BD58-DFE1BB4E090B}"/>
              </a:ext>
            </a:extLst>
          </p:cNvPr>
          <p:cNvPicPr>
            <a:picLocks noGrp="1" noChangeAspect="1"/>
          </p:cNvPicPr>
          <p:nvPr>
            <p:ph idx="1"/>
          </p:nvPr>
        </p:nvPicPr>
        <p:blipFill>
          <a:blip r:embed="rId3"/>
          <a:srcRect/>
          <a:stretch/>
        </p:blipFill>
        <p:spPr>
          <a:xfrm>
            <a:off x="1262373" y="1750901"/>
            <a:ext cx="7158846" cy="3861910"/>
          </a:xfrm>
        </p:spPr>
      </p:pic>
    </p:spTree>
    <p:extLst>
      <p:ext uri="{BB962C8B-B14F-4D97-AF65-F5344CB8AC3E}">
        <p14:creationId xmlns:p14="http://schemas.microsoft.com/office/powerpoint/2010/main" val="3936645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E815A-D1BA-43C4-96F6-D81BD89848B1}"/>
              </a:ext>
            </a:extLst>
          </p:cNvPr>
          <p:cNvSpPr>
            <a:spLocks noGrp="1"/>
          </p:cNvSpPr>
          <p:nvPr>
            <p:ph type="title"/>
          </p:nvPr>
        </p:nvSpPr>
        <p:spPr/>
        <p:txBody>
          <a:bodyPr/>
          <a:lstStyle/>
          <a:p>
            <a:r>
              <a:rPr lang="en-GB" dirty="0"/>
              <a:t>Adding a Game Object</a:t>
            </a:r>
          </a:p>
        </p:txBody>
      </p:sp>
      <p:sp>
        <p:nvSpPr>
          <p:cNvPr id="3" name="Content Placeholder 2">
            <a:extLst>
              <a:ext uri="{FF2B5EF4-FFF2-40B4-BE49-F238E27FC236}">
                <a16:creationId xmlns:a16="http://schemas.microsoft.com/office/drawing/2014/main" id="{9B69D356-DA1B-4738-8735-122AA3E1BC55}"/>
              </a:ext>
            </a:extLst>
          </p:cNvPr>
          <p:cNvSpPr>
            <a:spLocks noGrp="1"/>
          </p:cNvSpPr>
          <p:nvPr>
            <p:ph idx="1"/>
          </p:nvPr>
        </p:nvSpPr>
        <p:spPr/>
        <p:txBody>
          <a:bodyPr>
            <a:normAutofit lnSpcReduction="10000"/>
          </a:bodyPr>
          <a:lstStyle/>
          <a:p>
            <a:r>
              <a:rPr lang="en-GB" dirty="0"/>
              <a:t>You are going to create your own Game Object for your AR game. </a:t>
            </a:r>
          </a:p>
          <a:p>
            <a:r>
              <a:rPr lang="en-GB" dirty="0"/>
              <a:t>However, Unity provides many ready-made game objects we can use.</a:t>
            </a:r>
          </a:p>
          <a:p>
            <a:pPr lvl="1"/>
            <a:r>
              <a:rPr lang="en-GB" dirty="0"/>
              <a:t>Which we can then add components to, including physics components and scripts.</a:t>
            </a:r>
          </a:p>
          <a:p>
            <a:r>
              <a:rPr lang="en-GB" dirty="0"/>
              <a:t>Let’s add a Cube.</a:t>
            </a:r>
          </a:p>
          <a:p>
            <a:r>
              <a:rPr lang="en-GB" dirty="0"/>
              <a:t>Our cube will be placed in a default location</a:t>
            </a:r>
            <a:br>
              <a:rPr lang="en-GB" dirty="0"/>
            </a:br>
            <a:r>
              <a:rPr lang="en-GB" dirty="0"/>
              <a:t>in the scene, and will appear in the </a:t>
            </a:r>
            <a:br>
              <a:rPr lang="en-GB" dirty="0"/>
            </a:br>
            <a:r>
              <a:rPr lang="en-GB" dirty="0"/>
              <a:t>hierarchy window. </a:t>
            </a:r>
          </a:p>
          <a:p>
            <a:r>
              <a:rPr lang="en-GB" dirty="0"/>
              <a:t>Clicking on it in the hierarchy window will</a:t>
            </a:r>
            <a:br>
              <a:rPr lang="en-GB" dirty="0"/>
            </a:br>
            <a:r>
              <a:rPr lang="en-GB" dirty="0"/>
              <a:t>enable us to view and alter it’s parameters</a:t>
            </a:r>
            <a:br>
              <a:rPr lang="en-GB" dirty="0"/>
            </a:br>
            <a:r>
              <a:rPr lang="en-GB" dirty="0"/>
              <a:t>in the Inspector window.</a:t>
            </a:r>
          </a:p>
          <a:p>
            <a:r>
              <a:rPr lang="en-GB" dirty="0"/>
              <a:t>By default it has a Box Collider. We are going to remove this as we will discuss them later.</a:t>
            </a:r>
          </a:p>
          <a:p>
            <a:endParaRPr lang="en-GB" dirty="0"/>
          </a:p>
        </p:txBody>
      </p:sp>
      <p:pic>
        <p:nvPicPr>
          <p:cNvPr id="5" name="Picture 4">
            <a:extLst>
              <a:ext uri="{FF2B5EF4-FFF2-40B4-BE49-F238E27FC236}">
                <a16:creationId xmlns:a16="http://schemas.microsoft.com/office/drawing/2014/main" id="{0A36ADFC-DDC2-4ADF-92BB-608374D22132}"/>
              </a:ext>
            </a:extLst>
          </p:cNvPr>
          <p:cNvPicPr>
            <a:picLocks noChangeAspect="1"/>
          </p:cNvPicPr>
          <p:nvPr/>
        </p:nvPicPr>
        <p:blipFill>
          <a:blip r:embed="rId3"/>
          <a:stretch>
            <a:fillRect/>
          </a:stretch>
        </p:blipFill>
        <p:spPr>
          <a:xfrm>
            <a:off x="5681350" y="3429000"/>
            <a:ext cx="4486901" cy="1971950"/>
          </a:xfrm>
          <a:prstGeom prst="rect">
            <a:avLst/>
          </a:prstGeom>
        </p:spPr>
      </p:pic>
    </p:spTree>
    <p:extLst>
      <p:ext uri="{BB962C8B-B14F-4D97-AF65-F5344CB8AC3E}">
        <p14:creationId xmlns:p14="http://schemas.microsoft.com/office/powerpoint/2010/main" val="199008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B67B9-DD07-4F22-AF78-87BE56EE121E}"/>
              </a:ext>
            </a:extLst>
          </p:cNvPr>
          <p:cNvSpPr>
            <a:spLocks noGrp="1"/>
          </p:cNvSpPr>
          <p:nvPr>
            <p:ph type="title"/>
          </p:nvPr>
        </p:nvSpPr>
        <p:spPr/>
        <p:txBody>
          <a:bodyPr/>
          <a:lstStyle/>
          <a:p>
            <a:r>
              <a:rPr lang="en-GB" dirty="0"/>
              <a:t>Our first Unity Script</a:t>
            </a:r>
          </a:p>
        </p:txBody>
      </p:sp>
      <p:sp>
        <p:nvSpPr>
          <p:cNvPr id="3" name="Content Placeholder 2">
            <a:extLst>
              <a:ext uri="{FF2B5EF4-FFF2-40B4-BE49-F238E27FC236}">
                <a16:creationId xmlns:a16="http://schemas.microsoft.com/office/drawing/2014/main" id="{98F3D771-1073-4A6E-82DF-3517BDEBB1A1}"/>
              </a:ext>
            </a:extLst>
          </p:cNvPr>
          <p:cNvSpPr>
            <a:spLocks noGrp="1"/>
          </p:cNvSpPr>
          <p:nvPr>
            <p:ph idx="1"/>
          </p:nvPr>
        </p:nvSpPr>
        <p:spPr>
          <a:xfrm>
            <a:off x="677334" y="2160590"/>
            <a:ext cx="8596668" cy="2576874"/>
          </a:xfrm>
        </p:spPr>
        <p:txBody>
          <a:bodyPr>
            <a:normAutofit fontScale="92500" lnSpcReduction="20000"/>
          </a:bodyPr>
          <a:lstStyle/>
          <a:p>
            <a:r>
              <a:rPr lang="en-GB" dirty="0"/>
              <a:t>Often we want to assign behaviours to objects: we want them to do interesting things in the game, perhaps on a timer, or based on interaction with other game objects.</a:t>
            </a:r>
          </a:p>
          <a:p>
            <a:r>
              <a:rPr lang="en-GB" dirty="0"/>
              <a:t>To do this, we can attach a script (or multiple scripts) to the object. </a:t>
            </a:r>
          </a:p>
          <a:p>
            <a:r>
              <a:rPr lang="en-GB" dirty="0"/>
              <a:t>Unity uses C# as the scripting language.</a:t>
            </a:r>
          </a:p>
          <a:p>
            <a:r>
              <a:rPr lang="en-GB" dirty="0"/>
              <a:t>To add a new script, we click Add Component, and browse to New Script.</a:t>
            </a:r>
          </a:p>
          <a:p>
            <a:pPr lvl="1"/>
            <a:r>
              <a:rPr lang="en-GB" dirty="0"/>
              <a:t>By default it adds it to the Assets folder, so we need to drag it into the Scripts folder to keep the assets organised.</a:t>
            </a:r>
          </a:p>
          <a:p>
            <a:pPr lvl="1"/>
            <a:r>
              <a:rPr lang="en-GB" dirty="0"/>
              <a:t>The Scripts folder will then become a uniform grey colour to show it contains something.</a:t>
            </a:r>
          </a:p>
          <a:p>
            <a:pPr lvl="1"/>
            <a:endParaRPr lang="en-GB" dirty="0"/>
          </a:p>
        </p:txBody>
      </p:sp>
      <p:pic>
        <p:nvPicPr>
          <p:cNvPr id="5" name="Picture 4">
            <a:extLst>
              <a:ext uri="{FF2B5EF4-FFF2-40B4-BE49-F238E27FC236}">
                <a16:creationId xmlns:a16="http://schemas.microsoft.com/office/drawing/2014/main" id="{8A4D277E-1A77-4F1E-933E-8896F2D59B21}"/>
              </a:ext>
            </a:extLst>
          </p:cNvPr>
          <p:cNvPicPr>
            <a:picLocks noChangeAspect="1"/>
          </p:cNvPicPr>
          <p:nvPr/>
        </p:nvPicPr>
        <p:blipFill>
          <a:blip r:embed="rId3"/>
          <a:stretch>
            <a:fillRect/>
          </a:stretch>
        </p:blipFill>
        <p:spPr>
          <a:xfrm>
            <a:off x="779124" y="4737463"/>
            <a:ext cx="1432853" cy="1902341"/>
          </a:xfrm>
          <a:prstGeom prst="rect">
            <a:avLst/>
          </a:prstGeom>
        </p:spPr>
      </p:pic>
      <p:pic>
        <p:nvPicPr>
          <p:cNvPr id="7" name="Picture 6">
            <a:extLst>
              <a:ext uri="{FF2B5EF4-FFF2-40B4-BE49-F238E27FC236}">
                <a16:creationId xmlns:a16="http://schemas.microsoft.com/office/drawing/2014/main" id="{F2CA5430-EFE2-4A5A-9F9B-142E2BDD8EAB}"/>
              </a:ext>
            </a:extLst>
          </p:cNvPr>
          <p:cNvPicPr>
            <a:picLocks noChangeAspect="1"/>
          </p:cNvPicPr>
          <p:nvPr/>
        </p:nvPicPr>
        <p:blipFill>
          <a:blip r:embed="rId4"/>
          <a:stretch>
            <a:fillRect/>
          </a:stretch>
        </p:blipFill>
        <p:spPr>
          <a:xfrm>
            <a:off x="2313767" y="4737463"/>
            <a:ext cx="1425227" cy="1902341"/>
          </a:xfrm>
          <a:prstGeom prst="rect">
            <a:avLst/>
          </a:prstGeom>
        </p:spPr>
      </p:pic>
      <p:pic>
        <p:nvPicPr>
          <p:cNvPr id="9" name="Picture 8">
            <a:extLst>
              <a:ext uri="{FF2B5EF4-FFF2-40B4-BE49-F238E27FC236}">
                <a16:creationId xmlns:a16="http://schemas.microsoft.com/office/drawing/2014/main" id="{D190224A-EF1C-4C40-819B-CEE3142050F8}"/>
              </a:ext>
            </a:extLst>
          </p:cNvPr>
          <p:cNvPicPr>
            <a:picLocks noChangeAspect="1"/>
          </p:cNvPicPr>
          <p:nvPr/>
        </p:nvPicPr>
        <p:blipFill>
          <a:blip r:embed="rId5"/>
          <a:stretch>
            <a:fillRect/>
          </a:stretch>
        </p:blipFill>
        <p:spPr>
          <a:xfrm>
            <a:off x="3840784" y="4737463"/>
            <a:ext cx="3010320" cy="1371791"/>
          </a:xfrm>
          <a:prstGeom prst="rect">
            <a:avLst/>
          </a:prstGeom>
        </p:spPr>
      </p:pic>
      <p:pic>
        <p:nvPicPr>
          <p:cNvPr id="11" name="Picture 10">
            <a:extLst>
              <a:ext uri="{FF2B5EF4-FFF2-40B4-BE49-F238E27FC236}">
                <a16:creationId xmlns:a16="http://schemas.microsoft.com/office/drawing/2014/main" id="{2A9E95D8-5A1C-4733-B2A7-E11026342BF9}"/>
              </a:ext>
            </a:extLst>
          </p:cNvPr>
          <p:cNvPicPr>
            <a:picLocks noChangeAspect="1"/>
          </p:cNvPicPr>
          <p:nvPr/>
        </p:nvPicPr>
        <p:blipFill>
          <a:blip r:embed="rId6"/>
          <a:stretch>
            <a:fillRect/>
          </a:stretch>
        </p:blipFill>
        <p:spPr>
          <a:xfrm>
            <a:off x="6952894" y="4737463"/>
            <a:ext cx="2353003" cy="1762371"/>
          </a:xfrm>
          <a:prstGeom prst="rect">
            <a:avLst/>
          </a:prstGeom>
        </p:spPr>
      </p:pic>
    </p:spTree>
    <p:extLst>
      <p:ext uri="{BB962C8B-B14F-4D97-AF65-F5344CB8AC3E}">
        <p14:creationId xmlns:p14="http://schemas.microsoft.com/office/powerpoint/2010/main" val="269301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F9BFD-5A70-4F38-B3D9-695C3386B019}"/>
              </a:ext>
            </a:extLst>
          </p:cNvPr>
          <p:cNvSpPr>
            <a:spLocks noGrp="1"/>
          </p:cNvSpPr>
          <p:nvPr>
            <p:ph type="title"/>
          </p:nvPr>
        </p:nvSpPr>
        <p:spPr/>
        <p:txBody>
          <a:bodyPr/>
          <a:lstStyle/>
          <a:p>
            <a:r>
              <a:rPr lang="en-GB" dirty="0"/>
              <a:t>Why use Unity for asset creation?</a:t>
            </a:r>
          </a:p>
        </p:txBody>
      </p:sp>
      <p:sp>
        <p:nvSpPr>
          <p:cNvPr id="3" name="Content Placeholder 2">
            <a:extLst>
              <a:ext uri="{FF2B5EF4-FFF2-40B4-BE49-F238E27FC236}">
                <a16:creationId xmlns:a16="http://schemas.microsoft.com/office/drawing/2014/main" id="{9B056910-4079-4A39-98E3-6C7AB84D208D}"/>
              </a:ext>
            </a:extLst>
          </p:cNvPr>
          <p:cNvSpPr>
            <a:spLocks noGrp="1"/>
          </p:cNvSpPr>
          <p:nvPr>
            <p:ph idx="1"/>
          </p:nvPr>
        </p:nvSpPr>
        <p:spPr/>
        <p:txBody>
          <a:bodyPr/>
          <a:lstStyle/>
          <a:p>
            <a:r>
              <a:rPr lang="en-GB" dirty="0"/>
              <a:t>We will be using Unity for asset-creation in this module. This asset will then be implemented into a AR application which will also be created using Unity.</a:t>
            </a:r>
          </a:p>
          <a:p>
            <a:r>
              <a:rPr lang="en-GB" dirty="0"/>
              <a:t>The focus of this module is not on creating a game.</a:t>
            </a:r>
          </a:p>
          <a:p>
            <a:pPr lvl="1"/>
            <a:r>
              <a:rPr lang="en-GB" dirty="0"/>
              <a:t>It is on creating an asset which you can then implement into your AR application in Module 3.</a:t>
            </a:r>
          </a:p>
          <a:p>
            <a:r>
              <a:rPr lang="en-GB" dirty="0"/>
              <a:t>Unity has a physics engine, which makes it (relatively) easy to implement both realistic and creative assets with particular physical properties, modify and test those assets, without having to understand a lot of high-level mathematics and physics concepts and formulas.</a:t>
            </a:r>
          </a:p>
          <a:p>
            <a:pPr lvl="1"/>
            <a:r>
              <a:rPr lang="en-GB" dirty="0"/>
              <a:t>It is useful to have some understanding of these concepts and formulas, to make it easier to know what to modify to achieve your desired effect. But it is not essential to have an in-depth knowledge of these domains.</a:t>
            </a:r>
          </a:p>
        </p:txBody>
      </p:sp>
    </p:spTree>
    <p:extLst>
      <p:ext uri="{BB962C8B-B14F-4D97-AF65-F5344CB8AC3E}">
        <p14:creationId xmlns:p14="http://schemas.microsoft.com/office/powerpoint/2010/main" val="4055961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C384-FA16-4273-A79E-7473CB82FA3B}"/>
              </a:ext>
            </a:extLst>
          </p:cNvPr>
          <p:cNvSpPr>
            <a:spLocks noGrp="1"/>
          </p:cNvSpPr>
          <p:nvPr>
            <p:ph type="title"/>
          </p:nvPr>
        </p:nvSpPr>
        <p:spPr/>
        <p:txBody>
          <a:bodyPr/>
          <a:lstStyle/>
          <a:p>
            <a:r>
              <a:rPr lang="en-GB" dirty="0"/>
              <a:t>Outline Unity Script</a:t>
            </a:r>
          </a:p>
        </p:txBody>
      </p:sp>
      <p:sp>
        <p:nvSpPr>
          <p:cNvPr id="3" name="Content Placeholder 2">
            <a:extLst>
              <a:ext uri="{FF2B5EF4-FFF2-40B4-BE49-F238E27FC236}">
                <a16:creationId xmlns:a16="http://schemas.microsoft.com/office/drawing/2014/main" id="{93B4F69C-14D0-4723-8603-AA3AEF64EF59}"/>
              </a:ext>
            </a:extLst>
          </p:cNvPr>
          <p:cNvSpPr>
            <a:spLocks noGrp="1"/>
          </p:cNvSpPr>
          <p:nvPr>
            <p:ph idx="1"/>
          </p:nvPr>
        </p:nvSpPr>
        <p:spPr>
          <a:xfrm>
            <a:off x="677334" y="2160589"/>
            <a:ext cx="8596668" cy="4697411"/>
          </a:xfrm>
        </p:spPr>
        <p:txBody>
          <a:bodyPr>
            <a:normAutofit fontScale="62500" lnSpcReduction="20000"/>
          </a:bodyPr>
          <a:lstStyle/>
          <a:p>
            <a:r>
              <a:rPr lang="en-GB" sz="2900" dirty="0"/>
              <a:t>Double click on the script and it will open up in an editor.</a:t>
            </a:r>
          </a:p>
          <a:p>
            <a:pPr lvl="1"/>
            <a:r>
              <a:rPr lang="en-GB" sz="2900" dirty="0"/>
              <a:t>My preference is Visual Studio, which is free for educational use. Other editors are available.</a:t>
            </a:r>
          </a:p>
          <a:p>
            <a:r>
              <a:rPr lang="en-GB" sz="2900" dirty="0"/>
              <a:t>All Unity Scripts require the following skeleton code:</a:t>
            </a:r>
          </a:p>
          <a:p>
            <a:pPr marL="0" indent="0">
              <a:buNone/>
            </a:pPr>
            <a:r>
              <a:rPr lang="en-GB" sz="1800" dirty="0">
                <a:solidFill>
                  <a:srgbClr val="0000FF"/>
                </a:solidFill>
                <a:latin typeface="Consolas" panose="020B0609020204030204" pitchFamily="49" charset="0"/>
              </a:rPr>
              <a:t>using</a:t>
            </a:r>
            <a:r>
              <a:rPr lang="en-GB" sz="1800" dirty="0">
                <a:solidFill>
                  <a:srgbClr val="000000"/>
                </a:solidFill>
                <a:latin typeface="Consolas" panose="020B0609020204030204" pitchFamily="49" charset="0"/>
              </a:rPr>
              <a:t> System.Collections;</a:t>
            </a:r>
          </a:p>
          <a:p>
            <a:pPr marL="0" indent="0">
              <a:buNone/>
            </a:pPr>
            <a:r>
              <a:rPr lang="en-GB" sz="1800" dirty="0">
                <a:solidFill>
                  <a:srgbClr val="0000FF"/>
                </a:solidFill>
                <a:latin typeface="Consolas" panose="020B0609020204030204" pitchFamily="49" charset="0"/>
              </a:rPr>
              <a:t>using</a:t>
            </a:r>
            <a:r>
              <a:rPr lang="en-GB" sz="1800" dirty="0">
                <a:solidFill>
                  <a:srgbClr val="000000"/>
                </a:solidFill>
                <a:latin typeface="Consolas" panose="020B0609020204030204" pitchFamily="49" charset="0"/>
              </a:rPr>
              <a:t> System.Collections.Generic;</a:t>
            </a:r>
          </a:p>
          <a:p>
            <a:pPr marL="0" indent="0">
              <a:buNone/>
            </a:pPr>
            <a:r>
              <a:rPr lang="en-GB" sz="1800" dirty="0">
                <a:solidFill>
                  <a:srgbClr val="0000FF"/>
                </a:solidFill>
                <a:latin typeface="Consolas" panose="020B0609020204030204" pitchFamily="49" charset="0"/>
              </a:rPr>
              <a:t>using</a:t>
            </a:r>
            <a:r>
              <a:rPr lang="en-GB" sz="1800" dirty="0">
                <a:solidFill>
                  <a:srgbClr val="000000"/>
                </a:solidFill>
                <a:latin typeface="Consolas" panose="020B0609020204030204" pitchFamily="49" charset="0"/>
              </a:rPr>
              <a:t> UnityEngine;</a:t>
            </a:r>
          </a:p>
          <a:p>
            <a:pPr marL="0" indent="0">
              <a:buNone/>
            </a:pPr>
            <a:r>
              <a:rPr lang="en-GB" sz="1800" dirty="0">
                <a:solidFill>
                  <a:srgbClr val="0000FF"/>
                </a:solidFill>
                <a:latin typeface="Consolas" panose="020B0609020204030204" pitchFamily="49" charset="0"/>
              </a:rPr>
              <a:t>public</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class</a:t>
            </a:r>
            <a:r>
              <a:rPr lang="en-GB" sz="1800" dirty="0">
                <a:solidFill>
                  <a:srgbClr val="000000"/>
                </a:solidFill>
                <a:latin typeface="Consolas" panose="020B0609020204030204" pitchFamily="49" charset="0"/>
              </a:rPr>
              <a:t> </a:t>
            </a:r>
            <a:r>
              <a:rPr lang="en-GB" sz="1800" dirty="0">
                <a:solidFill>
                  <a:srgbClr val="2B91AF"/>
                </a:solidFill>
                <a:latin typeface="Consolas" panose="020B0609020204030204" pitchFamily="49" charset="0"/>
              </a:rPr>
              <a:t>Rotator</a:t>
            </a:r>
            <a:r>
              <a:rPr lang="en-GB" sz="1800" dirty="0">
                <a:solidFill>
                  <a:srgbClr val="000000"/>
                </a:solidFill>
                <a:latin typeface="Consolas" panose="020B0609020204030204" pitchFamily="49" charset="0"/>
              </a:rPr>
              <a:t> : MonoBehaviour {</a:t>
            </a:r>
          </a:p>
          <a:p>
            <a:pPr marL="0" indent="0">
              <a:buNone/>
            </a:pP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 Start is called before the first frame update</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void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Start</a:t>
            </a:r>
            <a:r>
              <a:rPr lang="en-GB" sz="1800" dirty="0">
                <a:solidFill>
                  <a:srgbClr val="000000"/>
                </a:solidFill>
                <a:latin typeface="Consolas" panose="020B0609020204030204" pitchFamily="49" charset="0"/>
              </a:rPr>
              <a:t>() {  </a:t>
            </a:r>
          </a:p>
          <a:p>
            <a:pPr marL="0" indent="0">
              <a:buNone/>
            </a:pPr>
            <a:r>
              <a:rPr lang="en-GB" sz="1800" dirty="0">
                <a:solidFill>
                  <a:srgbClr val="000000"/>
                </a:solidFill>
                <a:latin typeface="Consolas" panose="020B0609020204030204" pitchFamily="49" charset="0"/>
              </a:rPr>
              <a:t>    }</a:t>
            </a:r>
          </a:p>
          <a:p>
            <a:pPr marL="0" indent="0">
              <a:buNone/>
            </a:pPr>
            <a:r>
              <a:rPr lang="en-GB" sz="1800" dirty="0">
                <a:solidFill>
                  <a:srgbClr val="008000"/>
                </a:solidFill>
                <a:latin typeface="Consolas" panose="020B0609020204030204" pitchFamily="49" charset="0"/>
              </a:rPr>
              <a:t>// Update is called once per frame</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void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Update</a:t>
            </a:r>
            <a:r>
              <a:rPr lang="en-GB" sz="1800" dirty="0">
                <a:solidFill>
                  <a:srgbClr val="000000"/>
                </a:solidFill>
                <a:latin typeface="Consolas" panose="020B0609020204030204" pitchFamily="49" charset="0"/>
              </a:rPr>
              <a:t>()</a:t>
            </a:r>
          </a:p>
          <a:p>
            <a:pPr marL="0" indent="0">
              <a:buNone/>
            </a:pPr>
            <a:r>
              <a:rPr lang="en-GB" sz="1800" dirty="0">
                <a:solidFill>
                  <a:srgbClr val="000000"/>
                </a:solidFill>
                <a:latin typeface="Consolas" panose="020B0609020204030204" pitchFamily="49" charset="0"/>
              </a:rPr>
              <a:t>    {     </a:t>
            </a:r>
          </a:p>
          <a:p>
            <a:pPr marL="0" indent="0">
              <a:buNone/>
            </a:pPr>
            <a:r>
              <a:rPr lang="en-GB" sz="1800" dirty="0">
                <a:solidFill>
                  <a:srgbClr val="000000"/>
                </a:solidFill>
                <a:latin typeface="Consolas" panose="020B0609020204030204" pitchFamily="49" charset="0"/>
              </a:rPr>
              <a:t>    }</a:t>
            </a:r>
          </a:p>
          <a:p>
            <a:pPr marL="0" indent="0">
              <a:buNone/>
            </a:pPr>
            <a:r>
              <a:rPr lang="en-GB" sz="1800" dirty="0">
                <a:solidFill>
                  <a:srgbClr val="000000"/>
                </a:solidFill>
                <a:latin typeface="Consolas" panose="020B0609020204030204" pitchFamily="49" charset="0"/>
              </a:rPr>
              <a:t>}</a:t>
            </a:r>
            <a:endParaRPr lang="en-GB" dirty="0"/>
          </a:p>
        </p:txBody>
      </p:sp>
    </p:spTree>
    <p:extLst>
      <p:ext uri="{BB962C8B-B14F-4D97-AF65-F5344CB8AC3E}">
        <p14:creationId xmlns:p14="http://schemas.microsoft.com/office/powerpoint/2010/main" val="2549173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3058-388D-4685-9C72-AF5701F90072}"/>
              </a:ext>
            </a:extLst>
          </p:cNvPr>
          <p:cNvSpPr>
            <a:spLocks noGrp="1"/>
          </p:cNvSpPr>
          <p:nvPr>
            <p:ph type="title"/>
          </p:nvPr>
        </p:nvSpPr>
        <p:spPr/>
        <p:txBody>
          <a:bodyPr/>
          <a:lstStyle/>
          <a:p>
            <a:r>
              <a:rPr lang="en-GB" dirty="0"/>
              <a:t>Rotating the cube</a:t>
            </a:r>
          </a:p>
        </p:txBody>
      </p:sp>
      <p:sp>
        <p:nvSpPr>
          <p:cNvPr id="3" name="Content Placeholder 2">
            <a:extLst>
              <a:ext uri="{FF2B5EF4-FFF2-40B4-BE49-F238E27FC236}">
                <a16:creationId xmlns:a16="http://schemas.microsoft.com/office/drawing/2014/main" id="{10BC0F79-8481-46F1-9752-35B7A4DD00AE}"/>
              </a:ext>
            </a:extLst>
          </p:cNvPr>
          <p:cNvSpPr>
            <a:spLocks noGrp="1"/>
          </p:cNvSpPr>
          <p:nvPr>
            <p:ph idx="1"/>
          </p:nvPr>
        </p:nvSpPr>
        <p:spPr/>
        <p:txBody>
          <a:bodyPr>
            <a:normAutofit fontScale="92500" lnSpcReduction="10000"/>
          </a:bodyPr>
          <a:lstStyle/>
          <a:p>
            <a:r>
              <a:rPr lang="en-GB" dirty="0"/>
              <a:t>In order to get the cube to rotate on an axis, we need to use it’s </a:t>
            </a:r>
            <a:r>
              <a:rPr lang="en-GB" b="1" dirty="0"/>
              <a:t>transform </a:t>
            </a:r>
            <a:r>
              <a:rPr lang="en-GB" dirty="0"/>
              <a:t>component.</a:t>
            </a: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void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Update</a:t>
            </a:r>
            <a:r>
              <a:rPr lang="en-GB" sz="1800" dirty="0">
                <a:solidFill>
                  <a:srgbClr val="000000"/>
                </a:solidFill>
                <a:latin typeface="Consolas" panose="020B0609020204030204" pitchFamily="49" charset="0"/>
              </a:rPr>
              <a:t>()</a:t>
            </a:r>
          </a:p>
          <a:p>
            <a:pPr marL="0" indent="0">
              <a:buNone/>
            </a:pPr>
            <a:r>
              <a:rPr lang="en-GB" sz="1800" dirty="0">
                <a:solidFill>
                  <a:srgbClr val="000000"/>
                </a:solidFill>
                <a:latin typeface="Consolas" panose="020B0609020204030204" pitchFamily="49" charset="0"/>
              </a:rPr>
              <a:t>    {</a:t>
            </a:r>
          </a:p>
          <a:p>
            <a:pPr marL="0" indent="0">
              <a:buNone/>
            </a:pPr>
            <a:r>
              <a:rPr lang="en-GB" sz="1800" dirty="0">
                <a:solidFill>
                  <a:srgbClr val="000000"/>
                </a:solidFill>
                <a:latin typeface="Consolas" panose="020B0609020204030204" pitchFamily="49" charset="0"/>
              </a:rPr>
              <a:t>        transform.Rotate(Vector3.up);</a:t>
            </a:r>
          </a:p>
          <a:p>
            <a:pPr marL="0" indent="0">
              <a:buNone/>
            </a:pPr>
            <a:r>
              <a:rPr lang="en-GB" sz="1800" dirty="0">
                <a:solidFill>
                  <a:srgbClr val="000000"/>
                </a:solidFill>
                <a:latin typeface="Consolas" panose="020B0609020204030204" pitchFamily="49" charset="0"/>
              </a:rPr>
              <a:t>    }</a:t>
            </a:r>
            <a:endParaRPr lang="en-GB" dirty="0"/>
          </a:p>
          <a:p>
            <a:r>
              <a:rPr lang="en-GB" dirty="0"/>
              <a:t>Save the script/ Build the solution. Wait for Unity to reload and accept the updated script (no Console error messages). Press the Play button to run the program.</a:t>
            </a:r>
          </a:p>
          <a:p>
            <a:pPr lvl="1"/>
            <a:r>
              <a:rPr lang="en-GB" dirty="0"/>
              <a:t>We must also press Play to stop it running. This is dreadful UI design… </a:t>
            </a:r>
          </a:p>
          <a:p>
            <a:pPr lvl="2"/>
            <a:r>
              <a:rPr lang="en-GB" dirty="0"/>
              <a:t>Any changes you make whilst the game is playing will not be saved!!!!</a:t>
            </a:r>
          </a:p>
          <a:p>
            <a:r>
              <a:rPr lang="en-GB" dirty="0"/>
              <a:t>This will rotate the cube clockwise on the X axis at a default speed.</a:t>
            </a:r>
          </a:p>
        </p:txBody>
      </p:sp>
    </p:spTree>
    <p:extLst>
      <p:ext uri="{BB962C8B-B14F-4D97-AF65-F5344CB8AC3E}">
        <p14:creationId xmlns:p14="http://schemas.microsoft.com/office/powerpoint/2010/main" val="2650263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7CDB4-EC11-4B03-8661-659070B4D982}"/>
              </a:ext>
            </a:extLst>
          </p:cNvPr>
          <p:cNvSpPr>
            <a:spLocks noGrp="1"/>
          </p:cNvSpPr>
          <p:nvPr>
            <p:ph type="title"/>
          </p:nvPr>
        </p:nvSpPr>
        <p:spPr/>
        <p:txBody>
          <a:bodyPr/>
          <a:lstStyle/>
          <a:p>
            <a:r>
              <a:rPr lang="en-GB" dirty="0"/>
              <a:t>Rotating the cube</a:t>
            </a:r>
          </a:p>
        </p:txBody>
      </p:sp>
      <p:sp>
        <p:nvSpPr>
          <p:cNvPr id="3" name="Content Placeholder 2">
            <a:extLst>
              <a:ext uri="{FF2B5EF4-FFF2-40B4-BE49-F238E27FC236}">
                <a16:creationId xmlns:a16="http://schemas.microsoft.com/office/drawing/2014/main" id="{F38B5EBC-2C30-4B66-AC5D-8494C9AA4427}"/>
              </a:ext>
            </a:extLst>
          </p:cNvPr>
          <p:cNvSpPr>
            <a:spLocks noGrp="1"/>
          </p:cNvSpPr>
          <p:nvPr>
            <p:ph idx="1"/>
          </p:nvPr>
        </p:nvSpPr>
        <p:spPr/>
        <p:txBody>
          <a:bodyPr>
            <a:normAutofit fontScale="92500" lnSpcReduction="10000"/>
          </a:bodyPr>
          <a:lstStyle/>
          <a:p>
            <a:r>
              <a:rPr lang="en-GB" dirty="0"/>
              <a:t>We can make the script more flexible by adding a parameter which we can change, and using a different Rotate method.</a:t>
            </a:r>
          </a:p>
          <a:p>
            <a:pPr marL="0" indent="0">
              <a:buNone/>
            </a:pPr>
            <a:r>
              <a:rPr lang="en-GB" sz="1800" dirty="0">
                <a:solidFill>
                  <a:srgbClr val="0000FF"/>
                </a:solidFill>
                <a:latin typeface="Consolas" panose="020B0609020204030204" pitchFamily="49" charset="0"/>
              </a:rPr>
              <a:t>public</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class</a:t>
            </a:r>
            <a:r>
              <a:rPr lang="en-GB" sz="1800" dirty="0">
                <a:solidFill>
                  <a:srgbClr val="000000"/>
                </a:solidFill>
                <a:latin typeface="Consolas" panose="020B0609020204030204" pitchFamily="49" charset="0"/>
              </a:rPr>
              <a:t> </a:t>
            </a:r>
            <a:r>
              <a:rPr lang="en-GB" sz="1800" dirty="0">
                <a:solidFill>
                  <a:srgbClr val="2B91AF"/>
                </a:solidFill>
                <a:latin typeface="Consolas" panose="020B0609020204030204" pitchFamily="49" charset="0"/>
              </a:rPr>
              <a:t>Rotator</a:t>
            </a:r>
            <a:r>
              <a:rPr lang="en-GB" sz="1800" dirty="0">
                <a:solidFill>
                  <a:srgbClr val="000000"/>
                </a:solidFill>
                <a:latin typeface="Consolas" panose="020B0609020204030204" pitchFamily="49" charset="0"/>
              </a:rPr>
              <a:t> : MonoBehaviour {</a:t>
            </a: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public</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float</a:t>
            </a:r>
            <a:r>
              <a:rPr lang="en-GB" sz="1800" dirty="0">
                <a:solidFill>
                  <a:srgbClr val="000000"/>
                </a:solidFill>
                <a:latin typeface="Consolas" panose="020B0609020204030204" pitchFamily="49" charset="0"/>
              </a:rPr>
              <a:t> rot_x;</a:t>
            </a: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void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Start</a:t>
            </a:r>
            <a:r>
              <a:rPr lang="en-GB" sz="1800" dirty="0">
                <a:solidFill>
                  <a:srgbClr val="000000"/>
                </a:solidFill>
                <a:latin typeface="Consolas" panose="020B0609020204030204" pitchFamily="49" charset="0"/>
              </a:rPr>
              <a:t>() {</a:t>
            </a:r>
          </a:p>
          <a:p>
            <a:pPr marL="0" indent="0">
              <a:buNone/>
            </a:pPr>
            <a:r>
              <a:rPr lang="en-GB" sz="1800" dirty="0">
                <a:solidFill>
                  <a:srgbClr val="000000"/>
                </a:solidFill>
                <a:latin typeface="Consolas" panose="020B0609020204030204" pitchFamily="49" charset="0"/>
              </a:rPr>
              <a:t>        rot_x = 3.49f;</a:t>
            </a:r>
          </a:p>
          <a:p>
            <a:pPr marL="0" indent="0">
              <a:buNone/>
            </a:pPr>
            <a:r>
              <a:rPr lang="en-GB" sz="1800" dirty="0">
                <a:solidFill>
                  <a:srgbClr val="000000"/>
                </a:solidFill>
                <a:latin typeface="Consolas" panose="020B0609020204030204" pitchFamily="49" charset="0"/>
              </a:rPr>
              <a:t>    }</a:t>
            </a:r>
          </a:p>
          <a:p>
            <a:pPr marL="0" indent="0">
              <a:buNone/>
            </a:pPr>
            <a:r>
              <a:rPr lang="en-GB" dirty="0">
                <a:solidFill>
                  <a:srgbClr val="0000FF"/>
                </a:solidFill>
                <a:latin typeface="Consolas" panose="020B0609020204030204" pitchFamily="49" charset="0"/>
              </a:rPr>
              <a:t>	</a:t>
            </a:r>
            <a:r>
              <a:rPr lang="en-GB" sz="1800" dirty="0">
                <a:solidFill>
                  <a:srgbClr val="0000FF"/>
                </a:solidFill>
                <a:latin typeface="Consolas" panose="020B0609020204030204" pitchFamily="49" charset="0"/>
              </a:rPr>
              <a:t>void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Update</a:t>
            </a:r>
            <a:r>
              <a:rPr lang="en-GB" sz="1800" dirty="0">
                <a:solidFill>
                  <a:srgbClr val="000000"/>
                </a:solidFill>
                <a:latin typeface="Consolas" panose="020B0609020204030204" pitchFamily="49" charset="0"/>
              </a:rPr>
              <a:t>(){</a:t>
            </a:r>
          </a:p>
          <a:p>
            <a:pPr marL="0" indent="0">
              <a:buNone/>
            </a:pPr>
            <a:r>
              <a:rPr lang="en-GB" sz="1800" dirty="0">
                <a:solidFill>
                  <a:srgbClr val="000000"/>
                </a:solidFill>
                <a:latin typeface="Consolas" panose="020B0609020204030204" pitchFamily="49" charset="0"/>
              </a:rPr>
              <a:t>        transform.Rotate(</a:t>
            </a:r>
            <a:r>
              <a:rPr lang="en-GB" sz="1800" dirty="0">
                <a:solidFill>
                  <a:srgbClr val="0000FF"/>
                </a:solidFill>
                <a:latin typeface="Consolas" panose="020B0609020204030204" pitchFamily="49" charset="0"/>
              </a:rPr>
              <a:t>new</a:t>
            </a:r>
            <a:r>
              <a:rPr lang="en-GB" sz="1800" dirty="0">
                <a:solidFill>
                  <a:srgbClr val="000000"/>
                </a:solidFill>
                <a:latin typeface="Consolas" panose="020B0609020204030204" pitchFamily="49" charset="0"/>
              </a:rPr>
              <a:t> Vector3(rot_x, 0, 0));</a:t>
            </a:r>
          </a:p>
          <a:p>
            <a:pPr marL="0" indent="0">
              <a:buNone/>
            </a:pPr>
            <a:r>
              <a:rPr lang="en-GB" sz="1800" dirty="0">
                <a:solidFill>
                  <a:srgbClr val="000000"/>
                </a:solidFill>
                <a:latin typeface="Consolas" panose="020B0609020204030204" pitchFamily="49" charset="0"/>
              </a:rPr>
              <a:t>    }</a:t>
            </a:r>
          </a:p>
          <a:p>
            <a:pPr marL="0" indent="0">
              <a:buNone/>
            </a:pPr>
            <a:r>
              <a:rPr lang="en-GB" sz="1800" dirty="0">
                <a:solidFill>
                  <a:srgbClr val="000000"/>
                </a:solidFill>
                <a:latin typeface="Consolas" panose="020B0609020204030204" pitchFamily="49" charset="0"/>
              </a:rPr>
              <a:t>}</a:t>
            </a:r>
          </a:p>
          <a:p>
            <a:pPr marL="0" indent="0">
              <a:buNone/>
            </a:pPr>
            <a:endParaRPr lang="en-GB" dirty="0"/>
          </a:p>
        </p:txBody>
      </p:sp>
    </p:spTree>
    <p:extLst>
      <p:ext uri="{BB962C8B-B14F-4D97-AF65-F5344CB8AC3E}">
        <p14:creationId xmlns:p14="http://schemas.microsoft.com/office/powerpoint/2010/main" val="2065139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30800-02C4-4829-AD9F-6C133BE7E925}"/>
              </a:ext>
            </a:extLst>
          </p:cNvPr>
          <p:cNvSpPr>
            <a:spLocks noGrp="1"/>
          </p:cNvSpPr>
          <p:nvPr>
            <p:ph type="title"/>
          </p:nvPr>
        </p:nvSpPr>
        <p:spPr/>
        <p:txBody>
          <a:bodyPr/>
          <a:lstStyle/>
          <a:p>
            <a:r>
              <a:rPr lang="en-GB" dirty="0"/>
              <a:t>Changing parameters ‘on the fly’</a:t>
            </a:r>
          </a:p>
        </p:txBody>
      </p:sp>
      <p:sp>
        <p:nvSpPr>
          <p:cNvPr id="3" name="Content Placeholder 2">
            <a:extLst>
              <a:ext uri="{FF2B5EF4-FFF2-40B4-BE49-F238E27FC236}">
                <a16:creationId xmlns:a16="http://schemas.microsoft.com/office/drawing/2014/main" id="{B6B217F9-B2DA-43EE-8776-D5A390569BEF}"/>
              </a:ext>
            </a:extLst>
          </p:cNvPr>
          <p:cNvSpPr>
            <a:spLocks noGrp="1"/>
          </p:cNvSpPr>
          <p:nvPr>
            <p:ph idx="1"/>
          </p:nvPr>
        </p:nvSpPr>
        <p:spPr/>
        <p:txBody>
          <a:bodyPr/>
          <a:lstStyle/>
          <a:p>
            <a:r>
              <a:rPr lang="en-GB" dirty="0"/>
              <a:t>Now that we have declared a public parameter, rot_x, this appears listed in the Inspector window. Unity lets us modify this directly in the window to test different values without modifying the script.</a:t>
            </a:r>
          </a:p>
          <a:p>
            <a:pPr marL="0" indent="0">
              <a:buNone/>
            </a:pPr>
            <a:br>
              <a:rPr lang="en-GB" dirty="0"/>
            </a:br>
            <a:br>
              <a:rPr lang="en-GB" dirty="0"/>
            </a:br>
            <a:endParaRPr lang="en-GB" dirty="0"/>
          </a:p>
          <a:p>
            <a:r>
              <a:rPr lang="en-GB" dirty="0"/>
              <a:t>We can declare parameters for the other axes too.</a:t>
            </a:r>
          </a:p>
          <a:p>
            <a:r>
              <a:rPr lang="en-GB" dirty="0"/>
              <a:t>We can then use the Random object to generate random values for these parameters within a specified upper and lower limit.</a:t>
            </a:r>
            <a:br>
              <a:rPr lang="en-GB" dirty="0"/>
            </a:br>
            <a:endParaRPr lang="en-GB" dirty="0"/>
          </a:p>
        </p:txBody>
      </p:sp>
      <p:pic>
        <p:nvPicPr>
          <p:cNvPr id="5" name="Picture 4">
            <a:extLst>
              <a:ext uri="{FF2B5EF4-FFF2-40B4-BE49-F238E27FC236}">
                <a16:creationId xmlns:a16="http://schemas.microsoft.com/office/drawing/2014/main" id="{940133D4-51A7-45C6-B34D-C657BA4F41B2}"/>
              </a:ext>
            </a:extLst>
          </p:cNvPr>
          <p:cNvPicPr>
            <a:picLocks noChangeAspect="1"/>
          </p:cNvPicPr>
          <p:nvPr/>
        </p:nvPicPr>
        <p:blipFill>
          <a:blip r:embed="rId3"/>
          <a:stretch>
            <a:fillRect/>
          </a:stretch>
        </p:blipFill>
        <p:spPr>
          <a:xfrm>
            <a:off x="1172661" y="3215002"/>
            <a:ext cx="3924848" cy="666843"/>
          </a:xfrm>
          <a:prstGeom prst="rect">
            <a:avLst/>
          </a:prstGeom>
        </p:spPr>
      </p:pic>
    </p:spTree>
    <p:extLst>
      <p:ext uri="{BB962C8B-B14F-4D97-AF65-F5344CB8AC3E}">
        <p14:creationId xmlns:p14="http://schemas.microsoft.com/office/powerpoint/2010/main" val="1404271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87E3-37D3-4D5F-9DFF-E07BB4B5BC5F}"/>
              </a:ext>
            </a:extLst>
          </p:cNvPr>
          <p:cNvSpPr>
            <a:spLocks noGrp="1"/>
          </p:cNvSpPr>
          <p:nvPr>
            <p:ph type="title"/>
          </p:nvPr>
        </p:nvSpPr>
        <p:spPr/>
        <p:txBody>
          <a:bodyPr/>
          <a:lstStyle/>
          <a:p>
            <a:r>
              <a:rPr lang="en-GB" dirty="0"/>
              <a:t>Randomising parameters</a:t>
            </a:r>
          </a:p>
        </p:txBody>
      </p:sp>
      <p:sp>
        <p:nvSpPr>
          <p:cNvPr id="3" name="Content Placeholder 2">
            <a:extLst>
              <a:ext uri="{FF2B5EF4-FFF2-40B4-BE49-F238E27FC236}">
                <a16:creationId xmlns:a16="http://schemas.microsoft.com/office/drawing/2014/main" id="{4BC1AF6F-E99E-4B02-81E8-D8333F30CFD3}"/>
              </a:ext>
            </a:extLst>
          </p:cNvPr>
          <p:cNvSpPr>
            <a:spLocks noGrp="1"/>
          </p:cNvSpPr>
          <p:nvPr>
            <p:ph idx="1"/>
          </p:nvPr>
        </p:nvSpPr>
        <p:spPr>
          <a:xfrm>
            <a:off x="677334" y="1611949"/>
            <a:ext cx="8596668" cy="4697411"/>
          </a:xfrm>
        </p:spPr>
        <p:txBody>
          <a:bodyPr>
            <a:normAutofit fontScale="92500" lnSpcReduction="20000"/>
          </a:bodyPr>
          <a:lstStyle/>
          <a:p>
            <a:pPr marL="0" indent="0">
              <a:buNone/>
            </a:pPr>
            <a:r>
              <a:rPr lang="en-GB" sz="1800" dirty="0">
                <a:solidFill>
                  <a:srgbClr val="0000FF"/>
                </a:solidFill>
                <a:latin typeface="Consolas" panose="020B0609020204030204" pitchFamily="49" charset="0"/>
              </a:rPr>
              <a:t>public</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class</a:t>
            </a:r>
            <a:r>
              <a:rPr lang="en-GB" sz="1800" dirty="0">
                <a:solidFill>
                  <a:srgbClr val="000000"/>
                </a:solidFill>
                <a:latin typeface="Consolas" panose="020B0609020204030204" pitchFamily="49" charset="0"/>
              </a:rPr>
              <a:t> </a:t>
            </a:r>
            <a:r>
              <a:rPr lang="en-GB" sz="1800" dirty="0">
                <a:solidFill>
                  <a:srgbClr val="2B91AF"/>
                </a:solidFill>
                <a:latin typeface="Consolas" panose="020B0609020204030204" pitchFamily="49" charset="0"/>
              </a:rPr>
              <a:t>Rotator</a:t>
            </a:r>
            <a:r>
              <a:rPr lang="en-GB" sz="1800" dirty="0">
                <a:solidFill>
                  <a:srgbClr val="000000"/>
                </a:solidFill>
                <a:latin typeface="Consolas" panose="020B0609020204030204" pitchFamily="49" charset="0"/>
              </a:rPr>
              <a:t> : MonoBehaviour {</a:t>
            </a: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public</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float</a:t>
            </a:r>
            <a:r>
              <a:rPr lang="en-GB" sz="1800" dirty="0">
                <a:solidFill>
                  <a:srgbClr val="000000"/>
                </a:solidFill>
                <a:latin typeface="Consolas" panose="020B0609020204030204" pitchFamily="49" charset="0"/>
              </a:rPr>
              <a:t> rot_x;</a:t>
            </a: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public</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float</a:t>
            </a:r>
            <a:r>
              <a:rPr lang="en-GB" sz="1800" dirty="0">
                <a:solidFill>
                  <a:srgbClr val="000000"/>
                </a:solidFill>
                <a:latin typeface="Consolas" panose="020B0609020204030204" pitchFamily="49" charset="0"/>
              </a:rPr>
              <a:t> rot_y;</a:t>
            </a: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public</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float</a:t>
            </a:r>
            <a:r>
              <a:rPr lang="en-GB" sz="1800" dirty="0">
                <a:solidFill>
                  <a:srgbClr val="000000"/>
                </a:solidFill>
                <a:latin typeface="Consolas" panose="020B0609020204030204" pitchFamily="49" charset="0"/>
              </a:rPr>
              <a:t> rot_z;</a:t>
            </a:r>
          </a:p>
          <a:p>
            <a:pPr marL="0" indent="0">
              <a:buNone/>
            </a:pPr>
            <a:r>
              <a:rPr lang="en-GB" dirty="0">
                <a:solidFill>
                  <a:srgbClr val="0000FF"/>
                </a:solidFill>
                <a:latin typeface="Consolas" panose="020B0609020204030204" pitchFamily="49" charset="0"/>
              </a:rPr>
              <a:t>    </a:t>
            </a:r>
            <a:r>
              <a:rPr lang="en-GB" sz="1800" dirty="0">
                <a:solidFill>
                  <a:srgbClr val="0000FF"/>
                </a:solidFill>
                <a:latin typeface="Consolas" panose="020B0609020204030204" pitchFamily="49" charset="0"/>
              </a:rPr>
              <a:t>void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Start</a:t>
            </a:r>
            <a:r>
              <a:rPr lang="en-GB" sz="1800" dirty="0">
                <a:solidFill>
                  <a:srgbClr val="000000"/>
                </a:solidFill>
                <a:latin typeface="Consolas" panose="020B0609020204030204" pitchFamily="49" charset="0"/>
              </a:rPr>
              <a:t>() {</a:t>
            </a:r>
          </a:p>
          <a:p>
            <a:pPr marL="0" indent="0">
              <a:buNone/>
            </a:pPr>
            <a:r>
              <a:rPr lang="nn-NO" sz="1800" dirty="0">
                <a:solidFill>
                  <a:srgbClr val="000000"/>
                </a:solidFill>
                <a:latin typeface="Consolas" panose="020B0609020204030204" pitchFamily="49" charset="0"/>
              </a:rPr>
              <a:t>        rot_x = Random.Range(-0.9f, 0.9f);</a:t>
            </a:r>
          </a:p>
          <a:p>
            <a:pPr marL="0" indent="0">
              <a:buNone/>
            </a:pPr>
            <a:r>
              <a:rPr lang="nn-NO" sz="1800" dirty="0">
                <a:solidFill>
                  <a:srgbClr val="000000"/>
                </a:solidFill>
                <a:latin typeface="Consolas" panose="020B0609020204030204" pitchFamily="49" charset="0"/>
              </a:rPr>
              <a:t>        rot_y = Random.Range(-0.9f, 0.9f);</a:t>
            </a:r>
          </a:p>
          <a:p>
            <a:pPr marL="0" indent="0">
              <a:buNone/>
            </a:pPr>
            <a:r>
              <a:rPr lang="en-GB" sz="1800" dirty="0">
                <a:solidFill>
                  <a:srgbClr val="000000"/>
                </a:solidFill>
                <a:latin typeface="Consolas" panose="020B0609020204030204" pitchFamily="49" charset="0"/>
              </a:rPr>
              <a:t>        rot_z = Random.Range(-0.9f, 0.9f);</a:t>
            </a:r>
          </a:p>
          <a:p>
            <a:pPr marL="0" indent="0">
              <a:buNone/>
            </a:pPr>
            <a:r>
              <a:rPr lang="en-GB" sz="1800" dirty="0">
                <a:solidFill>
                  <a:srgbClr val="000000"/>
                </a:solidFill>
                <a:latin typeface="Consolas" panose="020B0609020204030204" pitchFamily="49" charset="0"/>
              </a:rPr>
              <a:t>    }</a:t>
            </a:r>
          </a:p>
          <a:p>
            <a:pPr marL="0" indent="0">
              <a:buNone/>
            </a:pPr>
            <a:r>
              <a:rPr lang="en-GB" dirty="0">
                <a:solidFill>
                  <a:srgbClr val="0000FF"/>
                </a:solidFill>
                <a:latin typeface="Consolas" panose="020B0609020204030204" pitchFamily="49" charset="0"/>
              </a:rPr>
              <a:t>    </a:t>
            </a:r>
            <a:r>
              <a:rPr lang="en-GB" sz="1800" dirty="0">
                <a:solidFill>
                  <a:srgbClr val="0000FF"/>
                </a:solidFill>
                <a:latin typeface="Consolas" panose="020B0609020204030204" pitchFamily="49" charset="0"/>
              </a:rPr>
              <a:t>void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Update</a:t>
            </a:r>
            <a:r>
              <a:rPr lang="en-GB" sz="1800" dirty="0">
                <a:solidFill>
                  <a:srgbClr val="000000"/>
                </a:solidFill>
                <a:latin typeface="Consolas" panose="020B0609020204030204" pitchFamily="49" charset="0"/>
              </a:rPr>
              <a:t>()</a:t>
            </a:r>
          </a:p>
          <a:p>
            <a:pPr marL="0" indent="0">
              <a:buNone/>
            </a:pPr>
            <a:r>
              <a:rPr lang="en-GB" sz="1800" dirty="0">
                <a:solidFill>
                  <a:srgbClr val="000000"/>
                </a:solidFill>
                <a:latin typeface="Consolas" panose="020B0609020204030204" pitchFamily="49" charset="0"/>
              </a:rPr>
              <a:t>    {</a:t>
            </a:r>
          </a:p>
          <a:p>
            <a:pPr marL="0" indent="0">
              <a:buNone/>
            </a:pPr>
            <a:r>
              <a:rPr lang="en-GB" sz="1800" dirty="0">
                <a:solidFill>
                  <a:srgbClr val="000000"/>
                </a:solidFill>
                <a:latin typeface="Consolas" panose="020B0609020204030204" pitchFamily="49" charset="0"/>
              </a:rPr>
              <a:t>        transform.Rotate(</a:t>
            </a:r>
            <a:r>
              <a:rPr lang="en-GB" sz="1800" dirty="0">
                <a:solidFill>
                  <a:srgbClr val="0000FF"/>
                </a:solidFill>
                <a:latin typeface="Consolas" panose="020B0609020204030204" pitchFamily="49" charset="0"/>
              </a:rPr>
              <a:t>new</a:t>
            </a:r>
            <a:r>
              <a:rPr lang="en-GB" sz="1800" dirty="0">
                <a:solidFill>
                  <a:srgbClr val="000000"/>
                </a:solidFill>
                <a:latin typeface="Consolas" panose="020B0609020204030204" pitchFamily="49" charset="0"/>
              </a:rPr>
              <a:t> Vector3(rot_x, rot_y, rot_z));</a:t>
            </a:r>
          </a:p>
          <a:p>
            <a:pPr marL="0" indent="0">
              <a:buNone/>
            </a:pPr>
            <a:r>
              <a:rPr lang="en-GB" sz="1800" dirty="0">
                <a:solidFill>
                  <a:srgbClr val="000000"/>
                </a:solidFill>
                <a:latin typeface="Consolas" panose="020B0609020204030204" pitchFamily="49" charset="0"/>
              </a:rPr>
              <a:t>    }</a:t>
            </a:r>
          </a:p>
          <a:p>
            <a:pPr marL="0" indent="0">
              <a:buNone/>
            </a:pPr>
            <a:r>
              <a:rPr lang="en-GB" sz="1800" dirty="0">
                <a:solidFill>
                  <a:srgbClr val="000000"/>
                </a:solidFill>
                <a:latin typeface="Consolas" panose="020B0609020204030204" pitchFamily="49" charset="0"/>
              </a:rPr>
              <a:t>}</a:t>
            </a:r>
            <a:endParaRPr lang="en-GB" dirty="0"/>
          </a:p>
        </p:txBody>
      </p:sp>
    </p:spTree>
    <p:extLst>
      <p:ext uri="{BB962C8B-B14F-4D97-AF65-F5344CB8AC3E}">
        <p14:creationId xmlns:p14="http://schemas.microsoft.com/office/powerpoint/2010/main" val="2518444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02AC5-A7EC-427D-9C2C-82432F02E926}"/>
              </a:ext>
            </a:extLst>
          </p:cNvPr>
          <p:cNvSpPr>
            <a:spLocks noGrp="1"/>
          </p:cNvSpPr>
          <p:nvPr>
            <p:ph type="title"/>
          </p:nvPr>
        </p:nvSpPr>
        <p:spPr/>
        <p:txBody>
          <a:bodyPr/>
          <a:lstStyle/>
          <a:p>
            <a:r>
              <a:rPr lang="en-GB" dirty="0"/>
              <a:t>Creating Prefabs</a:t>
            </a:r>
          </a:p>
        </p:txBody>
      </p:sp>
      <p:sp>
        <p:nvSpPr>
          <p:cNvPr id="3" name="Content Placeholder 2">
            <a:extLst>
              <a:ext uri="{FF2B5EF4-FFF2-40B4-BE49-F238E27FC236}">
                <a16:creationId xmlns:a16="http://schemas.microsoft.com/office/drawing/2014/main" id="{4D2DE5A3-E0CF-4A44-A2CE-941E35D5EEF3}"/>
              </a:ext>
            </a:extLst>
          </p:cNvPr>
          <p:cNvSpPr>
            <a:spLocks noGrp="1"/>
          </p:cNvSpPr>
          <p:nvPr>
            <p:ph idx="1"/>
          </p:nvPr>
        </p:nvSpPr>
        <p:spPr/>
        <p:txBody>
          <a:bodyPr/>
          <a:lstStyle/>
          <a:p>
            <a:r>
              <a:rPr lang="en-GB" dirty="0"/>
              <a:t>At present, our Cube is a Game Object. </a:t>
            </a:r>
          </a:p>
          <a:p>
            <a:pPr lvl="1"/>
            <a:r>
              <a:rPr lang="en-GB" dirty="0"/>
              <a:t>We can copy it and have multiple versions in the scene, with different parameters.</a:t>
            </a:r>
          </a:p>
          <a:p>
            <a:r>
              <a:rPr lang="en-GB" dirty="0"/>
              <a:t>Prefabs are like reusable templates rather than Game Objects. They show up in the Project folder, and are serialized as a file on disk.</a:t>
            </a:r>
          </a:p>
          <a:p>
            <a:r>
              <a:rPr lang="en-GB" dirty="0"/>
              <a:t>Changes made to the Prefab will affect all instances of it (all the objects of that type in the scene).</a:t>
            </a:r>
          </a:p>
          <a:p>
            <a:r>
              <a:rPr lang="en-GB" dirty="0"/>
              <a:t>Instances of the Prefab can have their values tweaked to override the Prefab, but if you add or remove a component then the prefab connection is broken.</a:t>
            </a:r>
          </a:p>
          <a:p>
            <a:r>
              <a:rPr lang="en-GB" dirty="0"/>
              <a:t>To create a prefab of our Cube, we simply select it in the Hierarchy and drag it into the Assets folder or Prefab folder. </a:t>
            </a:r>
          </a:p>
          <a:p>
            <a:endParaRPr lang="en-GB" dirty="0"/>
          </a:p>
        </p:txBody>
      </p:sp>
      <p:pic>
        <p:nvPicPr>
          <p:cNvPr id="5" name="Picture 4">
            <a:extLst>
              <a:ext uri="{FF2B5EF4-FFF2-40B4-BE49-F238E27FC236}">
                <a16:creationId xmlns:a16="http://schemas.microsoft.com/office/drawing/2014/main" id="{F3AD6913-9AB6-4D9A-B595-0D6A70FD5DEE}"/>
              </a:ext>
            </a:extLst>
          </p:cNvPr>
          <p:cNvPicPr>
            <a:picLocks noChangeAspect="1"/>
          </p:cNvPicPr>
          <p:nvPr/>
        </p:nvPicPr>
        <p:blipFill>
          <a:blip r:embed="rId3"/>
          <a:stretch>
            <a:fillRect/>
          </a:stretch>
        </p:blipFill>
        <p:spPr>
          <a:xfrm>
            <a:off x="5448209" y="5368127"/>
            <a:ext cx="1295581" cy="1124107"/>
          </a:xfrm>
          <a:prstGeom prst="rect">
            <a:avLst/>
          </a:prstGeom>
        </p:spPr>
      </p:pic>
      <p:pic>
        <p:nvPicPr>
          <p:cNvPr id="7" name="Picture 6">
            <a:extLst>
              <a:ext uri="{FF2B5EF4-FFF2-40B4-BE49-F238E27FC236}">
                <a16:creationId xmlns:a16="http://schemas.microsoft.com/office/drawing/2014/main" id="{8802D366-B182-47E6-B731-ACFB5E59F403}"/>
              </a:ext>
            </a:extLst>
          </p:cNvPr>
          <p:cNvPicPr>
            <a:picLocks noChangeAspect="1"/>
          </p:cNvPicPr>
          <p:nvPr/>
        </p:nvPicPr>
        <p:blipFill>
          <a:blip r:embed="rId4"/>
          <a:stretch>
            <a:fillRect/>
          </a:stretch>
        </p:blipFill>
        <p:spPr>
          <a:xfrm>
            <a:off x="6979139" y="5368127"/>
            <a:ext cx="1438476" cy="371527"/>
          </a:xfrm>
          <a:prstGeom prst="rect">
            <a:avLst/>
          </a:prstGeom>
        </p:spPr>
      </p:pic>
    </p:spTree>
    <p:extLst>
      <p:ext uri="{BB962C8B-B14F-4D97-AF65-F5344CB8AC3E}">
        <p14:creationId xmlns:p14="http://schemas.microsoft.com/office/powerpoint/2010/main" val="3908922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73E43-CF8A-406C-9C23-A3B39052C9F5}"/>
              </a:ext>
            </a:extLst>
          </p:cNvPr>
          <p:cNvSpPr>
            <a:spLocks noGrp="1"/>
          </p:cNvSpPr>
          <p:nvPr>
            <p:ph type="title"/>
          </p:nvPr>
        </p:nvSpPr>
        <p:spPr/>
        <p:txBody>
          <a:bodyPr/>
          <a:lstStyle/>
          <a:p>
            <a:r>
              <a:rPr lang="en-GB" dirty="0"/>
              <a:t>Using Prefabs</a:t>
            </a:r>
          </a:p>
        </p:txBody>
      </p:sp>
      <p:sp>
        <p:nvSpPr>
          <p:cNvPr id="3" name="Content Placeholder 2">
            <a:extLst>
              <a:ext uri="{FF2B5EF4-FFF2-40B4-BE49-F238E27FC236}">
                <a16:creationId xmlns:a16="http://schemas.microsoft.com/office/drawing/2014/main" id="{B8906DAA-C216-42B0-BBA6-64718776885F}"/>
              </a:ext>
            </a:extLst>
          </p:cNvPr>
          <p:cNvSpPr>
            <a:spLocks noGrp="1"/>
          </p:cNvSpPr>
          <p:nvPr>
            <p:ph idx="1"/>
          </p:nvPr>
        </p:nvSpPr>
        <p:spPr/>
        <p:txBody>
          <a:bodyPr/>
          <a:lstStyle/>
          <a:p>
            <a:r>
              <a:rPr lang="en-GB" dirty="0"/>
              <a:t>We can drag and drop as many of them into the scene as we like.</a:t>
            </a:r>
          </a:p>
          <a:p>
            <a:r>
              <a:rPr lang="en-GB" dirty="0"/>
              <a:t>Or we can add them using a script.</a:t>
            </a:r>
          </a:p>
          <a:p>
            <a:pPr lvl="1"/>
            <a:r>
              <a:rPr lang="en-GB" dirty="0"/>
              <a:t>We will do this later.</a:t>
            </a:r>
          </a:p>
          <a:p>
            <a:r>
              <a:rPr lang="en-GB" dirty="0"/>
              <a:t>The random rotational parameters means that we can have multiple cubes all rotating at different speeds.</a:t>
            </a:r>
          </a:p>
        </p:txBody>
      </p:sp>
    </p:spTree>
    <p:extLst>
      <p:ext uri="{BB962C8B-B14F-4D97-AF65-F5344CB8AC3E}">
        <p14:creationId xmlns:p14="http://schemas.microsoft.com/office/powerpoint/2010/main" val="2865624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0CDC2-AD75-490B-8CD8-920D9EB4CA7D}"/>
              </a:ext>
            </a:extLst>
          </p:cNvPr>
          <p:cNvSpPr>
            <a:spLocks noGrp="1"/>
          </p:cNvSpPr>
          <p:nvPr>
            <p:ph type="title"/>
          </p:nvPr>
        </p:nvSpPr>
        <p:spPr/>
        <p:txBody>
          <a:bodyPr/>
          <a:lstStyle/>
          <a:p>
            <a:r>
              <a:rPr lang="en-GB" dirty="0"/>
              <a:t>Creating Game Objects during runtime</a:t>
            </a:r>
          </a:p>
        </p:txBody>
      </p:sp>
      <p:sp>
        <p:nvSpPr>
          <p:cNvPr id="3" name="Content Placeholder 2">
            <a:extLst>
              <a:ext uri="{FF2B5EF4-FFF2-40B4-BE49-F238E27FC236}">
                <a16:creationId xmlns:a16="http://schemas.microsoft.com/office/drawing/2014/main" id="{478AC2C9-4C25-4DD3-B49F-47543B3D5167}"/>
              </a:ext>
            </a:extLst>
          </p:cNvPr>
          <p:cNvSpPr>
            <a:spLocks noGrp="1"/>
          </p:cNvSpPr>
          <p:nvPr>
            <p:ph idx="1"/>
          </p:nvPr>
        </p:nvSpPr>
        <p:spPr/>
        <p:txBody>
          <a:bodyPr>
            <a:normAutofit lnSpcReduction="10000"/>
          </a:bodyPr>
          <a:lstStyle/>
          <a:p>
            <a:r>
              <a:rPr lang="en-GB" dirty="0"/>
              <a:t>Often, you want to create some objects when the game is running.</a:t>
            </a:r>
          </a:p>
          <a:p>
            <a:pPr lvl="1"/>
            <a:r>
              <a:rPr lang="en-GB" dirty="0"/>
              <a:t>E.g. bullets for a gun.</a:t>
            </a:r>
          </a:p>
          <a:p>
            <a:r>
              <a:rPr lang="en-GB" dirty="0"/>
              <a:t>We need a way of creating objects of a given class when they are needed.</a:t>
            </a:r>
          </a:p>
          <a:p>
            <a:r>
              <a:rPr lang="en-GB" dirty="0"/>
              <a:t>One way to do this is to create an Empty </a:t>
            </a:r>
            <a:r>
              <a:rPr lang="en-GB" dirty="0" err="1"/>
              <a:t>GameObject</a:t>
            </a:r>
            <a:r>
              <a:rPr lang="en-GB" dirty="0"/>
              <a:t> to store the script(s) for this.</a:t>
            </a:r>
          </a:p>
          <a:p>
            <a:pPr lvl="1"/>
            <a:r>
              <a:rPr lang="en-GB" dirty="0"/>
              <a:t>I usually call this object </a:t>
            </a:r>
            <a:r>
              <a:rPr lang="en-GB" dirty="0" err="1"/>
              <a:t>GameManager</a:t>
            </a:r>
            <a:r>
              <a:rPr lang="en-GB" dirty="0"/>
              <a:t>.</a:t>
            </a:r>
          </a:p>
          <a:p>
            <a:r>
              <a:rPr lang="en-GB" dirty="0"/>
              <a:t>We can then use the Add Component menu to</a:t>
            </a:r>
            <a:br>
              <a:rPr lang="en-GB" dirty="0"/>
            </a:br>
            <a:r>
              <a:rPr lang="en-GB" dirty="0"/>
              <a:t>add a new script to our </a:t>
            </a:r>
            <a:r>
              <a:rPr lang="en-GB" dirty="0" err="1"/>
              <a:t>GameManager</a:t>
            </a:r>
            <a:r>
              <a:rPr lang="en-GB" dirty="0"/>
              <a:t>.</a:t>
            </a:r>
          </a:p>
          <a:p>
            <a:pPr lvl="1"/>
            <a:r>
              <a:rPr lang="en-GB" dirty="0"/>
              <a:t>Let’s call it Creator.</a:t>
            </a:r>
          </a:p>
          <a:p>
            <a:pPr lvl="1"/>
            <a:r>
              <a:rPr lang="en-GB" dirty="0"/>
              <a:t>Remember to put it in your Scripts folder.</a:t>
            </a:r>
          </a:p>
          <a:p>
            <a:pPr lvl="1"/>
            <a:r>
              <a:rPr lang="en-GB" dirty="0"/>
              <a:t>The job of this script is to create Cubes.</a:t>
            </a:r>
          </a:p>
          <a:p>
            <a:pPr marL="457200" lvl="1" indent="0">
              <a:buNone/>
            </a:pPr>
            <a:endParaRPr lang="en-GB" dirty="0"/>
          </a:p>
        </p:txBody>
      </p:sp>
      <p:pic>
        <p:nvPicPr>
          <p:cNvPr id="5" name="Picture 4">
            <a:extLst>
              <a:ext uri="{FF2B5EF4-FFF2-40B4-BE49-F238E27FC236}">
                <a16:creationId xmlns:a16="http://schemas.microsoft.com/office/drawing/2014/main" id="{7775981C-3DDF-439D-82A0-4F3381239C15}"/>
              </a:ext>
            </a:extLst>
          </p:cNvPr>
          <p:cNvPicPr>
            <a:picLocks noChangeAspect="1"/>
          </p:cNvPicPr>
          <p:nvPr/>
        </p:nvPicPr>
        <p:blipFill>
          <a:blip r:embed="rId3"/>
          <a:stretch>
            <a:fillRect/>
          </a:stretch>
        </p:blipFill>
        <p:spPr>
          <a:xfrm>
            <a:off x="7255131" y="3593980"/>
            <a:ext cx="2819794" cy="676369"/>
          </a:xfrm>
          <a:prstGeom prst="rect">
            <a:avLst/>
          </a:prstGeom>
        </p:spPr>
      </p:pic>
      <p:pic>
        <p:nvPicPr>
          <p:cNvPr id="7" name="Picture 6">
            <a:extLst>
              <a:ext uri="{FF2B5EF4-FFF2-40B4-BE49-F238E27FC236}">
                <a16:creationId xmlns:a16="http://schemas.microsoft.com/office/drawing/2014/main" id="{0D641626-09F7-4CB4-94D4-8655D00F3CF1}"/>
              </a:ext>
            </a:extLst>
          </p:cNvPr>
          <p:cNvPicPr>
            <a:picLocks noChangeAspect="1"/>
          </p:cNvPicPr>
          <p:nvPr/>
        </p:nvPicPr>
        <p:blipFill>
          <a:blip r:embed="rId4"/>
          <a:stretch>
            <a:fillRect/>
          </a:stretch>
        </p:blipFill>
        <p:spPr>
          <a:xfrm>
            <a:off x="6275885" y="4450465"/>
            <a:ext cx="3924848" cy="1590897"/>
          </a:xfrm>
          <a:prstGeom prst="rect">
            <a:avLst/>
          </a:prstGeom>
        </p:spPr>
      </p:pic>
    </p:spTree>
    <p:extLst>
      <p:ext uri="{BB962C8B-B14F-4D97-AF65-F5344CB8AC3E}">
        <p14:creationId xmlns:p14="http://schemas.microsoft.com/office/powerpoint/2010/main" val="539906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A35F3-3421-4D75-8170-49BF3C11625F}"/>
              </a:ext>
            </a:extLst>
          </p:cNvPr>
          <p:cNvSpPr>
            <a:spLocks noGrp="1"/>
          </p:cNvSpPr>
          <p:nvPr>
            <p:ph type="title"/>
          </p:nvPr>
        </p:nvSpPr>
        <p:spPr/>
        <p:txBody>
          <a:bodyPr/>
          <a:lstStyle/>
          <a:p>
            <a:r>
              <a:rPr lang="en-GB" dirty="0"/>
              <a:t>Creating game objects using scripts</a:t>
            </a:r>
          </a:p>
        </p:txBody>
      </p:sp>
      <p:sp>
        <p:nvSpPr>
          <p:cNvPr id="3" name="Content Placeholder 2">
            <a:extLst>
              <a:ext uri="{FF2B5EF4-FFF2-40B4-BE49-F238E27FC236}">
                <a16:creationId xmlns:a16="http://schemas.microsoft.com/office/drawing/2014/main" id="{7C9CA954-6DFD-495C-BD35-DE228201DC39}"/>
              </a:ext>
            </a:extLst>
          </p:cNvPr>
          <p:cNvSpPr>
            <a:spLocks noGrp="1"/>
          </p:cNvSpPr>
          <p:nvPr>
            <p:ph idx="1"/>
          </p:nvPr>
        </p:nvSpPr>
        <p:spPr>
          <a:xfrm>
            <a:off x="572831" y="2020389"/>
            <a:ext cx="9015306" cy="5033554"/>
          </a:xfrm>
        </p:spPr>
        <p:txBody>
          <a:bodyPr>
            <a:normAutofit/>
          </a:bodyPr>
          <a:lstStyle/>
          <a:p>
            <a:r>
              <a:rPr lang="en-GB" sz="2000" dirty="0"/>
              <a:t>We are going to create a </a:t>
            </a:r>
            <a:r>
              <a:rPr lang="en-GB" sz="2000" dirty="0" err="1"/>
              <a:t>GameObject</a:t>
            </a:r>
            <a:r>
              <a:rPr lang="en-GB" sz="2000" dirty="0"/>
              <a:t> parameter, called </a:t>
            </a:r>
            <a:r>
              <a:rPr lang="en-GB" sz="2000" b="1" dirty="0"/>
              <a:t>go</a:t>
            </a:r>
            <a:r>
              <a:rPr lang="en-GB" sz="2000" dirty="0"/>
              <a:t>.</a:t>
            </a:r>
          </a:p>
          <a:p>
            <a:r>
              <a:rPr lang="en-GB" sz="2000" dirty="0"/>
              <a:t>Then we call the Instantiate method from the Start method.</a:t>
            </a:r>
          </a:p>
          <a:p>
            <a:r>
              <a:rPr lang="en-GB" sz="2000" dirty="0"/>
              <a:t>We must remember to attach our Cube prefab in the go parameter field.</a:t>
            </a:r>
          </a:p>
          <a:p>
            <a:r>
              <a:rPr lang="en-GB" sz="2000" dirty="0"/>
              <a:t>Any parameter which is public appears in the component Inspector and you can interact with it.</a:t>
            </a:r>
          </a:p>
          <a:p>
            <a:r>
              <a:rPr lang="en-GB" sz="2000" dirty="0"/>
              <a:t>The </a:t>
            </a:r>
            <a:r>
              <a:rPr lang="en-GB" sz="2000" dirty="0" err="1"/>
              <a:t>GameObject</a:t>
            </a:r>
            <a:r>
              <a:rPr lang="en-GB" sz="2000" dirty="0"/>
              <a:t> go is not linked to any specific object.</a:t>
            </a:r>
          </a:p>
          <a:p>
            <a:pPr lvl="1"/>
            <a:r>
              <a:rPr lang="en-GB" sz="1800" dirty="0"/>
              <a:t>We have to tell it which </a:t>
            </a:r>
            <a:r>
              <a:rPr lang="en-GB" sz="1800" dirty="0" err="1"/>
              <a:t>GameObject</a:t>
            </a:r>
            <a:r>
              <a:rPr lang="en-GB" sz="1800" dirty="0"/>
              <a:t> it should be instantiating.</a:t>
            </a:r>
          </a:p>
          <a:p>
            <a:r>
              <a:rPr lang="en-GB" sz="2000" dirty="0"/>
              <a:t>When we Instantiate our object, we need to specify it’s location and it’s rotation. </a:t>
            </a:r>
          </a:p>
          <a:p>
            <a:pPr lvl="1"/>
            <a:r>
              <a:rPr lang="en-GB" sz="1800" dirty="0"/>
              <a:t>We will use Quaternions for the rotation as this is probably the most straightforward option.</a:t>
            </a:r>
          </a:p>
        </p:txBody>
      </p:sp>
    </p:spTree>
    <p:extLst>
      <p:ext uri="{BB962C8B-B14F-4D97-AF65-F5344CB8AC3E}">
        <p14:creationId xmlns:p14="http://schemas.microsoft.com/office/powerpoint/2010/main" val="29980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5F77E-0E52-446A-8B75-AF74E75EECE2}"/>
              </a:ext>
            </a:extLst>
          </p:cNvPr>
          <p:cNvSpPr>
            <a:spLocks noGrp="1"/>
          </p:cNvSpPr>
          <p:nvPr>
            <p:ph type="title"/>
          </p:nvPr>
        </p:nvSpPr>
        <p:spPr/>
        <p:txBody>
          <a:bodyPr/>
          <a:lstStyle/>
          <a:p>
            <a:r>
              <a:rPr lang="en-GB" dirty="0"/>
              <a:t>Creating game objects using scripts</a:t>
            </a:r>
          </a:p>
        </p:txBody>
      </p:sp>
      <p:sp>
        <p:nvSpPr>
          <p:cNvPr id="3" name="Content Placeholder 2">
            <a:extLst>
              <a:ext uri="{FF2B5EF4-FFF2-40B4-BE49-F238E27FC236}">
                <a16:creationId xmlns:a16="http://schemas.microsoft.com/office/drawing/2014/main" id="{B5DCA12D-DFA6-4760-970B-110CA97CCA52}"/>
              </a:ext>
            </a:extLst>
          </p:cNvPr>
          <p:cNvSpPr>
            <a:spLocks noGrp="1"/>
          </p:cNvSpPr>
          <p:nvPr>
            <p:ph idx="1"/>
          </p:nvPr>
        </p:nvSpPr>
        <p:spPr>
          <a:xfrm>
            <a:off x="677334" y="1930399"/>
            <a:ext cx="8596668" cy="4722949"/>
          </a:xfrm>
        </p:spPr>
        <p:txBody>
          <a:bodyPr>
            <a:normAutofit/>
          </a:bodyPr>
          <a:lstStyle/>
          <a:p>
            <a:pPr marL="0" indent="0">
              <a:buNone/>
            </a:pPr>
            <a:r>
              <a:rPr lang="en-GB" sz="1800" dirty="0">
                <a:solidFill>
                  <a:srgbClr val="0000FF"/>
                </a:solidFill>
                <a:latin typeface="Consolas" panose="020B0609020204030204" pitchFamily="49" charset="0"/>
              </a:rPr>
              <a:t>public</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class</a:t>
            </a:r>
            <a:r>
              <a:rPr lang="en-GB" sz="1800" dirty="0">
                <a:solidFill>
                  <a:srgbClr val="000000"/>
                </a:solidFill>
                <a:latin typeface="Consolas" panose="020B0609020204030204" pitchFamily="49" charset="0"/>
              </a:rPr>
              <a:t> </a:t>
            </a:r>
            <a:r>
              <a:rPr lang="en-GB" sz="1800" dirty="0">
                <a:solidFill>
                  <a:srgbClr val="2B91AF"/>
                </a:solidFill>
                <a:latin typeface="Consolas" panose="020B0609020204030204" pitchFamily="49" charset="0"/>
              </a:rPr>
              <a:t>Creator</a:t>
            </a:r>
            <a:r>
              <a:rPr lang="en-GB" sz="1800" dirty="0">
                <a:solidFill>
                  <a:srgbClr val="000000"/>
                </a:solidFill>
                <a:latin typeface="Consolas" panose="020B0609020204030204" pitchFamily="49" charset="0"/>
              </a:rPr>
              <a:t> : MonoBehaviour {</a:t>
            </a: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public</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GameObject</a:t>
            </a:r>
            <a:r>
              <a:rPr lang="en-GB" sz="1800" dirty="0">
                <a:solidFill>
                  <a:srgbClr val="000000"/>
                </a:solidFill>
                <a:latin typeface="Consolas" panose="020B0609020204030204" pitchFamily="49" charset="0"/>
              </a:rPr>
              <a:t> go;</a:t>
            </a:r>
          </a:p>
          <a:p>
            <a:pPr marL="0" indent="0">
              <a:buNone/>
            </a:pP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 Start is called before the first frame update</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void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Start</a:t>
            </a:r>
            <a:r>
              <a:rPr lang="en-GB" sz="1800" dirty="0">
                <a:solidFill>
                  <a:srgbClr val="000000"/>
                </a:solidFill>
                <a:latin typeface="Consolas" panose="020B0609020204030204" pitchFamily="49" charset="0"/>
              </a:rPr>
              <a:t>() {</a:t>
            </a:r>
          </a:p>
          <a:p>
            <a:pPr marL="0" indent="0">
              <a:buNone/>
            </a:pPr>
            <a:r>
              <a:rPr lang="en-GB" sz="1800" dirty="0">
                <a:solidFill>
                  <a:srgbClr val="000000"/>
                </a:solidFill>
                <a:latin typeface="Consolas" panose="020B0609020204030204" pitchFamily="49" charset="0"/>
              </a:rPr>
              <a:t>        Instantiate(go, </a:t>
            </a:r>
            <a:r>
              <a:rPr lang="en-GB" sz="1800" dirty="0">
                <a:solidFill>
                  <a:srgbClr val="0000FF"/>
                </a:solidFill>
                <a:latin typeface="Consolas" panose="020B0609020204030204" pitchFamily="49" charset="0"/>
              </a:rPr>
              <a:t>new</a:t>
            </a:r>
            <a:r>
              <a:rPr lang="en-GB" sz="1800" dirty="0">
                <a:solidFill>
                  <a:srgbClr val="000000"/>
                </a:solidFill>
                <a:latin typeface="Consolas" panose="020B0609020204030204" pitchFamily="49" charset="0"/>
              </a:rPr>
              <a:t> Vector3(0, 0, 0), </a:t>
            </a:r>
            <a:r>
              <a:rPr lang="en-GB" sz="1800" dirty="0" err="1">
                <a:solidFill>
                  <a:srgbClr val="000000"/>
                </a:solidFill>
                <a:latin typeface="Consolas" panose="020B0609020204030204" pitchFamily="49" charset="0"/>
              </a:rPr>
              <a:t>Quaternion.identity</a:t>
            </a:r>
            <a:r>
              <a:rPr lang="en-GB" sz="1800" dirty="0">
                <a:solidFill>
                  <a:srgbClr val="000000"/>
                </a:solidFill>
                <a:latin typeface="Consolas" panose="020B0609020204030204" pitchFamily="49" charset="0"/>
              </a:rPr>
              <a:t>);</a:t>
            </a:r>
          </a:p>
          <a:p>
            <a:pPr marL="0" indent="0">
              <a:buNone/>
            </a:pPr>
            <a:r>
              <a:rPr lang="en-GB" sz="1800" dirty="0">
                <a:solidFill>
                  <a:srgbClr val="000000"/>
                </a:solidFill>
                <a:latin typeface="Consolas" panose="020B0609020204030204" pitchFamily="49" charset="0"/>
              </a:rPr>
              <a:t>    }</a:t>
            </a:r>
          </a:p>
          <a:p>
            <a:pPr marL="0" indent="0">
              <a:buNone/>
            </a:pP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 Update is called once per frame</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void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Update</a:t>
            </a:r>
            <a:r>
              <a:rPr lang="en-GB" sz="1800" dirty="0">
                <a:solidFill>
                  <a:srgbClr val="000000"/>
                </a:solidFill>
                <a:latin typeface="Consolas" panose="020B0609020204030204" pitchFamily="49" charset="0"/>
              </a:rPr>
              <a:t>()</a:t>
            </a:r>
          </a:p>
          <a:p>
            <a:pPr marL="0" indent="0">
              <a:buNone/>
            </a:pPr>
            <a:r>
              <a:rPr lang="en-GB" sz="1800" dirty="0">
                <a:solidFill>
                  <a:srgbClr val="000000"/>
                </a:solidFill>
                <a:latin typeface="Consolas" panose="020B0609020204030204" pitchFamily="49" charset="0"/>
              </a:rPr>
              <a:t>    {    </a:t>
            </a:r>
          </a:p>
          <a:p>
            <a:pPr marL="0" indent="0">
              <a:buNone/>
            </a:pPr>
            <a:r>
              <a:rPr lang="en-GB" sz="1800" dirty="0">
                <a:solidFill>
                  <a:srgbClr val="000000"/>
                </a:solidFill>
                <a:latin typeface="Consolas" panose="020B0609020204030204" pitchFamily="49" charset="0"/>
              </a:rPr>
              <a:t>    }</a:t>
            </a:r>
          </a:p>
          <a:p>
            <a:pPr marL="0" indent="0">
              <a:buNone/>
            </a:pPr>
            <a:r>
              <a:rPr lang="en-GB" sz="1800" dirty="0">
                <a:solidFill>
                  <a:srgbClr val="000000"/>
                </a:solidFill>
                <a:latin typeface="Consolas" panose="020B0609020204030204" pitchFamily="49" charset="0"/>
              </a:rPr>
              <a:t>}</a:t>
            </a:r>
            <a:endParaRPr lang="en-GB" dirty="0"/>
          </a:p>
        </p:txBody>
      </p:sp>
    </p:spTree>
    <p:extLst>
      <p:ext uri="{BB962C8B-B14F-4D97-AF65-F5344CB8AC3E}">
        <p14:creationId xmlns:p14="http://schemas.microsoft.com/office/powerpoint/2010/main" val="1689911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FD302-4CEA-4281-AAB1-01E52A14524D}"/>
              </a:ext>
            </a:extLst>
          </p:cNvPr>
          <p:cNvSpPr>
            <a:spLocks noGrp="1"/>
          </p:cNvSpPr>
          <p:nvPr>
            <p:ph type="title"/>
          </p:nvPr>
        </p:nvSpPr>
        <p:spPr/>
        <p:txBody>
          <a:bodyPr/>
          <a:lstStyle/>
          <a:p>
            <a:r>
              <a:rPr lang="en-GB" dirty="0"/>
              <a:t>Unity Resources</a:t>
            </a:r>
          </a:p>
        </p:txBody>
      </p:sp>
      <p:sp>
        <p:nvSpPr>
          <p:cNvPr id="3" name="Content Placeholder 2">
            <a:extLst>
              <a:ext uri="{FF2B5EF4-FFF2-40B4-BE49-F238E27FC236}">
                <a16:creationId xmlns:a16="http://schemas.microsoft.com/office/drawing/2014/main" id="{62387529-9165-41F8-B320-3260F34A457A}"/>
              </a:ext>
            </a:extLst>
          </p:cNvPr>
          <p:cNvSpPr>
            <a:spLocks noGrp="1"/>
          </p:cNvSpPr>
          <p:nvPr>
            <p:ph idx="1"/>
          </p:nvPr>
        </p:nvSpPr>
        <p:spPr/>
        <p:txBody>
          <a:bodyPr/>
          <a:lstStyle/>
          <a:p>
            <a:r>
              <a:rPr lang="en-GB" dirty="0"/>
              <a:t>We will only be covering a very small amount of Unity in this module.</a:t>
            </a:r>
          </a:p>
          <a:p>
            <a:r>
              <a:rPr lang="en-GB" dirty="0"/>
              <a:t>Unity’s own resources are excellent if you want to go deeper into certain topics.</a:t>
            </a:r>
          </a:p>
          <a:p>
            <a:pPr lvl="1"/>
            <a:r>
              <a:rPr lang="en-GB" dirty="0"/>
              <a:t>Unity has it’s own learning tutorials, which can be worked through as a whole, or searched for specific topics (e.g. physics interactions)</a:t>
            </a:r>
            <a:endParaRPr lang="en-GB" dirty="0">
              <a:hlinkClick r:id="rId3"/>
            </a:endParaRPr>
          </a:p>
          <a:p>
            <a:pPr lvl="1"/>
            <a:r>
              <a:rPr lang="en-GB" dirty="0">
                <a:hlinkClick r:id="rId3"/>
              </a:rPr>
              <a:t>https://learn.unity.com/</a:t>
            </a:r>
            <a:r>
              <a:rPr lang="en-GB" dirty="0"/>
              <a:t> </a:t>
            </a:r>
          </a:p>
          <a:p>
            <a:r>
              <a:rPr lang="en-GB" dirty="0"/>
              <a:t>The Unity documentation is also a very useful resource.</a:t>
            </a:r>
          </a:p>
          <a:p>
            <a:pPr lvl="1"/>
            <a:r>
              <a:rPr lang="en-GB">
                <a:hlinkClick r:id="rId4"/>
              </a:rPr>
              <a:t>https://docs.unity3d.com/2022.1/Documentation/Manual/UnityManual.html</a:t>
            </a:r>
            <a:r>
              <a:rPr lang="en-GB"/>
              <a:t> </a:t>
            </a:r>
            <a:endParaRPr lang="en-GB" dirty="0"/>
          </a:p>
        </p:txBody>
      </p:sp>
    </p:spTree>
    <p:extLst>
      <p:ext uri="{BB962C8B-B14F-4D97-AF65-F5344CB8AC3E}">
        <p14:creationId xmlns:p14="http://schemas.microsoft.com/office/powerpoint/2010/main" val="1786504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FE2BD-C25A-4E0B-9B37-E3D5B251BE26}"/>
              </a:ext>
            </a:extLst>
          </p:cNvPr>
          <p:cNvSpPr>
            <a:spLocks noGrp="1"/>
          </p:cNvSpPr>
          <p:nvPr>
            <p:ph type="title"/>
          </p:nvPr>
        </p:nvSpPr>
        <p:spPr/>
        <p:txBody>
          <a:bodyPr/>
          <a:lstStyle/>
          <a:p>
            <a:r>
              <a:rPr lang="en-GB" dirty="0"/>
              <a:t>Attaching a game object to a script</a:t>
            </a:r>
          </a:p>
        </p:txBody>
      </p:sp>
      <p:sp>
        <p:nvSpPr>
          <p:cNvPr id="3" name="Content Placeholder 2">
            <a:extLst>
              <a:ext uri="{FF2B5EF4-FFF2-40B4-BE49-F238E27FC236}">
                <a16:creationId xmlns:a16="http://schemas.microsoft.com/office/drawing/2014/main" id="{3FF9C0E3-08AD-473F-AEC9-EE65353B3D47}"/>
              </a:ext>
            </a:extLst>
          </p:cNvPr>
          <p:cNvSpPr>
            <a:spLocks noGrp="1"/>
          </p:cNvSpPr>
          <p:nvPr>
            <p:ph idx="1"/>
          </p:nvPr>
        </p:nvSpPr>
        <p:spPr/>
        <p:txBody>
          <a:bodyPr/>
          <a:lstStyle/>
          <a:p>
            <a:r>
              <a:rPr lang="en-GB" dirty="0"/>
              <a:t>If we try to run the game with this script attached, we get an error.</a:t>
            </a:r>
          </a:p>
          <a:p>
            <a:pPr lvl="1"/>
            <a:r>
              <a:rPr lang="en-GB" dirty="0"/>
              <a:t>An </a:t>
            </a:r>
            <a:r>
              <a:rPr lang="en-GB" dirty="0" err="1"/>
              <a:t>UnnassignedReferenceException</a:t>
            </a:r>
            <a:r>
              <a:rPr lang="en-GB" dirty="0"/>
              <a:t>. It doesn’t know what </a:t>
            </a:r>
            <a:r>
              <a:rPr lang="en-GB" b="1" dirty="0"/>
              <a:t>go</a:t>
            </a:r>
            <a:r>
              <a:rPr lang="en-GB" dirty="0"/>
              <a:t> refers to.</a:t>
            </a:r>
          </a:p>
          <a:p>
            <a:r>
              <a:rPr lang="en-GB" dirty="0"/>
              <a:t>To solve this problem, we have to attach our Cube object to the go parameter in the </a:t>
            </a:r>
            <a:r>
              <a:rPr lang="en-GB" dirty="0" err="1"/>
              <a:t>GameManager</a:t>
            </a:r>
            <a:r>
              <a:rPr lang="en-GB" dirty="0"/>
              <a:t> inspector window.</a:t>
            </a:r>
          </a:p>
          <a:p>
            <a:pPr lvl="1"/>
            <a:r>
              <a:rPr lang="en-GB" dirty="0"/>
              <a:t>As was stated in a previous slide.</a:t>
            </a:r>
          </a:p>
          <a:p>
            <a:pPr marL="457200" lvl="1" indent="0">
              <a:buNone/>
            </a:pPr>
            <a:endParaRPr lang="en-GB" dirty="0"/>
          </a:p>
          <a:p>
            <a:endParaRPr lang="en-GB" dirty="0"/>
          </a:p>
          <a:p>
            <a:endParaRPr lang="en-GB" dirty="0"/>
          </a:p>
        </p:txBody>
      </p:sp>
      <p:pic>
        <p:nvPicPr>
          <p:cNvPr id="5" name="Picture 4">
            <a:extLst>
              <a:ext uri="{FF2B5EF4-FFF2-40B4-BE49-F238E27FC236}">
                <a16:creationId xmlns:a16="http://schemas.microsoft.com/office/drawing/2014/main" id="{E7B22412-196E-483C-A46B-4F55259B09A4}"/>
              </a:ext>
            </a:extLst>
          </p:cNvPr>
          <p:cNvPicPr>
            <a:picLocks noChangeAspect="1"/>
          </p:cNvPicPr>
          <p:nvPr/>
        </p:nvPicPr>
        <p:blipFill>
          <a:blip r:embed="rId3"/>
          <a:stretch>
            <a:fillRect/>
          </a:stretch>
        </p:blipFill>
        <p:spPr>
          <a:xfrm>
            <a:off x="1429155" y="4100975"/>
            <a:ext cx="3972479" cy="743054"/>
          </a:xfrm>
          <a:prstGeom prst="rect">
            <a:avLst/>
          </a:prstGeom>
        </p:spPr>
      </p:pic>
      <p:pic>
        <p:nvPicPr>
          <p:cNvPr id="7" name="Picture 6">
            <a:extLst>
              <a:ext uri="{FF2B5EF4-FFF2-40B4-BE49-F238E27FC236}">
                <a16:creationId xmlns:a16="http://schemas.microsoft.com/office/drawing/2014/main" id="{920A3F17-162D-4FED-96CC-CCC8D1EF1983}"/>
              </a:ext>
            </a:extLst>
          </p:cNvPr>
          <p:cNvPicPr>
            <a:picLocks noChangeAspect="1"/>
          </p:cNvPicPr>
          <p:nvPr/>
        </p:nvPicPr>
        <p:blipFill>
          <a:blip r:embed="rId4"/>
          <a:stretch>
            <a:fillRect/>
          </a:stretch>
        </p:blipFill>
        <p:spPr>
          <a:xfrm>
            <a:off x="1429155" y="5033152"/>
            <a:ext cx="3934374" cy="733527"/>
          </a:xfrm>
          <a:prstGeom prst="rect">
            <a:avLst/>
          </a:prstGeom>
        </p:spPr>
      </p:pic>
      <p:pic>
        <p:nvPicPr>
          <p:cNvPr id="6" name="Picture 5">
            <a:extLst>
              <a:ext uri="{FF2B5EF4-FFF2-40B4-BE49-F238E27FC236}">
                <a16:creationId xmlns:a16="http://schemas.microsoft.com/office/drawing/2014/main" id="{EC786336-E50D-6338-9B1C-08BC93032A78}"/>
              </a:ext>
            </a:extLst>
          </p:cNvPr>
          <p:cNvPicPr>
            <a:picLocks noChangeAspect="1"/>
          </p:cNvPicPr>
          <p:nvPr/>
        </p:nvPicPr>
        <p:blipFill>
          <a:blip r:embed="rId5"/>
          <a:stretch>
            <a:fillRect/>
          </a:stretch>
        </p:blipFill>
        <p:spPr>
          <a:xfrm>
            <a:off x="6037474" y="3891396"/>
            <a:ext cx="2562583" cy="1905266"/>
          </a:xfrm>
          <a:prstGeom prst="rect">
            <a:avLst/>
          </a:prstGeom>
        </p:spPr>
      </p:pic>
    </p:spTree>
    <p:extLst>
      <p:ext uri="{BB962C8B-B14F-4D97-AF65-F5344CB8AC3E}">
        <p14:creationId xmlns:p14="http://schemas.microsoft.com/office/powerpoint/2010/main" val="1799312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580D9-DA3C-4E9E-8BBC-FE6B19BF529D}"/>
              </a:ext>
            </a:extLst>
          </p:cNvPr>
          <p:cNvSpPr>
            <a:spLocks noGrp="1"/>
          </p:cNvSpPr>
          <p:nvPr>
            <p:ph type="title"/>
          </p:nvPr>
        </p:nvSpPr>
        <p:spPr/>
        <p:txBody>
          <a:bodyPr/>
          <a:lstStyle/>
          <a:p>
            <a:r>
              <a:rPr lang="en-GB" dirty="0"/>
              <a:t>Creating multiple objects using scripts</a:t>
            </a:r>
          </a:p>
        </p:txBody>
      </p:sp>
      <p:sp>
        <p:nvSpPr>
          <p:cNvPr id="3" name="Content Placeholder 2">
            <a:extLst>
              <a:ext uri="{FF2B5EF4-FFF2-40B4-BE49-F238E27FC236}">
                <a16:creationId xmlns:a16="http://schemas.microsoft.com/office/drawing/2014/main" id="{2A1DBA83-8D8B-4C46-8176-11259BA39D20}"/>
              </a:ext>
            </a:extLst>
          </p:cNvPr>
          <p:cNvSpPr>
            <a:spLocks noGrp="1"/>
          </p:cNvSpPr>
          <p:nvPr>
            <p:ph idx="1"/>
          </p:nvPr>
        </p:nvSpPr>
        <p:spPr>
          <a:xfrm>
            <a:off x="677334" y="2160589"/>
            <a:ext cx="9476860" cy="3880773"/>
          </a:xfrm>
        </p:spPr>
        <p:txBody>
          <a:bodyPr>
            <a:normAutofit/>
          </a:bodyPr>
          <a:lstStyle/>
          <a:p>
            <a:r>
              <a:rPr lang="en-GB" dirty="0"/>
              <a:t>If we want to create 11 Cubes, we can just use a for loop, and change the x parameter for placement.</a:t>
            </a:r>
          </a:p>
          <a:p>
            <a:pPr marL="0" indent="0">
              <a:buNone/>
            </a:pPr>
            <a:r>
              <a:rPr lang="en-GB" sz="1800" dirty="0">
                <a:solidFill>
                  <a:srgbClr val="0000FF"/>
                </a:solidFill>
                <a:latin typeface="Consolas" panose="020B0609020204030204" pitchFamily="49" charset="0"/>
              </a:rPr>
              <a:t>void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Start</a:t>
            </a:r>
            <a:r>
              <a:rPr lang="en-GB" sz="1800" dirty="0">
                <a:solidFill>
                  <a:srgbClr val="000000"/>
                </a:solidFill>
                <a:latin typeface="Consolas" panose="020B0609020204030204" pitchFamily="49" charset="0"/>
              </a:rPr>
              <a:t>()</a:t>
            </a:r>
          </a:p>
          <a:p>
            <a:pPr marL="0" indent="0">
              <a:buNone/>
            </a:pPr>
            <a:r>
              <a:rPr lang="en-GB" sz="1800" dirty="0">
                <a:solidFill>
                  <a:srgbClr val="000000"/>
                </a:solidFill>
                <a:latin typeface="Consolas" panose="020B0609020204030204" pitchFamily="49" charset="0"/>
              </a:rPr>
              <a:t>    {</a:t>
            </a: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for</a:t>
            </a:r>
            <a:r>
              <a:rPr lang="en-GB" sz="1800" dirty="0">
                <a:solidFill>
                  <a:srgbClr val="000000"/>
                </a:solidFill>
                <a:latin typeface="Consolas" panose="020B0609020204030204" pitchFamily="49" charset="0"/>
              </a:rPr>
              <a:t>(</a:t>
            </a:r>
            <a:r>
              <a:rPr lang="en-GB" sz="1800" dirty="0">
                <a:solidFill>
                  <a:srgbClr val="0000FF"/>
                </a:solidFill>
                <a:latin typeface="Consolas" panose="020B0609020204030204" pitchFamily="49" charset="0"/>
              </a:rPr>
              <a:t>float</a:t>
            </a:r>
            <a:r>
              <a:rPr lang="en-GB" sz="1800" dirty="0">
                <a:solidFill>
                  <a:srgbClr val="000000"/>
                </a:solidFill>
                <a:latin typeface="Consolas" panose="020B0609020204030204" pitchFamily="49" charset="0"/>
              </a:rPr>
              <a:t> x = -5; x &lt;=5; x+=1)</a:t>
            </a:r>
          </a:p>
          <a:p>
            <a:pPr marL="0" indent="0">
              <a:buNone/>
            </a:pPr>
            <a:r>
              <a:rPr lang="en-GB" sz="1800" dirty="0">
                <a:solidFill>
                  <a:srgbClr val="000000"/>
                </a:solidFill>
                <a:latin typeface="Consolas" panose="020B0609020204030204" pitchFamily="49" charset="0"/>
              </a:rPr>
              <a:t>        {</a:t>
            </a:r>
          </a:p>
          <a:p>
            <a:pPr marL="0" indent="0">
              <a:buNone/>
            </a:pPr>
            <a:r>
              <a:rPr lang="en-GB" sz="1800" dirty="0">
                <a:solidFill>
                  <a:srgbClr val="000000"/>
                </a:solidFill>
                <a:latin typeface="Consolas" panose="020B0609020204030204" pitchFamily="49" charset="0"/>
              </a:rPr>
              <a:t>            Instantiate(go, </a:t>
            </a:r>
            <a:r>
              <a:rPr lang="en-GB" sz="1800" dirty="0">
                <a:solidFill>
                  <a:srgbClr val="0000FF"/>
                </a:solidFill>
                <a:latin typeface="Consolas" panose="020B0609020204030204" pitchFamily="49" charset="0"/>
              </a:rPr>
              <a:t>new</a:t>
            </a:r>
            <a:r>
              <a:rPr lang="en-GB" sz="1800" dirty="0">
                <a:solidFill>
                  <a:srgbClr val="000000"/>
                </a:solidFill>
                <a:latin typeface="Consolas" panose="020B0609020204030204" pitchFamily="49" charset="0"/>
              </a:rPr>
              <a:t> Vector3(x, 0, 0), </a:t>
            </a:r>
            <a:r>
              <a:rPr lang="en-GB" sz="1800" dirty="0" err="1">
                <a:solidFill>
                  <a:srgbClr val="000000"/>
                </a:solidFill>
                <a:latin typeface="Consolas" panose="020B0609020204030204" pitchFamily="49" charset="0"/>
              </a:rPr>
              <a:t>Quaternion.identity</a:t>
            </a:r>
            <a:r>
              <a:rPr lang="en-GB" sz="1800" dirty="0">
                <a:solidFill>
                  <a:srgbClr val="000000"/>
                </a:solidFill>
                <a:latin typeface="Consolas" panose="020B0609020204030204" pitchFamily="49" charset="0"/>
              </a:rPr>
              <a:t>);</a:t>
            </a:r>
          </a:p>
          <a:p>
            <a:pPr marL="0" indent="0">
              <a:buNone/>
            </a:pPr>
            <a:r>
              <a:rPr lang="en-GB" sz="1800" dirty="0">
                <a:solidFill>
                  <a:srgbClr val="000000"/>
                </a:solidFill>
                <a:latin typeface="Consolas" panose="020B0609020204030204" pitchFamily="49" charset="0"/>
              </a:rPr>
              <a:t>        }     </a:t>
            </a:r>
          </a:p>
          <a:p>
            <a:pPr marL="0" indent="0">
              <a:buNone/>
            </a:pPr>
            <a:r>
              <a:rPr lang="en-GB" sz="1800" dirty="0">
                <a:solidFill>
                  <a:srgbClr val="000000"/>
                </a:solidFill>
                <a:latin typeface="Consolas" panose="020B0609020204030204" pitchFamily="49" charset="0"/>
              </a:rPr>
              <a:t>    }</a:t>
            </a:r>
          </a:p>
          <a:p>
            <a:pPr marL="0" indent="0">
              <a:buNone/>
            </a:pPr>
            <a:r>
              <a:rPr lang="en-GB" dirty="0">
                <a:solidFill>
                  <a:srgbClr val="92D050"/>
                </a:solidFill>
                <a:latin typeface="Consolas" panose="020B0609020204030204" pitchFamily="49" charset="0"/>
              </a:rPr>
              <a:t>//I left out the rest of the code as it remains the same as previous</a:t>
            </a:r>
            <a:endParaRPr lang="en-GB" dirty="0">
              <a:solidFill>
                <a:srgbClr val="92D050"/>
              </a:solidFill>
            </a:endParaRPr>
          </a:p>
        </p:txBody>
      </p:sp>
    </p:spTree>
    <p:extLst>
      <p:ext uri="{BB962C8B-B14F-4D97-AF65-F5344CB8AC3E}">
        <p14:creationId xmlns:p14="http://schemas.microsoft.com/office/powerpoint/2010/main" val="3009195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3B0D-D338-4B4C-B6A7-BB1D66AF3383}"/>
              </a:ext>
            </a:extLst>
          </p:cNvPr>
          <p:cNvSpPr>
            <a:spLocks noGrp="1"/>
          </p:cNvSpPr>
          <p:nvPr>
            <p:ph type="title"/>
          </p:nvPr>
        </p:nvSpPr>
        <p:spPr/>
        <p:txBody>
          <a:bodyPr/>
          <a:lstStyle/>
          <a:p>
            <a:r>
              <a:rPr lang="en-GB" dirty="0"/>
              <a:t>Creating a grid of cube objects</a:t>
            </a:r>
          </a:p>
        </p:txBody>
      </p:sp>
      <p:sp>
        <p:nvSpPr>
          <p:cNvPr id="3" name="Content Placeholder 2">
            <a:extLst>
              <a:ext uri="{FF2B5EF4-FFF2-40B4-BE49-F238E27FC236}">
                <a16:creationId xmlns:a16="http://schemas.microsoft.com/office/drawing/2014/main" id="{FC5E3367-0A32-420D-8D20-64E1A8F24223}"/>
              </a:ext>
            </a:extLst>
          </p:cNvPr>
          <p:cNvSpPr>
            <a:spLocks noGrp="1"/>
          </p:cNvSpPr>
          <p:nvPr>
            <p:ph idx="1"/>
          </p:nvPr>
        </p:nvSpPr>
        <p:spPr>
          <a:xfrm>
            <a:off x="677334" y="2160589"/>
            <a:ext cx="9198186" cy="3880773"/>
          </a:xfrm>
        </p:spPr>
        <p:txBody>
          <a:bodyPr>
            <a:normAutofit fontScale="92500"/>
          </a:bodyPr>
          <a:lstStyle/>
          <a:p>
            <a:pPr marL="0" indent="0">
              <a:buNone/>
            </a:pPr>
            <a:r>
              <a:rPr lang="en-GB" sz="1800" dirty="0">
                <a:solidFill>
                  <a:srgbClr val="0000FF"/>
                </a:solidFill>
                <a:latin typeface="Consolas" panose="020B0609020204030204" pitchFamily="49" charset="0"/>
              </a:rPr>
              <a:t>void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Start</a:t>
            </a:r>
            <a:r>
              <a:rPr lang="en-GB" sz="1800" dirty="0">
                <a:solidFill>
                  <a:srgbClr val="000000"/>
                </a:solidFill>
                <a:latin typeface="Consolas" panose="020B0609020204030204" pitchFamily="49" charset="0"/>
              </a:rPr>
              <a:t>()</a:t>
            </a:r>
          </a:p>
          <a:p>
            <a:pPr marL="0" indent="0">
              <a:buNone/>
            </a:pPr>
            <a:r>
              <a:rPr lang="en-GB" sz="1800" dirty="0">
                <a:solidFill>
                  <a:srgbClr val="000000"/>
                </a:solidFill>
                <a:latin typeface="Consolas" panose="020B0609020204030204" pitchFamily="49" charset="0"/>
              </a:rPr>
              <a:t>    {</a:t>
            </a: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for</a:t>
            </a:r>
            <a:r>
              <a:rPr lang="en-GB" sz="1800" dirty="0">
                <a:solidFill>
                  <a:srgbClr val="000000"/>
                </a:solidFill>
                <a:latin typeface="Consolas" panose="020B0609020204030204" pitchFamily="49" charset="0"/>
              </a:rPr>
              <a:t>(</a:t>
            </a:r>
            <a:r>
              <a:rPr lang="en-GB" sz="1800" dirty="0">
                <a:solidFill>
                  <a:srgbClr val="0000FF"/>
                </a:solidFill>
                <a:latin typeface="Consolas" panose="020B0609020204030204" pitchFamily="49" charset="0"/>
              </a:rPr>
              <a:t>float</a:t>
            </a:r>
            <a:r>
              <a:rPr lang="en-GB" sz="1800" dirty="0">
                <a:solidFill>
                  <a:srgbClr val="000000"/>
                </a:solidFill>
                <a:latin typeface="Consolas" panose="020B0609020204030204" pitchFamily="49" charset="0"/>
              </a:rPr>
              <a:t> x = -5; x &lt;=5; x+=1)</a:t>
            </a:r>
          </a:p>
          <a:p>
            <a:pPr marL="0" indent="0">
              <a:buNone/>
            </a:pPr>
            <a:r>
              <a:rPr lang="en-GB" sz="1800" dirty="0">
                <a:solidFill>
                  <a:srgbClr val="000000"/>
                </a:solidFill>
                <a:latin typeface="Consolas" panose="020B0609020204030204" pitchFamily="49" charset="0"/>
              </a:rPr>
              <a:t>        {</a:t>
            </a:r>
          </a:p>
          <a:p>
            <a:pPr marL="0" indent="0">
              <a:buNone/>
            </a:pPr>
            <a:r>
              <a:rPr lang="es-ES" sz="1800" dirty="0">
                <a:solidFill>
                  <a:srgbClr val="000000"/>
                </a:solidFill>
                <a:latin typeface="Consolas" panose="020B0609020204030204" pitchFamily="49" charset="0"/>
              </a:rPr>
              <a:t>            </a:t>
            </a:r>
            <a:r>
              <a:rPr lang="es-ES" sz="1800" dirty="0" err="1">
                <a:solidFill>
                  <a:srgbClr val="0000FF"/>
                </a:solidFill>
                <a:latin typeface="Consolas" panose="020B0609020204030204" pitchFamily="49" charset="0"/>
              </a:rPr>
              <a:t>for</a:t>
            </a:r>
            <a:r>
              <a:rPr lang="es-ES" sz="1800" dirty="0">
                <a:solidFill>
                  <a:srgbClr val="000000"/>
                </a:solidFill>
                <a:latin typeface="Consolas" panose="020B0609020204030204" pitchFamily="49" charset="0"/>
              </a:rPr>
              <a:t> (</a:t>
            </a:r>
            <a:r>
              <a:rPr lang="es-ES" sz="1800" dirty="0" err="1">
                <a:solidFill>
                  <a:srgbClr val="0000FF"/>
                </a:solidFill>
                <a:latin typeface="Consolas" panose="020B0609020204030204" pitchFamily="49" charset="0"/>
              </a:rPr>
              <a:t>float</a:t>
            </a:r>
            <a:r>
              <a:rPr lang="es-ES" sz="1800" dirty="0">
                <a:solidFill>
                  <a:srgbClr val="000000"/>
                </a:solidFill>
                <a:latin typeface="Consolas" panose="020B0609020204030204" pitchFamily="49" charset="0"/>
              </a:rPr>
              <a:t> y = -5; y &lt;= 5; y += 1)</a:t>
            </a:r>
          </a:p>
          <a:p>
            <a:pPr marL="0" indent="0">
              <a:buNone/>
            </a:pPr>
            <a:r>
              <a:rPr lang="en-GB" sz="1800" dirty="0">
                <a:solidFill>
                  <a:srgbClr val="000000"/>
                </a:solidFill>
                <a:latin typeface="Consolas" panose="020B0609020204030204" pitchFamily="49" charset="0"/>
              </a:rPr>
              <a:t>            {</a:t>
            </a:r>
          </a:p>
          <a:p>
            <a:pPr marL="0" indent="0">
              <a:buNone/>
            </a:pPr>
            <a:r>
              <a:rPr lang="en-GB" sz="1800" dirty="0">
                <a:solidFill>
                  <a:srgbClr val="000000"/>
                </a:solidFill>
                <a:latin typeface="Consolas" panose="020B0609020204030204" pitchFamily="49" charset="0"/>
              </a:rPr>
              <a:t>                Instantiate(go, </a:t>
            </a:r>
            <a:r>
              <a:rPr lang="en-GB" sz="1800" dirty="0">
                <a:solidFill>
                  <a:srgbClr val="0000FF"/>
                </a:solidFill>
                <a:latin typeface="Consolas" panose="020B0609020204030204" pitchFamily="49" charset="0"/>
              </a:rPr>
              <a:t>new</a:t>
            </a:r>
            <a:r>
              <a:rPr lang="en-GB" sz="1800" dirty="0">
                <a:solidFill>
                  <a:srgbClr val="000000"/>
                </a:solidFill>
                <a:latin typeface="Consolas" panose="020B0609020204030204" pitchFamily="49" charset="0"/>
              </a:rPr>
              <a:t> Vector3(x, y, 0), </a:t>
            </a:r>
            <a:r>
              <a:rPr lang="en-GB" sz="1800" dirty="0" err="1">
                <a:solidFill>
                  <a:srgbClr val="000000"/>
                </a:solidFill>
                <a:latin typeface="Consolas" panose="020B0609020204030204" pitchFamily="49" charset="0"/>
              </a:rPr>
              <a:t>Quaternion.identity</a:t>
            </a:r>
            <a:r>
              <a:rPr lang="en-GB" sz="1800" dirty="0">
                <a:solidFill>
                  <a:srgbClr val="000000"/>
                </a:solidFill>
                <a:latin typeface="Consolas" panose="020B0609020204030204" pitchFamily="49" charset="0"/>
              </a:rPr>
              <a:t>);</a:t>
            </a:r>
          </a:p>
          <a:p>
            <a:pPr marL="0" indent="0">
              <a:buNone/>
            </a:pPr>
            <a:r>
              <a:rPr lang="en-GB" sz="1800" dirty="0">
                <a:solidFill>
                  <a:srgbClr val="000000"/>
                </a:solidFill>
                <a:latin typeface="Consolas" panose="020B0609020204030204" pitchFamily="49" charset="0"/>
              </a:rPr>
              <a:t>            }</a:t>
            </a:r>
          </a:p>
          <a:p>
            <a:pPr marL="0" indent="0">
              <a:buNone/>
            </a:pPr>
            <a:r>
              <a:rPr lang="en-GB" sz="1800" dirty="0">
                <a:solidFill>
                  <a:srgbClr val="000000"/>
                </a:solidFill>
                <a:latin typeface="Consolas" panose="020B0609020204030204" pitchFamily="49" charset="0"/>
              </a:rPr>
              <a:t>        }    </a:t>
            </a:r>
          </a:p>
          <a:p>
            <a:pPr marL="0" indent="0">
              <a:buNone/>
            </a:pPr>
            <a:r>
              <a:rPr lang="en-GB" sz="1800" dirty="0">
                <a:solidFill>
                  <a:srgbClr val="000000"/>
                </a:solidFill>
                <a:latin typeface="Consolas" panose="020B0609020204030204" pitchFamily="49" charset="0"/>
              </a:rPr>
              <a:t>    }</a:t>
            </a:r>
            <a:endParaRPr lang="en-GB" dirty="0">
              <a:solidFill>
                <a:schemeClr val="tx2"/>
              </a:solidFill>
            </a:endParaRPr>
          </a:p>
        </p:txBody>
      </p:sp>
    </p:spTree>
    <p:extLst>
      <p:ext uri="{BB962C8B-B14F-4D97-AF65-F5344CB8AC3E}">
        <p14:creationId xmlns:p14="http://schemas.microsoft.com/office/powerpoint/2010/main" val="3191252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297DC-EFCB-4675-A0EC-F6E7889B1A8B}"/>
              </a:ext>
            </a:extLst>
          </p:cNvPr>
          <p:cNvSpPr>
            <a:spLocks noGrp="1"/>
          </p:cNvSpPr>
          <p:nvPr>
            <p:ph type="title"/>
          </p:nvPr>
        </p:nvSpPr>
        <p:spPr/>
        <p:txBody>
          <a:bodyPr/>
          <a:lstStyle/>
          <a:p>
            <a:r>
              <a:rPr lang="en-GB" dirty="0"/>
              <a:t>Your task: Creating a grid of different shapes</a:t>
            </a:r>
          </a:p>
        </p:txBody>
      </p:sp>
      <p:sp>
        <p:nvSpPr>
          <p:cNvPr id="3" name="Content Placeholder 2">
            <a:extLst>
              <a:ext uri="{FF2B5EF4-FFF2-40B4-BE49-F238E27FC236}">
                <a16:creationId xmlns:a16="http://schemas.microsoft.com/office/drawing/2014/main" id="{67E406FE-88E3-4184-AB41-45D789E83FC5}"/>
              </a:ext>
            </a:extLst>
          </p:cNvPr>
          <p:cNvSpPr>
            <a:spLocks noGrp="1"/>
          </p:cNvSpPr>
          <p:nvPr>
            <p:ph idx="1"/>
          </p:nvPr>
        </p:nvSpPr>
        <p:spPr>
          <a:xfrm>
            <a:off x="677334" y="2160589"/>
            <a:ext cx="8596668" cy="4396965"/>
          </a:xfrm>
        </p:spPr>
        <p:txBody>
          <a:bodyPr>
            <a:normAutofit fontScale="92500" lnSpcReduction="10000"/>
          </a:bodyPr>
          <a:lstStyle/>
          <a:p>
            <a:pPr>
              <a:buFont typeface="+mj-lt"/>
              <a:buAutoNum type="arabicPeriod"/>
            </a:pPr>
            <a:r>
              <a:rPr lang="en-GB" dirty="0"/>
              <a:t>Define a cube in the origin (0, 0, 0)</a:t>
            </a:r>
          </a:p>
          <a:p>
            <a:pPr>
              <a:buFont typeface="+mj-lt"/>
              <a:buAutoNum type="arabicPeriod"/>
            </a:pPr>
            <a:r>
              <a:rPr lang="en-GB" dirty="0"/>
              <a:t>Add a script to the cube to make it rotate around the x-axis by a random angle</a:t>
            </a:r>
          </a:p>
          <a:p>
            <a:pPr>
              <a:buFont typeface="+mj-lt"/>
              <a:buAutoNum type="arabicPeriod"/>
            </a:pPr>
            <a:r>
              <a:rPr lang="en-GB" dirty="0"/>
              <a:t>Check the documentation for </a:t>
            </a:r>
            <a:r>
              <a:rPr lang="en-GB" dirty="0">
                <a:solidFill>
                  <a:srgbClr val="00B0F0"/>
                </a:solidFill>
              </a:rPr>
              <a:t>prefab</a:t>
            </a:r>
            <a:r>
              <a:rPr lang="en-GB" dirty="0"/>
              <a:t>, </a:t>
            </a:r>
            <a:r>
              <a:rPr lang="en-GB" dirty="0">
                <a:solidFill>
                  <a:srgbClr val="00B0F0"/>
                </a:solidFill>
              </a:rPr>
              <a:t>game object </a:t>
            </a:r>
            <a:r>
              <a:rPr lang="en-GB" dirty="0"/>
              <a:t>and </a:t>
            </a:r>
            <a:r>
              <a:rPr lang="en-GB" dirty="0">
                <a:solidFill>
                  <a:srgbClr val="00B0F0"/>
                </a:solidFill>
              </a:rPr>
              <a:t>component, </a:t>
            </a:r>
            <a:r>
              <a:rPr lang="en-GB" dirty="0"/>
              <a:t>and get acquainted with these concepts</a:t>
            </a:r>
          </a:p>
          <a:p>
            <a:pPr>
              <a:buFont typeface="+mj-lt"/>
              <a:buAutoNum type="arabicPeriod"/>
            </a:pPr>
            <a:r>
              <a:rPr lang="en-GB" dirty="0"/>
              <a:t>Define a cube prefab by drag-and-dropping the created cube into the project assets in a new folder you have created called Prefabs</a:t>
            </a:r>
          </a:p>
          <a:p>
            <a:pPr>
              <a:buFont typeface="+mj-lt"/>
              <a:buAutoNum type="arabicPeriod"/>
            </a:pPr>
            <a:r>
              <a:rPr lang="en-GB" dirty="0"/>
              <a:t>Remove the cube from the scene and add an empty game object called </a:t>
            </a:r>
            <a:r>
              <a:rPr lang="en-GB" dirty="0" err="1"/>
              <a:t>GameManager</a:t>
            </a:r>
            <a:r>
              <a:rPr lang="en-GB" dirty="0"/>
              <a:t>.</a:t>
            </a:r>
          </a:p>
          <a:p>
            <a:pPr>
              <a:buFont typeface="+mj-lt"/>
              <a:buAutoNum type="arabicPeriod"/>
            </a:pPr>
            <a:r>
              <a:rPr lang="en-GB" dirty="0"/>
              <a:t>Check the documentation for </a:t>
            </a:r>
            <a:r>
              <a:rPr lang="en-GB" dirty="0">
                <a:solidFill>
                  <a:srgbClr val="00B0F0"/>
                </a:solidFill>
              </a:rPr>
              <a:t>instantiate</a:t>
            </a:r>
            <a:r>
              <a:rPr lang="en-GB" dirty="0"/>
              <a:t>.</a:t>
            </a:r>
          </a:p>
          <a:p>
            <a:pPr>
              <a:buFont typeface="+mj-lt"/>
              <a:buAutoNum type="arabicPeriod"/>
            </a:pPr>
            <a:r>
              <a:rPr lang="en-GB" dirty="0"/>
              <a:t>Add a script to the creator to make it instantiate a number of cubes in a grid pattern.</a:t>
            </a:r>
          </a:p>
          <a:p>
            <a:pPr>
              <a:buFont typeface="+mj-lt"/>
              <a:buAutoNum type="arabicPeriod"/>
            </a:pPr>
            <a:r>
              <a:rPr lang="en-GB" b="1" dirty="0">
                <a:solidFill>
                  <a:srgbClr val="00B050"/>
                </a:solidFill>
              </a:rPr>
              <a:t>Change the script to make it create random shapes.</a:t>
            </a:r>
          </a:p>
          <a:p>
            <a:pPr>
              <a:buFont typeface="+mj-lt"/>
              <a:buAutoNum type="arabicPeriod"/>
            </a:pPr>
            <a:r>
              <a:rPr lang="en-GB" b="1" dirty="0">
                <a:solidFill>
                  <a:srgbClr val="00B050"/>
                </a:solidFill>
              </a:rPr>
              <a:t>OPTIONAL: Change the script to instantiate the random shapes in a sphere rather than a grid.</a:t>
            </a:r>
          </a:p>
          <a:p>
            <a:pPr marL="0" indent="0">
              <a:buNone/>
            </a:pPr>
            <a:endParaRPr lang="en-GB" b="1" dirty="0">
              <a:solidFill>
                <a:srgbClr val="00B050"/>
              </a:solidFill>
            </a:endParaRPr>
          </a:p>
        </p:txBody>
      </p:sp>
    </p:spTree>
    <p:extLst>
      <p:ext uri="{BB962C8B-B14F-4D97-AF65-F5344CB8AC3E}">
        <p14:creationId xmlns:p14="http://schemas.microsoft.com/office/powerpoint/2010/main" val="2101602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AB7E-0557-49B1-B321-23C0614D3245}"/>
              </a:ext>
            </a:extLst>
          </p:cNvPr>
          <p:cNvSpPr>
            <a:spLocks noGrp="1"/>
          </p:cNvSpPr>
          <p:nvPr>
            <p:ph type="title"/>
          </p:nvPr>
        </p:nvSpPr>
        <p:spPr/>
        <p:txBody>
          <a:bodyPr/>
          <a:lstStyle/>
          <a:p>
            <a:r>
              <a:rPr lang="en-GB" dirty="0"/>
              <a:t>Within a Unity Project</a:t>
            </a:r>
          </a:p>
        </p:txBody>
      </p:sp>
      <p:sp>
        <p:nvSpPr>
          <p:cNvPr id="3" name="Content Placeholder 2">
            <a:extLst>
              <a:ext uri="{FF2B5EF4-FFF2-40B4-BE49-F238E27FC236}">
                <a16:creationId xmlns:a16="http://schemas.microsoft.com/office/drawing/2014/main" id="{3C5A92F4-2FC9-497E-BA60-4756E7101C09}"/>
              </a:ext>
            </a:extLst>
          </p:cNvPr>
          <p:cNvSpPr>
            <a:spLocks noGrp="1"/>
          </p:cNvSpPr>
          <p:nvPr>
            <p:ph idx="1"/>
          </p:nvPr>
        </p:nvSpPr>
        <p:spPr/>
        <p:txBody>
          <a:bodyPr>
            <a:noAutofit/>
          </a:bodyPr>
          <a:lstStyle/>
          <a:p>
            <a:r>
              <a:rPr lang="en-GB" sz="2000" dirty="0"/>
              <a:t>Firstly, we begin our Unity development with a ‘scene’.</a:t>
            </a:r>
          </a:p>
          <a:p>
            <a:pPr lvl="1"/>
            <a:r>
              <a:rPr lang="en-GB" sz="1800" dirty="0"/>
              <a:t>These are the building blocks we use to develop the game.</a:t>
            </a:r>
          </a:p>
          <a:p>
            <a:pPr lvl="2"/>
            <a:r>
              <a:rPr lang="en-GB" sz="1600" dirty="0"/>
              <a:t>Scenes can be used as menus, levels of games – anything that acts as a container for the things with which a player interacts.</a:t>
            </a:r>
          </a:p>
          <a:p>
            <a:r>
              <a:rPr lang="en-GB" sz="2000" dirty="0"/>
              <a:t>Scenes consist, in part, as collections of ‘GameObjects”.</a:t>
            </a:r>
          </a:p>
          <a:p>
            <a:pPr lvl="1"/>
            <a:r>
              <a:rPr lang="en-GB" sz="1800" dirty="0"/>
              <a:t>We can add these to the scene to create the interactive player experience.</a:t>
            </a:r>
          </a:p>
          <a:p>
            <a:r>
              <a:rPr lang="en-GB" sz="2000" dirty="0"/>
              <a:t>GameObjects many be tangible in a virtual world.</a:t>
            </a:r>
          </a:p>
          <a:p>
            <a:pPr lvl="1"/>
            <a:r>
              <a:rPr lang="en-GB" sz="1800" dirty="0"/>
              <a:t>Barriers, monsters, buildings.</a:t>
            </a:r>
          </a:p>
          <a:p>
            <a:r>
              <a:rPr lang="en-GB" sz="2000" dirty="0"/>
              <a:t>They may be invisible repositories for code.</a:t>
            </a:r>
          </a:p>
        </p:txBody>
      </p:sp>
    </p:spTree>
    <p:extLst>
      <p:ext uri="{BB962C8B-B14F-4D97-AF65-F5344CB8AC3E}">
        <p14:creationId xmlns:p14="http://schemas.microsoft.com/office/powerpoint/2010/main" val="3192759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1491380-B49D-4C2B-BB07-07ED335E8CB7}"/>
              </a:ext>
            </a:extLst>
          </p:cNvPr>
          <p:cNvPicPr>
            <a:picLocks noGrp="1" noChangeAspect="1"/>
          </p:cNvPicPr>
          <p:nvPr>
            <p:ph idx="1"/>
          </p:nvPr>
        </p:nvPicPr>
        <p:blipFill>
          <a:blip r:embed="rId3"/>
          <a:stretch>
            <a:fillRect/>
          </a:stretch>
        </p:blipFill>
        <p:spPr>
          <a:xfrm>
            <a:off x="499098" y="360727"/>
            <a:ext cx="11374777" cy="6040073"/>
          </a:xfrm>
        </p:spPr>
      </p:pic>
    </p:spTree>
    <p:extLst>
      <p:ext uri="{BB962C8B-B14F-4D97-AF65-F5344CB8AC3E}">
        <p14:creationId xmlns:p14="http://schemas.microsoft.com/office/powerpoint/2010/main" val="1831142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A43E3-A12D-4BEA-8E32-DCCC2B316FDA}"/>
              </a:ext>
            </a:extLst>
          </p:cNvPr>
          <p:cNvSpPr>
            <a:spLocks noGrp="1"/>
          </p:cNvSpPr>
          <p:nvPr>
            <p:ph type="title"/>
          </p:nvPr>
        </p:nvSpPr>
        <p:spPr/>
        <p:txBody>
          <a:bodyPr/>
          <a:lstStyle/>
          <a:p>
            <a:r>
              <a:rPr lang="en-GB" dirty="0"/>
              <a:t>Within the Scene</a:t>
            </a:r>
          </a:p>
        </p:txBody>
      </p:sp>
      <p:sp>
        <p:nvSpPr>
          <p:cNvPr id="3" name="Content Placeholder 2">
            <a:extLst>
              <a:ext uri="{FF2B5EF4-FFF2-40B4-BE49-F238E27FC236}">
                <a16:creationId xmlns:a16="http://schemas.microsoft.com/office/drawing/2014/main" id="{38CF714F-281E-4288-961E-0AD6B00BF824}"/>
              </a:ext>
            </a:extLst>
          </p:cNvPr>
          <p:cNvSpPr>
            <a:spLocks noGrp="1"/>
          </p:cNvSpPr>
          <p:nvPr>
            <p:ph idx="1"/>
          </p:nvPr>
        </p:nvSpPr>
        <p:spPr/>
        <p:txBody>
          <a:bodyPr/>
          <a:lstStyle/>
          <a:p>
            <a:r>
              <a:rPr lang="en-GB" sz="2000" dirty="0"/>
              <a:t>The game objects you create within the scene belong to a 'hierarchy'.</a:t>
            </a:r>
          </a:p>
          <a:p>
            <a:pPr lvl="1"/>
            <a:r>
              <a:rPr lang="en-GB" sz="1800" dirty="0"/>
              <a:t>This is a view of the objects, and which objects 'belong' to which other objects.</a:t>
            </a:r>
          </a:p>
          <a:p>
            <a:r>
              <a:rPr lang="en-GB" sz="2000" dirty="0"/>
              <a:t>GameObjects can be </a:t>
            </a:r>
            <a:r>
              <a:rPr lang="en-GB" sz="2000" b="1" dirty="0"/>
              <a:t>parents</a:t>
            </a:r>
            <a:r>
              <a:rPr lang="en-GB" sz="2000" dirty="0"/>
              <a:t> to other objects.</a:t>
            </a:r>
          </a:p>
          <a:p>
            <a:pPr lvl="1"/>
            <a:r>
              <a:rPr lang="en-GB" sz="1800" dirty="0"/>
              <a:t>When you position the parent, all </a:t>
            </a:r>
            <a:r>
              <a:rPr lang="en-GB" sz="1800" b="1" dirty="0"/>
              <a:t>children </a:t>
            </a:r>
            <a:r>
              <a:rPr lang="en-GB" sz="1800" dirty="0"/>
              <a:t>are also positioned relative to their parent(s).</a:t>
            </a:r>
          </a:p>
          <a:p>
            <a:r>
              <a:rPr lang="en-GB" sz="2000" dirty="0"/>
              <a:t>The scene editor is basically a 3D editor for your game 'level'. </a:t>
            </a:r>
          </a:p>
          <a:p>
            <a:pPr lvl="1"/>
            <a:r>
              <a:rPr lang="en-GB" sz="1800" dirty="0"/>
              <a:t>You can navigate through it, placing and rotating shapes, colouring them, applying textures, and so on.</a:t>
            </a:r>
          </a:p>
          <a:p>
            <a:endParaRPr lang="en-GB" dirty="0"/>
          </a:p>
        </p:txBody>
      </p:sp>
    </p:spTree>
    <p:extLst>
      <p:ext uri="{BB962C8B-B14F-4D97-AF65-F5344CB8AC3E}">
        <p14:creationId xmlns:p14="http://schemas.microsoft.com/office/powerpoint/2010/main" val="37697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D4E7-7C9F-4A3D-B9CB-244E3308B9FA}"/>
              </a:ext>
            </a:extLst>
          </p:cNvPr>
          <p:cNvSpPr>
            <a:spLocks noGrp="1"/>
          </p:cNvSpPr>
          <p:nvPr>
            <p:ph type="title"/>
          </p:nvPr>
        </p:nvSpPr>
        <p:spPr/>
        <p:txBody>
          <a:bodyPr/>
          <a:lstStyle/>
          <a:p>
            <a:r>
              <a:rPr lang="en-GB" dirty="0"/>
              <a:t>3D Positionality</a:t>
            </a:r>
          </a:p>
        </p:txBody>
      </p:sp>
      <p:sp>
        <p:nvSpPr>
          <p:cNvPr id="3" name="Content Placeholder 2">
            <a:extLst>
              <a:ext uri="{FF2B5EF4-FFF2-40B4-BE49-F238E27FC236}">
                <a16:creationId xmlns:a16="http://schemas.microsoft.com/office/drawing/2014/main" id="{F58AC227-53CF-4720-842A-6A7849925789}"/>
              </a:ext>
            </a:extLst>
          </p:cNvPr>
          <p:cNvSpPr>
            <a:spLocks noGrp="1"/>
          </p:cNvSpPr>
          <p:nvPr>
            <p:ph sz="half" idx="1"/>
          </p:nvPr>
        </p:nvSpPr>
        <p:spPr>
          <a:xfrm>
            <a:off x="730527" y="1935018"/>
            <a:ext cx="6923092" cy="3880772"/>
          </a:xfrm>
        </p:spPr>
        <p:txBody>
          <a:bodyPr>
            <a:normAutofit fontScale="92500" lnSpcReduction="20000"/>
          </a:bodyPr>
          <a:lstStyle/>
          <a:p>
            <a:r>
              <a:rPr lang="en-GB" sz="2200" dirty="0"/>
              <a:t>Within Unity, we must get used to the 3D perspective.</a:t>
            </a:r>
          </a:p>
          <a:p>
            <a:pPr lvl="1"/>
            <a:r>
              <a:rPr lang="en-GB" sz="1900" dirty="0"/>
              <a:t>Which can be a little challenging if you're not used to it.</a:t>
            </a:r>
          </a:p>
          <a:p>
            <a:r>
              <a:rPr lang="en-GB" sz="2200" dirty="0"/>
              <a:t>We also must become familiar with the key mechanisms by which we manipulate objects.</a:t>
            </a:r>
          </a:p>
          <a:p>
            <a:pPr lvl="1"/>
            <a:r>
              <a:rPr lang="en-GB" sz="1900" dirty="0"/>
              <a:t>Scaling, in which we change the dimensions in the X, Y or Z axes.</a:t>
            </a:r>
          </a:p>
          <a:p>
            <a:pPr lvl="1"/>
            <a:r>
              <a:rPr lang="en-GB" sz="1900" dirty="0"/>
              <a:t>Rotation, in which we change the angle of rotation in the X, Y or Z axes.</a:t>
            </a:r>
          </a:p>
          <a:p>
            <a:pPr lvl="1"/>
            <a:r>
              <a:rPr lang="en-GB" sz="1900" dirty="0"/>
              <a:t>Placement, in which we place the object in the X, Y or Z axes.</a:t>
            </a:r>
          </a:p>
          <a:p>
            <a:r>
              <a:rPr lang="en-GB" sz="2200" dirty="0"/>
              <a:t>Unity allows us to do all of these from within the editor.</a:t>
            </a:r>
          </a:p>
        </p:txBody>
      </p:sp>
      <p:pic>
        <p:nvPicPr>
          <p:cNvPr id="6" name="Content Placeholder 5">
            <a:extLst>
              <a:ext uri="{FF2B5EF4-FFF2-40B4-BE49-F238E27FC236}">
                <a16:creationId xmlns:a16="http://schemas.microsoft.com/office/drawing/2014/main" id="{144A5AC2-454B-40CA-9089-35F181A6D6F5}"/>
              </a:ext>
            </a:extLst>
          </p:cNvPr>
          <p:cNvPicPr>
            <a:picLocks noGrp="1" noChangeAspect="1"/>
          </p:cNvPicPr>
          <p:nvPr>
            <p:ph sz="half" idx="2"/>
          </p:nvPr>
        </p:nvPicPr>
        <p:blipFill>
          <a:blip r:embed="rId3"/>
          <a:stretch>
            <a:fillRect/>
          </a:stretch>
        </p:blipFill>
        <p:spPr>
          <a:xfrm>
            <a:off x="7706812" y="1930400"/>
            <a:ext cx="3807854" cy="3881437"/>
          </a:xfrm>
        </p:spPr>
      </p:pic>
    </p:spTree>
    <p:extLst>
      <p:ext uri="{BB962C8B-B14F-4D97-AF65-F5344CB8AC3E}">
        <p14:creationId xmlns:p14="http://schemas.microsoft.com/office/powerpoint/2010/main" val="3903091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F9DDC-75A5-48AF-88C1-6EEDF0D66DDE}"/>
              </a:ext>
            </a:extLst>
          </p:cNvPr>
          <p:cNvSpPr>
            <a:spLocks noGrp="1"/>
          </p:cNvSpPr>
          <p:nvPr>
            <p:ph type="title"/>
          </p:nvPr>
        </p:nvSpPr>
        <p:spPr/>
        <p:txBody>
          <a:bodyPr/>
          <a:lstStyle/>
          <a:p>
            <a:r>
              <a:rPr lang="en-GB" dirty="0"/>
              <a:t>World, local and screen co-ordinates</a:t>
            </a:r>
          </a:p>
        </p:txBody>
      </p:sp>
      <p:sp>
        <p:nvSpPr>
          <p:cNvPr id="3" name="Content Placeholder 2">
            <a:extLst>
              <a:ext uri="{FF2B5EF4-FFF2-40B4-BE49-F238E27FC236}">
                <a16:creationId xmlns:a16="http://schemas.microsoft.com/office/drawing/2014/main" id="{07235A72-267F-49F2-B0D6-405DF019E270}"/>
              </a:ext>
            </a:extLst>
          </p:cNvPr>
          <p:cNvSpPr>
            <a:spLocks noGrp="1"/>
          </p:cNvSpPr>
          <p:nvPr>
            <p:ph idx="1"/>
          </p:nvPr>
        </p:nvSpPr>
        <p:spPr/>
        <p:txBody>
          <a:bodyPr>
            <a:normAutofit fontScale="92500"/>
          </a:bodyPr>
          <a:lstStyle/>
          <a:p>
            <a:r>
              <a:rPr lang="en-GB" sz="2600" dirty="0"/>
              <a:t>Awkwardly, each object has </a:t>
            </a:r>
            <a:r>
              <a:rPr lang="en-GB" sz="2600" b="1" dirty="0"/>
              <a:t>several</a:t>
            </a:r>
            <a:r>
              <a:rPr lang="en-GB" sz="2600" dirty="0"/>
              <a:t> sets of co-ordinates.</a:t>
            </a:r>
          </a:p>
          <a:p>
            <a:pPr lvl="1"/>
            <a:r>
              <a:rPr lang="en-GB" sz="2200" dirty="0"/>
              <a:t>Local co-ordinates, which are relative to an object’s own origin.</a:t>
            </a:r>
          </a:p>
          <a:p>
            <a:pPr lvl="1"/>
            <a:r>
              <a:rPr lang="en-GB" sz="2200" dirty="0"/>
              <a:t>World co-ordinates, which are shared by everything in a scene</a:t>
            </a:r>
          </a:p>
          <a:p>
            <a:pPr lvl="1"/>
            <a:r>
              <a:rPr lang="en-GB" sz="2200" dirty="0"/>
              <a:t>Screen co-ordinates, which are calculated from a camera projection of the world and condensed into two dimensions.</a:t>
            </a:r>
          </a:p>
          <a:p>
            <a:r>
              <a:rPr lang="en-GB" sz="2600" dirty="0"/>
              <a:t>You may have cause to reference any, or all, of these.</a:t>
            </a:r>
          </a:p>
          <a:p>
            <a:pPr lvl="1"/>
            <a:r>
              <a:rPr lang="en-GB" sz="2200" dirty="0"/>
              <a:t>Or none.</a:t>
            </a:r>
          </a:p>
          <a:p>
            <a:endParaRPr lang="en-GB" dirty="0"/>
          </a:p>
        </p:txBody>
      </p:sp>
    </p:spTree>
    <p:extLst>
      <p:ext uri="{BB962C8B-B14F-4D97-AF65-F5344CB8AC3E}">
        <p14:creationId xmlns:p14="http://schemas.microsoft.com/office/powerpoint/2010/main" val="2017591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9E8A1-9F76-4A2E-98C9-4ABCED320EBD}"/>
              </a:ext>
            </a:extLst>
          </p:cNvPr>
          <p:cNvSpPr>
            <a:spLocks noGrp="1"/>
          </p:cNvSpPr>
          <p:nvPr>
            <p:ph type="title"/>
          </p:nvPr>
        </p:nvSpPr>
        <p:spPr/>
        <p:txBody>
          <a:bodyPr/>
          <a:lstStyle/>
          <a:p>
            <a:r>
              <a:rPr lang="en-GB" dirty="0"/>
              <a:t>Object Properties</a:t>
            </a:r>
          </a:p>
        </p:txBody>
      </p:sp>
      <p:sp>
        <p:nvSpPr>
          <p:cNvPr id="3" name="Content Placeholder 2">
            <a:extLst>
              <a:ext uri="{FF2B5EF4-FFF2-40B4-BE49-F238E27FC236}">
                <a16:creationId xmlns:a16="http://schemas.microsoft.com/office/drawing/2014/main" id="{9127C3DA-DC9E-468A-82CE-37FDBC9760FE}"/>
              </a:ext>
            </a:extLst>
          </p:cNvPr>
          <p:cNvSpPr>
            <a:spLocks noGrp="1"/>
          </p:cNvSpPr>
          <p:nvPr>
            <p:ph sz="half" idx="1"/>
          </p:nvPr>
        </p:nvSpPr>
        <p:spPr>
          <a:xfrm>
            <a:off x="677334" y="2160589"/>
            <a:ext cx="7048927" cy="3880772"/>
          </a:xfrm>
        </p:spPr>
        <p:txBody>
          <a:bodyPr>
            <a:normAutofit/>
          </a:bodyPr>
          <a:lstStyle/>
          <a:p>
            <a:r>
              <a:rPr lang="en-GB" dirty="0"/>
              <a:t>When selecting a game object, we get to set its </a:t>
            </a:r>
            <a:r>
              <a:rPr lang="en-GB" b="1" dirty="0"/>
              <a:t>properties.</a:t>
            </a:r>
          </a:p>
          <a:p>
            <a:pPr lvl="1"/>
            <a:r>
              <a:rPr lang="en-GB" dirty="0"/>
              <a:t>These define how it looks and behaves within the game.</a:t>
            </a:r>
          </a:p>
          <a:p>
            <a:r>
              <a:rPr lang="en-GB" dirty="0"/>
              <a:t>Here we can set textures, add code, and change the various 3D position to absolute values.</a:t>
            </a:r>
          </a:p>
          <a:p>
            <a:pPr lvl="1"/>
            <a:r>
              <a:rPr lang="en-GB" dirty="0"/>
              <a:t>Which we may need, depending on what we're doing.</a:t>
            </a:r>
          </a:p>
          <a:p>
            <a:r>
              <a:rPr lang="en-GB" dirty="0"/>
              <a:t>Some of these are defined by </a:t>
            </a:r>
            <a:r>
              <a:rPr lang="en-GB" b="1" dirty="0"/>
              <a:t>components</a:t>
            </a:r>
            <a:r>
              <a:rPr lang="en-GB" dirty="0"/>
              <a:t> attached to an object.</a:t>
            </a:r>
          </a:p>
          <a:p>
            <a:pPr lvl="1"/>
            <a:r>
              <a:rPr lang="en-GB" dirty="0"/>
              <a:t>Some we’ll make available ourselves.</a:t>
            </a:r>
          </a:p>
          <a:p>
            <a:r>
              <a:rPr lang="en-GB" dirty="0"/>
              <a:t>We’re going to be making use of some of the available physics components.</a:t>
            </a:r>
          </a:p>
          <a:p>
            <a:endParaRPr lang="en-GB" dirty="0"/>
          </a:p>
        </p:txBody>
      </p:sp>
      <p:pic>
        <p:nvPicPr>
          <p:cNvPr id="6" name="Content Placeholder 5">
            <a:extLst>
              <a:ext uri="{FF2B5EF4-FFF2-40B4-BE49-F238E27FC236}">
                <a16:creationId xmlns:a16="http://schemas.microsoft.com/office/drawing/2014/main" id="{8FD5F3C2-E4AA-418B-91F3-C98A963FAD8E}"/>
              </a:ext>
            </a:extLst>
          </p:cNvPr>
          <p:cNvPicPr>
            <a:picLocks noGrp="1" noChangeAspect="1"/>
          </p:cNvPicPr>
          <p:nvPr>
            <p:ph sz="half" idx="2"/>
          </p:nvPr>
        </p:nvPicPr>
        <p:blipFill>
          <a:blip r:embed="rId3"/>
          <a:stretch>
            <a:fillRect/>
          </a:stretch>
        </p:blipFill>
        <p:spPr>
          <a:xfrm>
            <a:off x="8016363" y="2160589"/>
            <a:ext cx="2743583" cy="3429479"/>
          </a:xfrm>
        </p:spPr>
      </p:pic>
    </p:spTree>
    <p:extLst>
      <p:ext uri="{BB962C8B-B14F-4D97-AF65-F5344CB8AC3E}">
        <p14:creationId xmlns:p14="http://schemas.microsoft.com/office/powerpoint/2010/main" val="131594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3193</TotalTime>
  <Words>3314</Words>
  <Application>Microsoft Office PowerPoint</Application>
  <PresentationFormat>Widescreen</PresentationFormat>
  <Paragraphs>309</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Consolas</vt:lpstr>
      <vt:lpstr>Trebuchet MS</vt:lpstr>
      <vt:lpstr>Wingdings 3</vt:lpstr>
      <vt:lpstr>Facet</vt:lpstr>
      <vt:lpstr>Intro to Unity</vt:lpstr>
      <vt:lpstr>Why use Unity for asset creation?</vt:lpstr>
      <vt:lpstr>Unity Resources</vt:lpstr>
      <vt:lpstr>Within a Unity Project</vt:lpstr>
      <vt:lpstr>PowerPoint Presentation</vt:lpstr>
      <vt:lpstr>Within the Scene</vt:lpstr>
      <vt:lpstr>3D Positionality</vt:lpstr>
      <vt:lpstr>World, local and screen co-ordinates</vt:lpstr>
      <vt:lpstr>Object Properties</vt:lpstr>
      <vt:lpstr>Packages</vt:lpstr>
      <vt:lpstr>Terrains</vt:lpstr>
      <vt:lpstr>Lights and Cameras</vt:lpstr>
      <vt:lpstr>Textures</vt:lpstr>
      <vt:lpstr>Scripts</vt:lpstr>
      <vt:lpstr>Unity Demo 101: Game Objects, Prefabs, Scripts, Parameters and Rotations  </vt:lpstr>
      <vt:lpstr>Unity Demo 101</vt:lpstr>
      <vt:lpstr>Unity Demo 101 – Unity Editor</vt:lpstr>
      <vt:lpstr>Adding a Game Object</vt:lpstr>
      <vt:lpstr>Our first Unity Script</vt:lpstr>
      <vt:lpstr>Outline Unity Script</vt:lpstr>
      <vt:lpstr>Rotating the cube</vt:lpstr>
      <vt:lpstr>Rotating the cube</vt:lpstr>
      <vt:lpstr>Changing parameters ‘on the fly’</vt:lpstr>
      <vt:lpstr>Randomising parameters</vt:lpstr>
      <vt:lpstr>Creating Prefabs</vt:lpstr>
      <vt:lpstr>Using Prefabs</vt:lpstr>
      <vt:lpstr>Creating Game Objects during runtime</vt:lpstr>
      <vt:lpstr>Creating game objects using scripts</vt:lpstr>
      <vt:lpstr>Creating game objects using scripts</vt:lpstr>
      <vt:lpstr>Attaching a game object to a script</vt:lpstr>
      <vt:lpstr>Creating multiple objects using scripts</vt:lpstr>
      <vt:lpstr>Creating a grid of cube objects</vt:lpstr>
      <vt:lpstr>Your task: Creating a grid of different shapes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Unity</dc:title>
  <dc:creator>pauline</dc:creator>
  <cp:lastModifiedBy>Pauline Belford</cp:lastModifiedBy>
  <cp:revision>64</cp:revision>
  <dcterms:created xsi:type="dcterms:W3CDTF">2021-10-21T09:38:30Z</dcterms:created>
  <dcterms:modified xsi:type="dcterms:W3CDTF">2022-11-03T10:19:33Z</dcterms:modified>
</cp:coreProperties>
</file>