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9"/>
  </p:notes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1" r:id="rId17"/>
    <p:sldId id="282" r:id="rId18"/>
    <p:sldId id="283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4" r:id="rId31"/>
    <p:sldId id="285" r:id="rId32"/>
    <p:sldId id="286" r:id="rId33"/>
    <p:sldId id="287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0B6F7-959F-4FDF-B477-AF31DF75238D}" v="45" dt="2022-11-29T10:38:11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A176D-F25D-4505-9C46-C1DBBE20ED1A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D2963-4AA5-4BA5-93A1-4C40134968D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34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D2963-4AA5-4BA5-93A1-4C40134968D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52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5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2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0035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1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16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55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35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2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2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8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1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7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9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7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5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2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UNtfM1CIP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37C6-11E1-4551-92EC-977A99C72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Design Principles for 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21EBC-6189-4565-AD4F-32BE48778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N</a:t>
            </a:r>
            <a:r>
              <a:rPr lang="en-GB" dirty="0" err="1"/>
              <a:t>atasha</a:t>
            </a:r>
            <a:r>
              <a:rPr lang="en-GB" dirty="0"/>
              <a:t> Mangan</a:t>
            </a:r>
          </a:p>
        </p:txBody>
      </p:sp>
    </p:spTree>
    <p:extLst>
      <p:ext uri="{BB962C8B-B14F-4D97-AF65-F5344CB8AC3E}">
        <p14:creationId xmlns:p14="http://schemas.microsoft.com/office/powerpoint/2010/main" val="1904637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D245-E99C-466E-A871-30B878BA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 – Environmental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2D1FF-0354-4EBF-B3F9-11DC903D1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One of the things that </a:t>
            </a:r>
            <a:r>
              <a:rPr lang="en-GB" dirty="0" err="1"/>
              <a:t>Pokemon</a:t>
            </a:r>
            <a:r>
              <a:rPr lang="en-GB" dirty="0"/>
              <a:t> Go stressed is that your home is a bad place to find </a:t>
            </a:r>
            <a:r>
              <a:rPr lang="en-GB" dirty="0" err="1"/>
              <a:t>Pokemon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Instead, you were encouraged to go out in the real world.</a:t>
            </a:r>
          </a:p>
          <a:p>
            <a:r>
              <a:rPr lang="en-GB" dirty="0"/>
              <a:t>One of the reasons for this is that AR fails to be convincing in complex environments.</a:t>
            </a:r>
          </a:p>
          <a:p>
            <a:pPr lvl="1"/>
            <a:r>
              <a:rPr lang="en-GB" dirty="0"/>
              <a:t>Like your home.</a:t>
            </a:r>
          </a:p>
          <a:p>
            <a:r>
              <a:rPr lang="en-GB" dirty="0"/>
              <a:t>SLAM is slow, cumbersome, and approximate.</a:t>
            </a:r>
          </a:p>
          <a:p>
            <a:pPr lvl="1"/>
            <a:r>
              <a:rPr lang="en-GB" dirty="0"/>
              <a:t>It works better at identifying buildings and paths than shelves and books.</a:t>
            </a:r>
          </a:p>
          <a:p>
            <a:r>
              <a:rPr lang="en-GB" dirty="0"/>
              <a:t>Device processing speed is a big determinator of how the game works in cluttered spaces.</a:t>
            </a:r>
          </a:p>
          <a:p>
            <a:pPr lvl="1"/>
            <a:r>
              <a:rPr lang="en-GB" dirty="0"/>
              <a:t>It’s more important than in other kinds of app, where required API levels are about software compatibility more than performance.</a:t>
            </a:r>
          </a:p>
        </p:txBody>
      </p:sp>
    </p:spTree>
    <p:extLst>
      <p:ext uri="{BB962C8B-B14F-4D97-AF65-F5344CB8AC3E}">
        <p14:creationId xmlns:p14="http://schemas.microsoft.com/office/powerpoint/2010/main" val="237291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B16C-D1E8-4473-B3D8-058B38F0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 – Environmental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385B1-40D5-400B-AE27-6B934167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Things to particularly try to avoid in your design:</a:t>
            </a:r>
          </a:p>
          <a:p>
            <a:pPr lvl="1"/>
            <a:r>
              <a:rPr lang="en-GB" dirty="0"/>
              <a:t>Requiring the use of the game in circumstances of dim lighting.</a:t>
            </a:r>
          </a:p>
          <a:p>
            <a:pPr lvl="1"/>
            <a:r>
              <a:rPr lang="en-GB" dirty="0"/>
              <a:t>Requiring the use of the game in circumstances of bright lighting.</a:t>
            </a:r>
          </a:p>
          <a:p>
            <a:pPr lvl="1"/>
            <a:r>
              <a:rPr lang="en-GB" dirty="0"/>
              <a:t>Heavily transparent environments</a:t>
            </a:r>
          </a:p>
          <a:p>
            <a:pPr lvl="1"/>
            <a:r>
              <a:rPr lang="en-GB" dirty="0"/>
              <a:t>Highly dynamic and changeable circumstances</a:t>
            </a:r>
          </a:p>
          <a:p>
            <a:pPr lvl="1"/>
            <a:r>
              <a:rPr lang="en-GB" dirty="0"/>
              <a:t>Environments with poor contrast of surfaces</a:t>
            </a:r>
          </a:p>
          <a:p>
            <a:r>
              <a:rPr lang="en-GB" dirty="0"/>
              <a:t>You can’t force people play the game where you want.</a:t>
            </a:r>
          </a:p>
          <a:p>
            <a:pPr lvl="1"/>
            <a:r>
              <a:rPr lang="en-GB" dirty="0"/>
              <a:t>But you can </a:t>
            </a:r>
            <a:r>
              <a:rPr lang="en-GB" b="1" dirty="0"/>
              <a:t>encourage </a:t>
            </a:r>
            <a:r>
              <a:rPr lang="en-GB" dirty="0"/>
              <a:t>them to go somewhere more suitable to your needs.</a:t>
            </a:r>
          </a:p>
          <a:p>
            <a:r>
              <a:rPr lang="en-GB" dirty="0"/>
              <a:t>Consider the example from last week.</a:t>
            </a:r>
          </a:p>
          <a:p>
            <a:pPr lvl="1"/>
            <a:r>
              <a:rPr lang="en-GB" dirty="0"/>
              <a:t>Use location data to have treasures spawn, find them in the streets.</a:t>
            </a:r>
          </a:p>
        </p:txBody>
      </p:sp>
    </p:spTree>
    <p:extLst>
      <p:ext uri="{BB962C8B-B14F-4D97-AF65-F5344CB8AC3E}">
        <p14:creationId xmlns:p14="http://schemas.microsoft.com/office/powerpoint/2010/main" val="344938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5A83-DB48-4103-9DD9-2814FA22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 – Interface Metaphors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6F33-C981-47EF-BF18-8BC67848A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AR on a handheld device combines the input and output channels.</a:t>
            </a:r>
          </a:p>
          <a:p>
            <a:pPr lvl="1"/>
            <a:r>
              <a:rPr lang="en-GB" dirty="0"/>
              <a:t>The phone screen is also your interface device.</a:t>
            </a:r>
          </a:p>
          <a:p>
            <a:r>
              <a:rPr lang="en-GB" dirty="0"/>
              <a:t>Fingers can obscure on-screen elements, and formal UI elements often look jarring and out of place.</a:t>
            </a:r>
          </a:p>
          <a:p>
            <a:r>
              <a:rPr lang="en-GB" dirty="0"/>
              <a:t>This limits the complexity you can easily integrate into your gameplay mechanisms.</a:t>
            </a:r>
          </a:p>
          <a:p>
            <a:pPr lvl="1"/>
            <a:r>
              <a:rPr lang="en-GB" dirty="0"/>
              <a:t>Augmented reality games are usually </a:t>
            </a:r>
            <a:r>
              <a:rPr lang="en-GB" b="1" dirty="0"/>
              <a:t>much simpler</a:t>
            </a:r>
            <a:r>
              <a:rPr lang="en-GB" dirty="0"/>
              <a:t> in their UX model than other games.</a:t>
            </a:r>
          </a:p>
          <a:p>
            <a:r>
              <a:rPr lang="en-GB" dirty="0"/>
              <a:t>Relying on other forms of input can be a useful technique.</a:t>
            </a:r>
          </a:p>
          <a:p>
            <a:pPr lvl="1"/>
            <a:r>
              <a:rPr lang="en-GB" dirty="0"/>
              <a:t>Your phone is a buffet of interesting sensors and services and you can incorporate them as suited.</a:t>
            </a:r>
          </a:p>
        </p:txBody>
      </p:sp>
    </p:spTree>
    <p:extLst>
      <p:ext uri="{BB962C8B-B14F-4D97-AF65-F5344CB8AC3E}">
        <p14:creationId xmlns:p14="http://schemas.microsoft.com/office/powerpoint/2010/main" val="243795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6E22-B355-46F9-AA2C-76B75089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 – Interface Metaphors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0ABA-F265-429B-A5CF-1D96C53C8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There are five main ways that a user might interact with your app.</a:t>
            </a:r>
          </a:p>
          <a:p>
            <a:pPr lvl="1"/>
            <a:r>
              <a:rPr lang="en-GB" dirty="0"/>
              <a:t>Sitting down with their device in a fixed place</a:t>
            </a:r>
          </a:p>
          <a:p>
            <a:pPr lvl="1"/>
            <a:r>
              <a:rPr lang="en-GB" dirty="0"/>
              <a:t>Sitting down with their device moving around</a:t>
            </a:r>
          </a:p>
          <a:p>
            <a:pPr lvl="1"/>
            <a:r>
              <a:rPr lang="en-GB" dirty="0"/>
              <a:t>Standing, with their device (relatively) fixed</a:t>
            </a:r>
          </a:p>
          <a:p>
            <a:pPr lvl="1"/>
            <a:r>
              <a:rPr lang="en-GB" dirty="0"/>
              <a:t>Standing, with their device moving around</a:t>
            </a:r>
          </a:p>
          <a:p>
            <a:pPr lvl="1"/>
            <a:r>
              <a:rPr lang="en-GB" dirty="0"/>
              <a:t>Moving around with their device also moving with them.</a:t>
            </a:r>
          </a:p>
          <a:p>
            <a:r>
              <a:rPr lang="en-GB" dirty="0"/>
              <a:t>An AR game will likely involve moving between these at various times.  </a:t>
            </a:r>
          </a:p>
          <a:p>
            <a:r>
              <a:rPr lang="en-GB" dirty="0"/>
              <a:t>Consider what you’re asking people to do, because that puts limitations on what they might be able to quickly accomplish.</a:t>
            </a:r>
          </a:p>
          <a:p>
            <a:pPr lvl="1"/>
            <a:r>
              <a:rPr lang="en-GB" dirty="0"/>
              <a:t>You need to think about user position more than in other kinds of games.</a:t>
            </a:r>
          </a:p>
        </p:txBody>
      </p:sp>
    </p:spTree>
    <p:extLst>
      <p:ext uri="{BB962C8B-B14F-4D97-AF65-F5344CB8AC3E}">
        <p14:creationId xmlns:p14="http://schemas.microsoft.com/office/powerpoint/2010/main" val="320450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F435-A4E9-46CF-A9B4-8AF7A306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 – Tracking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4AAD-263E-46E5-B0C8-026AECC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Having said that, just because your phone has a whole pile of sensors it doesn’t mean they’re always accurate.</a:t>
            </a:r>
          </a:p>
          <a:p>
            <a:pPr lvl="1"/>
            <a:r>
              <a:rPr lang="en-GB" dirty="0"/>
              <a:t>Many is the time my GPS has confidently told me that my stationary car had drifted away into a nearby river.</a:t>
            </a:r>
          </a:p>
          <a:p>
            <a:r>
              <a:rPr lang="en-GB" dirty="0"/>
              <a:t>Devices tend to become decoupled from the their technological context.</a:t>
            </a:r>
          </a:p>
          <a:p>
            <a:pPr lvl="1"/>
            <a:r>
              <a:rPr lang="en-GB" dirty="0"/>
              <a:t>They lose connection to mobile and </a:t>
            </a:r>
            <a:r>
              <a:rPr lang="en-GB" dirty="0" err="1"/>
              <a:t>wifi</a:t>
            </a:r>
            <a:r>
              <a:rPr lang="en-GB" dirty="0"/>
              <a:t> networks</a:t>
            </a:r>
          </a:p>
          <a:p>
            <a:pPr lvl="1"/>
            <a:r>
              <a:rPr lang="en-GB" dirty="0"/>
              <a:t>They become confused by rapid shifts in their orientation</a:t>
            </a:r>
          </a:p>
          <a:p>
            <a:pPr lvl="1"/>
            <a:r>
              <a:rPr lang="en-GB" dirty="0"/>
              <a:t>Their sensors may become overloaded by interference from other sources.</a:t>
            </a:r>
          </a:p>
          <a:p>
            <a:r>
              <a:rPr lang="en-GB" dirty="0"/>
              <a:t>Integrating the real world with the virtual needs to be done in a way that is robust.</a:t>
            </a:r>
          </a:p>
          <a:p>
            <a:pPr lvl="1"/>
            <a:r>
              <a:rPr lang="en-GB" dirty="0"/>
              <a:t>The experience can be very fragile.</a:t>
            </a:r>
          </a:p>
        </p:txBody>
      </p:sp>
    </p:spTree>
    <p:extLst>
      <p:ext uri="{BB962C8B-B14F-4D97-AF65-F5344CB8AC3E}">
        <p14:creationId xmlns:p14="http://schemas.microsoft.com/office/powerpoint/2010/main" val="247733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BF66-90E7-4D7C-BBED-ABC4A343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 – Gameplay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F2F9-DB4A-415C-AFBC-E9FA9505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If you can design around these limitations, there’s a lot of cool stuff you get to do.</a:t>
            </a:r>
          </a:p>
          <a:p>
            <a:pPr lvl="1"/>
            <a:r>
              <a:rPr lang="en-GB" dirty="0"/>
              <a:t>Blending digital assets into a real-world environment can be magical.</a:t>
            </a:r>
          </a:p>
          <a:p>
            <a:pPr lvl="1"/>
            <a:r>
              <a:rPr lang="en-GB" dirty="0"/>
              <a:t>The constraints placed upon the design by the limitations also encourage creativity.</a:t>
            </a:r>
          </a:p>
          <a:p>
            <a:pPr lvl="1"/>
            <a:r>
              <a:rPr lang="en-GB" dirty="0"/>
              <a:t>Social elements arise not just from social media but from social presence.</a:t>
            </a:r>
          </a:p>
          <a:p>
            <a:pPr lvl="1"/>
            <a:r>
              <a:rPr lang="en-GB" dirty="0"/>
              <a:t>Having the game living in your hand means you can encourage physical movement.</a:t>
            </a:r>
          </a:p>
          <a:p>
            <a:pPr lvl="2"/>
            <a:r>
              <a:rPr lang="en-GB" dirty="0"/>
              <a:t>Both small and large scale.</a:t>
            </a:r>
          </a:p>
          <a:p>
            <a:r>
              <a:rPr lang="en-GB" dirty="0"/>
              <a:t>The technique also massively reduces game development costs for environments.</a:t>
            </a:r>
          </a:p>
          <a:p>
            <a:pPr lvl="1"/>
            <a:r>
              <a:rPr lang="en-GB" dirty="0"/>
              <a:t>The real world is already modelled in your game.</a:t>
            </a:r>
          </a:p>
        </p:txBody>
      </p:sp>
    </p:spTree>
    <p:extLst>
      <p:ext uri="{BB962C8B-B14F-4D97-AF65-F5344CB8AC3E}">
        <p14:creationId xmlns:p14="http://schemas.microsoft.com/office/powerpoint/2010/main" val="5028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1CBA-F6BC-4EDE-B761-8F7C62AC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Opportunity – Blending the Digital and 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E899-8A48-4288-9B00-85DEA51E8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AR permits for you to </a:t>
            </a:r>
            <a:r>
              <a:rPr lang="en-GB" b="1" dirty="0"/>
              <a:t>annotate</a:t>
            </a:r>
            <a:r>
              <a:rPr lang="en-GB" dirty="0"/>
              <a:t> the real world, and that’s an incredibly powerful technique.</a:t>
            </a:r>
          </a:p>
          <a:p>
            <a:pPr lvl="1"/>
            <a:r>
              <a:rPr lang="en-GB" dirty="0"/>
              <a:t>You can create brand new experiences, or complement existing experiences.</a:t>
            </a:r>
          </a:p>
          <a:p>
            <a:r>
              <a:rPr lang="en-GB" dirty="0"/>
              <a:t>Imagine a museum where instead of staring at an old bone you can aim your phone at the exhibit and see a virtual representation of the creature to which it belonged.</a:t>
            </a:r>
          </a:p>
          <a:p>
            <a:r>
              <a:rPr lang="en-GB" dirty="0"/>
              <a:t>The nature of a phone gives abundant reasons for fictive elements to be visible only on the device.</a:t>
            </a:r>
          </a:p>
          <a:p>
            <a:pPr lvl="1"/>
            <a:r>
              <a:rPr lang="en-GB" dirty="0"/>
              <a:t>And you even have the ability to make distraction a gameplay mechanism.</a:t>
            </a:r>
          </a:p>
          <a:p>
            <a:pPr lvl="2"/>
            <a:r>
              <a:rPr lang="en-GB" dirty="0"/>
              <a:t>Imagine a horror game that took advantage of the fact you weren’t always looking at your screen…</a:t>
            </a:r>
          </a:p>
        </p:txBody>
      </p:sp>
    </p:spTree>
    <p:extLst>
      <p:ext uri="{BB962C8B-B14F-4D97-AF65-F5344CB8AC3E}">
        <p14:creationId xmlns:p14="http://schemas.microsoft.com/office/powerpoint/2010/main" val="257829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790A-908B-4769-8EF9-CFCBA6C4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Opportunity – Creativity through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2532-AA3A-4141-B9B3-AC3342C7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216257"/>
            <a:ext cx="10739764" cy="3986199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The lack of processing power in a handheld device is actually a boon.</a:t>
            </a:r>
          </a:p>
          <a:p>
            <a:pPr lvl="1"/>
            <a:r>
              <a:rPr lang="en-GB" dirty="0"/>
              <a:t>It forces you to find the fun without trying to calculate it away.</a:t>
            </a:r>
          </a:p>
          <a:p>
            <a:r>
              <a:rPr lang="en-GB" dirty="0"/>
              <a:t>It forces you to consider games more holistically.</a:t>
            </a:r>
          </a:p>
          <a:p>
            <a:pPr lvl="1"/>
            <a:r>
              <a:rPr lang="en-GB" dirty="0"/>
              <a:t>You need to consider the links between theme, implementation and context.</a:t>
            </a:r>
          </a:p>
          <a:p>
            <a:r>
              <a:rPr lang="en-GB" dirty="0"/>
              <a:t>Why does a ghost busting game work well in AR?</a:t>
            </a:r>
          </a:p>
          <a:p>
            <a:pPr lvl="1"/>
            <a:r>
              <a:rPr lang="en-GB" dirty="0"/>
              <a:t>Because ghosts float through walls and so it doesn’t matter so much if planes aren’t fully detected.</a:t>
            </a:r>
          </a:p>
          <a:p>
            <a:r>
              <a:rPr lang="en-GB" dirty="0"/>
              <a:t>Why does </a:t>
            </a:r>
            <a:r>
              <a:rPr lang="en-GB" dirty="0" err="1"/>
              <a:t>Pokemon</a:t>
            </a:r>
            <a:r>
              <a:rPr lang="en-GB" dirty="0"/>
              <a:t> Go work well in AR?</a:t>
            </a:r>
          </a:p>
          <a:p>
            <a:pPr lvl="1"/>
            <a:r>
              <a:rPr lang="en-GB" dirty="0"/>
              <a:t>Because you only find most </a:t>
            </a:r>
            <a:r>
              <a:rPr lang="en-GB" dirty="0" err="1"/>
              <a:t>Pokemon</a:t>
            </a:r>
            <a:r>
              <a:rPr lang="en-GB" dirty="0"/>
              <a:t> outside, where simple lines and large geographical features dominate.</a:t>
            </a:r>
          </a:p>
          <a:p>
            <a:r>
              <a:rPr lang="en-GB" dirty="0"/>
              <a:t>You can’t just code your way out of the need to think in a connected way.</a:t>
            </a:r>
          </a:p>
          <a:p>
            <a:pPr lvl="1"/>
            <a:r>
              <a:rPr lang="en-GB" dirty="0"/>
              <a:t>And more interesting projects inevitably emerge as a result.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6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3208-CD3F-4704-83C4-78ED4256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Opportunity – Social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C1AB-F845-4B35-AB04-E6DEEB5B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AR lets you take advantage of physicality in a way that’s impossible if someone is sitting in front of a computer.</a:t>
            </a:r>
          </a:p>
          <a:p>
            <a:pPr lvl="1"/>
            <a:r>
              <a:rPr lang="en-GB" dirty="0"/>
              <a:t>You can turn other players into gameplay systems.</a:t>
            </a:r>
          </a:p>
          <a:p>
            <a:r>
              <a:rPr lang="en-GB" dirty="0"/>
              <a:t>Imagine an AR game of espionage and dead drops.</a:t>
            </a:r>
          </a:p>
          <a:p>
            <a:pPr lvl="1"/>
            <a:r>
              <a:rPr lang="en-GB" dirty="0"/>
              <a:t>One player goes to a particular place at a particular time, and leaves a hidden message.</a:t>
            </a:r>
          </a:p>
          <a:p>
            <a:pPr lvl="1"/>
            <a:r>
              <a:rPr lang="en-GB" dirty="0"/>
              <a:t>Another player goes there later, and picks up the message.</a:t>
            </a:r>
          </a:p>
          <a:p>
            <a:pPr lvl="1"/>
            <a:r>
              <a:rPr lang="en-GB" dirty="0"/>
              <a:t>Other players are encouraged to keep an eye out for suspicious behaviour and can issue a report when they see someone they don’t trust.</a:t>
            </a:r>
          </a:p>
          <a:p>
            <a:r>
              <a:rPr lang="en-GB" dirty="0"/>
              <a:t>Suddenly you’ve got a game of misdirection, stealth and observation using mechanisms you couldn’t code into a game in any other form.</a:t>
            </a:r>
          </a:p>
          <a:p>
            <a:pPr lvl="1"/>
            <a:r>
              <a:rPr lang="en-GB" dirty="0"/>
              <a:t>Social deduction through physical proximity.</a:t>
            </a:r>
          </a:p>
        </p:txBody>
      </p:sp>
    </p:spTree>
    <p:extLst>
      <p:ext uri="{BB962C8B-B14F-4D97-AF65-F5344CB8AC3E}">
        <p14:creationId xmlns:p14="http://schemas.microsoft.com/office/powerpoint/2010/main" val="268658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710C-3DDD-4B04-9E68-4EA4C51E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Opportunity – Physical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26DCB-6007-44CC-9C32-9D01B4AE0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limited points of interface with a device encourage you to look at the other forms of input you might have.</a:t>
            </a:r>
          </a:p>
          <a:p>
            <a:pPr lvl="1"/>
            <a:r>
              <a:rPr lang="en-GB" dirty="0"/>
              <a:t>Keeping track of orientation, rotation, and position of a phone with its accelerometer</a:t>
            </a:r>
          </a:p>
          <a:p>
            <a:pPr lvl="1"/>
            <a:r>
              <a:rPr lang="en-GB" dirty="0"/>
              <a:t>Drawing in positional information from the device’s location in the real world.</a:t>
            </a:r>
          </a:p>
          <a:p>
            <a:r>
              <a:rPr lang="en-GB" dirty="0"/>
              <a:t>Few other kinds of games let you do much with this kind of data.</a:t>
            </a:r>
          </a:p>
          <a:p>
            <a:pPr lvl="1"/>
            <a:r>
              <a:rPr lang="en-GB" dirty="0"/>
              <a:t>And it can be a mechanism of its own.</a:t>
            </a:r>
          </a:p>
          <a:p>
            <a:r>
              <a:rPr lang="en-GB" dirty="0"/>
              <a:t>Think of our game of espionage of dead-drops.</a:t>
            </a:r>
          </a:p>
          <a:p>
            <a:pPr lvl="1"/>
            <a:r>
              <a:rPr lang="en-GB" dirty="0"/>
              <a:t>Maybe to leave a message you need to shake your phone vigorously in a number of set locations.</a:t>
            </a:r>
          </a:p>
          <a:p>
            <a:pPr lvl="2"/>
            <a:r>
              <a:rPr lang="en-GB" dirty="0"/>
              <a:t>And since you might be watched…</a:t>
            </a:r>
          </a:p>
        </p:txBody>
      </p:sp>
    </p:spTree>
    <p:extLst>
      <p:ext uri="{BB962C8B-B14F-4D97-AF65-F5344CB8AC3E}">
        <p14:creationId xmlns:p14="http://schemas.microsoft.com/office/powerpoint/2010/main" val="116894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D2D4-8343-47AD-A8A7-CB156B01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6746-70AA-4BA4-9F10-95A0D5DDD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AR is a blend of real and virtual worlds</a:t>
            </a:r>
          </a:p>
          <a:p>
            <a:pPr lvl="1"/>
            <a:r>
              <a:rPr lang="en-GB" dirty="0"/>
              <a:t>Techniques used in any game are applicable</a:t>
            </a:r>
          </a:p>
          <a:p>
            <a:pPr lvl="1"/>
            <a:r>
              <a:rPr lang="en-GB" dirty="0"/>
              <a:t>Unity is the heart of the system not AR (</a:t>
            </a:r>
            <a:r>
              <a:rPr lang="en-GB" dirty="0" err="1"/>
              <a:t>ARFoundation</a:t>
            </a:r>
            <a:r>
              <a:rPr lang="en-GB" dirty="0"/>
              <a:t> or equivalent)</a:t>
            </a:r>
          </a:p>
          <a:p>
            <a:r>
              <a:rPr lang="en-GB" dirty="0"/>
              <a:t>There are implications to designing for AR</a:t>
            </a:r>
          </a:p>
          <a:p>
            <a:pPr lvl="1"/>
            <a:r>
              <a:rPr lang="en-GB" dirty="0"/>
              <a:t>Our focus for today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r>
              <a:rPr lang="en-GB" dirty="0"/>
              <a:t>More advanced Techniques</a:t>
            </a:r>
          </a:p>
          <a:p>
            <a:pPr lvl="1"/>
            <a:r>
              <a:rPr lang="en-GB" dirty="0"/>
              <a:t>Next week!</a:t>
            </a:r>
          </a:p>
        </p:txBody>
      </p:sp>
    </p:spTree>
    <p:extLst>
      <p:ext uri="{BB962C8B-B14F-4D97-AF65-F5344CB8AC3E}">
        <p14:creationId xmlns:p14="http://schemas.microsoft.com/office/powerpoint/2010/main" val="380410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5446-142B-4DE6-80CD-889EE4B0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C8A7-B337-45C1-8096-39ADA8FFD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By keeping your limitations in mind, and leaning on your opportunities, you can create genuinely novel games.</a:t>
            </a:r>
          </a:p>
          <a:p>
            <a:r>
              <a:rPr lang="en-GB" dirty="0"/>
              <a:t>It’s not that you can’t make these kinds of games in any other system.</a:t>
            </a:r>
          </a:p>
          <a:p>
            <a:r>
              <a:rPr lang="en-GB" dirty="0"/>
              <a:t>It’s just that you can’t make them quite so </a:t>
            </a:r>
            <a:r>
              <a:rPr lang="en-GB" b="1" dirty="0"/>
              <a:t>immersive</a:t>
            </a:r>
            <a:r>
              <a:rPr lang="en-GB" dirty="0"/>
              <a:t> in any other environment.</a:t>
            </a:r>
          </a:p>
          <a:p>
            <a:r>
              <a:rPr lang="en-GB" dirty="0"/>
              <a:t>You can press a button to shoot a demon in Doom…</a:t>
            </a:r>
          </a:p>
          <a:p>
            <a:r>
              <a:rPr lang="en-GB" dirty="0"/>
              <a:t>… or you can weave a complex magical </a:t>
            </a:r>
            <a:r>
              <a:rPr lang="en-GB" dirty="0" err="1"/>
              <a:t>sigil</a:t>
            </a:r>
            <a:r>
              <a:rPr lang="en-GB" dirty="0"/>
              <a:t> into your phone to banish a monster from the bottom of your street.</a:t>
            </a:r>
          </a:p>
        </p:txBody>
      </p:sp>
    </p:spTree>
    <p:extLst>
      <p:ext uri="{BB962C8B-B14F-4D97-AF65-F5344CB8AC3E}">
        <p14:creationId xmlns:p14="http://schemas.microsoft.com/office/powerpoint/2010/main" val="414205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DC3B-6D71-40C6-A505-B887BDCD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Thematic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13EC-E83D-46B3-8FCC-B6F62080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Your theme is the thing that’s going to tie all of this together most coherently.</a:t>
            </a:r>
          </a:p>
          <a:p>
            <a:pPr lvl="1"/>
            <a:r>
              <a:rPr lang="en-GB" dirty="0"/>
              <a:t>Not all themes will work as well as others.</a:t>
            </a:r>
          </a:p>
          <a:p>
            <a:r>
              <a:rPr lang="en-GB" dirty="0"/>
              <a:t>Almost always you are going to have to rely on a modern setting.</a:t>
            </a:r>
          </a:p>
          <a:p>
            <a:pPr lvl="1"/>
            <a:r>
              <a:rPr lang="en-GB" dirty="0"/>
              <a:t>Because that’s what our world is.</a:t>
            </a:r>
          </a:p>
          <a:p>
            <a:r>
              <a:rPr lang="en-GB" dirty="0"/>
              <a:t>The intermediary of your device though creates the link.</a:t>
            </a:r>
          </a:p>
          <a:p>
            <a:pPr lvl="1"/>
            <a:r>
              <a:rPr lang="en-GB" dirty="0"/>
              <a:t>‘There is a hidden world that lies behind our own, if you but know the way to interact with it.’</a:t>
            </a:r>
          </a:p>
          <a:p>
            <a:r>
              <a:rPr lang="en-GB" dirty="0"/>
              <a:t>That makes certain kinds of themes particularly compelling.</a:t>
            </a:r>
          </a:p>
          <a:p>
            <a:pPr lvl="1"/>
            <a:r>
              <a:rPr lang="en-GB" dirty="0"/>
              <a:t>Espionage, conspiracies, supernatural, technological, archaeological</a:t>
            </a:r>
          </a:p>
        </p:txBody>
      </p:sp>
    </p:spTree>
    <p:extLst>
      <p:ext uri="{BB962C8B-B14F-4D97-AF65-F5344CB8AC3E}">
        <p14:creationId xmlns:p14="http://schemas.microsoft.com/office/powerpoint/2010/main" val="229334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269F-D56F-4BC1-82C7-C4E08BDD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Thematic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8D5B7-F5BD-42B8-9B6E-DEF079069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Key to making a theme work in AR is your ability to integrate the device into the environment.</a:t>
            </a:r>
          </a:p>
          <a:p>
            <a:r>
              <a:rPr lang="en-GB" dirty="0"/>
              <a:t>Consider the space requirements required to make your game mechanisms work.</a:t>
            </a:r>
          </a:p>
          <a:p>
            <a:pPr lvl="1"/>
            <a:r>
              <a:rPr lang="en-GB" dirty="0"/>
              <a:t>And the speed and precision which can be expected.</a:t>
            </a:r>
          </a:p>
          <a:p>
            <a:r>
              <a:rPr lang="en-GB" dirty="0"/>
              <a:t>Consider the implication of physical presence.</a:t>
            </a:r>
          </a:p>
          <a:p>
            <a:pPr lvl="1"/>
            <a:r>
              <a:rPr lang="en-GB" dirty="0"/>
              <a:t>There will be ‘normal people’ around that may not be aware there’s an AR game available.  </a:t>
            </a:r>
          </a:p>
          <a:p>
            <a:pPr lvl="2"/>
            <a:r>
              <a:rPr lang="en-GB" dirty="0"/>
              <a:t>Don’t upset or alarm them.</a:t>
            </a:r>
          </a:p>
          <a:p>
            <a:r>
              <a:rPr lang="en-GB" dirty="0"/>
              <a:t>Your theme should reflect real world considerations.</a:t>
            </a:r>
          </a:p>
          <a:p>
            <a:pPr lvl="1"/>
            <a:r>
              <a:rPr lang="en-GB" dirty="0"/>
              <a:t>Don’t ask people to act suspiciously in an airport.</a:t>
            </a:r>
          </a:p>
          <a:p>
            <a:pPr lvl="1"/>
            <a:r>
              <a:rPr lang="en-GB" dirty="0"/>
              <a:t>Don’t ask people to act disrespectfully in a memorial.</a:t>
            </a:r>
          </a:p>
          <a:p>
            <a:pPr lvl="1"/>
            <a:r>
              <a:rPr lang="en-GB" dirty="0"/>
              <a:t>Don’t ask people to put themselves in harm’s way.</a:t>
            </a:r>
          </a:p>
        </p:txBody>
      </p:sp>
    </p:spTree>
    <p:extLst>
      <p:ext uri="{BB962C8B-B14F-4D97-AF65-F5344CB8AC3E}">
        <p14:creationId xmlns:p14="http://schemas.microsoft.com/office/powerpoint/2010/main" val="37241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7366-3BFA-4324-863A-0A9D4467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Onboarding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958B-B8CD-4590-8869-2E4E8A81E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As part of this process, you should consider the onboarding of your app.</a:t>
            </a:r>
          </a:p>
          <a:p>
            <a:pPr lvl="1"/>
            <a:r>
              <a:rPr lang="en-GB" dirty="0"/>
              <a:t>You should spend some time orienting your players.</a:t>
            </a:r>
          </a:p>
          <a:p>
            <a:r>
              <a:rPr lang="en-GB" dirty="0"/>
              <a:t>Indicate how much space will be required around them.</a:t>
            </a:r>
          </a:p>
          <a:p>
            <a:r>
              <a:rPr lang="en-GB" dirty="0"/>
              <a:t>Give them a low-stigma introduction to expected actions.</a:t>
            </a:r>
          </a:p>
          <a:p>
            <a:r>
              <a:rPr lang="en-GB" dirty="0"/>
              <a:t>Explain how the app works, how it triggers, and what they need to do to progress the game.</a:t>
            </a:r>
          </a:p>
          <a:p>
            <a:r>
              <a:rPr lang="en-GB" dirty="0"/>
              <a:t>Guide them through the type and range of expected movements.</a:t>
            </a:r>
          </a:p>
          <a:p>
            <a:r>
              <a:rPr lang="en-GB" dirty="0"/>
              <a:t>And tell them how far they’ll be expected to range to get the most out of the app.</a:t>
            </a:r>
          </a:p>
          <a:p>
            <a:r>
              <a:rPr lang="en-GB" dirty="0"/>
              <a:t>In the process, you’re essentially giving SLAM time to work.</a:t>
            </a:r>
          </a:p>
        </p:txBody>
      </p:sp>
    </p:spTree>
    <p:extLst>
      <p:ext uri="{BB962C8B-B14F-4D97-AF65-F5344CB8AC3E}">
        <p14:creationId xmlns:p14="http://schemas.microsoft.com/office/powerpoint/2010/main" val="136640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DF7E-87E0-494B-A8B6-EDB6F8CC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Digital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82FD0-8DFF-4257-9201-6D618ED1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43" y="1534332"/>
            <a:ext cx="10873378" cy="520289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You also need to be thinking about the Unity end of this.</a:t>
            </a:r>
          </a:p>
          <a:p>
            <a:r>
              <a:rPr lang="en-GB" dirty="0"/>
              <a:t>You’ll almost always be making use of assets that integrate into the real world.</a:t>
            </a:r>
          </a:p>
          <a:p>
            <a:pPr lvl="1"/>
            <a:r>
              <a:rPr lang="en-GB" dirty="0"/>
              <a:t>Life sized assets are the best for this.</a:t>
            </a:r>
          </a:p>
          <a:p>
            <a:r>
              <a:rPr lang="en-GB" dirty="0"/>
              <a:t>Everything should face the same direction, and use the same co-ordinate metaphors.</a:t>
            </a:r>
          </a:p>
          <a:p>
            <a:pPr lvl="1"/>
            <a:r>
              <a:rPr lang="en-GB" dirty="0"/>
              <a:t>Use assets that make use of a right-handed co-ordinate system since that’s what AR Foundation expects.</a:t>
            </a:r>
          </a:p>
          <a:p>
            <a:pPr lvl="2"/>
            <a:r>
              <a:rPr lang="en-GB" dirty="0"/>
              <a:t>That is, +Y is up, +X is right, and +Z points </a:t>
            </a:r>
            <a:r>
              <a:rPr lang="en-GB" b="1" dirty="0"/>
              <a:t>away</a:t>
            </a:r>
            <a:r>
              <a:rPr lang="en-GB" dirty="0"/>
              <a:t> from the origin</a:t>
            </a:r>
          </a:p>
          <a:p>
            <a:r>
              <a:rPr lang="en-GB" dirty="0"/>
              <a:t>Limit your textures to 2K at most, to ease performance.</a:t>
            </a:r>
          </a:p>
          <a:p>
            <a:pPr lvl="1"/>
            <a:r>
              <a:rPr lang="en-GB" dirty="0"/>
              <a:t>And ensure high quality textures.</a:t>
            </a:r>
          </a:p>
          <a:p>
            <a:pPr lvl="2"/>
            <a:r>
              <a:rPr lang="en-GB" dirty="0"/>
              <a:t>Add visual noises</a:t>
            </a:r>
          </a:p>
          <a:p>
            <a:pPr lvl="2"/>
            <a:r>
              <a:rPr lang="en-GB" dirty="0"/>
              <a:t>Avoid flat colours</a:t>
            </a:r>
          </a:p>
          <a:p>
            <a:pPr lvl="2"/>
            <a:r>
              <a:rPr lang="en-GB" dirty="0"/>
              <a:t>Add bumps, rips, variations, etc</a:t>
            </a:r>
          </a:p>
          <a:p>
            <a:r>
              <a:rPr lang="en-GB" dirty="0"/>
              <a:t>Remember assets in AR are usually investigated more deeply than assets in other games.</a:t>
            </a:r>
          </a:p>
          <a:p>
            <a:r>
              <a:rPr lang="en-GB" dirty="0"/>
              <a:t>Where possible too, anchor things on the </a:t>
            </a:r>
            <a:r>
              <a:rPr lang="en-GB" b="1" dirty="0"/>
              <a:t>ground plane.</a:t>
            </a:r>
          </a:p>
          <a:p>
            <a:pPr lvl="1"/>
            <a:r>
              <a:rPr lang="en-GB" dirty="0"/>
              <a:t>It’s the one least likely to change.</a:t>
            </a:r>
          </a:p>
          <a:p>
            <a:r>
              <a:rPr lang="en-GB" dirty="0"/>
              <a:t>If you can’t rely on a ground plane, consider other options such as tracker images (more on this next week)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47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1B06-4AE7-4572-9EB3-2845BCE8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D65D-A34F-417A-9588-3471EAE8C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All of this talk about the design of AR games has ignored one important consideration.</a:t>
            </a:r>
          </a:p>
          <a:p>
            <a:pPr lvl="1"/>
            <a:r>
              <a:rPr lang="en-GB" dirty="0"/>
              <a:t>Accessibility</a:t>
            </a:r>
          </a:p>
          <a:p>
            <a:r>
              <a:rPr lang="en-GB" dirty="0" err="1"/>
              <a:t>Pokemon</a:t>
            </a:r>
            <a:r>
              <a:rPr lang="en-GB" dirty="0"/>
              <a:t> Go was severely criticised for several of its design features.</a:t>
            </a:r>
          </a:p>
          <a:p>
            <a:pPr lvl="1"/>
            <a:r>
              <a:rPr lang="en-GB" dirty="0"/>
              <a:t>Not everyone can go outside to hunt </a:t>
            </a:r>
            <a:r>
              <a:rPr lang="en-GB" dirty="0" err="1"/>
              <a:t>Pokemon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Not everyone can walk into every area without worry</a:t>
            </a:r>
          </a:p>
          <a:p>
            <a:pPr lvl="1"/>
            <a:r>
              <a:rPr lang="en-GB" dirty="0"/>
              <a:t>Hitting a </a:t>
            </a:r>
            <a:r>
              <a:rPr lang="en-GB" dirty="0" err="1"/>
              <a:t>Pokemon</a:t>
            </a:r>
            <a:r>
              <a:rPr lang="en-GB" dirty="0"/>
              <a:t> with a </a:t>
            </a:r>
            <a:r>
              <a:rPr lang="en-GB" dirty="0" err="1"/>
              <a:t>Pokeball</a:t>
            </a:r>
            <a:r>
              <a:rPr lang="en-GB" dirty="0"/>
              <a:t> required physical precision that was in excess of what some people could manage.</a:t>
            </a:r>
          </a:p>
          <a:p>
            <a:pPr lvl="1"/>
            <a:r>
              <a:rPr lang="en-GB" dirty="0"/>
              <a:t>Eggs hatched by distance travelled</a:t>
            </a:r>
          </a:p>
          <a:p>
            <a:pPr lvl="1"/>
            <a:r>
              <a:rPr lang="en-GB" dirty="0"/>
              <a:t>Simply lifting and positioning a phone might have been to much for some people.</a:t>
            </a:r>
          </a:p>
          <a:p>
            <a:r>
              <a:rPr lang="en-GB" dirty="0"/>
              <a:t>Good games are accessible games.</a:t>
            </a:r>
          </a:p>
          <a:p>
            <a:pPr lvl="1"/>
            <a:r>
              <a:rPr lang="en-GB" dirty="0"/>
              <a:t>It makes things easier for everyone.</a:t>
            </a:r>
          </a:p>
        </p:txBody>
      </p:sp>
    </p:spTree>
    <p:extLst>
      <p:ext uri="{BB962C8B-B14F-4D97-AF65-F5344CB8AC3E}">
        <p14:creationId xmlns:p14="http://schemas.microsoft.com/office/powerpoint/2010/main" val="254642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E66F-E913-4221-96EB-2C65C702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Accessibility – Easy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5AFB-4B9B-4D24-8261-5F57D137B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Ideally your game should permit for easy transitions between physical poses in play.</a:t>
            </a:r>
          </a:p>
          <a:p>
            <a:pPr lvl="1"/>
            <a:r>
              <a:rPr lang="en-GB" dirty="0"/>
              <a:t>Keep these as gentle as possible.  Try not to be too abrupt.</a:t>
            </a:r>
          </a:p>
          <a:p>
            <a:r>
              <a:rPr lang="en-GB" dirty="0"/>
              <a:t>Consider the intermediate steps between sitting and using a device in a fixed pose and then running to catch up with a digital asset.</a:t>
            </a:r>
          </a:p>
          <a:p>
            <a:r>
              <a:rPr lang="en-GB" dirty="0"/>
              <a:t>Make these transitions as easy on the body as possible.</a:t>
            </a:r>
          </a:p>
          <a:p>
            <a:r>
              <a:rPr lang="en-GB" dirty="0"/>
              <a:t>Consider if you can make such gameplay systems optional.</a:t>
            </a:r>
          </a:p>
          <a:p>
            <a:pPr lvl="1"/>
            <a:r>
              <a:rPr lang="en-GB" dirty="0"/>
              <a:t>If someone doesn’t want to run, do they have an alternative?</a:t>
            </a:r>
          </a:p>
        </p:txBody>
      </p:sp>
    </p:spTree>
    <p:extLst>
      <p:ext uri="{BB962C8B-B14F-4D97-AF65-F5344CB8AC3E}">
        <p14:creationId xmlns:p14="http://schemas.microsoft.com/office/powerpoint/2010/main" val="83493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936E-7FDD-41F9-B1B9-B21E5787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Accessibility – Design for Comfort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2934-9B9F-4EA5-B4B9-044EEBAC7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Consider the strain that you might be putting on players by what you ask them to do.</a:t>
            </a:r>
          </a:p>
          <a:p>
            <a:pPr lvl="1"/>
            <a:r>
              <a:rPr lang="en-GB" dirty="0"/>
              <a:t>It can be uncomfortable to hold a device in one position for a long period of time.</a:t>
            </a:r>
          </a:p>
          <a:p>
            <a:r>
              <a:rPr lang="en-GB" dirty="0"/>
              <a:t>Consider the ‘risk factor’</a:t>
            </a:r>
          </a:p>
          <a:p>
            <a:pPr lvl="1"/>
            <a:r>
              <a:rPr lang="en-GB" dirty="0"/>
              <a:t>How many times have you dropped your phone on your face when browsing the internet in bed?</a:t>
            </a:r>
          </a:p>
          <a:p>
            <a:pPr lvl="2"/>
            <a:r>
              <a:rPr lang="en-GB" dirty="0"/>
              <a:t>None?  Just me?  Okay.</a:t>
            </a:r>
          </a:p>
          <a:p>
            <a:r>
              <a:rPr lang="en-GB" dirty="0"/>
              <a:t>Human bodies don’t work like avatars in a video game.</a:t>
            </a:r>
          </a:p>
          <a:p>
            <a:pPr lvl="1"/>
            <a:r>
              <a:rPr lang="en-GB" dirty="0"/>
              <a:t>They get strained, they get tired, they can’t hold poses for long.</a:t>
            </a:r>
          </a:p>
          <a:p>
            <a:r>
              <a:rPr lang="en-GB" dirty="0"/>
              <a:t>Take this into account when designing your game flow.</a:t>
            </a:r>
          </a:p>
          <a:p>
            <a:pPr lvl="1"/>
            <a:r>
              <a:rPr lang="en-GB" dirty="0"/>
              <a:t>For our espionage game, maybe don’t send people out to a warehouse in the middle of nowhere when it’s raining.</a:t>
            </a:r>
          </a:p>
          <a:p>
            <a:r>
              <a:rPr lang="en-GB" dirty="0"/>
              <a:t>Encourage people to move their arms and change orientation and positions.</a:t>
            </a:r>
          </a:p>
          <a:p>
            <a:pPr lvl="1"/>
            <a:r>
              <a:rPr lang="en-GB" dirty="0"/>
              <a:t>That’ll ease up some muscle tensions.</a:t>
            </a:r>
          </a:p>
        </p:txBody>
      </p:sp>
    </p:spTree>
    <p:extLst>
      <p:ext uri="{BB962C8B-B14F-4D97-AF65-F5344CB8AC3E}">
        <p14:creationId xmlns:p14="http://schemas.microsoft.com/office/powerpoint/2010/main" val="44217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D324-D8BB-492D-BE05-6B43905A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Accessibility – Limit the Need for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7DCC3-8D8F-4040-AA81-976DF1ADE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I say </a:t>
            </a:r>
            <a:r>
              <a:rPr lang="en-GB" b="1" dirty="0"/>
              <a:t>need</a:t>
            </a:r>
            <a:r>
              <a:rPr lang="en-GB" dirty="0"/>
              <a:t> here intentionally.  </a:t>
            </a:r>
          </a:p>
          <a:p>
            <a:pPr lvl="1"/>
            <a:r>
              <a:rPr lang="en-GB" dirty="0"/>
              <a:t>It’s not that you shouldn’t design games that expect movement.</a:t>
            </a:r>
          </a:p>
          <a:p>
            <a:r>
              <a:rPr lang="en-GB" dirty="0"/>
              <a:t>A lot of things become accessible if you simply give people an option.</a:t>
            </a:r>
          </a:p>
          <a:p>
            <a:r>
              <a:rPr lang="en-GB" dirty="0"/>
              <a:t>If someone can’t move around an object, can you let them rotate it from their device?</a:t>
            </a:r>
          </a:p>
          <a:p>
            <a:pPr lvl="1"/>
            <a:r>
              <a:rPr lang="en-GB" dirty="0"/>
              <a:t>If they can’t get up to it, can you let them zoom in?</a:t>
            </a:r>
          </a:p>
          <a:p>
            <a:r>
              <a:rPr lang="en-GB" dirty="0"/>
              <a:t>Let people switch off or reduce the need for physical interaction if it’s feasible.</a:t>
            </a:r>
          </a:p>
          <a:p>
            <a:pPr lvl="1"/>
            <a:r>
              <a:rPr lang="en-GB" dirty="0"/>
              <a:t>It may not </a:t>
            </a:r>
            <a:r>
              <a:rPr lang="en-GB" b="1" dirty="0"/>
              <a:t>always</a:t>
            </a:r>
            <a:r>
              <a:rPr lang="en-GB" dirty="0"/>
              <a:t> be so, but you should be able to justify why it’s necessary.</a:t>
            </a:r>
          </a:p>
          <a:p>
            <a:r>
              <a:rPr lang="en-GB" dirty="0"/>
              <a:t>If you need people to go outside somewhere, can you fake it with Google Maps or some such?</a:t>
            </a:r>
          </a:p>
        </p:txBody>
      </p:sp>
    </p:spTree>
    <p:extLst>
      <p:ext uri="{BB962C8B-B14F-4D97-AF65-F5344CB8AC3E}">
        <p14:creationId xmlns:p14="http://schemas.microsoft.com/office/powerpoint/2010/main" val="71654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38B6-49D9-4589-906B-35674B6E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Accessibility – Keep the User Safe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4C94-FE21-44D7-B56E-483245C0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903" y="1487836"/>
            <a:ext cx="10518196" cy="4563971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One of the dangers that comes from developing an AR game is that players can become distracted.</a:t>
            </a:r>
          </a:p>
          <a:p>
            <a:pPr lvl="1"/>
            <a:r>
              <a:rPr lang="en-GB" dirty="0"/>
              <a:t>It’s one of the risks of people using handheld devices in general.</a:t>
            </a:r>
          </a:p>
          <a:p>
            <a:r>
              <a:rPr lang="en-GB" dirty="0"/>
              <a:t>People are quite good at navigating around big obstacles with the periphery of their vision.</a:t>
            </a:r>
          </a:p>
          <a:p>
            <a:pPr lvl="1"/>
            <a:r>
              <a:rPr lang="en-GB" dirty="0"/>
              <a:t>Otherwise you’d never be able to walk anywhere in Gothenburg.</a:t>
            </a:r>
          </a:p>
          <a:p>
            <a:r>
              <a:rPr lang="en-GB" dirty="0"/>
              <a:t>It may not be possible to do that easily in a fast moving game.</a:t>
            </a:r>
          </a:p>
          <a:p>
            <a:pPr lvl="1"/>
            <a:r>
              <a:rPr lang="en-GB" dirty="0"/>
              <a:t>Be wary of gameplay systems that may cause users to become focused on the game at the expense of being aware of risks around them.</a:t>
            </a:r>
          </a:p>
          <a:p>
            <a:pPr lvl="2"/>
            <a:r>
              <a:rPr lang="en-GB" dirty="0"/>
              <a:t>No chasing ghosts across a busy road.</a:t>
            </a:r>
          </a:p>
          <a:p>
            <a:r>
              <a:rPr lang="en-GB" dirty="0"/>
              <a:t>Remind the player, either directly or through gameplay incentives, to be aware of their surroundings.</a:t>
            </a:r>
          </a:p>
          <a:p>
            <a:r>
              <a:rPr lang="en-GB" dirty="0"/>
              <a:t>Especially - don’t make the user walk backwards.</a:t>
            </a:r>
          </a:p>
          <a:p>
            <a:pPr lvl="1"/>
            <a:r>
              <a:rPr lang="en-GB" dirty="0"/>
              <a:t>Neither you or they know what’s back there.</a:t>
            </a:r>
          </a:p>
        </p:txBody>
      </p:sp>
    </p:spTree>
    <p:extLst>
      <p:ext uri="{BB962C8B-B14F-4D97-AF65-F5344CB8AC3E}">
        <p14:creationId xmlns:p14="http://schemas.microsoft.com/office/powerpoint/2010/main" val="116246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3048-32D5-4D32-952B-F71B3F96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teardown -  </a:t>
            </a:r>
            <a:r>
              <a:rPr lang="en-GB" dirty="0" err="1"/>
              <a:t>Pokemon</a:t>
            </a:r>
            <a:r>
              <a:rPr lang="en-GB" dirty="0"/>
              <a:t>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F3FE-D42D-479E-8644-FF2B0B304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Last week we had a look at different AR applications in the different industries</a:t>
            </a:r>
          </a:p>
          <a:p>
            <a:r>
              <a:rPr lang="en-GB" dirty="0"/>
              <a:t>Like </a:t>
            </a:r>
            <a:r>
              <a:rPr lang="en-GB" dirty="0" err="1"/>
              <a:t>Pokemon</a:t>
            </a:r>
            <a:r>
              <a:rPr lang="en-GB" dirty="0"/>
              <a:t> Go for games</a:t>
            </a:r>
          </a:p>
          <a:p>
            <a:pPr lvl="1"/>
            <a:r>
              <a:rPr lang="en-GB" dirty="0">
                <a:hlinkClick r:id="rId2"/>
              </a:rPr>
              <a:t>https://www.youtube.com/watch?v=yUNtfM1CIPU</a:t>
            </a:r>
            <a:r>
              <a:rPr lang="en-GB" dirty="0"/>
              <a:t> </a:t>
            </a:r>
          </a:p>
          <a:p>
            <a:r>
              <a:rPr lang="en-GB" dirty="0"/>
              <a:t>Its design was an evolution of one first explored in a game called Ingress.</a:t>
            </a:r>
          </a:p>
          <a:p>
            <a:pPr lvl="1"/>
            <a:r>
              <a:rPr lang="en-GB" dirty="0"/>
              <a:t>But far exceeded the success and visibility of its </a:t>
            </a:r>
            <a:r>
              <a:rPr lang="en-GB" dirty="0" err="1"/>
              <a:t>antecessors</a:t>
            </a:r>
            <a:r>
              <a:rPr lang="en-GB" dirty="0"/>
              <a:t> and successors.</a:t>
            </a:r>
          </a:p>
          <a:p>
            <a:r>
              <a:rPr lang="en-GB" dirty="0"/>
              <a:t>What were the features that were most impactful?</a:t>
            </a:r>
          </a:p>
        </p:txBody>
      </p:sp>
    </p:spTree>
    <p:extLst>
      <p:ext uri="{BB962C8B-B14F-4D97-AF65-F5344CB8AC3E}">
        <p14:creationId xmlns:p14="http://schemas.microsoft.com/office/powerpoint/2010/main" val="332925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6E71-717B-4965-8B52-9F9BD5C6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Accessibility – Limit Gameplay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9722F-4209-4863-B798-CDEA0FB4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AR games, by their very nature, are most often bite-sized interactions.</a:t>
            </a:r>
          </a:p>
          <a:p>
            <a:pPr lvl="1"/>
            <a:r>
              <a:rPr lang="en-GB" dirty="0"/>
              <a:t>Although probably embedded in a larger context of gameplay.</a:t>
            </a:r>
          </a:p>
          <a:p>
            <a:r>
              <a:rPr lang="en-GB" dirty="0"/>
              <a:t>Linked to the advice to design for comfort, design natural breaks into the gameplay session.</a:t>
            </a:r>
          </a:p>
          <a:p>
            <a:pPr lvl="1"/>
            <a:r>
              <a:rPr lang="en-GB" dirty="0"/>
              <a:t>Also a good way to reorient them with their surroundings.</a:t>
            </a:r>
          </a:p>
          <a:p>
            <a:r>
              <a:rPr lang="en-GB" dirty="0"/>
              <a:t>Don’t have them bust ten ghosts in the one street.</a:t>
            </a:r>
          </a:p>
          <a:p>
            <a:pPr lvl="1"/>
            <a:r>
              <a:rPr lang="en-GB" dirty="0"/>
              <a:t>Get them to bust one ghost in ten streets, allowing checkpointing between each.</a:t>
            </a:r>
          </a:p>
          <a:p>
            <a:r>
              <a:rPr lang="en-GB" dirty="0"/>
              <a:t>Mixing things up will counteract the fatigue that comes from playing AR games.</a:t>
            </a:r>
          </a:p>
          <a:p>
            <a:r>
              <a:rPr lang="en-GB" dirty="0"/>
              <a:t>Save systems in particular, with generous timing, are a great way to do this.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81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48A7-EE91-422E-A673-1205C528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BB27-5C64-44B4-A2A3-1F278C5D6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design of an AR game is in many ways more important than its technological base.</a:t>
            </a:r>
          </a:p>
          <a:p>
            <a:pPr lvl="1"/>
            <a:r>
              <a:rPr lang="en-GB" dirty="0"/>
              <a:t>The technology is cool, but only a tool to bring out the fun of an experience.</a:t>
            </a:r>
          </a:p>
          <a:p>
            <a:r>
              <a:rPr lang="en-GB" dirty="0"/>
              <a:t>There’s a lot of things to take into account.</a:t>
            </a:r>
          </a:p>
          <a:p>
            <a:pPr lvl="1"/>
            <a:r>
              <a:rPr lang="en-GB" dirty="0"/>
              <a:t>Making best use of the real world</a:t>
            </a:r>
          </a:p>
          <a:p>
            <a:pPr lvl="1"/>
            <a:r>
              <a:rPr lang="en-GB" dirty="0"/>
              <a:t>Making best use of people as game components</a:t>
            </a:r>
          </a:p>
          <a:p>
            <a:pPr lvl="1"/>
            <a:r>
              <a:rPr lang="en-GB" dirty="0"/>
              <a:t>Accessibility</a:t>
            </a:r>
          </a:p>
          <a:p>
            <a:pPr lvl="1"/>
            <a:r>
              <a:rPr lang="en-GB" dirty="0"/>
              <a:t>Marrying theme to mechanisms.</a:t>
            </a:r>
          </a:p>
          <a:p>
            <a:r>
              <a:rPr lang="en-GB" dirty="0"/>
              <a:t>However, AR games have the potential to offer fun in a way other games can’t.</a:t>
            </a:r>
          </a:p>
          <a:p>
            <a:pPr lvl="1"/>
            <a:r>
              <a:rPr lang="en-GB" dirty="0"/>
              <a:t>I’ll be very interested to see how your designs come together.</a:t>
            </a:r>
          </a:p>
        </p:txBody>
      </p:sp>
    </p:spTree>
    <p:extLst>
      <p:ext uri="{BB962C8B-B14F-4D97-AF65-F5344CB8AC3E}">
        <p14:creationId xmlns:p14="http://schemas.microsoft.com/office/powerpoint/2010/main" val="160015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E7E4-20CA-4D97-A8AF-3F9B89F7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02a - </a:t>
            </a:r>
            <a:r>
              <a:rPr lang="sv-SE" dirty="0" err="1"/>
              <a:t>Exercise</a:t>
            </a:r>
            <a:r>
              <a:rPr lang="sv-SE" dirty="0"/>
              <a:t>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1A910-113D-4F0E-99F5-1F58AEC447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095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412F-B6C5-4517-A64C-D8FE7AEE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Find</a:t>
            </a:r>
            <a:r>
              <a:rPr lang="sv-SE" dirty="0"/>
              <a:t> in </a:t>
            </a:r>
            <a:r>
              <a:rPr lang="sv-SE" dirty="0" err="1"/>
              <a:t>course</a:t>
            </a:r>
            <a:r>
              <a:rPr lang="sv-SE" dirty="0"/>
              <a:t> </a:t>
            </a:r>
            <a:r>
              <a:rPr lang="sv-SE" dirty="0" err="1"/>
              <a:t>Module</a:t>
            </a:r>
            <a:r>
              <a:rPr lang="sv-SE" dirty="0"/>
              <a:t> 3 under </a:t>
            </a:r>
            <a:r>
              <a:rPr lang="sv-SE" dirty="0" err="1"/>
              <a:t>week</a:t>
            </a:r>
            <a:r>
              <a:rPr lang="sv-SE" dirty="0"/>
              <a:t>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E3D6-1937-452A-851D-587C25FD5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Form </a:t>
            </a:r>
            <a:r>
              <a:rPr lang="sv-SE" dirty="0" err="1"/>
              <a:t>into</a:t>
            </a:r>
            <a:r>
              <a:rPr lang="sv-SE" dirty="0"/>
              <a:t> </a:t>
            </a:r>
            <a:r>
              <a:rPr lang="sv-SE" dirty="0" err="1"/>
              <a:t>groups</a:t>
            </a:r>
            <a:r>
              <a:rPr lang="sv-SE" dirty="0"/>
              <a:t> </a:t>
            </a:r>
          </a:p>
          <a:p>
            <a:r>
              <a:rPr lang="sv-SE" dirty="0" err="1"/>
              <a:t>Take</a:t>
            </a:r>
            <a:r>
              <a:rPr lang="sv-SE" dirty="0"/>
              <a:t> the </a:t>
            </a:r>
            <a:r>
              <a:rPr lang="sv-SE" dirty="0" err="1"/>
              <a:t>exercise</a:t>
            </a:r>
            <a:r>
              <a:rPr lang="sv-SE" dirty="0"/>
              <a:t> form from </a:t>
            </a:r>
            <a:r>
              <a:rPr lang="sv-SE" dirty="0" err="1"/>
              <a:t>me</a:t>
            </a:r>
            <a:r>
              <a:rPr lang="sv-SE" dirty="0"/>
              <a:t> or </a:t>
            </a:r>
            <a:r>
              <a:rPr lang="sv-SE" dirty="0" err="1"/>
              <a:t>download</a:t>
            </a:r>
            <a:r>
              <a:rPr lang="sv-SE" dirty="0"/>
              <a:t> from canvas</a:t>
            </a:r>
          </a:p>
          <a:p>
            <a:r>
              <a:rPr lang="sv-SE" dirty="0" err="1"/>
              <a:t>Follow</a:t>
            </a:r>
            <a:r>
              <a:rPr lang="sv-SE" dirty="0"/>
              <a:t> the </a:t>
            </a:r>
            <a:r>
              <a:rPr lang="sv-SE" dirty="0" err="1"/>
              <a:t>instructions</a:t>
            </a:r>
            <a:r>
              <a:rPr lang="sv-SE" dirty="0"/>
              <a:t> –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until</a:t>
            </a:r>
            <a:r>
              <a:rPr lang="sv-SE" dirty="0"/>
              <a:t> </a:t>
            </a:r>
            <a:r>
              <a:rPr lang="sv-SE" b="1" dirty="0"/>
              <a:t>11.40!</a:t>
            </a:r>
          </a:p>
          <a:p>
            <a:r>
              <a:rPr lang="sv-SE" dirty="0"/>
              <a:t>Present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findings</a:t>
            </a:r>
            <a:r>
              <a:rPr lang="sv-SE" dirty="0"/>
              <a:t> to the </a:t>
            </a:r>
            <a:r>
              <a:rPr lang="sv-SE" dirty="0" err="1"/>
              <a:t>class</a:t>
            </a:r>
            <a:r>
              <a:rPr lang="sv-SE" dirty="0"/>
              <a:t> – Starts </a:t>
            </a:r>
            <a:r>
              <a:rPr lang="sv-SE" b="1" dirty="0"/>
              <a:t>11.45!</a:t>
            </a:r>
          </a:p>
          <a:p>
            <a:pPr lvl="1"/>
            <a:r>
              <a:rPr lang="sv-SE" b="1" dirty="0" err="1"/>
              <a:t>Shouldnt</a:t>
            </a:r>
            <a:r>
              <a:rPr lang="sv-SE" b="1" dirty="0"/>
              <a:t> be </a:t>
            </a:r>
            <a:r>
              <a:rPr lang="sv-SE" b="1" dirty="0" err="1"/>
              <a:t>more</a:t>
            </a:r>
            <a:r>
              <a:rPr lang="sv-SE" b="1" dirty="0"/>
              <a:t> </a:t>
            </a:r>
            <a:r>
              <a:rPr lang="sv-SE" b="1" dirty="0" err="1"/>
              <a:t>than</a:t>
            </a:r>
            <a:r>
              <a:rPr lang="sv-SE" b="1" dirty="0"/>
              <a:t> 2 min per </a:t>
            </a:r>
            <a:r>
              <a:rPr lang="sv-SE" b="1" dirty="0" err="1"/>
              <a:t>group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20734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02D9-D132-4EE3-8CC3-407D904F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Important</a:t>
            </a:r>
            <a:r>
              <a:rPr lang="sv-SE" dirty="0"/>
              <a:t>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0A85-FF7A-41B4-A3F7-B95A53A2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Friday</a:t>
            </a:r>
            <a:r>
              <a:rPr lang="sv-SE" dirty="0"/>
              <a:t> is a workshop</a:t>
            </a:r>
          </a:p>
          <a:p>
            <a:pPr lvl="1"/>
            <a:r>
              <a:rPr lang="sv-SE" dirty="0"/>
              <a:t>Make sure to be </a:t>
            </a:r>
            <a:r>
              <a:rPr lang="sv-SE" dirty="0" err="1"/>
              <a:t>there</a:t>
            </a:r>
            <a:r>
              <a:rPr lang="sv-S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08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26AE-B8F5-42C3-A156-A807D5D8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teardown -  </a:t>
            </a:r>
            <a:r>
              <a:rPr lang="en-GB" dirty="0" err="1"/>
              <a:t>Pokemon</a:t>
            </a:r>
            <a:r>
              <a:rPr lang="en-GB" dirty="0"/>
              <a:t>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6924-FA86-4E12-8E89-A7FE90E8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3 main weapons utilized</a:t>
            </a:r>
          </a:p>
          <a:p>
            <a:r>
              <a:rPr lang="en-GB" dirty="0"/>
              <a:t>Theme – Nostalgia</a:t>
            </a:r>
          </a:p>
          <a:p>
            <a:r>
              <a:rPr lang="en-GB" dirty="0"/>
              <a:t>Mechanisms, and the propaganda of exergames (fitness)</a:t>
            </a:r>
          </a:p>
          <a:p>
            <a:r>
              <a:rPr lang="en-GB" dirty="0"/>
              <a:t>Social dynamics – leverage friends as game components</a:t>
            </a:r>
          </a:p>
        </p:txBody>
      </p:sp>
    </p:spTree>
    <p:extLst>
      <p:ext uri="{BB962C8B-B14F-4D97-AF65-F5344CB8AC3E}">
        <p14:creationId xmlns:p14="http://schemas.microsoft.com/office/powerpoint/2010/main" val="123745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3821-59FB-44EA-BAC5-27B36C15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Pokemon</a:t>
            </a:r>
            <a:r>
              <a:rPr lang="en-GB" dirty="0"/>
              <a:t> Go -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4EF5-0E82-49F4-920F-99D390479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real magic of </a:t>
            </a:r>
            <a:r>
              <a:rPr lang="en-GB" dirty="0" err="1"/>
              <a:t>Pokemon</a:t>
            </a:r>
            <a:r>
              <a:rPr lang="en-GB" dirty="0"/>
              <a:t> Go is integrating a popular fantasy world with our mundane real world scenarios.</a:t>
            </a:r>
          </a:p>
          <a:p>
            <a:r>
              <a:rPr lang="en-GB" dirty="0"/>
              <a:t>Many of </a:t>
            </a:r>
            <a:r>
              <a:rPr lang="en-GB" dirty="0" err="1"/>
              <a:t>Pokemon</a:t>
            </a:r>
            <a:r>
              <a:rPr lang="en-GB" dirty="0"/>
              <a:t> Go’s biggest fans grew up with the franchise.</a:t>
            </a:r>
          </a:p>
          <a:p>
            <a:pPr lvl="1"/>
            <a:r>
              <a:rPr lang="en-GB" dirty="0"/>
              <a:t>Although they may not have been particular fans of the </a:t>
            </a:r>
            <a:r>
              <a:rPr lang="en-GB" dirty="0" err="1"/>
              <a:t>Pokemon</a:t>
            </a:r>
            <a:r>
              <a:rPr lang="en-GB" dirty="0"/>
              <a:t> generation used in the game.</a:t>
            </a:r>
          </a:p>
        </p:txBody>
      </p:sp>
    </p:spTree>
    <p:extLst>
      <p:ext uri="{BB962C8B-B14F-4D97-AF65-F5344CB8AC3E}">
        <p14:creationId xmlns:p14="http://schemas.microsoft.com/office/powerpoint/2010/main" val="256659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3C36-C226-4774-9E73-385A83F4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Pokemon</a:t>
            </a:r>
            <a:r>
              <a:rPr lang="en-GB" dirty="0"/>
              <a:t> Go -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757A5-79D0-4EE5-8653-E263D54E8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53" y="1611824"/>
            <a:ext cx="10966367" cy="4948366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The actual game of </a:t>
            </a:r>
            <a:r>
              <a:rPr lang="en-GB" dirty="0" err="1"/>
              <a:t>Pokemon</a:t>
            </a:r>
            <a:r>
              <a:rPr lang="en-GB" dirty="0"/>
              <a:t> Go is very simple.</a:t>
            </a:r>
          </a:p>
          <a:p>
            <a:pPr lvl="1"/>
            <a:r>
              <a:rPr lang="en-GB" dirty="0" err="1"/>
              <a:t>Pokemon</a:t>
            </a:r>
            <a:r>
              <a:rPr lang="en-GB" dirty="0"/>
              <a:t> will spawn in various places, mostly in highly populated and technologically privileged locations.</a:t>
            </a:r>
          </a:p>
          <a:p>
            <a:pPr lvl="1"/>
            <a:r>
              <a:rPr lang="en-GB" dirty="0"/>
              <a:t>You throw a ball from your phone at the </a:t>
            </a:r>
            <a:r>
              <a:rPr lang="en-GB" dirty="0" err="1"/>
              <a:t>pokemon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If you hit, you </a:t>
            </a:r>
            <a:r>
              <a:rPr lang="en-GB" b="1" dirty="0"/>
              <a:t>might</a:t>
            </a:r>
            <a:r>
              <a:rPr lang="en-GB" dirty="0"/>
              <a:t> capture it.</a:t>
            </a:r>
          </a:p>
          <a:p>
            <a:pPr lvl="1"/>
            <a:r>
              <a:rPr lang="en-GB" dirty="0"/>
              <a:t>When captured, it becomes available for you to use in </a:t>
            </a:r>
            <a:r>
              <a:rPr lang="en-GB" dirty="0" err="1"/>
              <a:t>Pokemon</a:t>
            </a:r>
            <a:r>
              <a:rPr lang="en-GB" dirty="0"/>
              <a:t> battles.</a:t>
            </a:r>
          </a:p>
          <a:p>
            <a:r>
              <a:rPr lang="en-GB" dirty="0"/>
              <a:t>There’s no reason it should require you to wander the world searching for </a:t>
            </a:r>
            <a:r>
              <a:rPr lang="en-GB" dirty="0" err="1"/>
              <a:t>Pokemon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But doing it in that way allows the makers to cast it as an </a:t>
            </a:r>
            <a:r>
              <a:rPr lang="en-GB" b="1" dirty="0"/>
              <a:t>exergame.</a:t>
            </a:r>
          </a:p>
          <a:p>
            <a:pPr lvl="2"/>
            <a:r>
              <a:rPr lang="en-GB" dirty="0"/>
              <a:t>Something with pro-social credentials.</a:t>
            </a:r>
          </a:p>
          <a:p>
            <a:pPr lvl="1"/>
            <a:r>
              <a:rPr lang="en-GB" dirty="0"/>
              <a:t>It also created an ecosystem of attention.</a:t>
            </a:r>
          </a:p>
          <a:p>
            <a:pPr lvl="2"/>
            <a:r>
              <a:rPr lang="en-GB" dirty="0"/>
              <a:t>Nobody sees you hunting </a:t>
            </a:r>
            <a:r>
              <a:rPr lang="en-GB" dirty="0" err="1"/>
              <a:t>Pokemon</a:t>
            </a:r>
            <a:r>
              <a:rPr lang="en-GB" dirty="0"/>
              <a:t> if it’s on your couch with your Switch.</a:t>
            </a:r>
          </a:p>
          <a:p>
            <a:r>
              <a:rPr lang="en-GB" dirty="0"/>
              <a:t>Setting particular parts of the world as battlegrounds created powerful social incentives.</a:t>
            </a:r>
          </a:p>
          <a:p>
            <a:pPr lvl="1"/>
            <a:r>
              <a:rPr lang="en-GB" dirty="0"/>
              <a:t>And an ability for people to claim </a:t>
            </a:r>
            <a:r>
              <a:rPr lang="en-GB" b="1" dirty="0"/>
              <a:t>ownership</a:t>
            </a:r>
            <a:r>
              <a:rPr lang="en-GB" dirty="0"/>
              <a:t> over the virtual landscape.</a:t>
            </a:r>
          </a:p>
          <a:p>
            <a:pPr lvl="2"/>
            <a:r>
              <a:rPr lang="en-GB" dirty="0"/>
              <a:t>Similar in the way to how Foursquare used to gamify physical presence.</a:t>
            </a:r>
          </a:p>
        </p:txBody>
      </p:sp>
    </p:spTree>
    <p:extLst>
      <p:ext uri="{BB962C8B-B14F-4D97-AF65-F5344CB8AC3E}">
        <p14:creationId xmlns:p14="http://schemas.microsoft.com/office/powerpoint/2010/main" val="94488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CC70-1654-42FA-A89E-A3A245EC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Pokemon</a:t>
            </a:r>
            <a:r>
              <a:rPr lang="en-GB" dirty="0"/>
              <a:t> Go – Social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1302-A2F1-4ADE-8896-28270CE35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322"/>
            <a:ext cx="10722986" cy="4983202"/>
          </a:xfrm>
        </p:spPr>
        <p:txBody>
          <a:bodyPr>
            <a:normAutofit fontScale="85000" lnSpcReduction="20000"/>
          </a:bodyPr>
          <a:lstStyle/>
          <a:p>
            <a:r>
              <a:rPr lang="en-GB" dirty="0" err="1"/>
              <a:t>Pokemon</a:t>
            </a:r>
            <a:r>
              <a:rPr lang="en-GB" dirty="0"/>
              <a:t> Go though achieved mainstream success by creating a competitive context amongst your friends.</a:t>
            </a:r>
          </a:p>
          <a:p>
            <a:pPr lvl="1"/>
            <a:r>
              <a:rPr lang="en-GB" dirty="0"/>
              <a:t>But it did it in a really subtle way.</a:t>
            </a:r>
          </a:p>
          <a:p>
            <a:r>
              <a:rPr lang="en-GB" dirty="0"/>
              <a:t>There’s little emphasis on your social media friends or their performance.</a:t>
            </a:r>
          </a:p>
          <a:p>
            <a:r>
              <a:rPr lang="en-GB" dirty="0"/>
              <a:t>Instead it leverages the implicit social context of </a:t>
            </a:r>
            <a:r>
              <a:rPr lang="en-GB" b="1" dirty="0"/>
              <a:t>location.</a:t>
            </a:r>
          </a:p>
          <a:p>
            <a:pPr lvl="1"/>
            <a:r>
              <a:rPr lang="en-GB" dirty="0"/>
              <a:t>You’d be competing with people at school</a:t>
            </a:r>
          </a:p>
          <a:p>
            <a:pPr lvl="1"/>
            <a:r>
              <a:rPr lang="en-GB" dirty="0"/>
              <a:t>You’d be competing with people at work</a:t>
            </a:r>
          </a:p>
          <a:p>
            <a:pPr lvl="1"/>
            <a:r>
              <a:rPr lang="en-GB" dirty="0"/>
              <a:t>You’d go places because they were rumoured to have particular </a:t>
            </a:r>
            <a:r>
              <a:rPr lang="en-GB" dirty="0" err="1"/>
              <a:t>Pokemon</a:t>
            </a:r>
            <a:endParaRPr lang="en-GB" dirty="0"/>
          </a:p>
          <a:p>
            <a:pPr lvl="1"/>
            <a:r>
              <a:rPr lang="en-GB" dirty="0"/>
              <a:t>You were encouraged to explore your environment in a way that almost guaranteed you’d meet other players.</a:t>
            </a:r>
          </a:p>
          <a:p>
            <a:r>
              <a:rPr lang="en-GB" dirty="0"/>
              <a:t>It was a very clever take on virality.</a:t>
            </a:r>
          </a:p>
          <a:p>
            <a:pPr lvl="1"/>
            <a:r>
              <a:rPr lang="en-GB" dirty="0"/>
              <a:t>Arguably a much healthier form of leveraging social graphs than many games managed.</a:t>
            </a:r>
          </a:p>
        </p:txBody>
      </p:sp>
    </p:spTree>
    <p:extLst>
      <p:ext uri="{BB962C8B-B14F-4D97-AF65-F5344CB8AC3E}">
        <p14:creationId xmlns:p14="http://schemas.microsoft.com/office/powerpoint/2010/main" val="205406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01AB-00B3-4871-A8DC-B9B023E9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215AB-7393-453E-839B-4E1A99FDA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reason why these design insights matter is that </a:t>
            </a:r>
            <a:r>
              <a:rPr lang="en-GB" b="1" dirty="0"/>
              <a:t>very few</a:t>
            </a:r>
            <a:r>
              <a:rPr lang="en-GB" dirty="0"/>
              <a:t> of them have anything to do with the technology of augmented reality.</a:t>
            </a:r>
          </a:p>
          <a:p>
            <a:pPr lvl="1"/>
            <a:r>
              <a:rPr lang="en-GB" dirty="0"/>
              <a:t>Only the first, which welded nostalgia to your real world environment.</a:t>
            </a:r>
          </a:p>
          <a:p>
            <a:r>
              <a:rPr lang="en-GB" dirty="0"/>
              <a:t>However, they all have huge implications for the </a:t>
            </a:r>
            <a:r>
              <a:rPr lang="en-GB" b="1" dirty="0"/>
              <a:t>design</a:t>
            </a:r>
            <a:r>
              <a:rPr lang="en-GB" dirty="0"/>
              <a:t> of augmented reality games.</a:t>
            </a:r>
          </a:p>
          <a:p>
            <a:pPr lvl="1"/>
            <a:r>
              <a:rPr lang="en-GB" dirty="0"/>
              <a:t>It’s a design challenge more than a technological challenge.</a:t>
            </a:r>
          </a:p>
          <a:p>
            <a:r>
              <a:rPr lang="en-GB" dirty="0" err="1"/>
              <a:t>Pokemon</a:t>
            </a:r>
            <a:r>
              <a:rPr lang="en-GB" dirty="0"/>
              <a:t> Go succeeded because it took advantage of what the concept permitted.</a:t>
            </a:r>
          </a:p>
          <a:p>
            <a:pPr lvl="1"/>
            <a:r>
              <a:rPr lang="en-GB" dirty="0"/>
              <a:t>Gaming on the go, with mechanisms that were simple.</a:t>
            </a:r>
          </a:p>
          <a:p>
            <a:pPr lvl="1"/>
            <a:r>
              <a:rPr lang="en-GB" dirty="0"/>
              <a:t>Annotating the real world with things we’d really like to see around us.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62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A361-FF3F-45E8-A518-8FD66991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 – Gameplay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A3DE-B425-4BD4-9C3C-CF580F89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So, let’s talk about some things you want to keep in mind when developing an AR game.</a:t>
            </a:r>
          </a:p>
          <a:p>
            <a:r>
              <a:rPr lang="en-GB" dirty="0"/>
              <a:t>The technique is powerful, but not yet fully mature.</a:t>
            </a:r>
          </a:p>
          <a:p>
            <a:pPr lvl="1"/>
            <a:r>
              <a:rPr lang="en-GB" dirty="0"/>
              <a:t>And that means that it’s not appropriate for all kinds of games.</a:t>
            </a:r>
          </a:p>
          <a:p>
            <a:r>
              <a:rPr lang="en-GB" dirty="0"/>
              <a:t>Integration with the real world is sometimes a problem.</a:t>
            </a:r>
          </a:p>
          <a:p>
            <a:pPr lvl="1"/>
            <a:r>
              <a:rPr lang="en-GB" dirty="0"/>
              <a:t>As you saw last week with my phone and the plane detection.</a:t>
            </a:r>
          </a:p>
          <a:p>
            <a:r>
              <a:rPr lang="en-GB" dirty="0"/>
              <a:t>It hasn’t exactly innovated hugely since the days of </a:t>
            </a:r>
            <a:r>
              <a:rPr lang="en-GB" dirty="0" err="1"/>
              <a:t>Pokemon</a:t>
            </a:r>
            <a:r>
              <a:rPr lang="en-GB" dirty="0"/>
              <a:t> Go.</a:t>
            </a:r>
          </a:p>
          <a:p>
            <a:r>
              <a:rPr lang="en-GB" dirty="0"/>
              <a:t>However, there are gameplay opportunities you simply can’t get in other forms of play.</a:t>
            </a:r>
          </a:p>
          <a:p>
            <a:pPr lvl="1"/>
            <a:r>
              <a:rPr lang="en-GB" dirty="0"/>
              <a:t>Knowing the strengths and weaknesses will help you design the best games you can.</a:t>
            </a:r>
          </a:p>
        </p:txBody>
      </p:sp>
    </p:spTree>
    <p:extLst>
      <p:ext uri="{BB962C8B-B14F-4D97-AF65-F5344CB8AC3E}">
        <p14:creationId xmlns:p14="http://schemas.microsoft.com/office/powerpoint/2010/main" val="63700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CA100C5-AE02-47CF-97FE-D239AFA811DC}" vid="{39431473-94F8-4230-A7DE-0354F41622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DADB7A1675FB40BB9D486BC1534DF2" ma:contentTypeVersion="5" ma:contentTypeDescription="Create a new document." ma:contentTypeScope="" ma:versionID="aaa2a343a4e8b32bd2eff0dc2ae1058d">
  <xsd:schema xmlns:xsd="http://www.w3.org/2001/XMLSchema" xmlns:xs="http://www.w3.org/2001/XMLSchema" xmlns:p="http://schemas.microsoft.com/office/2006/metadata/properties" xmlns:ns3="cd381539-0fa7-4022-b6d1-aa3ce5056669" xmlns:ns4="21e9fe62-175e-4f02-b020-48414184d225" targetNamespace="http://schemas.microsoft.com/office/2006/metadata/properties" ma:root="true" ma:fieldsID="5a046575520de804fa98f5f66bd4288d" ns3:_="" ns4:_="">
    <xsd:import namespace="cd381539-0fa7-4022-b6d1-aa3ce5056669"/>
    <xsd:import namespace="21e9fe62-175e-4f02-b020-48414184d2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381539-0fa7-4022-b6d1-aa3ce5056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e9fe62-175e-4f02-b020-48414184d22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DCB543-E8C9-46B8-8B0A-246512178EEB}">
  <ds:schemaRefs>
    <ds:schemaRef ds:uri="cd381539-0fa7-4022-b6d1-aa3ce5056669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21e9fe62-175e-4f02-b020-48414184d225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4B9F913-B557-4489-B12C-942376313A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243A63-42F2-46D2-91DE-5C31544441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381539-0fa7-4022-b6d1-aa3ce5056669"/>
    <ds:schemaRef ds:uri="21e9fe62-175e-4f02-b020-48414184d2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current trends template</Template>
  <TotalTime>57</TotalTime>
  <Words>3328</Words>
  <Application>Microsoft Office PowerPoint</Application>
  <PresentationFormat>Widescreen</PresentationFormat>
  <Paragraphs>291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Wingdings 3</vt:lpstr>
      <vt:lpstr>Facet</vt:lpstr>
      <vt:lpstr>Design Principles for AR</vt:lpstr>
      <vt:lpstr>Introduction</vt:lpstr>
      <vt:lpstr>Design teardown -  Pokemon Go</vt:lpstr>
      <vt:lpstr>Design teardown -  Pokemon Go</vt:lpstr>
      <vt:lpstr>Pokemon Go - Theme</vt:lpstr>
      <vt:lpstr>Pokemon Go - Mechanisms</vt:lpstr>
      <vt:lpstr>Pokemon Go – Social Dynamics</vt:lpstr>
      <vt:lpstr>Why does it matter?</vt:lpstr>
      <vt:lpstr>AR – Gameplay Limitations</vt:lpstr>
      <vt:lpstr>Limitation – Environmental Complexity</vt:lpstr>
      <vt:lpstr>Limitation – Environmental Complexity</vt:lpstr>
      <vt:lpstr>Limitation – Interface Metaphors</vt:lpstr>
      <vt:lpstr>Limitation – Interface Metaphors</vt:lpstr>
      <vt:lpstr>Limitation – Tracking Reliability</vt:lpstr>
      <vt:lpstr>AR – Gameplay Opportunities</vt:lpstr>
      <vt:lpstr>Opportunity – Blending the Digital and Real</vt:lpstr>
      <vt:lpstr>Opportunity – Creativity through Constraints</vt:lpstr>
      <vt:lpstr>Opportunity – Social Elements </vt:lpstr>
      <vt:lpstr>Opportunity – Physical Movement</vt:lpstr>
      <vt:lpstr>So what?</vt:lpstr>
      <vt:lpstr>Thematic Consistency</vt:lpstr>
      <vt:lpstr>Thematic Consistency</vt:lpstr>
      <vt:lpstr>Onboarding</vt:lpstr>
      <vt:lpstr>The Digital World</vt:lpstr>
      <vt:lpstr>Accessibility</vt:lpstr>
      <vt:lpstr>Accessibility – Easy Transitions</vt:lpstr>
      <vt:lpstr>Accessibility – Design for Comfort</vt:lpstr>
      <vt:lpstr>Accessibility – Limit the Need for Movement</vt:lpstr>
      <vt:lpstr>Accessibility – Keep the User Safe</vt:lpstr>
      <vt:lpstr>Accessibility – Limit Gameplay Duration</vt:lpstr>
      <vt:lpstr>Summary</vt:lpstr>
      <vt:lpstr>02a - Exercise </vt:lpstr>
      <vt:lpstr>Find in course Module 3 under week 2</vt:lpstr>
      <vt:lpstr>Important!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Principles for AR</dc:title>
  <dc:creator>Natasha Bianca Mangan</dc:creator>
  <cp:lastModifiedBy>Natasha Bianca Mangan</cp:lastModifiedBy>
  <cp:revision>2</cp:revision>
  <dcterms:created xsi:type="dcterms:W3CDTF">2022-11-17T14:35:57Z</dcterms:created>
  <dcterms:modified xsi:type="dcterms:W3CDTF">2022-11-29T11:00:31Z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0x0101002CDADB7A1675FB40BB9D486BC1534DF2</vt:lpwstr>
  </property>
</Properties>
</file>