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3" r:id="rId2"/>
    <p:sldId id="450" r:id="rId3"/>
    <p:sldId id="434" r:id="rId4"/>
    <p:sldId id="454" r:id="rId5"/>
    <p:sldId id="435" r:id="rId6"/>
    <p:sldId id="439" r:id="rId7"/>
    <p:sldId id="456" r:id="rId8"/>
    <p:sldId id="445" r:id="rId9"/>
  </p:sldIdLst>
  <p:sldSz cx="9144000" cy="6858000" type="screen4x3"/>
  <p:notesSz cx="6642100" cy="9779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802"/>
    <a:srgbClr val="96CDF6"/>
    <a:srgbClr val="0B41AD"/>
    <a:srgbClr val="CC0000"/>
    <a:srgbClr val="FF66CC"/>
    <a:srgbClr val="800000"/>
    <a:srgbClr val="663300"/>
    <a:srgbClr val="AB1901"/>
    <a:srgbClr val="6600CC"/>
    <a:srgbClr val="FC8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72381" autoAdjust="0"/>
  </p:normalViewPr>
  <p:slideViewPr>
    <p:cSldViewPr>
      <p:cViewPr varScale="1">
        <p:scale>
          <a:sx n="91" d="100"/>
          <a:sy n="91" d="100"/>
        </p:scale>
        <p:origin x="2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598" y="-84"/>
      </p:cViewPr>
      <p:guideLst>
        <p:guide orient="horz" pos="3080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32649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60900"/>
            <a:ext cx="48768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8572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909208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2988" y="8572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2988" y="8572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06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2988" y="8572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78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2988" y="8572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11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2988" y="8572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2988" y="8572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2988" y="8572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29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2988" y="8572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550" y="990600"/>
            <a:ext cx="8553450" cy="91440"/>
          </a:xfrm>
          <a:prstGeom prst="rect">
            <a:avLst/>
          </a:prstGeom>
          <a:solidFill>
            <a:srgbClr val="96CDF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992040"/>
            <a:ext cx="536400" cy="90000"/>
          </a:xfrm>
          <a:prstGeom prst="rect">
            <a:avLst/>
          </a:prstGeom>
          <a:solidFill>
            <a:srgbClr val="FC800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Picture 6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2296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DCS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9338" l="1208" r="98551">
                        <a14:foregroundMark x1="68841" y1="12362" x2="68841" y2="12362"/>
                        <a14:foregroundMark x1="88889" y1="20971" x2="88889" y2="20971"/>
                        <a14:foregroundMark x1="95169" y1="51214" x2="95169" y2="51214"/>
                        <a14:foregroundMark x1="51932" y1="74172" x2="51932" y2="74172"/>
                        <a14:foregroundMark x1="24396" y1="63135" x2="24396" y2="63135"/>
                        <a14:foregroundMark x1="12560" y1="28256" x2="12560" y2="28256"/>
                        <a14:backgroundMark x1="24638" y1="82340" x2="24638" y2="82340"/>
                        <a14:backgroundMark x1="67633" y1="15673" x2="67633" y2="1567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163823"/>
            <a:ext cx="685800" cy="75057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6376988"/>
            <a:ext cx="9144000" cy="481012"/>
          </a:xfrm>
          <a:prstGeom prst="rect">
            <a:avLst/>
          </a:prstGeom>
          <a:solidFill>
            <a:srgbClr val="00328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Lab</a:t>
            </a:r>
            <a:r>
              <a:rPr lang="en-US" sz="1400" b="1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2 Assignment</a:t>
            </a:r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					</a:t>
            </a:r>
            <a:r>
              <a:rPr lang="en-US" sz="1400" b="1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</a:t>
            </a:r>
            <a:fld id="{D9F329AE-BE02-4652-BACE-6CCD8608A50E}" type="slidenum">
              <a:rPr lang="en-US" sz="14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l"/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1"/>
            <a:ext cx="7391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för att ändra format på bakgrundsrubriken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90550" y="990600"/>
            <a:ext cx="8553450" cy="91440"/>
          </a:xfrm>
          <a:prstGeom prst="rect">
            <a:avLst/>
          </a:prstGeom>
          <a:solidFill>
            <a:srgbClr val="96CDF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992040"/>
            <a:ext cx="536400" cy="90000"/>
          </a:xfrm>
          <a:prstGeom prst="rect">
            <a:avLst/>
          </a:prstGeom>
          <a:solidFill>
            <a:srgbClr val="FC800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072970"/>
          </a:solidFill>
          <a:latin typeface="Times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072970"/>
          </a:solidFill>
          <a:latin typeface="Times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072970"/>
          </a:solidFill>
          <a:latin typeface="Times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072970"/>
          </a:solidFill>
          <a:latin typeface="Times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072970"/>
          </a:solidFill>
          <a:latin typeface="Times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072970"/>
          </a:solidFill>
          <a:latin typeface="Times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072970"/>
          </a:solidFill>
          <a:latin typeface="Times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072970"/>
          </a:solidFill>
          <a:latin typeface="Times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72970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72970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72970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7297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946810" y="1988840"/>
            <a:ext cx="7248525" cy="748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175">
              <a:lnSpc>
                <a:spcPct val="100000"/>
              </a:lnSpc>
            </a:pPr>
            <a:r>
              <a:rPr lang="en-US" sz="3600" b="1" dirty="0">
                <a:latin typeface="+mj-lt"/>
                <a:cs typeface="Calibri"/>
              </a:rPr>
              <a:t>Lab 2 Introduction</a:t>
            </a:r>
            <a:endParaRPr sz="3600" dirty="0">
              <a:latin typeface="+mj-lt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946810" y="2636912"/>
            <a:ext cx="5565775" cy="957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5" dirty="0">
                <a:latin typeface="Calibri"/>
                <a:cs typeface="Calibri"/>
              </a:rPr>
              <a:t>Operating Systems, EDA093 - DIT400</a:t>
            </a:r>
          </a:p>
        </p:txBody>
      </p:sp>
    </p:spTree>
    <p:extLst>
      <p:ext uri="{BB962C8B-B14F-4D97-AF65-F5344CB8AC3E}">
        <p14:creationId xmlns:p14="http://schemas.microsoft.com/office/powerpoint/2010/main" val="232692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Pintos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 to explore an operating system!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Pintos already implements a simple threading system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Thread creation and termination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Synchronization primitives (semaphores, locks, condition variables)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this system has problems: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Wait is based on a spinlock (i.e. it just wastes CPU)</a:t>
            </a:r>
          </a:p>
        </p:txBody>
      </p:sp>
    </p:spTree>
    <p:extLst>
      <p:ext uri="{BB962C8B-B14F-4D97-AF65-F5344CB8AC3E}">
        <p14:creationId xmlns:p14="http://schemas.microsoft.com/office/powerpoint/2010/main" val="341574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Pintos Threading System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1196752"/>
            <a:ext cx="5184576" cy="4392488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tid_t tid;              /* Thread identifier.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enum thread_status status;     /* Thread state.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char name[16];   /* Name (for debugging purposes).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uint8_t *stack;    /* Saved stack pointer.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int priority;         /* Priority.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struct list_elem allelem;  /* List element for all-threads list.*/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/* Shared between thread.c and synch.c.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struct list_elem elem;       /* List element.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 add more fields here as you need them.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#ifdef USERPROG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/* Owned by userprog/process.c.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uint32_t *pagedir;         /* Page directory.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/* Owned by thread.c.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unsigned magic;  /* Detects stack overflow.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589240"/>
            <a:ext cx="4802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urier New"/>
                <a:cs typeface="Courier New"/>
              </a:rPr>
              <a:t>~/pintos/src/threads/threads.h</a:t>
            </a:r>
          </a:p>
        </p:txBody>
      </p:sp>
    </p:spTree>
    <p:extLst>
      <p:ext uri="{BB962C8B-B14F-4D97-AF65-F5344CB8AC3E}">
        <p14:creationId xmlns:p14="http://schemas.microsoft.com/office/powerpoint/2010/main" val="213323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Pintos Threading System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1196752"/>
            <a:ext cx="5184576" cy="4392488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tid_t tid;              /* Thread identifier.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enum thread_status status;     /* Thread state.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char name[16];   /* Name (for debugging purposes).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uint8_t *stack;    /* Saved stack pointer.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int priority;         /* Priority.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struct list_elem allelem;  /* List element for all-threads list.*/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/* Shared between thread.c and synch.c.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struct list_elem elem;       /* List element.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 add more fields here as you need them.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#ifdef USERPROG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/* Owned by userprog/process.c.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uint32_t *pagedir;         /* Page directory.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/* Owned by thread.c.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unsigned magic;  /* Detects stack overflow.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589240"/>
            <a:ext cx="4802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urier New"/>
                <a:cs typeface="Courier New"/>
              </a:rPr>
              <a:t>~/pintos/src/threads/threads.h</a:t>
            </a:r>
          </a:p>
        </p:txBody>
      </p:sp>
      <p:pic>
        <p:nvPicPr>
          <p:cNvPr id="23" name="Content Placeholder 5" descr="New Picture">
            <a:extLst>
              <a:ext uri="{FF2B5EF4-FFF2-40B4-BE49-F238E27FC236}">
                <a16:creationId xmlns:a16="http://schemas.microsoft.com/office/drawing/2014/main" id="{AC8583D9-0A5E-1F4C-B5D1-E842A5FC0AC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2708920"/>
            <a:ext cx="3810000" cy="1855788"/>
          </a:xfrm>
          <a:noFill/>
        </p:spPr>
      </p:pic>
    </p:spTree>
    <p:extLst>
      <p:ext uri="{BB962C8B-B14F-4D97-AF65-F5344CB8AC3E}">
        <p14:creationId xmlns:p14="http://schemas.microsoft.com/office/powerpoint/2010/main" val="366351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continued….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3601" y="1196752"/>
            <a:ext cx="8356798" cy="5184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72970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at: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threads/thread.h</a:t>
            </a:r>
          </a:p>
          <a:p>
            <a:pPr lvl="1"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threads/thread.c</a:t>
            </a:r>
          </a:p>
          <a:p>
            <a:pPr lvl="1"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threads/synch.h</a:t>
            </a:r>
          </a:p>
          <a:p>
            <a:pPr lvl="1"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threads/synch.c </a:t>
            </a:r>
          </a:p>
          <a:p>
            <a:pPr marL="0" indent="0" eaLnBrk="1" hangingPunct="1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to understand</a:t>
            </a:r>
          </a:p>
          <a:p>
            <a:pPr lvl="1" eaLnBrk="1" hangingPunct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threads are created and executed</a:t>
            </a:r>
          </a:p>
          <a:p>
            <a:pPr lvl="1" eaLnBrk="1" hangingPunct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the provided scheduler works</a:t>
            </a:r>
          </a:p>
          <a:p>
            <a:pPr lvl="1" eaLnBrk="1" hangingPunct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the various synchronizations primitives (locks, semaphores, condition variables)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28019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268760"/>
            <a:ext cx="8208912" cy="489654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may modify functions or add your own code in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threads.h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timer.h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timer.c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tests which test the sleep function in different ways.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make check from the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~/pintos/src/threads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</p:spTree>
    <p:extLst>
      <p:ext uri="{BB962C8B-B14F-4D97-AF65-F5344CB8AC3E}">
        <p14:creationId xmlns:p14="http://schemas.microsoft.com/office/powerpoint/2010/main" val="159706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268760"/>
            <a:ext cx="7774632" cy="324036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tests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alarm-*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for lab2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Ignore the test result of “batch-scheduler” for now. That is for Lab3!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correct solution should “pass” all these tests.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77EEC-7F5F-A64C-ABDF-6B377BDC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04" y="4293096"/>
            <a:ext cx="487036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the code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 the report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Prepare the archive</a:t>
            </a:r>
          </a:p>
        </p:txBody>
      </p:sp>
    </p:spTree>
    <p:extLst>
      <p:ext uri="{BB962C8B-B14F-4D97-AF65-F5344CB8AC3E}">
        <p14:creationId xmlns:p14="http://schemas.microsoft.com/office/powerpoint/2010/main" val="1481856291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072970"/>
      </a:accent1>
      <a:accent2>
        <a:srgbClr val="00AE00"/>
      </a:accent2>
      <a:accent3>
        <a:srgbClr val="FFFFFF"/>
      </a:accent3>
      <a:accent4>
        <a:srgbClr val="000000"/>
      </a:accent4>
      <a:accent5>
        <a:srgbClr val="AAACBB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118836</TotalTime>
  <Pages>1</Pages>
  <Words>554</Words>
  <Application>Microsoft Macintosh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Courier New</vt:lpstr>
      <vt:lpstr>Times</vt:lpstr>
      <vt:lpstr>Wingdings</vt:lpstr>
      <vt:lpstr>Microsoft Office 98</vt:lpstr>
      <vt:lpstr>PowerPoint Presentation</vt:lpstr>
      <vt:lpstr>Pintos</vt:lpstr>
      <vt:lpstr>Pintos Threading System</vt:lpstr>
      <vt:lpstr>Pintos Threading System</vt:lpstr>
      <vt:lpstr>Threads continued….</vt:lpstr>
      <vt:lpstr>Implementation Suggestions</vt:lpstr>
      <vt:lpstr>Implementation Suggestions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description>Detta är ett första utkast till PowerPoint-mall.</dc:description>
  <cp:lastModifiedBy>Dimitris Pal</cp:lastModifiedBy>
  <cp:revision>2961</cp:revision>
  <cp:lastPrinted>1998-09-09T14:00:36Z</cp:lastPrinted>
  <dcterms:created xsi:type="dcterms:W3CDTF">2015-12-01T15:26:56Z</dcterms:created>
  <dcterms:modified xsi:type="dcterms:W3CDTF">2021-09-16T13:41:55Z</dcterms:modified>
</cp:coreProperties>
</file>