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5"/>
  </p:notesMasterIdLst>
  <p:handoutMasterIdLst>
    <p:handoutMasterId r:id="rId16"/>
  </p:handoutMasterIdLst>
  <p:sldIdLst>
    <p:sldId id="461" r:id="rId2"/>
    <p:sldId id="426" r:id="rId3"/>
    <p:sldId id="465" r:id="rId4"/>
    <p:sldId id="466" r:id="rId5"/>
    <p:sldId id="467" r:id="rId6"/>
    <p:sldId id="468" r:id="rId7"/>
    <p:sldId id="454" r:id="rId8"/>
    <p:sldId id="469" r:id="rId9"/>
    <p:sldId id="470" r:id="rId10"/>
    <p:sldId id="471" r:id="rId11"/>
    <p:sldId id="472" r:id="rId12"/>
    <p:sldId id="453" r:id="rId13"/>
    <p:sldId id="462" r:id="rId14"/>
  </p:sldIdLst>
  <p:sldSz cx="9144000" cy="6858000" type="screen4x3"/>
  <p:notesSz cx="6642100" cy="9779000"/>
  <p:kinsoku lang="ja-JP" invalStChars="、。，．・：；？！゛゜ヽヾゝゞ々ー’”）〕］｝〉》」』】°‰′″℃￠％ぁぃぅぇぉっゃゅょゎァィゥェォッャュョヮヵヶ!%),.:;?]}｡｣､･ｧｨｩｪｫｬｭｮｯｰﾞﾟ" invalEndChars="‘“（〔［｛〈《「『【￥＄$([\{｢￡"/>
  <p:defaultTextStyle>
    <a:defPPr>
      <a:defRPr lang="sv-SE"/>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0">
          <p15:clr>
            <a:srgbClr val="A4A3A4"/>
          </p15:clr>
        </p15:guide>
        <p15:guide id="2" pos="20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E84"/>
    <a:srgbClr val="07358E"/>
    <a:srgbClr val="0B41AD"/>
    <a:srgbClr val="96CDF6"/>
    <a:srgbClr val="CC0000"/>
    <a:srgbClr val="FF66CC"/>
    <a:srgbClr val="800000"/>
    <a:srgbClr val="663300"/>
    <a:srgbClr val="AB1901"/>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0" autoAdjust="0"/>
    <p:restoredTop sz="76735" autoAdjust="0"/>
  </p:normalViewPr>
  <p:slideViewPr>
    <p:cSldViewPr>
      <p:cViewPr varScale="1">
        <p:scale>
          <a:sx n="97" d="100"/>
          <a:sy n="97" d="100"/>
        </p:scale>
        <p:origin x="224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598" y="-84"/>
      </p:cViewPr>
      <p:guideLst>
        <p:guide orient="horz" pos="3080"/>
        <p:guide pos="20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32649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82650" y="4660900"/>
            <a:ext cx="4876800" cy="44196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sv-SE"/>
              <a:t>Klicka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2051" name="Rectangle 3"/>
          <p:cNvSpPr>
            <a:spLocks noGrp="1" noRot="1" noChangeAspect="1" noChangeArrowheads="1" noTextEdit="1"/>
          </p:cNvSpPr>
          <p:nvPr>
            <p:ph type="sldImg" idx="2"/>
          </p:nvPr>
        </p:nvSpPr>
        <p:spPr bwMode="auto">
          <a:xfrm>
            <a:off x="1041400" y="857250"/>
            <a:ext cx="45593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9092081"/>
      </p:ext>
    </p:extLst>
  </p:cSld>
  <p:clrMap bg1="lt1" tx1="dk1" bg2="lt2" tx2="dk2" accent1="accent1" accent2="accent2" accent3="accent3" accent4="accent4" accent5="accent5" accent6="accent6" hlink="hlink" folHlink="folHlink"/>
  <p:hf hdr="0"/>
  <p:notesStyle>
    <a:lvl1pPr algn="l" defTabSz="762000"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6120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6403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58629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35276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584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30203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19365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63277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3073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3574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88885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76636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2988" y="8572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35287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p:nvPr userDrawn="1"/>
        </p:nvSpPr>
        <p:spPr>
          <a:xfrm>
            <a:off x="590550" y="990600"/>
            <a:ext cx="8553450" cy="91440"/>
          </a:xfrm>
          <a:prstGeom prst="rect">
            <a:avLst/>
          </a:prstGeom>
          <a:solidFill>
            <a:srgbClr val="96CDF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Rectangle 4"/>
          <p:cNvSpPr/>
          <p:nvPr userDrawn="1"/>
        </p:nvSpPr>
        <p:spPr>
          <a:xfrm>
            <a:off x="0" y="992040"/>
            <a:ext cx="536400" cy="90000"/>
          </a:xfrm>
          <a:prstGeom prst="rect">
            <a:avLst/>
          </a:prstGeom>
          <a:solidFill>
            <a:srgbClr val="FC8004"/>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7" name="Picture 6" descr="DCS_Logo"/>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325" b="99338" l="1208" r="98551">
                        <a14:foregroundMark x1="68841" y1="12362" x2="68841" y2="12362"/>
                        <a14:foregroundMark x1="88889" y1="20971" x2="88889" y2="20971"/>
                        <a14:foregroundMark x1="95169" y1="51214" x2="95169" y2="51214"/>
                        <a14:foregroundMark x1="51932" y1="74172" x2="51932" y2="74172"/>
                        <a14:foregroundMark x1="24396" y1="63135" x2="24396" y2="63135"/>
                        <a14:foregroundMark x1="12560" y1="28256" x2="12560" y2="28256"/>
                        <a14:backgroundMark x1="24638" y1="82340" x2="24638" y2="82340"/>
                        <a14:backgroundMark x1="67633" y1="15673" x2="67633" y2="15673"/>
                      </a14:backgroundRemoval>
                    </a14:imgEffect>
                  </a14:imgLayer>
                </a14:imgProps>
              </a:ext>
            </a:extLst>
          </a:blip>
          <a:srcRect/>
          <a:stretch>
            <a:fillRect/>
          </a:stretch>
        </p:blipFill>
        <p:spPr bwMode="auto">
          <a:xfrm>
            <a:off x="8153400" y="163823"/>
            <a:ext cx="685800" cy="750577"/>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DCS_Logo"/>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325" b="99338" l="1208" r="98551">
                        <a14:foregroundMark x1="68841" y1="12362" x2="68841" y2="12362"/>
                        <a14:foregroundMark x1="88889" y1="20971" x2="88889" y2="20971"/>
                        <a14:foregroundMark x1="95169" y1="51214" x2="95169" y2="51214"/>
                        <a14:foregroundMark x1="51932" y1="74172" x2="51932" y2="74172"/>
                        <a14:foregroundMark x1="24396" y1="63135" x2="24396" y2="63135"/>
                        <a14:foregroundMark x1="12560" y1="28256" x2="12560" y2="28256"/>
                        <a14:backgroundMark x1="24638" y1="82340" x2="24638" y2="82340"/>
                        <a14:backgroundMark x1="67633" y1="15673" x2="67633" y2="15673"/>
                      </a14:backgroundRemoval>
                    </a14:imgEffect>
                  </a14:imgLayer>
                </a14:imgProps>
              </a:ext>
            </a:extLst>
          </a:blip>
          <a:srcRect/>
          <a:stretch>
            <a:fillRect/>
          </a:stretch>
        </p:blipFill>
        <p:spPr bwMode="auto">
          <a:xfrm>
            <a:off x="8153400" y="163823"/>
            <a:ext cx="685800" cy="750577"/>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DCS_Logo"/>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325" b="99338" l="1208" r="98551">
                        <a14:foregroundMark x1="68841" y1="12362" x2="68841" y2="12362"/>
                        <a14:foregroundMark x1="88889" y1="20971" x2="88889" y2="20971"/>
                        <a14:foregroundMark x1="95169" y1="51214" x2="95169" y2="51214"/>
                        <a14:foregroundMark x1="51932" y1="74172" x2="51932" y2="74172"/>
                        <a14:foregroundMark x1="24396" y1="63135" x2="24396" y2="63135"/>
                        <a14:foregroundMark x1="12560" y1="28256" x2="12560" y2="28256"/>
                        <a14:backgroundMark x1="24638" y1="82340" x2="24638" y2="82340"/>
                        <a14:backgroundMark x1="67633" y1="15673" x2="67633" y2="15673"/>
                      </a14:backgroundRemoval>
                    </a14:imgEffect>
                  </a14:imgLayer>
                </a14:imgProps>
              </a:ext>
            </a:extLst>
          </a:blip>
          <a:srcRect/>
          <a:stretch>
            <a:fillRect/>
          </a:stretch>
        </p:blipFill>
        <p:spPr bwMode="auto">
          <a:xfrm>
            <a:off x="8229600" y="163823"/>
            <a:ext cx="685800" cy="750577"/>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defRPr>
                <a:solidFill>
                  <a:schemeClr val="tx1">
                    <a:lumMod val="85000"/>
                    <a:lumOff val="15000"/>
                  </a:schemeClr>
                </a:solidFill>
              </a:defRPr>
            </a:lvl2pPr>
            <a:lvl3pPr>
              <a:defRPr>
                <a:solidFill>
                  <a:schemeClr val="tx1">
                    <a:lumMod val="75000"/>
                    <a:lumOff val="25000"/>
                  </a:schemeClr>
                </a:solidFill>
              </a:defRPr>
            </a:lvl3pPr>
            <a:lvl4pPr>
              <a:defRPr>
                <a:solidFill>
                  <a:schemeClr val="tx1">
                    <a:lumMod val="65000"/>
                    <a:lumOff val="3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3" descr="DCS_Logo"/>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325" b="99338" l="1208" r="98551">
                        <a14:foregroundMark x1="68841" y1="12362" x2="68841" y2="12362"/>
                        <a14:foregroundMark x1="88889" y1="20971" x2="88889" y2="20971"/>
                        <a14:foregroundMark x1="95169" y1="51214" x2="95169" y2="51214"/>
                        <a14:foregroundMark x1="51932" y1="74172" x2="51932" y2="74172"/>
                        <a14:foregroundMark x1="24396" y1="63135" x2="24396" y2="63135"/>
                        <a14:foregroundMark x1="12560" y1="28256" x2="12560" y2="28256"/>
                        <a14:backgroundMark x1="24638" y1="82340" x2="24638" y2="82340"/>
                        <a14:backgroundMark x1="67633" y1="15673" x2="67633" y2="15673"/>
                      </a14:backgroundRemoval>
                    </a14:imgEffect>
                  </a14:imgLayer>
                </a14:imgProps>
              </a:ext>
            </a:extLst>
          </a:blip>
          <a:srcRect/>
          <a:stretch>
            <a:fillRect/>
          </a:stretch>
        </p:blipFill>
        <p:spPr bwMode="auto">
          <a:xfrm>
            <a:off x="8153400" y="163823"/>
            <a:ext cx="685800" cy="750577"/>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DCS_Logo"/>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325" b="99338" l="1208" r="98551">
                        <a14:foregroundMark x1="68841" y1="12362" x2="68841" y2="12362"/>
                        <a14:foregroundMark x1="88889" y1="20971" x2="88889" y2="20971"/>
                        <a14:foregroundMark x1="95169" y1="51214" x2="95169" y2="51214"/>
                        <a14:foregroundMark x1="51932" y1="74172" x2="51932" y2="74172"/>
                        <a14:foregroundMark x1="24396" y1="63135" x2="24396" y2="63135"/>
                        <a14:foregroundMark x1="12560" y1="28256" x2="12560" y2="28256"/>
                        <a14:backgroundMark x1="24638" y1="82340" x2="24638" y2="82340"/>
                        <a14:backgroundMark x1="67633" y1="15673" x2="67633" y2="15673"/>
                      </a14:backgroundRemoval>
                    </a14:imgEffect>
                  </a14:imgLayer>
                </a14:imgProps>
              </a:ext>
            </a:extLst>
          </a:blip>
          <a:srcRect/>
          <a:stretch>
            <a:fillRect/>
          </a:stretch>
        </p:blipFill>
        <p:spPr bwMode="auto">
          <a:xfrm>
            <a:off x="8153400" y="163823"/>
            <a:ext cx="685800" cy="750577"/>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DCS_Logo"/>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325" b="99338" l="1208" r="98551">
                        <a14:foregroundMark x1="68841" y1="12362" x2="68841" y2="12362"/>
                        <a14:foregroundMark x1="88889" y1="20971" x2="88889" y2="20971"/>
                        <a14:foregroundMark x1="95169" y1="51214" x2="95169" y2="51214"/>
                        <a14:foregroundMark x1="51932" y1="74172" x2="51932" y2="74172"/>
                        <a14:foregroundMark x1="24396" y1="63135" x2="24396" y2="63135"/>
                        <a14:foregroundMark x1="12560" y1="28256" x2="12560" y2="28256"/>
                        <a14:backgroundMark x1="24638" y1="82340" x2="24638" y2="82340"/>
                        <a14:backgroundMark x1="67633" y1="15673" x2="67633" y2="15673"/>
                      </a14:backgroundRemoval>
                    </a14:imgEffect>
                  </a14:imgLayer>
                </a14:imgProps>
              </a:ext>
            </a:extLst>
          </a:blip>
          <a:srcRect/>
          <a:stretch>
            <a:fillRect/>
          </a:stretch>
        </p:blipFill>
        <p:spPr bwMode="auto">
          <a:xfrm>
            <a:off x="8153400" y="163823"/>
            <a:ext cx="685800" cy="750577"/>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descr="DCS_Logo"/>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325" b="99338" l="1208" r="98551">
                        <a14:foregroundMark x1="68841" y1="12362" x2="68841" y2="12362"/>
                        <a14:foregroundMark x1="88889" y1="20971" x2="88889" y2="20971"/>
                        <a14:foregroundMark x1="95169" y1="51214" x2="95169" y2="51214"/>
                        <a14:foregroundMark x1="51932" y1="74172" x2="51932" y2="74172"/>
                        <a14:foregroundMark x1="24396" y1="63135" x2="24396" y2="63135"/>
                        <a14:foregroundMark x1="12560" y1="28256" x2="12560" y2="28256"/>
                        <a14:backgroundMark x1="24638" y1="82340" x2="24638" y2="82340"/>
                        <a14:backgroundMark x1="67633" y1="15673" x2="67633" y2="15673"/>
                      </a14:backgroundRemoval>
                    </a14:imgEffect>
                  </a14:imgLayer>
                </a14:imgProps>
              </a:ext>
            </a:extLst>
          </a:blip>
          <a:srcRect/>
          <a:stretch>
            <a:fillRect/>
          </a:stretch>
        </p:blipFill>
        <p:spPr bwMode="auto">
          <a:xfrm>
            <a:off x="8153400" y="163823"/>
            <a:ext cx="685800" cy="750577"/>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descr="DCS_Logo"/>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325" b="99338" l="1208" r="98551">
                        <a14:foregroundMark x1="68841" y1="12362" x2="68841" y2="12362"/>
                        <a14:foregroundMark x1="88889" y1="20971" x2="88889" y2="20971"/>
                        <a14:foregroundMark x1="95169" y1="51214" x2="95169" y2="51214"/>
                        <a14:foregroundMark x1="51932" y1="74172" x2="51932" y2="74172"/>
                        <a14:foregroundMark x1="24396" y1="63135" x2="24396" y2="63135"/>
                        <a14:foregroundMark x1="12560" y1="28256" x2="12560" y2="28256"/>
                        <a14:backgroundMark x1="24638" y1="82340" x2="24638" y2="82340"/>
                        <a14:backgroundMark x1="67633" y1="15673" x2="67633" y2="15673"/>
                      </a14:backgroundRemoval>
                    </a14:imgEffect>
                  </a14:imgLayer>
                </a14:imgProps>
              </a:ext>
            </a:extLst>
          </a:blip>
          <a:srcRect/>
          <a:stretch>
            <a:fillRect/>
          </a:stretch>
        </p:blipFill>
        <p:spPr bwMode="auto">
          <a:xfrm>
            <a:off x="8153400" y="163823"/>
            <a:ext cx="685800" cy="750577"/>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5" descr="DCS_Logo"/>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325" b="99338" l="1208" r="98551">
                        <a14:foregroundMark x1="68841" y1="12362" x2="68841" y2="12362"/>
                        <a14:foregroundMark x1="88889" y1="20971" x2="88889" y2="20971"/>
                        <a14:foregroundMark x1="95169" y1="51214" x2="95169" y2="51214"/>
                        <a14:foregroundMark x1="51932" y1="74172" x2="51932" y2="74172"/>
                        <a14:foregroundMark x1="24396" y1="63135" x2="24396" y2="63135"/>
                        <a14:foregroundMark x1="12560" y1="28256" x2="12560" y2="28256"/>
                        <a14:backgroundMark x1="24638" y1="82340" x2="24638" y2="82340"/>
                        <a14:backgroundMark x1="67633" y1="15673" x2="67633" y2="15673"/>
                      </a14:backgroundRemoval>
                    </a14:imgEffect>
                  </a14:imgLayer>
                </a14:imgProps>
              </a:ext>
            </a:extLst>
          </a:blip>
          <a:srcRect/>
          <a:stretch>
            <a:fillRect/>
          </a:stretch>
        </p:blipFill>
        <p:spPr bwMode="auto">
          <a:xfrm>
            <a:off x="8153400" y="163823"/>
            <a:ext cx="685800" cy="750577"/>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5" descr="DCS_Logo"/>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325" b="99338" l="1208" r="98551">
                        <a14:foregroundMark x1="68841" y1="12362" x2="68841" y2="12362"/>
                        <a14:foregroundMark x1="88889" y1="20971" x2="88889" y2="20971"/>
                        <a14:foregroundMark x1="95169" y1="51214" x2="95169" y2="51214"/>
                        <a14:foregroundMark x1="51932" y1="74172" x2="51932" y2="74172"/>
                        <a14:foregroundMark x1="24396" y1="63135" x2="24396" y2="63135"/>
                        <a14:foregroundMark x1="12560" y1="28256" x2="12560" y2="28256"/>
                        <a14:backgroundMark x1="24638" y1="82340" x2="24638" y2="82340"/>
                        <a14:backgroundMark x1="67633" y1="15673" x2="67633" y2="15673"/>
                      </a14:backgroundRemoval>
                    </a14:imgEffect>
                  </a14:imgLayer>
                </a14:imgProps>
              </a:ext>
            </a:extLst>
          </a:blip>
          <a:srcRect/>
          <a:stretch>
            <a:fillRect/>
          </a:stretch>
        </p:blipFill>
        <p:spPr bwMode="auto">
          <a:xfrm>
            <a:off x="8153400" y="163823"/>
            <a:ext cx="685800" cy="750577"/>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ChangeArrowheads="1"/>
          </p:cNvSpPr>
          <p:nvPr userDrawn="1"/>
        </p:nvSpPr>
        <p:spPr bwMode="auto">
          <a:xfrm>
            <a:off x="0" y="6376988"/>
            <a:ext cx="9144000" cy="481012"/>
          </a:xfrm>
          <a:prstGeom prst="rect">
            <a:avLst/>
          </a:prstGeom>
          <a:solidFill>
            <a:srgbClr val="003286"/>
          </a:solidFill>
          <a:ln w="12700">
            <a:noFill/>
            <a:miter lim="800000"/>
            <a:headEnd/>
            <a:tailEnd/>
          </a:ln>
          <a:effectLst/>
        </p:spPr>
        <p:txBody>
          <a:bodyPr wrap="none" anchor="ctr"/>
          <a:lstStyle/>
          <a:p>
            <a:pPr algn="l"/>
            <a:r>
              <a:rPr lang="en-US" sz="1400" b="1" dirty="0">
                <a:solidFill>
                  <a:schemeClr val="bg1"/>
                </a:solidFill>
                <a:latin typeface="Calibri" pitchFamily="34" charset="0"/>
                <a:cs typeface="Calibri" pitchFamily="34" charset="0"/>
              </a:rPr>
              <a:t>Lab</a:t>
            </a:r>
            <a:r>
              <a:rPr lang="en-US" sz="1400" b="1" baseline="0" dirty="0">
                <a:solidFill>
                  <a:schemeClr val="bg1"/>
                </a:solidFill>
                <a:latin typeface="Calibri" pitchFamily="34" charset="0"/>
                <a:cs typeface="Calibri" pitchFamily="34" charset="0"/>
              </a:rPr>
              <a:t> 2 Assignment</a:t>
            </a:r>
            <a:r>
              <a:rPr lang="en-US" sz="1400" b="1" dirty="0">
                <a:solidFill>
                  <a:schemeClr val="bg1"/>
                </a:solidFill>
                <a:latin typeface="Calibri" pitchFamily="34" charset="0"/>
                <a:cs typeface="Calibri" pitchFamily="34" charset="0"/>
              </a:rPr>
              <a:t>								</a:t>
            </a:r>
            <a:r>
              <a:rPr lang="en-US" sz="1400" b="1" baseline="0" dirty="0">
                <a:solidFill>
                  <a:schemeClr val="bg1"/>
                </a:solidFill>
                <a:latin typeface="Calibri" pitchFamily="34" charset="0"/>
                <a:cs typeface="Calibri" pitchFamily="34" charset="0"/>
              </a:rPr>
              <a:t>        </a:t>
            </a:r>
            <a:fld id="{D9F329AE-BE02-4652-BACE-6CCD8608A50E}" type="slidenum">
              <a:rPr lang="en-US" sz="1400" b="1" smtClean="0">
                <a:solidFill>
                  <a:schemeClr val="bg1"/>
                </a:solidFill>
                <a:latin typeface="Calibri" pitchFamily="34" charset="0"/>
                <a:cs typeface="Calibri" pitchFamily="34" charset="0"/>
              </a:rPr>
              <a:pPr algn="l"/>
              <a:t>‹#›</a:t>
            </a:fld>
            <a:endParaRPr lang="en-US" sz="1400" b="1" dirty="0">
              <a:solidFill>
                <a:schemeClr val="bg1"/>
              </a:solidFill>
              <a:latin typeface="Calibri" pitchFamily="34" charset="0"/>
              <a:cs typeface="Calibri" pitchFamily="34" charset="0"/>
            </a:endParaRPr>
          </a:p>
        </p:txBody>
      </p:sp>
      <p:sp>
        <p:nvSpPr>
          <p:cNvPr id="1029" name="Rectangle 5"/>
          <p:cNvSpPr>
            <a:spLocks noGrp="1" noChangeArrowheads="1"/>
          </p:cNvSpPr>
          <p:nvPr>
            <p:ph type="title"/>
          </p:nvPr>
        </p:nvSpPr>
        <p:spPr bwMode="auto">
          <a:xfrm>
            <a:off x="685800" y="152401"/>
            <a:ext cx="7391400" cy="609600"/>
          </a:xfrm>
          <a:prstGeom prst="rect">
            <a:avLst/>
          </a:prstGeom>
          <a:noFill/>
          <a:ln w="12700">
            <a:noFill/>
            <a:miter lim="800000"/>
            <a:headEnd/>
            <a:tailEnd/>
          </a:ln>
          <a:effectLst/>
        </p:spPr>
        <p:txBody>
          <a:bodyPr vert="horz" wrap="square" lIns="90487" tIns="44450" rIns="90487" bIns="44450" numCol="1" anchor="ctr" anchorCtr="0" compatLnSpc="1">
            <a:prstTxWarp prst="textNoShape">
              <a:avLst/>
            </a:prstTxWarp>
          </a:bodyPr>
          <a:lstStyle/>
          <a:p>
            <a:pPr lvl="0"/>
            <a:r>
              <a:rPr lang="sv-SE" dirty="0"/>
              <a:t>Klicka för att ändra format på bakgrundsrubriken</a:t>
            </a:r>
          </a:p>
        </p:txBody>
      </p:sp>
      <p:sp>
        <p:nvSpPr>
          <p:cNvPr id="1030" name="Rectangle 6"/>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sv-SE" dirty="0"/>
              <a:t>Klicka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14" name="Rectangle 13"/>
          <p:cNvSpPr/>
          <p:nvPr userDrawn="1"/>
        </p:nvSpPr>
        <p:spPr>
          <a:xfrm>
            <a:off x="590550" y="990600"/>
            <a:ext cx="8553450" cy="91440"/>
          </a:xfrm>
          <a:prstGeom prst="rect">
            <a:avLst/>
          </a:prstGeom>
          <a:solidFill>
            <a:srgbClr val="96CDF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p:nvPr userDrawn="1"/>
        </p:nvSpPr>
        <p:spPr>
          <a:xfrm>
            <a:off x="0" y="992040"/>
            <a:ext cx="536400" cy="90000"/>
          </a:xfrm>
          <a:prstGeom prst="rect">
            <a:avLst/>
          </a:prstGeom>
          <a:solidFill>
            <a:srgbClr val="FC8004"/>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762000" rtl="0" eaLnBrk="0" fontAlgn="base" hangingPunct="0">
        <a:spcBef>
          <a:spcPct val="0"/>
        </a:spcBef>
        <a:spcAft>
          <a:spcPct val="0"/>
        </a:spcAft>
        <a:defRPr sz="3600">
          <a:solidFill>
            <a:schemeClr val="tx1"/>
          </a:solidFill>
          <a:latin typeface="+mj-lt"/>
          <a:ea typeface="+mj-ea"/>
          <a:cs typeface="+mj-cs"/>
        </a:defRPr>
      </a:lvl1pPr>
      <a:lvl2pPr algn="ctr" defTabSz="762000" rtl="0" eaLnBrk="0" fontAlgn="base" hangingPunct="0">
        <a:spcBef>
          <a:spcPct val="0"/>
        </a:spcBef>
        <a:spcAft>
          <a:spcPct val="0"/>
        </a:spcAft>
        <a:defRPr sz="4400">
          <a:solidFill>
            <a:srgbClr val="072970"/>
          </a:solidFill>
          <a:latin typeface="Times" pitchFamily="18" charset="0"/>
        </a:defRPr>
      </a:lvl2pPr>
      <a:lvl3pPr algn="ctr" defTabSz="762000" rtl="0" eaLnBrk="0" fontAlgn="base" hangingPunct="0">
        <a:spcBef>
          <a:spcPct val="0"/>
        </a:spcBef>
        <a:spcAft>
          <a:spcPct val="0"/>
        </a:spcAft>
        <a:defRPr sz="4400">
          <a:solidFill>
            <a:srgbClr val="072970"/>
          </a:solidFill>
          <a:latin typeface="Times" pitchFamily="18" charset="0"/>
        </a:defRPr>
      </a:lvl3pPr>
      <a:lvl4pPr algn="ctr" defTabSz="762000" rtl="0" eaLnBrk="0" fontAlgn="base" hangingPunct="0">
        <a:spcBef>
          <a:spcPct val="0"/>
        </a:spcBef>
        <a:spcAft>
          <a:spcPct val="0"/>
        </a:spcAft>
        <a:defRPr sz="4400">
          <a:solidFill>
            <a:srgbClr val="072970"/>
          </a:solidFill>
          <a:latin typeface="Times" pitchFamily="18" charset="0"/>
        </a:defRPr>
      </a:lvl4pPr>
      <a:lvl5pPr algn="ctr" defTabSz="762000" rtl="0" eaLnBrk="0" fontAlgn="base" hangingPunct="0">
        <a:spcBef>
          <a:spcPct val="0"/>
        </a:spcBef>
        <a:spcAft>
          <a:spcPct val="0"/>
        </a:spcAft>
        <a:defRPr sz="4400">
          <a:solidFill>
            <a:srgbClr val="072970"/>
          </a:solidFill>
          <a:latin typeface="Times" pitchFamily="18" charset="0"/>
        </a:defRPr>
      </a:lvl5pPr>
      <a:lvl6pPr marL="457200" algn="ctr" defTabSz="762000" rtl="0" eaLnBrk="0" fontAlgn="base" hangingPunct="0">
        <a:spcBef>
          <a:spcPct val="0"/>
        </a:spcBef>
        <a:spcAft>
          <a:spcPct val="0"/>
        </a:spcAft>
        <a:defRPr sz="4400">
          <a:solidFill>
            <a:srgbClr val="072970"/>
          </a:solidFill>
          <a:latin typeface="Times" pitchFamily="18" charset="0"/>
        </a:defRPr>
      </a:lvl6pPr>
      <a:lvl7pPr marL="914400" algn="ctr" defTabSz="762000" rtl="0" eaLnBrk="0" fontAlgn="base" hangingPunct="0">
        <a:spcBef>
          <a:spcPct val="0"/>
        </a:spcBef>
        <a:spcAft>
          <a:spcPct val="0"/>
        </a:spcAft>
        <a:defRPr sz="4400">
          <a:solidFill>
            <a:srgbClr val="072970"/>
          </a:solidFill>
          <a:latin typeface="Times" pitchFamily="18" charset="0"/>
        </a:defRPr>
      </a:lvl7pPr>
      <a:lvl8pPr marL="1371600" algn="ctr" defTabSz="762000" rtl="0" eaLnBrk="0" fontAlgn="base" hangingPunct="0">
        <a:spcBef>
          <a:spcPct val="0"/>
        </a:spcBef>
        <a:spcAft>
          <a:spcPct val="0"/>
        </a:spcAft>
        <a:defRPr sz="4400">
          <a:solidFill>
            <a:srgbClr val="072970"/>
          </a:solidFill>
          <a:latin typeface="Times" pitchFamily="18" charset="0"/>
        </a:defRPr>
      </a:lvl8pPr>
      <a:lvl9pPr marL="1828800" algn="ctr" defTabSz="762000" rtl="0" eaLnBrk="0" fontAlgn="base" hangingPunct="0">
        <a:spcBef>
          <a:spcPct val="0"/>
        </a:spcBef>
        <a:spcAft>
          <a:spcPct val="0"/>
        </a:spcAft>
        <a:defRPr sz="4400">
          <a:solidFill>
            <a:srgbClr val="072970"/>
          </a:solidFill>
          <a:latin typeface="Times" pitchFamily="18" charset="0"/>
        </a:defRPr>
      </a:lvl9pPr>
    </p:titleStyle>
    <p:bodyStyle>
      <a:lvl1pPr marL="342900" indent="-342900" algn="l" defTabSz="762000"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defTabSz="762000" rtl="0" eaLnBrk="0" fontAlgn="base" hangingPunct="0">
        <a:spcBef>
          <a:spcPct val="20000"/>
        </a:spcBef>
        <a:spcAft>
          <a:spcPct val="0"/>
        </a:spcAft>
        <a:buSzPct val="100000"/>
        <a:buChar char="–"/>
        <a:defRPr sz="2800">
          <a:solidFill>
            <a:schemeClr val="tx1">
              <a:lumMod val="75000"/>
              <a:lumOff val="25000"/>
            </a:schemeClr>
          </a:solidFill>
          <a:latin typeface="+mn-lt"/>
        </a:defRPr>
      </a:lvl2pPr>
      <a:lvl3pPr marL="1143000" indent="-228600" algn="l" defTabSz="762000" rtl="0" eaLnBrk="0" fontAlgn="base" hangingPunct="0">
        <a:spcBef>
          <a:spcPct val="20000"/>
        </a:spcBef>
        <a:spcAft>
          <a:spcPct val="0"/>
        </a:spcAft>
        <a:buSzPct val="100000"/>
        <a:buChar char="•"/>
        <a:defRPr sz="2400">
          <a:solidFill>
            <a:schemeClr val="tx1">
              <a:lumMod val="50000"/>
              <a:lumOff val="50000"/>
            </a:schemeClr>
          </a:solidFill>
          <a:latin typeface="+mn-lt"/>
        </a:defRPr>
      </a:lvl3pPr>
      <a:lvl4pPr marL="1600200" indent="-228600" algn="l" defTabSz="762000" rtl="0" eaLnBrk="0" fontAlgn="base" hangingPunct="0">
        <a:spcBef>
          <a:spcPct val="20000"/>
        </a:spcBef>
        <a:spcAft>
          <a:spcPct val="0"/>
        </a:spcAft>
        <a:buSzPct val="100000"/>
        <a:buChar char="–"/>
        <a:defRPr sz="2000">
          <a:solidFill>
            <a:schemeClr val="tx1">
              <a:lumMod val="50000"/>
              <a:lumOff val="50000"/>
            </a:schemeClr>
          </a:solidFill>
          <a:latin typeface="+mn-lt"/>
        </a:defRPr>
      </a:lvl4pPr>
      <a:lvl5pPr marL="2057400" indent="-228600" algn="l" defTabSz="762000" rtl="0" eaLnBrk="0" fontAlgn="base" hangingPunct="0">
        <a:spcBef>
          <a:spcPct val="20000"/>
        </a:spcBef>
        <a:spcAft>
          <a:spcPct val="0"/>
        </a:spcAft>
        <a:buSzPct val="100000"/>
        <a:buChar char="•"/>
        <a:defRPr sz="2000">
          <a:solidFill>
            <a:schemeClr val="tx1">
              <a:lumMod val="50000"/>
              <a:lumOff val="50000"/>
            </a:schemeClr>
          </a:solidFill>
          <a:latin typeface="+mn-lt"/>
        </a:defRPr>
      </a:lvl5pPr>
      <a:lvl6pPr marL="2514600" indent="-228600" algn="l" defTabSz="762000" rtl="0" eaLnBrk="0" fontAlgn="base" hangingPunct="0">
        <a:spcBef>
          <a:spcPct val="20000"/>
        </a:spcBef>
        <a:spcAft>
          <a:spcPct val="0"/>
        </a:spcAft>
        <a:buSzPct val="100000"/>
        <a:buChar char="•"/>
        <a:defRPr sz="2000">
          <a:solidFill>
            <a:srgbClr val="072970"/>
          </a:solidFill>
          <a:latin typeface="+mn-lt"/>
        </a:defRPr>
      </a:lvl6pPr>
      <a:lvl7pPr marL="2971800" indent="-228600" algn="l" defTabSz="762000" rtl="0" eaLnBrk="0" fontAlgn="base" hangingPunct="0">
        <a:spcBef>
          <a:spcPct val="20000"/>
        </a:spcBef>
        <a:spcAft>
          <a:spcPct val="0"/>
        </a:spcAft>
        <a:buSzPct val="100000"/>
        <a:buChar char="•"/>
        <a:defRPr sz="2000">
          <a:solidFill>
            <a:srgbClr val="072970"/>
          </a:solidFill>
          <a:latin typeface="+mn-lt"/>
        </a:defRPr>
      </a:lvl7pPr>
      <a:lvl8pPr marL="3429000" indent="-228600" algn="l" defTabSz="762000" rtl="0" eaLnBrk="0" fontAlgn="base" hangingPunct="0">
        <a:spcBef>
          <a:spcPct val="20000"/>
        </a:spcBef>
        <a:spcAft>
          <a:spcPct val="0"/>
        </a:spcAft>
        <a:buSzPct val="100000"/>
        <a:buChar char="•"/>
        <a:defRPr sz="2000">
          <a:solidFill>
            <a:srgbClr val="072970"/>
          </a:solidFill>
          <a:latin typeface="+mn-lt"/>
        </a:defRPr>
      </a:lvl8pPr>
      <a:lvl9pPr marL="3886200" indent="-228600" algn="l" defTabSz="762000" rtl="0" eaLnBrk="0" fontAlgn="base" hangingPunct="0">
        <a:spcBef>
          <a:spcPct val="20000"/>
        </a:spcBef>
        <a:spcAft>
          <a:spcPct val="0"/>
        </a:spcAft>
        <a:buSzPct val="100000"/>
        <a:buChar char="•"/>
        <a:defRPr sz="2000">
          <a:solidFill>
            <a:srgbClr val="07297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946810" y="1988840"/>
            <a:ext cx="7248525" cy="748347"/>
          </a:xfrm>
          <a:prstGeom prst="rect">
            <a:avLst/>
          </a:prstGeom>
        </p:spPr>
        <p:txBody>
          <a:bodyPr vert="horz" wrap="square" lIns="0" tIns="0" rIns="0" bIns="0" rtlCol="0">
            <a:noAutofit/>
          </a:bodyPr>
          <a:lstStyle/>
          <a:p>
            <a:pPr marL="12700" marR="12700" indent="3175">
              <a:lnSpc>
                <a:spcPct val="100000"/>
              </a:lnSpc>
            </a:pPr>
            <a:r>
              <a:rPr lang="en-US" sz="3600" b="1" dirty="0">
                <a:latin typeface="+mj-lt"/>
                <a:cs typeface="Calibri"/>
              </a:rPr>
              <a:t>Lab 3 Introduction</a:t>
            </a:r>
            <a:endParaRPr sz="3600" dirty="0">
              <a:latin typeface="+mj-lt"/>
              <a:cs typeface="Calibri"/>
            </a:endParaRPr>
          </a:p>
        </p:txBody>
      </p:sp>
      <p:sp>
        <p:nvSpPr>
          <p:cNvPr id="7" name="object 3"/>
          <p:cNvSpPr txBox="1"/>
          <p:nvPr/>
        </p:nvSpPr>
        <p:spPr>
          <a:xfrm>
            <a:off x="946810" y="2636912"/>
            <a:ext cx="5565775" cy="957580"/>
          </a:xfrm>
          <a:prstGeom prst="rect">
            <a:avLst/>
          </a:prstGeom>
        </p:spPr>
        <p:txBody>
          <a:bodyPr vert="horz" wrap="square" lIns="0" tIns="0" rIns="0" bIns="0" rtlCol="0">
            <a:noAutofit/>
          </a:bodyPr>
          <a:lstStyle/>
          <a:p>
            <a:pPr>
              <a:lnSpc>
                <a:spcPct val="100000"/>
              </a:lnSpc>
            </a:pPr>
            <a:r>
              <a:rPr lang="en-US" sz="2000" b="1" spc="-15" dirty="0">
                <a:latin typeface="Calibri"/>
                <a:cs typeface="Calibri"/>
              </a:rPr>
              <a:t>Operating Systems, EDA093 - DIT400</a:t>
            </a:r>
          </a:p>
        </p:txBody>
      </p:sp>
      <p:sp>
        <p:nvSpPr>
          <p:cNvPr id="6" name="Rectangle 5">
            <a:extLst>
              <a:ext uri="{FF2B5EF4-FFF2-40B4-BE49-F238E27FC236}">
                <a16:creationId xmlns:a16="http://schemas.microsoft.com/office/drawing/2014/main" id="{296243CA-E49D-9C45-9000-9A879A4B6AC7}"/>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192247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Task</a:t>
            </a:r>
          </a:p>
        </p:txBody>
      </p:sp>
      <p:sp>
        <p:nvSpPr>
          <p:cNvPr id="5" name="Rectangle 4">
            <a:extLst>
              <a:ext uri="{FF2B5EF4-FFF2-40B4-BE49-F238E27FC236}">
                <a16:creationId xmlns:a16="http://schemas.microsoft.com/office/drawing/2014/main" id="{2667B045-8883-D34C-AED5-DB4E6CE77998}"/>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pic>
        <p:nvPicPr>
          <p:cNvPr id="10" name="Picture 9" descr="Text&#10;&#10;Description automatically generated">
            <a:extLst>
              <a:ext uri="{FF2B5EF4-FFF2-40B4-BE49-F238E27FC236}">
                <a16:creationId xmlns:a16="http://schemas.microsoft.com/office/drawing/2014/main" id="{A474AD24-4008-8847-A8EC-B230163B5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0" y="1330675"/>
            <a:ext cx="7454900" cy="4584700"/>
          </a:xfrm>
          <a:prstGeom prst="rect">
            <a:avLst/>
          </a:prstGeom>
        </p:spPr>
      </p:pic>
      <p:sp>
        <p:nvSpPr>
          <p:cNvPr id="2" name="TextBox 1">
            <a:extLst>
              <a:ext uri="{FF2B5EF4-FFF2-40B4-BE49-F238E27FC236}">
                <a16:creationId xmlns:a16="http://schemas.microsoft.com/office/drawing/2014/main" id="{42D52C2A-FB40-5247-A25B-BF34C4E3A6AC}"/>
              </a:ext>
            </a:extLst>
          </p:cNvPr>
          <p:cNvSpPr txBox="1"/>
          <p:nvPr/>
        </p:nvSpPr>
        <p:spPr>
          <a:xfrm rot="1475428">
            <a:off x="2885527" y="1981551"/>
            <a:ext cx="5962017" cy="461665"/>
          </a:xfrm>
          <a:prstGeom prst="rect">
            <a:avLst/>
          </a:prstGeom>
          <a:solidFill>
            <a:srgbClr val="C00000"/>
          </a:solidFill>
          <a:ln>
            <a:noFill/>
          </a:ln>
        </p:spPr>
        <p:txBody>
          <a:bodyPr wrap="none" rtlCol="0">
            <a:spAutoFit/>
          </a:bodyPr>
          <a:lstStyle/>
          <a:p>
            <a:r>
              <a:rPr lang="en-GB" dirty="0">
                <a:solidFill>
                  <a:schemeClr val="bg1"/>
                </a:solidFill>
              </a:rPr>
              <a:t>DO NOT CHANGE/ADD ANY CODE HERE</a:t>
            </a:r>
          </a:p>
        </p:txBody>
      </p:sp>
    </p:spTree>
    <p:extLst>
      <p:ext uri="{BB962C8B-B14F-4D97-AF65-F5344CB8AC3E}">
        <p14:creationId xmlns:p14="http://schemas.microsoft.com/office/powerpoint/2010/main" val="196543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Task</a:t>
            </a:r>
          </a:p>
        </p:txBody>
      </p:sp>
      <p:sp>
        <p:nvSpPr>
          <p:cNvPr id="5" name="Rectangle 4">
            <a:extLst>
              <a:ext uri="{FF2B5EF4-FFF2-40B4-BE49-F238E27FC236}">
                <a16:creationId xmlns:a16="http://schemas.microsoft.com/office/drawing/2014/main" id="{2667B045-8883-D34C-AED5-DB4E6CE77998}"/>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pic>
        <p:nvPicPr>
          <p:cNvPr id="6" name="Picture 5" descr="Text&#10;&#10;Description automatically generated">
            <a:extLst>
              <a:ext uri="{FF2B5EF4-FFF2-40B4-BE49-F238E27FC236}">
                <a16:creationId xmlns:a16="http://schemas.microsoft.com/office/drawing/2014/main" id="{51EA4F4C-1774-1247-8B50-9EC90A502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43" y="2469105"/>
            <a:ext cx="4913269" cy="2555781"/>
          </a:xfrm>
          <a:prstGeom prst="rect">
            <a:avLst/>
          </a:prstGeom>
        </p:spPr>
      </p:pic>
      <p:sp>
        <p:nvSpPr>
          <p:cNvPr id="7" name="Rectangle 6">
            <a:extLst>
              <a:ext uri="{FF2B5EF4-FFF2-40B4-BE49-F238E27FC236}">
                <a16:creationId xmlns:a16="http://schemas.microsoft.com/office/drawing/2014/main" id="{B014D1FA-4F03-2347-8AE6-CE80CC0528C3}"/>
              </a:ext>
            </a:extLst>
          </p:cNvPr>
          <p:cNvSpPr/>
          <p:nvPr/>
        </p:nvSpPr>
        <p:spPr>
          <a:xfrm>
            <a:off x="230735" y="1555707"/>
            <a:ext cx="7868949" cy="523220"/>
          </a:xfrm>
          <a:prstGeom prst="rect">
            <a:avLst/>
          </a:prstGeom>
        </p:spPr>
        <p:txBody>
          <a:bodyPr wrap="none">
            <a:spAutoFit/>
          </a:bodyPr>
          <a:lstStyle/>
          <a:p>
            <a:r>
              <a:rPr lang="en-US" sz="2800" dirty="0"/>
              <a:t>You need to implement the following three functions:</a:t>
            </a:r>
          </a:p>
        </p:txBody>
      </p:sp>
      <p:sp>
        <p:nvSpPr>
          <p:cNvPr id="9" name="Rectangle 8">
            <a:extLst>
              <a:ext uri="{FF2B5EF4-FFF2-40B4-BE49-F238E27FC236}">
                <a16:creationId xmlns:a16="http://schemas.microsoft.com/office/drawing/2014/main" id="{CEAA1610-0830-9845-B420-2C48A02BC279}"/>
              </a:ext>
            </a:extLst>
          </p:cNvPr>
          <p:cNvSpPr/>
          <p:nvPr/>
        </p:nvSpPr>
        <p:spPr>
          <a:xfrm>
            <a:off x="447025" y="5310750"/>
            <a:ext cx="8301439" cy="830997"/>
          </a:xfrm>
          <a:prstGeom prst="rect">
            <a:avLst/>
          </a:prstGeom>
        </p:spPr>
        <p:txBody>
          <a:bodyPr wrap="square">
            <a:spAutoFit/>
          </a:bodyPr>
          <a:lstStyle/>
          <a:p>
            <a:r>
              <a:rPr lang="en-US" dirty="0"/>
              <a:t>If you print in any of these functions, you might get a timeout and fail the test.</a:t>
            </a:r>
          </a:p>
        </p:txBody>
      </p:sp>
    </p:spTree>
    <p:extLst>
      <p:ext uri="{BB962C8B-B14F-4D97-AF65-F5344CB8AC3E}">
        <p14:creationId xmlns:p14="http://schemas.microsoft.com/office/powerpoint/2010/main" val="1730829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Assignment Overview</a:t>
            </a:r>
          </a:p>
        </p:txBody>
      </p:sp>
      <p:sp>
        <p:nvSpPr>
          <p:cNvPr id="4" name="Content Placeholder 2"/>
          <p:cNvSpPr>
            <a:spLocks noGrp="1"/>
          </p:cNvSpPr>
          <p:nvPr>
            <p:ph idx="1"/>
          </p:nvPr>
        </p:nvSpPr>
        <p:spPr>
          <a:xfrm>
            <a:off x="457200" y="1340769"/>
            <a:ext cx="8229600" cy="2736303"/>
          </a:xfrm>
        </p:spPr>
        <p:txBody>
          <a:bodyPr>
            <a:normAutofit/>
          </a:bodyPr>
          <a:lstStyle/>
          <a:p>
            <a:r>
              <a:rPr lang="en-US" dirty="0"/>
              <a:t>The lab assignment will involve 2 objectives:</a:t>
            </a:r>
          </a:p>
          <a:p>
            <a:pPr marL="971550" lvl="1" indent="-514350">
              <a:buFont typeface="+mj-lt"/>
              <a:buAutoNum type="arabicPeriod"/>
            </a:pPr>
            <a:r>
              <a:rPr lang="en-US" dirty="0"/>
              <a:t>Modifying the Pintos code</a:t>
            </a:r>
          </a:p>
          <a:p>
            <a:pPr marL="971550" lvl="1" indent="-514350">
              <a:buFont typeface="+mj-lt"/>
              <a:buAutoNum type="arabicPeriod"/>
            </a:pPr>
            <a:r>
              <a:rPr lang="en-US" dirty="0"/>
              <a:t>Writing a report that explains your solution</a:t>
            </a:r>
          </a:p>
          <a:p>
            <a:r>
              <a:rPr lang="en-US" dirty="0">
                <a:latin typeface="Calibri" panose="020F0502020204030204" pitchFamily="34" charset="0"/>
                <a:cs typeface="Calibri" panose="020F0502020204030204" pitchFamily="34" charset="0"/>
              </a:rPr>
              <a:t>Execute command “make check” in the </a:t>
            </a:r>
            <a:r>
              <a:rPr lang="en-US" sz="2000" i="1" dirty="0">
                <a:latin typeface="Courier New" panose="02070309020205020404" pitchFamily="49" charset="0"/>
                <a:cs typeface="Courier New" panose="02070309020205020404" pitchFamily="49" charset="0"/>
              </a:rPr>
              <a:t>~/pintos/src/threads</a:t>
            </a:r>
            <a:r>
              <a:rPr lang="en-US" sz="2000" dirty="0">
                <a:latin typeface="Courier New" panose="02070309020205020404" pitchFamily="49" charset="0"/>
                <a:cs typeface="Courier New" panose="02070309020205020404" pitchFamily="49" charset="0"/>
              </a:rPr>
              <a:t> </a:t>
            </a:r>
            <a:r>
              <a:rPr lang="en-US" dirty="0">
                <a:latin typeface="Calibri" panose="020F0502020204030204" pitchFamily="34" charset="0"/>
                <a:cs typeface="Calibri" panose="020F0502020204030204" pitchFamily="34" charset="0"/>
              </a:rPr>
              <a:t>directory to run the test.</a:t>
            </a:r>
          </a:p>
        </p:txBody>
      </p:sp>
      <p:sp>
        <p:nvSpPr>
          <p:cNvPr id="5" name="Rectangle 4">
            <a:extLst>
              <a:ext uri="{FF2B5EF4-FFF2-40B4-BE49-F238E27FC236}">
                <a16:creationId xmlns:a16="http://schemas.microsoft.com/office/drawing/2014/main" id="{9FE4A244-70D8-9046-A520-6EC55C96908F}"/>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pic>
        <p:nvPicPr>
          <p:cNvPr id="6" name="Picture 5">
            <a:extLst>
              <a:ext uri="{FF2B5EF4-FFF2-40B4-BE49-F238E27FC236}">
                <a16:creationId xmlns:a16="http://schemas.microsoft.com/office/drawing/2014/main" id="{482BCC3B-A5C2-654B-B714-89970D63E13F}"/>
              </a:ext>
            </a:extLst>
          </p:cNvPr>
          <p:cNvPicPr>
            <a:picLocks noChangeAspect="1"/>
          </p:cNvPicPr>
          <p:nvPr/>
        </p:nvPicPr>
        <p:blipFill>
          <a:blip r:embed="rId3"/>
          <a:stretch>
            <a:fillRect/>
          </a:stretch>
        </p:blipFill>
        <p:spPr>
          <a:xfrm>
            <a:off x="971600" y="4070284"/>
            <a:ext cx="4870360" cy="1728192"/>
          </a:xfrm>
          <a:prstGeom prst="rect">
            <a:avLst/>
          </a:prstGeom>
        </p:spPr>
      </p:pic>
      <p:sp>
        <p:nvSpPr>
          <p:cNvPr id="2" name="Rectangle 1">
            <a:extLst>
              <a:ext uri="{FF2B5EF4-FFF2-40B4-BE49-F238E27FC236}">
                <a16:creationId xmlns:a16="http://schemas.microsoft.com/office/drawing/2014/main" id="{54945A57-EC47-C749-91BD-1FC9DD5F258B}"/>
              </a:ext>
            </a:extLst>
          </p:cNvPr>
          <p:cNvSpPr/>
          <p:nvPr/>
        </p:nvSpPr>
        <p:spPr>
          <a:xfrm>
            <a:off x="350522" y="5910978"/>
            <a:ext cx="8442956" cy="461665"/>
          </a:xfrm>
          <a:prstGeom prst="rect">
            <a:avLst/>
          </a:prstGeom>
        </p:spPr>
        <p:txBody>
          <a:bodyPr wrap="square">
            <a:spAutoFit/>
          </a:bodyPr>
          <a:lstStyle/>
          <a:p>
            <a:r>
              <a:rPr lang="en-US" dirty="0"/>
              <a:t>! The automated test only determines that the execution terminates</a:t>
            </a:r>
          </a:p>
        </p:txBody>
      </p:sp>
    </p:spTree>
    <p:extLst>
      <p:ext uri="{BB962C8B-B14F-4D97-AF65-F5344CB8AC3E}">
        <p14:creationId xmlns:p14="http://schemas.microsoft.com/office/powerpoint/2010/main" val="1000723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Submission</a:t>
            </a:r>
          </a:p>
        </p:txBody>
      </p:sp>
      <p:sp>
        <p:nvSpPr>
          <p:cNvPr id="4" name="Content Placeholder 2"/>
          <p:cNvSpPr>
            <a:spLocks noGrp="1"/>
          </p:cNvSpPr>
          <p:nvPr>
            <p:ph idx="1"/>
          </p:nvPr>
        </p:nvSpPr>
        <p:spPr>
          <a:xfrm>
            <a:off x="457200" y="1600200"/>
            <a:ext cx="8229600" cy="4525963"/>
          </a:xfrm>
        </p:spPr>
        <p:txBody>
          <a:bodyPr/>
          <a:lstStyle/>
          <a:p>
            <a:r>
              <a:rPr lang="en-US" dirty="0">
                <a:latin typeface="Calibri" panose="020F0502020204030204" pitchFamily="34" charset="0"/>
                <a:cs typeface="Calibri" panose="020F0502020204030204" pitchFamily="34" charset="0"/>
              </a:rPr>
              <a:t>Test the code</a:t>
            </a:r>
          </a:p>
          <a:p>
            <a:r>
              <a:rPr lang="en-US" dirty="0">
                <a:latin typeface="Calibri" panose="020F0502020204030204" pitchFamily="34" charset="0"/>
                <a:cs typeface="Calibri" panose="020F0502020204030204" pitchFamily="34" charset="0"/>
              </a:rPr>
              <a:t>Write the report</a:t>
            </a:r>
          </a:p>
          <a:p>
            <a:r>
              <a:rPr lang="en-US" dirty="0">
                <a:latin typeface="Calibri" panose="020F0502020204030204" pitchFamily="34" charset="0"/>
                <a:cs typeface="Calibri" panose="020F0502020204030204" pitchFamily="34" charset="0"/>
              </a:rPr>
              <a:t>Prepare the archive</a:t>
            </a:r>
          </a:p>
        </p:txBody>
      </p:sp>
      <p:sp>
        <p:nvSpPr>
          <p:cNvPr id="5" name="Rectangle 4">
            <a:extLst>
              <a:ext uri="{FF2B5EF4-FFF2-40B4-BE49-F238E27FC236}">
                <a16:creationId xmlns:a16="http://schemas.microsoft.com/office/drawing/2014/main" id="{6D94623C-798B-2B49-9D78-AD32829451A2}"/>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294029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44016" y="1628800"/>
            <a:ext cx="8132440" cy="4114800"/>
          </a:xfrm>
        </p:spPr>
        <p:txBody>
          <a:bodyPr/>
          <a:lstStyle/>
          <a:p>
            <a:r>
              <a:rPr lang="en-US" dirty="0"/>
              <a:t>Pintos</a:t>
            </a:r>
          </a:p>
          <a:p>
            <a:r>
              <a:rPr lang="en-US" dirty="0"/>
              <a:t>Main challenge: Synchronize access to a shared resource.</a:t>
            </a:r>
          </a:p>
          <a:p>
            <a:pPr lvl="1"/>
            <a:r>
              <a:rPr lang="en-US" sz="2400" dirty="0"/>
              <a:t>Schedule jobs for an external hardware accelerator (e.g. GPU, co-processor) that send and receive data through a common bus.</a:t>
            </a:r>
          </a:p>
          <a:p>
            <a:endParaRPr lang="sv-SE" dirty="0"/>
          </a:p>
        </p:txBody>
      </p:sp>
      <p:sp>
        <p:nvSpPr>
          <p:cNvPr id="3" name="Title 2"/>
          <p:cNvSpPr>
            <a:spLocks noGrp="1"/>
          </p:cNvSpPr>
          <p:nvPr>
            <p:ph type="title"/>
          </p:nvPr>
        </p:nvSpPr>
        <p:spPr/>
        <p:txBody>
          <a:bodyPr/>
          <a:lstStyle/>
          <a:p>
            <a:r>
              <a:rPr lang="en-US" dirty="0"/>
              <a:t>Lab Overview</a:t>
            </a:r>
          </a:p>
        </p:txBody>
      </p:sp>
      <p:sp>
        <p:nvSpPr>
          <p:cNvPr id="5" name="Rectangle 4">
            <a:extLst>
              <a:ext uri="{FF2B5EF4-FFF2-40B4-BE49-F238E27FC236}">
                <a16:creationId xmlns:a16="http://schemas.microsoft.com/office/drawing/2014/main" id="{2D950A16-A6BF-A449-9112-08989B8AC6C1}"/>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83215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1">
            <a:extLst>
              <a:ext uri="{FF2B5EF4-FFF2-40B4-BE49-F238E27FC236}">
                <a16:creationId xmlns:a16="http://schemas.microsoft.com/office/drawing/2014/main" id="{13981F0E-4728-FA4E-B347-AC3BF71B8C3D}"/>
              </a:ext>
            </a:extLst>
          </p:cNvPr>
          <p:cNvSpPr>
            <a:spLocks noGrp="1" noChangeArrowheads="1"/>
          </p:cNvSpPr>
          <p:nvPr>
            <p:ph idx="1"/>
          </p:nvPr>
        </p:nvSpPr>
        <p:spPr>
          <a:xfrm>
            <a:off x="250825" y="1380454"/>
            <a:ext cx="8642350" cy="2279650"/>
          </a:xfrm>
        </p:spPr>
        <p:txBody>
          <a:bodyPr/>
          <a:lstStyle/>
          <a:p>
            <a:pPr marL="0" indent="0" algn="just">
              <a:buFontTx/>
              <a:buNone/>
            </a:pPr>
            <a:r>
              <a:rPr lang="en-US" altLang="en-SE" sz="2000" dirty="0">
                <a:latin typeface="Calibri" panose="020F0502020204030204" pitchFamily="34" charset="0"/>
                <a:ea typeface="ＭＳ Ｐゴシック" panose="020B0600070205080204" pitchFamily="34" charset="-128"/>
                <a:cs typeface="Calibri" panose="020F0502020204030204" pitchFamily="34" charset="0"/>
              </a:rPr>
              <a:t>A two way east-west road contains a narrow bridge with only one lane. An eastbound (or westbound) car can pass over the bridge only if there is no oncoming car on the bridge. Traffic may only cross the bridge in one direction at a time, and if there are ever more than 3 vehicles on the bridge at one time, it will collapse under their weight. In this system, each car is represented by one thread, which executes the procedure OneVehicle when it arrives at the bridge.</a:t>
            </a:r>
          </a:p>
          <a:p>
            <a:pPr marL="0" indent="0" algn="just">
              <a:buFontTx/>
              <a:buNone/>
            </a:pPr>
            <a:endParaRPr lang="en-US" altLang="en-SE" sz="2000" dirty="0">
              <a:latin typeface="Calibri" panose="020F0502020204030204" pitchFamily="34" charset="0"/>
              <a:ea typeface="ＭＳ Ｐゴシック" panose="020B0600070205080204" pitchFamily="34" charset="-128"/>
              <a:cs typeface="Calibri" panose="020F0502020204030204" pitchFamily="34" charset="0"/>
            </a:endParaRPr>
          </a:p>
        </p:txBody>
      </p:sp>
      <p:sp>
        <p:nvSpPr>
          <p:cNvPr id="37890" name="Title 2">
            <a:extLst>
              <a:ext uri="{FF2B5EF4-FFF2-40B4-BE49-F238E27FC236}">
                <a16:creationId xmlns:a16="http://schemas.microsoft.com/office/drawing/2014/main" id="{0B075A63-DE75-1648-887F-CA7D46C5D112}"/>
              </a:ext>
            </a:extLst>
          </p:cNvPr>
          <p:cNvSpPr>
            <a:spLocks noGrp="1" noChangeArrowheads="1"/>
          </p:cNvSpPr>
          <p:nvPr>
            <p:ph type="title"/>
          </p:nvPr>
        </p:nvSpPr>
        <p:spPr>
          <a:xfrm>
            <a:off x="250825" y="252413"/>
            <a:ext cx="7391400" cy="609600"/>
          </a:xfrm>
        </p:spPr>
        <p:txBody>
          <a:bodyPr/>
          <a:lstStyle/>
          <a:p>
            <a:pPr algn="l"/>
            <a:r>
              <a:rPr lang="en-GB" altLang="en-SE" sz="3200" dirty="0">
                <a:latin typeface="Calibri" panose="020F0502020204030204" pitchFamily="34" charset="0"/>
                <a:ea typeface="ＭＳ Ｐゴシック" panose="020B0600070205080204" pitchFamily="34" charset="-128"/>
                <a:cs typeface="Calibri" panose="020F0502020204030204" pitchFamily="34" charset="0"/>
              </a:rPr>
              <a:t>Bridge Problem</a:t>
            </a:r>
          </a:p>
        </p:txBody>
      </p:sp>
      <p:sp>
        <p:nvSpPr>
          <p:cNvPr id="37892" name="Rectangle 4">
            <a:extLst>
              <a:ext uri="{FF2B5EF4-FFF2-40B4-BE49-F238E27FC236}">
                <a16:creationId xmlns:a16="http://schemas.microsoft.com/office/drawing/2014/main" id="{52BD8D15-F419-4641-831D-21FB0AE63F1D}"/>
              </a:ext>
            </a:extLst>
          </p:cNvPr>
          <p:cNvSpPr>
            <a:spLocks noChangeArrowheads="1"/>
          </p:cNvSpPr>
          <p:nvPr/>
        </p:nvSpPr>
        <p:spPr bwMode="auto">
          <a:xfrm>
            <a:off x="539552" y="4293096"/>
            <a:ext cx="3527425"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cs typeface="Arial" panose="020B0604020202020204" pitchFamily="34" charset="0"/>
              </a:defRPr>
            </a:lvl1pPr>
            <a:lvl2pPr marL="742950" indent="-285750">
              <a:defRPr sz="2400">
                <a:solidFill>
                  <a:schemeClr val="tx1"/>
                </a:solidFill>
                <a:latin typeface="Times" pitchFamily="2" charset="0"/>
                <a:cs typeface="Arial" panose="020B0604020202020204" pitchFamily="34" charset="0"/>
              </a:defRPr>
            </a:lvl2pPr>
            <a:lvl3pPr marL="1143000" indent="-228600">
              <a:defRPr sz="2400">
                <a:solidFill>
                  <a:schemeClr val="tx1"/>
                </a:solidFill>
                <a:latin typeface="Times" pitchFamily="2" charset="0"/>
                <a:cs typeface="Arial" panose="020B0604020202020204" pitchFamily="34" charset="0"/>
              </a:defRPr>
            </a:lvl3pPr>
            <a:lvl4pPr marL="1600200" indent="-228600">
              <a:defRPr sz="2400">
                <a:solidFill>
                  <a:schemeClr val="tx1"/>
                </a:solidFill>
                <a:latin typeface="Times" pitchFamily="2" charset="0"/>
                <a:cs typeface="Arial" panose="020B0604020202020204" pitchFamily="34" charset="0"/>
              </a:defRPr>
            </a:lvl4pPr>
            <a:lvl5pPr marL="2057400" indent="-228600">
              <a:defRPr sz="2400">
                <a:solidFill>
                  <a:schemeClr val="tx1"/>
                </a:solidFill>
                <a:latin typeface="Times" pitchFamily="2"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Arial" panose="020B0604020202020204" pitchFamily="34" charset="0"/>
              </a:defRPr>
            </a:lvl9pPr>
          </a:lstStyle>
          <a:p>
            <a:pPr>
              <a:lnSpc>
                <a:spcPct val="107000"/>
              </a:lnSpc>
              <a:spcAft>
                <a:spcPts val="800"/>
              </a:spcAft>
            </a:pPr>
            <a:r>
              <a:rPr lang="en-US" altLang="en-SE" sz="1800" dirty="0">
                <a:latin typeface="Calibri" panose="020F0502020204030204" pitchFamily="34" charset="0"/>
                <a:cs typeface="Calibri" panose="020F0502020204030204" pitchFamily="34" charset="0"/>
              </a:rPr>
              <a:t>OneVehicle(Direction direc) {</a:t>
            </a:r>
            <a:endParaRPr lang="en-SE" altLang="en-SE" sz="1800" dirty="0">
              <a:latin typeface="Calibri" panose="020F0502020204030204" pitchFamily="34" charset="0"/>
              <a:cs typeface="Calibri" panose="020F0502020204030204" pitchFamily="34" charset="0"/>
            </a:endParaRPr>
          </a:p>
          <a:p>
            <a:pPr>
              <a:lnSpc>
                <a:spcPct val="107000"/>
              </a:lnSpc>
              <a:spcAft>
                <a:spcPts val="800"/>
              </a:spcAft>
            </a:pPr>
            <a:r>
              <a:rPr lang="en-US" altLang="en-SE" sz="1800" dirty="0">
                <a:latin typeface="Calibri" panose="020F0502020204030204" pitchFamily="34" charset="0"/>
                <a:cs typeface="Calibri" panose="020F0502020204030204" pitchFamily="34" charset="0"/>
              </a:rPr>
              <a:t>     ArriveBridge(direc);</a:t>
            </a:r>
            <a:endParaRPr lang="en-SE" altLang="en-SE" sz="1800" dirty="0">
              <a:latin typeface="Calibri" panose="020F0502020204030204" pitchFamily="34" charset="0"/>
              <a:cs typeface="Calibri" panose="020F0502020204030204" pitchFamily="34" charset="0"/>
            </a:endParaRPr>
          </a:p>
          <a:p>
            <a:pPr>
              <a:lnSpc>
                <a:spcPct val="107000"/>
              </a:lnSpc>
              <a:spcAft>
                <a:spcPts val="800"/>
              </a:spcAft>
            </a:pPr>
            <a:r>
              <a:rPr lang="en-SE" altLang="en-SE" sz="1800" dirty="0">
                <a:latin typeface="Calibri" panose="020F0502020204030204" pitchFamily="34" charset="0"/>
                <a:cs typeface="Calibri" panose="020F0502020204030204" pitchFamily="34" charset="0"/>
              </a:rPr>
              <a:t>     </a:t>
            </a:r>
            <a:r>
              <a:rPr lang="en-US" altLang="en-SE" sz="1800" dirty="0">
                <a:latin typeface="Calibri" panose="020F0502020204030204" pitchFamily="34" charset="0"/>
                <a:cs typeface="Calibri" panose="020F0502020204030204" pitchFamily="34" charset="0"/>
              </a:rPr>
              <a:t>CrossBridge(direc); </a:t>
            </a:r>
            <a:endParaRPr lang="en-SE" altLang="en-SE" sz="1800" dirty="0">
              <a:latin typeface="Calibri" panose="020F0502020204030204" pitchFamily="34" charset="0"/>
              <a:cs typeface="Calibri" panose="020F0502020204030204" pitchFamily="34" charset="0"/>
            </a:endParaRPr>
          </a:p>
          <a:p>
            <a:pPr>
              <a:lnSpc>
                <a:spcPct val="107000"/>
              </a:lnSpc>
              <a:spcAft>
                <a:spcPts val="800"/>
              </a:spcAft>
            </a:pPr>
            <a:r>
              <a:rPr lang="en-SE" altLang="en-SE" sz="1800" dirty="0">
                <a:latin typeface="Calibri" panose="020F0502020204030204" pitchFamily="34" charset="0"/>
                <a:cs typeface="Calibri" panose="020F0502020204030204" pitchFamily="34" charset="0"/>
              </a:rPr>
              <a:t>     </a:t>
            </a:r>
            <a:r>
              <a:rPr lang="en-US" altLang="en-SE" sz="1800" dirty="0">
                <a:latin typeface="Calibri" panose="020F0502020204030204" pitchFamily="34" charset="0"/>
                <a:cs typeface="Calibri" panose="020F0502020204030204" pitchFamily="34" charset="0"/>
              </a:rPr>
              <a:t>ExitBridge(direc);</a:t>
            </a:r>
            <a:r>
              <a:rPr lang="en-SE" altLang="en-SE" sz="1800" dirty="0">
                <a:latin typeface="Calibri" panose="020F0502020204030204" pitchFamily="34" charset="0"/>
                <a:cs typeface="Calibri" panose="020F0502020204030204" pitchFamily="34" charset="0"/>
              </a:rPr>
              <a:t> </a:t>
            </a:r>
            <a:r>
              <a:rPr lang="en-US" altLang="en-SE" sz="1800" dirty="0">
                <a:latin typeface="Calibri" panose="020F0502020204030204" pitchFamily="34" charset="0"/>
                <a:cs typeface="Calibri" panose="020F0502020204030204" pitchFamily="34" charset="0"/>
              </a:rPr>
              <a:t>}</a:t>
            </a:r>
            <a:endParaRPr lang="en-SE" altLang="en-SE" sz="1800" dirty="0">
              <a:latin typeface="Calibri" panose="020F0502020204030204" pitchFamily="34" charset="0"/>
              <a:cs typeface="Calibri" panose="020F0502020204030204" pitchFamily="34" charset="0"/>
            </a:endParaRPr>
          </a:p>
        </p:txBody>
      </p:sp>
      <p:sp>
        <p:nvSpPr>
          <p:cNvPr id="37893" name="Rectangle 5">
            <a:extLst>
              <a:ext uri="{FF2B5EF4-FFF2-40B4-BE49-F238E27FC236}">
                <a16:creationId xmlns:a16="http://schemas.microsoft.com/office/drawing/2014/main" id="{B3232406-9476-C44D-AF69-CD11FBF4CFC8}"/>
              </a:ext>
            </a:extLst>
          </p:cNvPr>
          <p:cNvSpPr>
            <a:spLocks noChangeArrowheads="1"/>
          </p:cNvSpPr>
          <p:nvPr/>
        </p:nvSpPr>
        <p:spPr bwMode="auto">
          <a:xfrm>
            <a:off x="4066977" y="4743946"/>
            <a:ext cx="374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cs typeface="Arial" panose="020B0604020202020204" pitchFamily="34" charset="0"/>
              </a:defRPr>
            </a:lvl1pPr>
            <a:lvl2pPr marL="742950" indent="-285750">
              <a:defRPr sz="2400">
                <a:solidFill>
                  <a:schemeClr val="tx1"/>
                </a:solidFill>
                <a:latin typeface="Times" pitchFamily="2" charset="0"/>
                <a:cs typeface="Arial" panose="020B0604020202020204" pitchFamily="34" charset="0"/>
              </a:defRPr>
            </a:lvl2pPr>
            <a:lvl3pPr marL="1143000" indent="-228600">
              <a:defRPr sz="2400">
                <a:solidFill>
                  <a:schemeClr val="tx1"/>
                </a:solidFill>
                <a:latin typeface="Times" pitchFamily="2" charset="0"/>
                <a:cs typeface="Arial" panose="020B0604020202020204" pitchFamily="34" charset="0"/>
              </a:defRPr>
            </a:lvl3pPr>
            <a:lvl4pPr marL="1600200" indent="-228600">
              <a:defRPr sz="2400">
                <a:solidFill>
                  <a:schemeClr val="tx1"/>
                </a:solidFill>
                <a:latin typeface="Times" pitchFamily="2" charset="0"/>
                <a:cs typeface="Arial" panose="020B0604020202020204" pitchFamily="34" charset="0"/>
              </a:defRPr>
            </a:lvl4pPr>
            <a:lvl5pPr marL="2057400" indent="-228600">
              <a:defRPr sz="2400">
                <a:solidFill>
                  <a:schemeClr val="tx1"/>
                </a:solidFill>
                <a:latin typeface="Times" pitchFamily="2"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Arial" panose="020B0604020202020204" pitchFamily="34" charset="0"/>
              </a:defRPr>
            </a:lvl9pPr>
          </a:lstStyle>
          <a:p>
            <a:r>
              <a:rPr lang="en-US" altLang="en-SE" sz="2000" i="1" dirty="0">
                <a:latin typeface="Calibri" panose="020F0502020204030204" pitchFamily="34" charset="0"/>
                <a:cs typeface="Calibri" panose="020F0502020204030204" pitchFamily="34" charset="0"/>
              </a:rPr>
              <a:t>direc</a:t>
            </a:r>
            <a:r>
              <a:rPr lang="en-US" altLang="en-SE" sz="2000" dirty="0">
                <a:latin typeface="Calibri" panose="020F0502020204030204" pitchFamily="34" charset="0"/>
                <a:cs typeface="Calibri" panose="020F0502020204030204" pitchFamily="34" charset="0"/>
              </a:rPr>
              <a:t> gives the direction in which the vehicle will cross the bridge</a:t>
            </a:r>
            <a:r>
              <a:rPr lang="en-SE" altLang="en-SE" sz="2000" dirty="0">
                <a:latin typeface="Calibri" panose="020F0502020204030204" pitchFamily="34" charset="0"/>
                <a:cs typeface="Calibri" panose="020F0502020204030204" pitchFamily="34" charset="0"/>
              </a:rPr>
              <a:t> </a:t>
            </a:r>
            <a:endParaRPr lang="en-GB" altLang="en-SE" sz="2000" dirty="0">
              <a:latin typeface="Calibri" panose="020F0502020204030204" pitchFamily="34" charset="0"/>
              <a:cs typeface="Calibri" panose="020F0502020204030204" pitchFamily="34" charset="0"/>
            </a:endParaRPr>
          </a:p>
        </p:txBody>
      </p:sp>
      <p:sp>
        <p:nvSpPr>
          <p:cNvPr id="7" name="Arc 6">
            <a:extLst>
              <a:ext uri="{FF2B5EF4-FFF2-40B4-BE49-F238E27FC236}">
                <a16:creationId xmlns:a16="http://schemas.microsoft.com/office/drawing/2014/main" id="{680FF50E-A323-4D42-A9C9-1A1C1755983A}"/>
              </a:ext>
            </a:extLst>
          </p:cNvPr>
          <p:cNvSpPr/>
          <p:nvPr/>
        </p:nvSpPr>
        <p:spPr bwMode="auto">
          <a:xfrm rot="10800000">
            <a:off x="2939852" y="4301033"/>
            <a:ext cx="1727200" cy="777875"/>
          </a:xfrm>
          <a:prstGeom prst="arc">
            <a:avLst>
              <a:gd name="adj1" fmla="val 14109540"/>
              <a:gd name="adj2" fmla="val 0"/>
            </a:avLst>
          </a:prstGeom>
          <a:noFill/>
          <a:ln w="12700" cap="flat" cmpd="sng" algn="ctr">
            <a:solidFill>
              <a:schemeClr val="tx1"/>
            </a:solidFill>
            <a:prstDash val="solid"/>
            <a:round/>
            <a:headEnd type="arrow" w="med" len="med"/>
            <a:tailEnd type="none" w="med" len="med"/>
          </a:ln>
          <a:effectLst/>
        </p:spPr>
        <p:txBody>
          <a:bodyPr/>
          <a:lstStyle/>
          <a:p>
            <a:pPr>
              <a:defRPr/>
            </a:pPr>
            <a:endParaRPr lang="en-GB">
              <a:latin typeface="Times" pitchFamily="18" charset="0"/>
            </a:endParaRPr>
          </a:p>
        </p:txBody>
      </p:sp>
      <p:sp>
        <p:nvSpPr>
          <p:cNvPr id="8" name="Rectangle 7">
            <a:extLst>
              <a:ext uri="{FF2B5EF4-FFF2-40B4-BE49-F238E27FC236}">
                <a16:creationId xmlns:a16="http://schemas.microsoft.com/office/drawing/2014/main" id="{9DCCD022-5891-0743-BBFE-EDA296D5733A}"/>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3794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a:extLst>
              <a:ext uri="{FF2B5EF4-FFF2-40B4-BE49-F238E27FC236}">
                <a16:creationId xmlns:a16="http://schemas.microsoft.com/office/drawing/2014/main" id="{0B075A63-DE75-1648-887F-CA7D46C5D112}"/>
              </a:ext>
            </a:extLst>
          </p:cNvPr>
          <p:cNvSpPr>
            <a:spLocks noGrp="1" noChangeArrowheads="1"/>
          </p:cNvSpPr>
          <p:nvPr>
            <p:ph type="title"/>
          </p:nvPr>
        </p:nvSpPr>
        <p:spPr>
          <a:xfrm>
            <a:off x="250825" y="252413"/>
            <a:ext cx="7391400" cy="609600"/>
          </a:xfrm>
        </p:spPr>
        <p:txBody>
          <a:bodyPr/>
          <a:lstStyle/>
          <a:p>
            <a:pPr algn="l"/>
            <a:r>
              <a:rPr lang="en-GB" altLang="en-SE" sz="3200" dirty="0">
                <a:latin typeface="Calibri" panose="020F0502020204030204" pitchFamily="34" charset="0"/>
                <a:ea typeface="ＭＳ Ｐゴシック" panose="020B0600070205080204" pitchFamily="34" charset="-128"/>
                <a:cs typeface="Calibri" panose="020F0502020204030204" pitchFamily="34" charset="0"/>
              </a:rPr>
              <a:t>Bridge Problem - Solution</a:t>
            </a:r>
          </a:p>
        </p:txBody>
      </p:sp>
      <p:sp>
        <p:nvSpPr>
          <p:cNvPr id="8" name="Rectangle 7">
            <a:extLst>
              <a:ext uri="{FF2B5EF4-FFF2-40B4-BE49-F238E27FC236}">
                <a16:creationId xmlns:a16="http://schemas.microsoft.com/office/drawing/2014/main" id="{9DCCD022-5891-0743-BBFE-EDA296D5733A}"/>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sp>
        <p:nvSpPr>
          <p:cNvPr id="11" name="TextBox 10">
            <a:extLst>
              <a:ext uri="{FF2B5EF4-FFF2-40B4-BE49-F238E27FC236}">
                <a16:creationId xmlns:a16="http://schemas.microsoft.com/office/drawing/2014/main" id="{6B67F5FB-548C-8F4A-B422-9C2709D26A24}"/>
              </a:ext>
            </a:extLst>
          </p:cNvPr>
          <p:cNvSpPr txBox="1">
            <a:spLocks noChangeArrowheads="1"/>
          </p:cNvSpPr>
          <p:nvPr/>
        </p:nvSpPr>
        <p:spPr bwMode="auto">
          <a:xfrm>
            <a:off x="107950" y="1081088"/>
            <a:ext cx="8785225"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SzPct val="100000"/>
              <a:buChar char="•"/>
              <a:defRPr sz="3200">
                <a:solidFill>
                  <a:schemeClr val="tx1"/>
                </a:solidFill>
                <a:latin typeface="Times" pitchFamily="2" charset="0"/>
                <a:ea typeface="ＭＳ Ｐゴシック" panose="020B0600070205080204" pitchFamily="34" charset="-128"/>
              </a:defRPr>
            </a:lvl1pPr>
            <a:lvl2pPr marL="971550" indent="-514350">
              <a:spcBef>
                <a:spcPct val="20000"/>
              </a:spcBef>
              <a:buSzPct val="100000"/>
              <a:buChar char="–"/>
              <a:defRPr sz="2800">
                <a:solidFill>
                  <a:srgbClr val="404040"/>
                </a:solidFill>
                <a:latin typeface="Times" pitchFamily="2" charset="0"/>
                <a:ea typeface="ＭＳ Ｐゴシック" panose="020B0600070205080204" pitchFamily="34" charset="-128"/>
              </a:defRPr>
            </a:lvl2pPr>
            <a:lvl3pPr marL="1143000" indent="-228600">
              <a:spcBef>
                <a:spcPct val="20000"/>
              </a:spcBef>
              <a:buSzPct val="100000"/>
              <a:buChar char="•"/>
              <a:defRPr sz="2400">
                <a:solidFill>
                  <a:srgbClr val="7F7F7F"/>
                </a:solidFill>
                <a:latin typeface="Times" pitchFamily="2" charset="0"/>
                <a:ea typeface="ＭＳ Ｐゴシック" panose="020B0600070205080204" pitchFamily="34" charset="-128"/>
              </a:defRPr>
            </a:lvl3pPr>
            <a:lvl4pPr marL="1600200" indent="-228600">
              <a:spcBef>
                <a:spcPct val="20000"/>
              </a:spcBef>
              <a:buSzPct val="100000"/>
              <a:buChar char="–"/>
              <a:defRPr sz="2000">
                <a:solidFill>
                  <a:srgbClr val="7F7F7F"/>
                </a:solidFill>
                <a:latin typeface="Times" pitchFamily="2" charset="0"/>
                <a:ea typeface="ＭＳ Ｐゴシック" panose="020B0600070205080204" pitchFamily="34" charset="-128"/>
              </a:defRPr>
            </a:lvl4pPr>
            <a:lvl5pPr marL="2057400" indent="-228600">
              <a:spcBef>
                <a:spcPct val="20000"/>
              </a:spcBef>
              <a:buSzPct val="100000"/>
              <a:buChar char="•"/>
              <a:defRPr sz="2000">
                <a:solidFill>
                  <a:srgbClr val="7F7F7F"/>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9pPr>
          </a:lstStyle>
          <a:p>
            <a:pPr algn="just" eaLnBrk="1" hangingPunct="1">
              <a:spcBef>
                <a:spcPct val="0"/>
              </a:spcBef>
              <a:spcAft>
                <a:spcPts val="600"/>
              </a:spcAft>
              <a:buSzTx/>
              <a:buFont typeface="Times" pitchFamily="2" charset="0"/>
              <a:buAutoNum type="alphaLcParenR"/>
            </a:pPr>
            <a:r>
              <a:rPr lang="en-US" altLang="en-US" sz="2000" dirty="0">
                <a:latin typeface="Calibri" panose="020F0502020204030204" pitchFamily="34" charset="0"/>
                <a:cs typeface="Calibri" panose="020F0502020204030204" pitchFamily="34" charset="0"/>
              </a:rPr>
              <a:t>Correctness Constraints</a:t>
            </a:r>
          </a:p>
          <a:p>
            <a:pPr lvl="1" algn="just" eaLnBrk="1" hangingPunct="1">
              <a:spcBef>
                <a:spcPct val="0"/>
              </a:spcBef>
              <a:spcAft>
                <a:spcPts val="600"/>
              </a:spcAft>
              <a:buSzTx/>
              <a:buFont typeface="Times" pitchFamily="2" charset="0"/>
              <a:buAutoNum type="romanUcPeriod"/>
            </a:pPr>
            <a:r>
              <a:rPr lang="en-US" altLang="en-US" sz="1800" dirty="0">
                <a:solidFill>
                  <a:schemeClr val="tx1"/>
                </a:solidFill>
                <a:latin typeface="Calibri" panose="020F0502020204030204" pitchFamily="34" charset="0"/>
                <a:cs typeface="Calibri" panose="020F0502020204030204" pitchFamily="34" charset="0"/>
              </a:rPr>
              <a:t>At most 3 cars are on the bridge at a time</a:t>
            </a:r>
          </a:p>
          <a:p>
            <a:pPr lvl="1" algn="just" eaLnBrk="1" hangingPunct="1">
              <a:spcBef>
                <a:spcPct val="0"/>
              </a:spcBef>
              <a:spcAft>
                <a:spcPts val="600"/>
              </a:spcAft>
              <a:buSzTx/>
              <a:buFont typeface="Times" pitchFamily="2" charset="0"/>
              <a:buAutoNum type="romanUcPeriod"/>
            </a:pPr>
            <a:r>
              <a:rPr lang="en-US" altLang="en-US" sz="1800" dirty="0">
                <a:solidFill>
                  <a:schemeClr val="tx1"/>
                </a:solidFill>
                <a:latin typeface="Calibri" panose="020F0502020204030204" pitchFamily="34" charset="0"/>
                <a:cs typeface="Calibri" panose="020F0502020204030204" pitchFamily="34" charset="0"/>
              </a:rPr>
              <a:t>All cars on the bridge go in the same direction</a:t>
            </a:r>
          </a:p>
          <a:p>
            <a:pPr lvl="1" algn="just" eaLnBrk="1" hangingPunct="1">
              <a:spcBef>
                <a:spcPct val="0"/>
              </a:spcBef>
              <a:spcAft>
                <a:spcPts val="600"/>
              </a:spcAft>
              <a:buSzTx/>
              <a:buFont typeface="Times" pitchFamily="2" charset="0"/>
              <a:buAutoNum type="romanUcPeriod"/>
            </a:pPr>
            <a:r>
              <a:rPr lang="en-US" altLang="en-US" sz="1800" dirty="0">
                <a:solidFill>
                  <a:schemeClr val="tx1"/>
                </a:solidFill>
                <a:latin typeface="Calibri" panose="020F0502020204030204" pitchFamily="34" charset="0"/>
                <a:cs typeface="Calibri" panose="020F0502020204030204" pitchFamily="34" charset="0"/>
              </a:rPr>
              <a:t>Whenever the bridge is empty and a car is waiting, that car should get on the bridge</a:t>
            </a:r>
          </a:p>
          <a:p>
            <a:pPr lvl="1" algn="just" eaLnBrk="1" hangingPunct="1">
              <a:spcBef>
                <a:spcPct val="0"/>
              </a:spcBef>
              <a:spcAft>
                <a:spcPts val="600"/>
              </a:spcAft>
              <a:buSzTx/>
              <a:buFont typeface="Times" pitchFamily="2" charset="0"/>
              <a:buAutoNum type="romanUcPeriod"/>
            </a:pPr>
            <a:r>
              <a:rPr lang="en-US" altLang="en-US" sz="1800" dirty="0">
                <a:solidFill>
                  <a:schemeClr val="tx1"/>
                </a:solidFill>
                <a:latin typeface="Calibri" panose="020F0502020204030204" pitchFamily="34" charset="0"/>
                <a:cs typeface="Calibri" panose="020F0502020204030204" pitchFamily="34" charset="0"/>
              </a:rPr>
              <a:t>Whenever the bridge is not full and a car is waiting to go the same direction as the cars on the bridge, that car should get on the bridge</a:t>
            </a:r>
          </a:p>
          <a:p>
            <a:pPr algn="just" eaLnBrk="1" hangingPunct="1">
              <a:spcBef>
                <a:spcPct val="0"/>
              </a:spcBef>
              <a:spcAft>
                <a:spcPts val="600"/>
              </a:spcAft>
              <a:buSzTx/>
              <a:buFont typeface="Times" pitchFamily="2" charset="0"/>
              <a:buAutoNum type="alphaLcParenR"/>
            </a:pPr>
            <a:endParaRPr lang="en-US" altLang="en-US" sz="2400" dirty="0">
              <a:latin typeface="Calibri" panose="020F0502020204030204" pitchFamily="34" charset="0"/>
              <a:cs typeface="Calibri" panose="020F0502020204030204" pitchFamily="34" charset="0"/>
            </a:endParaRPr>
          </a:p>
          <a:p>
            <a:pPr algn="just" eaLnBrk="1" hangingPunct="1">
              <a:spcBef>
                <a:spcPct val="0"/>
              </a:spcBef>
              <a:spcAft>
                <a:spcPts val="600"/>
              </a:spcAft>
              <a:buSzTx/>
              <a:buFont typeface="Times" pitchFamily="2" charset="0"/>
              <a:buAutoNum type="alphaLcParenR"/>
            </a:pPr>
            <a:r>
              <a:rPr lang="en-US" altLang="en-US" sz="2000" dirty="0">
                <a:latin typeface="Calibri" panose="020F0502020204030204" pitchFamily="34" charset="0"/>
                <a:cs typeface="Calibri" panose="020F0502020204030204" pitchFamily="34" charset="0"/>
              </a:rPr>
              <a:t>Cars will be waiting to get on the bridge, but in two directions. Use an array of two condition variables, </a:t>
            </a:r>
            <a:r>
              <a:rPr lang="en-US" altLang="en-US" sz="2000" dirty="0">
                <a:solidFill>
                  <a:srgbClr val="FF0000"/>
                </a:solidFill>
                <a:latin typeface="Calibri" panose="020F0502020204030204" pitchFamily="34" charset="0"/>
                <a:cs typeface="Calibri" panose="020F0502020204030204" pitchFamily="34" charset="0"/>
              </a:rPr>
              <a:t>waitingToGo[2].</a:t>
            </a:r>
          </a:p>
          <a:p>
            <a:pPr algn="just" eaLnBrk="1" hangingPunct="1">
              <a:spcBef>
                <a:spcPct val="0"/>
              </a:spcBef>
              <a:spcAft>
                <a:spcPts val="600"/>
              </a:spcAft>
              <a:buSzTx/>
              <a:buFont typeface="Times" pitchFamily="2" charset="0"/>
              <a:buAutoNum type="alphaLcParenR"/>
            </a:pPr>
            <a:r>
              <a:rPr lang="en-US" altLang="en-US" sz="2000" dirty="0">
                <a:latin typeface="Calibri" panose="020F0502020204030204" pitchFamily="34" charset="0"/>
                <a:cs typeface="Calibri" panose="020F0502020204030204" pitchFamily="34" charset="0"/>
              </a:rPr>
              <a:t>It will be necessary to know the number of cars on the bridge (</a:t>
            </a:r>
            <a:r>
              <a:rPr lang="en-US" altLang="en-US" sz="2000" dirty="0">
                <a:solidFill>
                  <a:srgbClr val="FF0000"/>
                </a:solidFill>
                <a:latin typeface="Calibri" panose="020F0502020204030204" pitchFamily="34" charset="0"/>
                <a:cs typeface="Calibri" panose="020F0502020204030204" pitchFamily="34" charset="0"/>
              </a:rPr>
              <a:t>cars</a:t>
            </a:r>
            <a:r>
              <a:rPr lang="en-US" altLang="en-US" sz="2000" dirty="0">
                <a:latin typeface="Calibri" panose="020F0502020204030204" pitchFamily="34" charset="0"/>
                <a:cs typeface="Calibri" panose="020F0502020204030204" pitchFamily="34" charset="0"/>
              </a:rPr>
              <a:t>, initialized to 0), and the direction of these cars if there are any (call it </a:t>
            </a:r>
            <a:r>
              <a:rPr lang="en-US" altLang="en-US" sz="2000" dirty="0">
                <a:solidFill>
                  <a:srgbClr val="FF0000"/>
                </a:solidFill>
                <a:latin typeface="Calibri" panose="020F0502020204030204" pitchFamily="34" charset="0"/>
                <a:cs typeface="Calibri" panose="020F0502020204030204" pitchFamily="34" charset="0"/>
              </a:rPr>
              <a:t>current-direction</a:t>
            </a:r>
            <a:r>
              <a:rPr lang="en-US" altLang="en-US" sz="2000" dirty="0">
                <a:latin typeface="Calibri" panose="020F0502020204030204" pitchFamily="34" charset="0"/>
                <a:cs typeface="Calibri" panose="020F0502020204030204" pitchFamily="34" charset="0"/>
              </a:rPr>
              <a:t>). It will also be useful to know the number of cars waiting to go in each direction; use an array </a:t>
            </a:r>
            <a:r>
              <a:rPr lang="en-US" altLang="en-US" sz="2000" dirty="0">
                <a:solidFill>
                  <a:srgbClr val="FF0000"/>
                </a:solidFill>
                <a:latin typeface="Calibri" panose="020F0502020204030204" pitchFamily="34" charset="0"/>
                <a:cs typeface="Calibri" panose="020F0502020204030204" pitchFamily="34" charset="0"/>
              </a:rPr>
              <a:t>waiters[2]</a:t>
            </a:r>
            <a:r>
              <a:rPr lang="en-US" alt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4819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xEl>
                                              <p:pRg st="7" end="7"/>
                                            </p:txEl>
                                          </p:spTgt>
                                        </p:tgtEl>
                                        <p:attrNameLst>
                                          <p:attrName>style.visibility</p:attrName>
                                        </p:attrNameLst>
                                      </p:cBhvr>
                                      <p:to>
                                        <p:strVal val="visible"/>
                                      </p:to>
                                    </p:set>
                                    <p:animEffect transition="in" filter="fade">
                                      <p:cBhvr>
                                        <p:cTn id="11"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a:extLst>
              <a:ext uri="{FF2B5EF4-FFF2-40B4-BE49-F238E27FC236}">
                <a16:creationId xmlns:a16="http://schemas.microsoft.com/office/drawing/2014/main" id="{0B075A63-DE75-1648-887F-CA7D46C5D112}"/>
              </a:ext>
            </a:extLst>
          </p:cNvPr>
          <p:cNvSpPr>
            <a:spLocks noGrp="1" noChangeArrowheads="1"/>
          </p:cNvSpPr>
          <p:nvPr>
            <p:ph type="title"/>
          </p:nvPr>
        </p:nvSpPr>
        <p:spPr>
          <a:xfrm>
            <a:off x="250825" y="252413"/>
            <a:ext cx="7391400" cy="609600"/>
          </a:xfrm>
        </p:spPr>
        <p:txBody>
          <a:bodyPr/>
          <a:lstStyle/>
          <a:p>
            <a:pPr algn="l"/>
            <a:r>
              <a:rPr lang="en-GB" altLang="en-SE" sz="3200" dirty="0">
                <a:latin typeface="Calibri" panose="020F0502020204030204" pitchFamily="34" charset="0"/>
                <a:ea typeface="ＭＳ Ｐゴシック" panose="020B0600070205080204" pitchFamily="34" charset="-128"/>
                <a:cs typeface="Calibri" panose="020F0502020204030204" pitchFamily="34" charset="0"/>
              </a:rPr>
              <a:t>Bridge Problem - Solution</a:t>
            </a:r>
          </a:p>
        </p:txBody>
      </p:sp>
      <p:sp>
        <p:nvSpPr>
          <p:cNvPr id="8" name="Rectangle 7">
            <a:extLst>
              <a:ext uri="{FF2B5EF4-FFF2-40B4-BE49-F238E27FC236}">
                <a16:creationId xmlns:a16="http://schemas.microsoft.com/office/drawing/2014/main" id="{9DCCD022-5891-0743-BBFE-EDA296D5733A}"/>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sp>
        <p:nvSpPr>
          <p:cNvPr id="5" name="TextBox 9">
            <a:extLst>
              <a:ext uri="{FF2B5EF4-FFF2-40B4-BE49-F238E27FC236}">
                <a16:creationId xmlns:a16="http://schemas.microsoft.com/office/drawing/2014/main" id="{F47E1799-3221-6B4D-9C36-F866E9307E5D}"/>
              </a:ext>
            </a:extLst>
          </p:cNvPr>
          <p:cNvSpPr txBox="1">
            <a:spLocks noChangeArrowheads="1"/>
          </p:cNvSpPr>
          <p:nvPr/>
        </p:nvSpPr>
        <p:spPr bwMode="auto">
          <a:xfrm>
            <a:off x="250825" y="1241504"/>
            <a:ext cx="799465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pitchFamily="2" charset="0"/>
                <a:ea typeface="ＭＳ Ｐゴシック" panose="020B0600070205080204" pitchFamily="34" charset="-128"/>
              </a:defRPr>
            </a:lvl1pPr>
            <a:lvl2pPr marL="37931725" indent="-37474525">
              <a:spcBef>
                <a:spcPct val="20000"/>
              </a:spcBef>
              <a:buSzPct val="100000"/>
              <a:buChar char="–"/>
              <a:defRPr sz="2800">
                <a:solidFill>
                  <a:srgbClr val="404040"/>
                </a:solidFill>
                <a:latin typeface="Times" pitchFamily="2" charset="0"/>
                <a:ea typeface="ＭＳ Ｐゴシック" panose="020B0600070205080204" pitchFamily="34" charset="-128"/>
              </a:defRPr>
            </a:lvl2pPr>
            <a:lvl3pPr marL="1143000" indent="-228600">
              <a:spcBef>
                <a:spcPct val="20000"/>
              </a:spcBef>
              <a:buSzPct val="100000"/>
              <a:buChar char="•"/>
              <a:defRPr sz="2400">
                <a:solidFill>
                  <a:srgbClr val="7F7F7F"/>
                </a:solidFill>
                <a:latin typeface="Times" pitchFamily="2" charset="0"/>
                <a:ea typeface="ＭＳ Ｐゴシック" panose="020B0600070205080204" pitchFamily="34" charset="-128"/>
              </a:defRPr>
            </a:lvl3pPr>
            <a:lvl4pPr marL="1600200" indent="-228600">
              <a:spcBef>
                <a:spcPct val="20000"/>
              </a:spcBef>
              <a:buSzPct val="100000"/>
              <a:buChar char="–"/>
              <a:defRPr sz="2000">
                <a:solidFill>
                  <a:srgbClr val="7F7F7F"/>
                </a:solidFill>
                <a:latin typeface="Times" pitchFamily="2" charset="0"/>
                <a:ea typeface="ＭＳ Ｐゴシック" panose="020B0600070205080204" pitchFamily="34" charset="-128"/>
              </a:defRPr>
            </a:lvl4pPr>
            <a:lvl5pPr marL="2057400" indent="-228600">
              <a:spcBef>
                <a:spcPct val="20000"/>
              </a:spcBef>
              <a:buSzPct val="100000"/>
              <a:buChar char="•"/>
              <a:defRPr sz="2000">
                <a:solidFill>
                  <a:srgbClr val="7F7F7F"/>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9pPr>
          </a:lstStyle>
          <a:p>
            <a:pPr>
              <a:spcBef>
                <a:spcPct val="0"/>
              </a:spcBef>
              <a:buSzTx/>
              <a:buFontTx/>
              <a:buNone/>
            </a:pPr>
            <a:r>
              <a:rPr lang="en-US" altLang="en-US" sz="2200" b="1" dirty="0">
                <a:latin typeface="Calibri" panose="020F0502020204030204" pitchFamily="34" charset="0"/>
                <a:cs typeface="Calibri" panose="020F0502020204030204" pitchFamily="34" charset="0"/>
              </a:rPr>
              <a:t>ArriveBridge</a:t>
            </a:r>
            <a:r>
              <a:rPr lang="en-US" altLang="en-US" sz="2200" dirty="0">
                <a:latin typeface="Calibri" panose="020F0502020204030204" pitchFamily="34" charset="0"/>
                <a:cs typeface="Calibri" panose="020F0502020204030204" pitchFamily="34" charset="0"/>
              </a:rPr>
              <a:t>(int direction) {</a:t>
            </a:r>
          </a:p>
          <a:p>
            <a:pPr>
              <a:spcBef>
                <a:spcPct val="0"/>
              </a:spcBef>
              <a:buSzTx/>
              <a:buFontTx/>
              <a:buNone/>
            </a:pPr>
            <a:r>
              <a:rPr lang="en-US" altLang="en-US" sz="2200" dirty="0">
                <a:latin typeface="Calibri" panose="020F0502020204030204" pitchFamily="34" charset="0"/>
                <a:cs typeface="Calibri" panose="020F0502020204030204" pitchFamily="34" charset="0"/>
              </a:rPr>
              <a:t>     lock.acquire();</a:t>
            </a:r>
          </a:p>
          <a:p>
            <a:pPr>
              <a:spcBef>
                <a:spcPct val="0"/>
              </a:spcBef>
              <a:buSzTx/>
              <a:buFontTx/>
              <a:buNone/>
            </a:pPr>
            <a:endParaRPr lang="en-US" altLang="en-US" sz="2200" dirty="0">
              <a:latin typeface="Calibri" panose="020F0502020204030204" pitchFamily="34" charset="0"/>
              <a:cs typeface="Calibri" panose="020F0502020204030204" pitchFamily="34" charset="0"/>
            </a:endParaRPr>
          </a:p>
          <a:p>
            <a:pPr>
              <a:spcBef>
                <a:spcPct val="0"/>
              </a:spcBef>
              <a:buSzTx/>
              <a:buFontTx/>
              <a:buNone/>
            </a:pPr>
            <a:r>
              <a:rPr lang="en-US" altLang="en-US" sz="2200" dirty="0">
                <a:solidFill>
                  <a:schemeClr val="bg2">
                    <a:lumMod val="50000"/>
                  </a:schemeClr>
                </a:solidFill>
                <a:latin typeface="Calibri" panose="020F0502020204030204" pitchFamily="34" charset="0"/>
                <a:cs typeface="Calibri" panose="020F0502020204030204" pitchFamily="34" charset="0"/>
              </a:rPr>
              <a:t>     // while can't get on the bridge, wait</a:t>
            </a:r>
          </a:p>
          <a:p>
            <a:pPr>
              <a:spcBef>
                <a:spcPct val="0"/>
              </a:spcBef>
              <a:buSzTx/>
              <a:buFontTx/>
              <a:buNone/>
            </a:pPr>
            <a:r>
              <a:rPr lang="en-US" altLang="en-US" sz="2200" dirty="0">
                <a:latin typeface="Calibri" panose="020F0502020204030204" pitchFamily="34" charset="0"/>
                <a:cs typeface="Calibri" panose="020F0502020204030204" pitchFamily="34" charset="0"/>
              </a:rPr>
              <a:t>     while ((cars == 3) || (cars &gt; 0 &amp;&amp; currentdirection != direction)) {</a:t>
            </a:r>
          </a:p>
          <a:p>
            <a:pPr>
              <a:spcBef>
                <a:spcPct val="0"/>
              </a:spcBef>
              <a:buSzTx/>
              <a:buFontTx/>
              <a:buNone/>
            </a:pPr>
            <a:r>
              <a:rPr lang="en-US" altLang="en-US" sz="2200" dirty="0">
                <a:latin typeface="Calibri" panose="020F0502020204030204" pitchFamily="34" charset="0"/>
                <a:cs typeface="Calibri" panose="020F0502020204030204" pitchFamily="34" charset="0"/>
              </a:rPr>
              <a:t>          waiters[direction]++;</a:t>
            </a:r>
          </a:p>
          <a:p>
            <a:pPr>
              <a:spcBef>
                <a:spcPct val="0"/>
              </a:spcBef>
              <a:buSzTx/>
              <a:buFontTx/>
              <a:buNone/>
            </a:pPr>
            <a:r>
              <a:rPr lang="en-US" altLang="en-US" sz="2200" dirty="0">
                <a:latin typeface="Calibri" panose="020F0502020204030204" pitchFamily="34" charset="0"/>
                <a:cs typeface="Calibri" panose="020F0502020204030204" pitchFamily="34" charset="0"/>
              </a:rPr>
              <a:t>          waitingToGo[direction].wait();</a:t>
            </a:r>
          </a:p>
          <a:p>
            <a:pPr>
              <a:spcBef>
                <a:spcPct val="0"/>
              </a:spcBef>
              <a:buSzTx/>
              <a:buFontTx/>
              <a:buNone/>
            </a:pPr>
            <a:r>
              <a:rPr lang="en-US" altLang="en-US" sz="2200" dirty="0">
                <a:latin typeface="Calibri" panose="020F0502020204030204" pitchFamily="34" charset="0"/>
                <a:cs typeface="Calibri" panose="020F0502020204030204" pitchFamily="34" charset="0"/>
              </a:rPr>
              <a:t>          waiters[direction]--;</a:t>
            </a:r>
          </a:p>
          <a:p>
            <a:pPr>
              <a:spcBef>
                <a:spcPct val="0"/>
              </a:spcBef>
              <a:buSzTx/>
              <a:buFontTx/>
              <a:buNone/>
            </a:pPr>
            <a:r>
              <a:rPr lang="en-US" altLang="en-US" sz="2200" dirty="0">
                <a:latin typeface="Calibri" panose="020F0502020204030204" pitchFamily="34" charset="0"/>
                <a:cs typeface="Calibri" panose="020F0502020204030204" pitchFamily="34" charset="0"/>
              </a:rPr>
              <a:t>     }</a:t>
            </a:r>
          </a:p>
          <a:p>
            <a:pPr>
              <a:spcBef>
                <a:spcPct val="0"/>
              </a:spcBef>
              <a:buSzTx/>
              <a:buFontTx/>
              <a:buNone/>
            </a:pPr>
            <a:endParaRPr lang="en-US" altLang="en-US" sz="2200" dirty="0">
              <a:latin typeface="Calibri" panose="020F0502020204030204" pitchFamily="34" charset="0"/>
              <a:cs typeface="Calibri" panose="020F0502020204030204" pitchFamily="34" charset="0"/>
            </a:endParaRPr>
          </a:p>
          <a:p>
            <a:pPr>
              <a:spcBef>
                <a:spcPct val="0"/>
              </a:spcBef>
              <a:buSzTx/>
              <a:buFontTx/>
              <a:buNone/>
            </a:pPr>
            <a:r>
              <a:rPr lang="en-US" altLang="en-US" sz="2200" dirty="0">
                <a:latin typeface="Calibri" panose="020F0502020204030204" pitchFamily="34" charset="0"/>
                <a:cs typeface="Calibri" panose="020F0502020204030204" pitchFamily="34" charset="0"/>
              </a:rPr>
              <a:t>     </a:t>
            </a:r>
            <a:r>
              <a:rPr lang="en-US" altLang="en-US" sz="2200" dirty="0">
                <a:solidFill>
                  <a:schemeClr val="bg2">
                    <a:lumMod val="50000"/>
                  </a:schemeClr>
                </a:solidFill>
                <a:latin typeface="Calibri" panose="020F0502020204030204" pitchFamily="34" charset="0"/>
                <a:cs typeface="Calibri" panose="020F0502020204030204" pitchFamily="34" charset="0"/>
              </a:rPr>
              <a:t>// get on the bridge</a:t>
            </a:r>
          </a:p>
          <a:p>
            <a:pPr>
              <a:spcBef>
                <a:spcPct val="0"/>
              </a:spcBef>
              <a:buSzTx/>
              <a:buFontTx/>
              <a:buNone/>
            </a:pPr>
            <a:r>
              <a:rPr lang="en-US" altLang="en-US" sz="2200" dirty="0">
                <a:latin typeface="Calibri" panose="020F0502020204030204" pitchFamily="34" charset="0"/>
                <a:cs typeface="Calibri" panose="020F0502020204030204" pitchFamily="34" charset="0"/>
              </a:rPr>
              <a:t>     cars++;</a:t>
            </a:r>
          </a:p>
          <a:p>
            <a:pPr>
              <a:spcBef>
                <a:spcPct val="0"/>
              </a:spcBef>
              <a:buSzTx/>
              <a:buFontTx/>
              <a:buNone/>
            </a:pPr>
            <a:r>
              <a:rPr lang="en-US" altLang="en-US" sz="2200" dirty="0">
                <a:latin typeface="Calibri" panose="020F0502020204030204" pitchFamily="34" charset="0"/>
                <a:cs typeface="Calibri" panose="020F0502020204030204" pitchFamily="34" charset="0"/>
              </a:rPr>
              <a:t>     currentdirection = direction;</a:t>
            </a:r>
          </a:p>
          <a:p>
            <a:pPr>
              <a:spcBef>
                <a:spcPct val="0"/>
              </a:spcBef>
              <a:buSzTx/>
              <a:buFontTx/>
              <a:buNone/>
            </a:pPr>
            <a:r>
              <a:rPr lang="en-US" altLang="en-US" sz="2200" dirty="0">
                <a:latin typeface="Calibri" panose="020F0502020204030204" pitchFamily="34" charset="0"/>
                <a:cs typeface="Calibri" panose="020F0502020204030204" pitchFamily="34" charset="0"/>
              </a:rPr>
              <a:t>     lock.release();</a:t>
            </a:r>
          </a:p>
          <a:p>
            <a:pPr>
              <a:spcBef>
                <a:spcPct val="0"/>
              </a:spcBef>
              <a:buSzTx/>
              <a:buFontTx/>
              <a:buNone/>
            </a:pPr>
            <a:r>
              <a:rPr lang="en-US" alt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4776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a:extLst>
              <a:ext uri="{FF2B5EF4-FFF2-40B4-BE49-F238E27FC236}">
                <a16:creationId xmlns:a16="http://schemas.microsoft.com/office/drawing/2014/main" id="{0B075A63-DE75-1648-887F-CA7D46C5D112}"/>
              </a:ext>
            </a:extLst>
          </p:cNvPr>
          <p:cNvSpPr>
            <a:spLocks noGrp="1" noChangeArrowheads="1"/>
          </p:cNvSpPr>
          <p:nvPr>
            <p:ph type="title"/>
          </p:nvPr>
        </p:nvSpPr>
        <p:spPr>
          <a:xfrm>
            <a:off x="250825" y="252413"/>
            <a:ext cx="7391400" cy="609600"/>
          </a:xfrm>
        </p:spPr>
        <p:txBody>
          <a:bodyPr/>
          <a:lstStyle/>
          <a:p>
            <a:pPr algn="l"/>
            <a:r>
              <a:rPr lang="en-GB" altLang="en-SE" sz="3200" dirty="0">
                <a:latin typeface="Calibri" panose="020F0502020204030204" pitchFamily="34" charset="0"/>
                <a:ea typeface="ＭＳ Ｐゴシック" panose="020B0600070205080204" pitchFamily="34" charset="-128"/>
                <a:cs typeface="Calibri" panose="020F0502020204030204" pitchFamily="34" charset="0"/>
              </a:rPr>
              <a:t>Bridge Problem - Solution</a:t>
            </a:r>
          </a:p>
        </p:txBody>
      </p:sp>
      <p:sp>
        <p:nvSpPr>
          <p:cNvPr id="8" name="Rectangle 7">
            <a:extLst>
              <a:ext uri="{FF2B5EF4-FFF2-40B4-BE49-F238E27FC236}">
                <a16:creationId xmlns:a16="http://schemas.microsoft.com/office/drawing/2014/main" id="{9DCCD022-5891-0743-BBFE-EDA296D5733A}"/>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sp>
        <p:nvSpPr>
          <p:cNvPr id="5" name="TextBox 9">
            <a:extLst>
              <a:ext uri="{FF2B5EF4-FFF2-40B4-BE49-F238E27FC236}">
                <a16:creationId xmlns:a16="http://schemas.microsoft.com/office/drawing/2014/main" id="{DEF76CC1-C62C-A04B-B13F-339763C49DA9}"/>
              </a:ext>
            </a:extLst>
          </p:cNvPr>
          <p:cNvSpPr txBox="1">
            <a:spLocks noChangeArrowheads="1"/>
          </p:cNvSpPr>
          <p:nvPr/>
        </p:nvSpPr>
        <p:spPr bwMode="auto">
          <a:xfrm>
            <a:off x="250825" y="1241504"/>
            <a:ext cx="799465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pitchFamily="2" charset="0"/>
                <a:ea typeface="ＭＳ Ｐゴシック" panose="020B0600070205080204" pitchFamily="34" charset="-128"/>
              </a:defRPr>
            </a:lvl1pPr>
            <a:lvl2pPr marL="37931725" indent="-37474525">
              <a:spcBef>
                <a:spcPct val="20000"/>
              </a:spcBef>
              <a:buSzPct val="100000"/>
              <a:buChar char="–"/>
              <a:defRPr sz="2800">
                <a:solidFill>
                  <a:srgbClr val="404040"/>
                </a:solidFill>
                <a:latin typeface="Times" pitchFamily="2" charset="0"/>
                <a:ea typeface="ＭＳ Ｐゴシック" panose="020B0600070205080204" pitchFamily="34" charset="-128"/>
              </a:defRPr>
            </a:lvl2pPr>
            <a:lvl3pPr marL="1143000" indent="-228600">
              <a:spcBef>
                <a:spcPct val="20000"/>
              </a:spcBef>
              <a:buSzPct val="100000"/>
              <a:buChar char="•"/>
              <a:defRPr sz="2400">
                <a:solidFill>
                  <a:srgbClr val="7F7F7F"/>
                </a:solidFill>
                <a:latin typeface="Times" pitchFamily="2" charset="0"/>
                <a:ea typeface="ＭＳ Ｐゴシック" panose="020B0600070205080204" pitchFamily="34" charset="-128"/>
              </a:defRPr>
            </a:lvl3pPr>
            <a:lvl4pPr marL="1600200" indent="-228600">
              <a:spcBef>
                <a:spcPct val="20000"/>
              </a:spcBef>
              <a:buSzPct val="100000"/>
              <a:buChar char="–"/>
              <a:defRPr sz="2000">
                <a:solidFill>
                  <a:srgbClr val="7F7F7F"/>
                </a:solidFill>
                <a:latin typeface="Times" pitchFamily="2" charset="0"/>
                <a:ea typeface="ＭＳ Ｐゴシック" panose="020B0600070205080204" pitchFamily="34" charset="-128"/>
              </a:defRPr>
            </a:lvl4pPr>
            <a:lvl5pPr marL="2057400" indent="-228600">
              <a:spcBef>
                <a:spcPct val="20000"/>
              </a:spcBef>
              <a:buSzPct val="100000"/>
              <a:buChar char="•"/>
              <a:defRPr sz="2000">
                <a:solidFill>
                  <a:srgbClr val="7F7F7F"/>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rgbClr val="7F7F7F"/>
                </a:solidFill>
                <a:latin typeface="Times" pitchFamily="2" charset="0"/>
                <a:ea typeface="ＭＳ Ｐゴシック" panose="020B0600070205080204" pitchFamily="34" charset="-128"/>
              </a:defRPr>
            </a:lvl9pPr>
          </a:lstStyle>
          <a:p>
            <a:pPr>
              <a:spcBef>
                <a:spcPct val="0"/>
              </a:spcBef>
              <a:buSzTx/>
              <a:buFontTx/>
              <a:buNone/>
            </a:pPr>
            <a:r>
              <a:rPr lang="en-US" altLang="en-US" sz="2200" b="1" dirty="0">
                <a:latin typeface="Calibri" panose="020F0502020204030204" pitchFamily="34" charset="0"/>
                <a:cs typeface="Calibri" panose="020F0502020204030204" pitchFamily="34" charset="0"/>
              </a:rPr>
              <a:t>ExitBridge</a:t>
            </a:r>
            <a:r>
              <a:rPr lang="en-US" altLang="en-US" sz="2200" dirty="0">
                <a:latin typeface="Calibri" panose="020F0502020204030204" pitchFamily="34" charset="0"/>
                <a:cs typeface="Calibri" panose="020F0502020204030204" pitchFamily="34" charset="0"/>
              </a:rPr>
              <a:t>() {</a:t>
            </a:r>
          </a:p>
          <a:p>
            <a:pPr>
              <a:spcBef>
                <a:spcPct val="0"/>
              </a:spcBef>
              <a:buSzTx/>
              <a:buFontTx/>
              <a:buNone/>
            </a:pPr>
            <a:r>
              <a:rPr lang="en-US" altLang="en-US" sz="2200" dirty="0">
                <a:latin typeface="Calibri" panose="020F0502020204030204" pitchFamily="34" charset="0"/>
                <a:cs typeface="Calibri" panose="020F0502020204030204" pitchFamily="34" charset="0"/>
              </a:rPr>
              <a:t>     lock.acquire();</a:t>
            </a:r>
          </a:p>
          <a:p>
            <a:pPr>
              <a:spcBef>
                <a:spcPct val="0"/>
              </a:spcBef>
              <a:buSzTx/>
              <a:buFontTx/>
              <a:buNone/>
            </a:pPr>
            <a:r>
              <a:rPr lang="en-US" altLang="en-US" sz="2200" dirty="0">
                <a:latin typeface="Calibri" panose="020F0502020204030204" pitchFamily="34" charset="0"/>
                <a:cs typeface="Calibri" panose="020F0502020204030204" pitchFamily="34" charset="0"/>
              </a:rPr>
              <a:t>     cars--;</a:t>
            </a:r>
          </a:p>
          <a:p>
            <a:pPr>
              <a:spcBef>
                <a:spcPct val="0"/>
              </a:spcBef>
              <a:buSzTx/>
              <a:buFontTx/>
              <a:buNone/>
            </a:pPr>
            <a:endParaRPr lang="en-US" altLang="en-US" sz="2200" dirty="0">
              <a:latin typeface="Calibri" panose="020F0502020204030204" pitchFamily="34" charset="0"/>
              <a:cs typeface="Calibri" panose="020F0502020204030204" pitchFamily="34" charset="0"/>
            </a:endParaRPr>
          </a:p>
          <a:p>
            <a:pPr>
              <a:spcBef>
                <a:spcPct val="0"/>
              </a:spcBef>
              <a:buSzTx/>
              <a:buFontTx/>
              <a:buNone/>
            </a:pPr>
            <a:r>
              <a:rPr lang="en-US" altLang="en-US" sz="2200" dirty="0">
                <a:latin typeface="Calibri" panose="020F0502020204030204" pitchFamily="34" charset="0"/>
                <a:cs typeface="Calibri" panose="020F0502020204030204" pitchFamily="34" charset="0"/>
              </a:rPr>
              <a:t>     </a:t>
            </a:r>
            <a:r>
              <a:rPr lang="en-US" altLang="en-US" sz="2200" dirty="0">
                <a:solidFill>
                  <a:schemeClr val="bg2">
                    <a:lumMod val="50000"/>
                  </a:schemeClr>
                </a:solidFill>
                <a:latin typeface="Calibri" panose="020F0502020204030204" pitchFamily="34" charset="0"/>
                <a:cs typeface="Calibri" panose="020F0502020204030204" pitchFamily="34" charset="0"/>
              </a:rPr>
              <a:t>// if anybody wants to go the same direction, wake them</a:t>
            </a:r>
          </a:p>
          <a:p>
            <a:pPr>
              <a:spcBef>
                <a:spcPct val="0"/>
              </a:spcBef>
              <a:buSzTx/>
              <a:buFontTx/>
              <a:buNone/>
            </a:pPr>
            <a:r>
              <a:rPr lang="en-US" altLang="en-US" sz="2200" dirty="0">
                <a:latin typeface="Calibri" panose="020F0502020204030204" pitchFamily="34" charset="0"/>
                <a:cs typeface="Calibri" panose="020F0502020204030204" pitchFamily="34" charset="0"/>
              </a:rPr>
              <a:t>     if (waiters[currentdirection] &gt; 0)</a:t>
            </a:r>
          </a:p>
          <a:p>
            <a:pPr>
              <a:spcBef>
                <a:spcPct val="0"/>
              </a:spcBef>
              <a:buSzTx/>
              <a:buFontTx/>
              <a:buNone/>
            </a:pPr>
            <a:r>
              <a:rPr lang="en-US" altLang="en-US" sz="2200" dirty="0">
                <a:latin typeface="Calibri" panose="020F0502020204030204" pitchFamily="34" charset="0"/>
                <a:cs typeface="Calibri" panose="020F0502020204030204" pitchFamily="34" charset="0"/>
              </a:rPr>
              <a:t>          waitingToGo[currentdirection].signal();</a:t>
            </a:r>
          </a:p>
          <a:p>
            <a:pPr>
              <a:spcBef>
                <a:spcPct val="0"/>
              </a:spcBef>
              <a:buSzTx/>
              <a:buFontTx/>
              <a:buNone/>
            </a:pPr>
            <a:r>
              <a:rPr lang="en-US" altLang="en-US" sz="2200" dirty="0">
                <a:latin typeface="Calibri" panose="020F0502020204030204" pitchFamily="34" charset="0"/>
                <a:cs typeface="Calibri" panose="020F0502020204030204" pitchFamily="34" charset="0"/>
              </a:rPr>
              <a:t>   </a:t>
            </a:r>
          </a:p>
          <a:p>
            <a:pPr>
              <a:spcBef>
                <a:spcPct val="0"/>
              </a:spcBef>
              <a:buSzTx/>
              <a:buFontTx/>
              <a:buNone/>
            </a:pPr>
            <a:r>
              <a:rPr lang="en-US" altLang="en-US" sz="2200" dirty="0">
                <a:solidFill>
                  <a:schemeClr val="bg2">
                    <a:lumMod val="50000"/>
                  </a:schemeClr>
                </a:solidFill>
                <a:latin typeface="Calibri" panose="020F0502020204030204" pitchFamily="34" charset="0"/>
                <a:cs typeface="Calibri" panose="020F0502020204030204" pitchFamily="34" charset="0"/>
              </a:rPr>
              <a:t>     // else if empty, try to wake somebody going the other way</a:t>
            </a:r>
          </a:p>
          <a:p>
            <a:pPr>
              <a:spcBef>
                <a:spcPct val="0"/>
              </a:spcBef>
              <a:buSzTx/>
              <a:buFontTx/>
              <a:buNone/>
            </a:pPr>
            <a:r>
              <a:rPr lang="en-US" altLang="en-US" sz="2200" dirty="0">
                <a:latin typeface="Calibri" panose="020F0502020204030204" pitchFamily="34" charset="0"/>
                <a:cs typeface="Calibri" panose="020F0502020204030204" pitchFamily="34" charset="0"/>
              </a:rPr>
              <a:t>     else if (cars == 0)</a:t>
            </a:r>
          </a:p>
          <a:p>
            <a:pPr>
              <a:spcBef>
                <a:spcPct val="0"/>
              </a:spcBef>
              <a:buSzTx/>
              <a:buFontTx/>
              <a:buNone/>
            </a:pPr>
            <a:r>
              <a:rPr lang="en-US" altLang="en-US" sz="2200" dirty="0">
                <a:latin typeface="Calibri" panose="020F0502020204030204" pitchFamily="34" charset="0"/>
                <a:cs typeface="Calibri" panose="020F0502020204030204" pitchFamily="34" charset="0"/>
              </a:rPr>
              <a:t>          waitingToGo[1-currentdirection].broadcast();</a:t>
            </a:r>
          </a:p>
          <a:p>
            <a:pPr>
              <a:spcBef>
                <a:spcPct val="0"/>
              </a:spcBef>
              <a:buSzTx/>
              <a:buFontTx/>
              <a:buNone/>
            </a:pPr>
            <a:endParaRPr lang="en-US" altLang="en-US" sz="2200" dirty="0">
              <a:latin typeface="Calibri" panose="020F0502020204030204" pitchFamily="34" charset="0"/>
              <a:cs typeface="Calibri" panose="020F0502020204030204" pitchFamily="34" charset="0"/>
            </a:endParaRPr>
          </a:p>
          <a:p>
            <a:pPr>
              <a:spcBef>
                <a:spcPct val="0"/>
              </a:spcBef>
              <a:buSzTx/>
              <a:buFontTx/>
              <a:buNone/>
            </a:pPr>
            <a:r>
              <a:rPr lang="en-US" altLang="en-US" sz="2200" dirty="0">
                <a:latin typeface="Calibri" panose="020F0502020204030204" pitchFamily="34" charset="0"/>
                <a:cs typeface="Calibri" panose="020F0502020204030204" pitchFamily="34" charset="0"/>
              </a:rPr>
              <a:t>     lock.release();</a:t>
            </a:r>
          </a:p>
          <a:p>
            <a:pPr>
              <a:spcBef>
                <a:spcPct val="0"/>
              </a:spcBef>
              <a:buSzTx/>
              <a:buFontTx/>
              <a:buNone/>
            </a:pPr>
            <a:r>
              <a:rPr lang="en-US" alt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4203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Task</a:t>
            </a:r>
          </a:p>
        </p:txBody>
      </p:sp>
      <p:sp>
        <p:nvSpPr>
          <p:cNvPr id="4" name="Content Placeholder 2"/>
          <p:cNvSpPr>
            <a:spLocks noGrp="1"/>
          </p:cNvSpPr>
          <p:nvPr>
            <p:ph idx="1"/>
          </p:nvPr>
        </p:nvSpPr>
        <p:spPr>
          <a:xfrm>
            <a:off x="457200" y="1273629"/>
            <a:ext cx="8229600" cy="4891675"/>
          </a:xfrm>
        </p:spPr>
        <p:txBody>
          <a:bodyPr>
            <a:normAutofit/>
          </a:bodyPr>
          <a:lstStyle/>
          <a:p>
            <a:r>
              <a:rPr lang="en-US" dirty="0"/>
              <a:t>Classical IPC Problem</a:t>
            </a:r>
          </a:p>
          <a:p>
            <a:r>
              <a:rPr lang="en-US" dirty="0"/>
              <a:t>Implement a Shared bus system</a:t>
            </a:r>
          </a:p>
          <a:p>
            <a:pPr lvl="1"/>
            <a:r>
              <a:rPr lang="en-US" dirty="0"/>
              <a:t>Up to 3 threads of the same direction can use bus concurrently</a:t>
            </a:r>
          </a:p>
          <a:p>
            <a:pPr lvl="1"/>
            <a:r>
              <a:rPr lang="en-US" dirty="0"/>
              <a:t>High priority threads ahead of low priority</a:t>
            </a:r>
          </a:p>
          <a:p>
            <a:pPr lvl="1"/>
            <a:r>
              <a:rPr lang="en-US" dirty="0"/>
              <a:t>No need to consider fairness!</a:t>
            </a:r>
          </a:p>
          <a:p>
            <a:pPr lvl="1"/>
            <a:r>
              <a:rPr lang="en-US" dirty="0"/>
              <a:t>Prototype functions already implemented in:</a:t>
            </a:r>
          </a:p>
          <a:p>
            <a:pPr lvl="2"/>
            <a:r>
              <a:rPr lang="en-US" dirty="0"/>
              <a:t>src/devices/batch-scheduler.c </a:t>
            </a:r>
          </a:p>
          <a:p>
            <a:pPr marL="914400" lvl="1" indent="-514350"/>
            <a:endParaRPr lang="en-US" dirty="0"/>
          </a:p>
        </p:txBody>
      </p:sp>
      <p:sp>
        <p:nvSpPr>
          <p:cNvPr id="5" name="Rectangle 4">
            <a:extLst>
              <a:ext uri="{FF2B5EF4-FFF2-40B4-BE49-F238E27FC236}">
                <a16:creationId xmlns:a16="http://schemas.microsoft.com/office/drawing/2014/main" id="{2667B045-8883-D34C-AED5-DB4E6CE77998}"/>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132656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Task</a:t>
            </a:r>
          </a:p>
        </p:txBody>
      </p:sp>
      <p:sp>
        <p:nvSpPr>
          <p:cNvPr id="5" name="Rectangle 4">
            <a:extLst>
              <a:ext uri="{FF2B5EF4-FFF2-40B4-BE49-F238E27FC236}">
                <a16:creationId xmlns:a16="http://schemas.microsoft.com/office/drawing/2014/main" id="{2667B045-8883-D34C-AED5-DB4E6CE77998}"/>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pic>
        <p:nvPicPr>
          <p:cNvPr id="8" name="Picture 7" descr="Text&#10;&#10;Description automatically generated">
            <a:extLst>
              <a:ext uri="{FF2B5EF4-FFF2-40B4-BE49-F238E27FC236}">
                <a16:creationId xmlns:a16="http://schemas.microsoft.com/office/drawing/2014/main" id="{E5BFB7FA-9120-E945-9526-108F1D3BA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09" y="1556792"/>
            <a:ext cx="1955800" cy="952500"/>
          </a:xfrm>
          <a:prstGeom prst="rect">
            <a:avLst/>
          </a:prstGeom>
        </p:spPr>
      </p:pic>
      <p:sp>
        <p:nvSpPr>
          <p:cNvPr id="11" name="Arc 10">
            <a:extLst>
              <a:ext uri="{FF2B5EF4-FFF2-40B4-BE49-F238E27FC236}">
                <a16:creationId xmlns:a16="http://schemas.microsoft.com/office/drawing/2014/main" id="{2145D1D2-7808-C14B-9513-B658A20073A5}"/>
              </a:ext>
            </a:extLst>
          </p:cNvPr>
          <p:cNvSpPr/>
          <p:nvPr/>
        </p:nvSpPr>
        <p:spPr bwMode="auto">
          <a:xfrm>
            <a:off x="395536" y="1874554"/>
            <a:ext cx="3816424" cy="1878152"/>
          </a:xfrm>
          <a:prstGeom prst="arc">
            <a:avLst>
              <a:gd name="adj1" fmla="val 16200000"/>
              <a:gd name="adj2" fmla="val 20821765"/>
            </a:avLst>
          </a:prstGeom>
          <a:noFill/>
          <a:ln w="19050" cap="flat" cmpd="sng" algn="ctr">
            <a:solidFill>
              <a:srgbClr val="C0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sp>
        <p:nvSpPr>
          <p:cNvPr id="12" name="Arc 11">
            <a:extLst>
              <a:ext uri="{FF2B5EF4-FFF2-40B4-BE49-F238E27FC236}">
                <a16:creationId xmlns:a16="http://schemas.microsoft.com/office/drawing/2014/main" id="{E60B9B1C-0579-A548-A142-9B560C52AF59}"/>
              </a:ext>
            </a:extLst>
          </p:cNvPr>
          <p:cNvSpPr/>
          <p:nvPr/>
        </p:nvSpPr>
        <p:spPr bwMode="auto">
          <a:xfrm>
            <a:off x="1325848" y="2158311"/>
            <a:ext cx="1955800" cy="1949411"/>
          </a:xfrm>
          <a:prstGeom prst="arc">
            <a:avLst>
              <a:gd name="adj1" fmla="val 16200000"/>
              <a:gd name="adj2" fmla="val 43752"/>
            </a:avLst>
          </a:prstGeom>
          <a:noFill/>
          <a:ln w="19050" cap="flat" cmpd="sng" algn="ctr">
            <a:solidFill>
              <a:srgbClr val="C0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sp>
        <p:nvSpPr>
          <p:cNvPr id="13" name="TextBox 12">
            <a:extLst>
              <a:ext uri="{FF2B5EF4-FFF2-40B4-BE49-F238E27FC236}">
                <a16:creationId xmlns:a16="http://schemas.microsoft.com/office/drawing/2014/main" id="{14844420-C819-594A-A3C2-C2494F5C5873}"/>
              </a:ext>
            </a:extLst>
          </p:cNvPr>
          <p:cNvSpPr txBox="1"/>
          <p:nvPr/>
        </p:nvSpPr>
        <p:spPr>
          <a:xfrm>
            <a:off x="3668614" y="2351965"/>
            <a:ext cx="4387479" cy="461665"/>
          </a:xfrm>
          <a:prstGeom prst="rect">
            <a:avLst/>
          </a:prstGeom>
          <a:noFill/>
        </p:spPr>
        <p:txBody>
          <a:bodyPr wrap="square" rtlCol="0">
            <a:spAutoFit/>
          </a:bodyPr>
          <a:lstStyle/>
          <a:p>
            <a:r>
              <a:rPr lang="en-GB" dirty="0"/>
              <a:t>{SENDER, RECEIVER}</a:t>
            </a:r>
          </a:p>
        </p:txBody>
      </p:sp>
      <p:sp>
        <p:nvSpPr>
          <p:cNvPr id="14" name="TextBox 13">
            <a:extLst>
              <a:ext uri="{FF2B5EF4-FFF2-40B4-BE49-F238E27FC236}">
                <a16:creationId xmlns:a16="http://schemas.microsoft.com/office/drawing/2014/main" id="{BDDA62DA-B501-5647-A580-BEB4E4058A21}"/>
              </a:ext>
            </a:extLst>
          </p:cNvPr>
          <p:cNvSpPr txBox="1"/>
          <p:nvPr/>
        </p:nvSpPr>
        <p:spPr>
          <a:xfrm>
            <a:off x="2842033" y="3097387"/>
            <a:ext cx="2739853" cy="461665"/>
          </a:xfrm>
          <a:prstGeom prst="rect">
            <a:avLst/>
          </a:prstGeom>
          <a:noFill/>
        </p:spPr>
        <p:txBody>
          <a:bodyPr wrap="none" rtlCol="0">
            <a:spAutoFit/>
          </a:bodyPr>
          <a:lstStyle/>
          <a:p>
            <a:r>
              <a:rPr lang="en-GB" dirty="0"/>
              <a:t>{NORMAL, HIGH}</a:t>
            </a:r>
          </a:p>
        </p:txBody>
      </p:sp>
    </p:spTree>
    <p:extLst>
      <p:ext uri="{BB962C8B-B14F-4D97-AF65-F5344CB8AC3E}">
        <p14:creationId xmlns:p14="http://schemas.microsoft.com/office/powerpoint/2010/main" val="51060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Task</a:t>
            </a:r>
          </a:p>
        </p:txBody>
      </p:sp>
      <p:sp>
        <p:nvSpPr>
          <p:cNvPr id="5" name="Rectangle 4">
            <a:extLst>
              <a:ext uri="{FF2B5EF4-FFF2-40B4-BE49-F238E27FC236}">
                <a16:creationId xmlns:a16="http://schemas.microsoft.com/office/drawing/2014/main" id="{2667B045-8883-D34C-AED5-DB4E6CE77998}"/>
              </a:ext>
            </a:extLst>
          </p:cNvPr>
          <p:cNvSpPr/>
          <p:nvPr/>
        </p:nvSpPr>
        <p:spPr bwMode="auto">
          <a:xfrm>
            <a:off x="26041" y="6412150"/>
            <a:ext cx="1512168" cy="410572"/>
          </a:xfrm>
          <a:prstGeom prst="rect">
            <a:avLst/>
          </a:prstGeom>
          <a:solidFill>
            <a:srgbClr val="032E8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8" charset="0"/>
            </a:endParaRPr>
          </a:p>
        </p:txBody>
      </p:sp>
      <p:pic>
        <p:nvPicPr>
          <p:cNvPr id="10" name="Picture 9" descr="Text&#10;&#10;Description automatically generated">
            <a:extLst>
              <a:ext uri="{FF2B5EF4-FFF2-40B4-BE49-F238E27FC236}">
                <a16:creationId xmlns:a16="http://schemas.microsoft.com/office/drawing/2014/main" id="{A474AD24-4008-8847-A8EC-B230163B5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0" y="1330675"/>
            <a:ext cx="7454900" cy="4584700"/>
          </a:xfrm>
          <a:prstGeom prst="rect">
            <a:avLst/>
          </a:prstGeom>
        </p:spPr>
      </p:pic>
    </p:spTree>
    <p:extLst>
      <p:ext uri="{BB962C8B-B14F-4D97-AF65-F5344CB8AC3E}">
        <p14:creationId xmlns:p14="http://schemas.microsoft.com/office/powerpoint/2010/main" val="4282781876"/>
      </p:ext>
    </p:extLst>
  </p:cSld>
  <p:clrMapOvr>
    <a:masterClrMapping/>
  </p:clrMapOvr>
</p:sld>
</file>

<file path=ppt/theme/theme1.xml><?xml version="1.0" encoding="utf-8"?>
<a:theme xmlns:a="http://schemas.openxmlformats.org/drawingml/2006/main" name="Microsoft Office 98">
  <a:themeElements>
    <a:clrScheme name="">
      <a:dk1>
        <a:srgbClr val="000000"/>
      </a:dk1>
      <a:lt1>
        <a:srgbClr val="FFFFFF"/>
      </a:lt1>
      <a:dk2>
        <a:srgbClr val="000000"/>
      </a:dk2>
      <a:lt2>
        <a:srgbClr val="919191"/>
      </a:lt2>
      <a:accent1>
        <a:srgbClr val="072970"/>
      </a:accent1>
      <a:accent2>
        <a:srgbClr val="00AE00"/>
      </a:accent2>
      <a:accent3>
        <a:srgbClr val="FFFFFF"/>
      </a:accent3>
      <a:accent4>
        <a:srgbClr val="000000"/>
      </a:accent4>
      <a:accent5>
        <a:srgbClr val="AAACBB"/>
      </a:accent5>
      <a:accent6>
        <a:srgbClr val="009D00"/>
      </a:accent6>
      <a:hlink>
        <a:srgbClr val="FC0128"/>
      </a:hlink>
      <a:folHlink>
        <a:srgbClr val="CECECE"/>
      </a:folHlink>
    </a:clrScheme>
    <a:fontScheme name="Microsoft Office 98">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sv-SE"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sv-SE"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Microsoft Office 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Office 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Office 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Office 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Office 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Office 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Office 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124475</TotalTime>
  <Pages>1</Pages>
  <Words>669</Words>
  <Application>Microsoft Macintosh PowerPoint</Application>
  <PresentationFormat>On-screen Show (4:3)</PresentationFormat>
  <Paragraphs>80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Courier New</vt:lpstr>
      <vt:lpstr>Times</vt:lpstr>
      <vt:lpstr>Microsoft Office 98</vt:lpstr>
      <vt:lpstr>PowerPoint Presentation</vt:lpstr>
      <vt:lpstr>Lab Overview</vt:lpstr>
      <vt:lpstr>Bridge Problem</vt:lpstr>
      <vt:lpstr>Bridge Problem - Solution</vt:lpstr>
      <vt:lpstr>Bridge Problem - Solution</vt:lpstr>
      <vt:lpstr>Bridge Problem - Solution</vt:lpstr>
      <vt:lpstr>Lab Task</vt:lpstr>
      <vt:lpstr>Lab Task</vt:lpstr>
      <vt:lpstr>Lab Task</vt:lpstr>
      <vt:lpstr>Lab Task</vt:lpstr>
      <vt:lpstr>Lab Task</vt:lpstr>
      <vt:lpstr>Assignment Overview</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description>Detta är ett första utkast till PowerPoint-mall.</dc:description>
  <cp:lastModifiedBy>Dimitris Pal</cp:lastModifiedBy>
  <cp:revision>2994</cp:revision>
  <cp:lastPrinted>1998-09-09T14:00:36Z</cp:lastPrinted>
  <dcterms:created xsi:type="dcterms:W3CDTF">2015-12-01T15:26:56Z</dcterms:created>
  <dcterms:modified xsi:type="dcterms:W3CDTF">2021-10-04T11:17:40Z</dcterms:modified>
</cp:coreProperties>
</file>