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4" r:id="rId5"/>
    <p:sldId id="267" r:id="rId6"/>
    <p:sldId id="260" r:id="rId7"/>
    <p:sldId id="268" r:id="rId8"/>
    <p:sldId id="276" r:id="rId9"/>
    <p:sldId id="277" r:id="rId10"/>
    <p:sldId id="275" r:id="rId11"/>
    <p:sldId id="262" r:id="rId12"/>
    <p:sldId id="278" r:id="rId13"/>
    <p:sldId id="279" r:id="rId14"/>
    <p:sldId id="273" r:id="rId15"/>
    <p:sldId id="271" r:id="rId1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49141-DB7A-C273-BA7D-05C49A6C3019}" v="5" dt="2023-09-18T08:56:01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9187-7573-554C-9395-6699764E8E99}" type="datetimeFigureOut">
              <a:rPr lang="x-none" smtClean="0"/>
              <a:t>19/09/2023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0C35F-5BA5-CF47-B9E5-C9BBF677575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1046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of elements containing the positions and types of pieces you move 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0C35F-5BA5-CF47-B9E5-C9BBF6775757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481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0C35F-5BA5-CF47-B9E5-C9BBF6775757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4131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0C35F-5BA5-CF47-B9E5-C9BBF6775757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8477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F399-A1CA-6841-96DA-6E1BA74D4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FE42A-4557-3846-AA5F-9A3A19CD4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FC3C0-7805-7E46-A616-BA7445B6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E721-05BE-CD45-9A01-E9492FB27804}" type="datetimeFigureOut">
              <a:rPr lang="x-none" smtClean="0"/>
              <a:t>19/09/2023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9F85-888D-BF49-86B0-388484F3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043AE-95B5-2841-AF1D-47CB0299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BDC-A31C-0F45-8A5D-040B0F3860F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4401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C9E1-D748-C14C-A60D-B17069EA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562D1-0F0D-4346-9869-9FAF79BA3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EE96-0D93-8642-AB95-140D0C5A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E721-05BE-CD45-9A01-E9492FB27804}" type="datetimeFigureOut">
              <a:rPr lang="x-none" smtClean="0"/>
              <a:t>19/09/2023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6393-F2A1-6F4B-B919-9F496FDE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7F1D-421C-6B40-AE8F-102E54A2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BDC-A31C-0F45-8A5D-040B0F3860F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629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4F661-3068-DB45-9821-8F682DA12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9E7AB-BF60-B440-884D-0C78723F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C6842-6AC6-5B46-A171-9E74F53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E721-05BE-CD45-9A01-E9492FB27804}" type="datetimeFigureOut">
              <a:rPr lang="x-none" smtClean="0"/>
              <a:t>19/09/2023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5DE54-E958-7D44-BC13-B1A832A6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19672-4B12-E34F-A3C4-574BD06C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BDC-A31C-0F45-8A5D-040B0F3860F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1635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9AE2-7777-394B-AB73-F2F960F8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1313-E7E6-C04C-92AF-0E936B5F6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22F80-7059-BF48-996D-32568C1A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E721-05BE-CD45-9A01-E9492FB27804}" type="datetimeFigureOut">
              <a:rPr lang="x-none" smtClean="0"/>
              <a:t>19/09/2023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70DD-751A-5146-87BC-98910EDB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8215-C039-A044-9DDA-1876D777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BDC-A31C-0F45-8A5D-040B0F3860F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8899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0D7E-CEF2-1544-ADC0-7247248E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A1DE0-123A-7E44-9942-5E0DEC407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5BEB-5D0D-E548-84A1-2DF82851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E721-05BE-CD45-9A01-E9492FB27804}" type="datetimeFigureOut">
              <a:rPr lang="x-none" smtClean="0"/>
              <a:t>19/09/2023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164B7-2294-6140-A685-7158D725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E253-985F-E746-BCD4-5B3093F7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BDC-A31C-0F45-8A5D-040B0F3860F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2743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EDB3-A0D4-0541-937C-EA8B0199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3687-CFE1-4B47-926C-1E109BE72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0D82-5297-944A-8B88-F5417937A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6161-7A9E-C141-AC44-52EEF3B9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E721-05BE-CD45-9A01-E9492FB27804}" type="datetimeFigureOut">
              <a:rPr lang="x-none" smtClean="0"/>
              <a:t>19/09/2023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86CBD-739A-3347-BAF0-09262C1A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782E6-5D51-D644-8A05-BCB80B91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BDC-A31C-0F45-8A5D-040B0F3860F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113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6345-4DD5-EF4F-B8D9-0F8ACCD6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32273-E108-2E49-ABEF-A1715EAA7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F00D2-DE59-2144-9CD8-50E16CAB4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70CB8-17C7-4C4E-9644-5239FE1DB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0653-856B-EE46-9471-E20B423BD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A097D-3BC6-AE42-AE74-A9E998F1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E721-05BE-CD45-9A01-E9492FB27804}" type="datetimeFigureOut">
              <a:rPr lang="x-none" smtClean="0"/>
              <a:t>19/09/2023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BFDC1-B851-8943-B2AB-28392AC9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2B134-13EE-244F-A661-B45BB744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BDC-A31C-0F45-8A5D-040B0F3860F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5124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CB43-6EE1-254D-8165-1889EB7F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07D-9300-5649-BCC8-EB0F99F0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E721-05BE-CD45-9A01-E9492FB27804}" type="datetimeFigureOut">
              <a:rPr lang="x-none" smtClean="0"/>
              <a:t>19/09/2023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1F1F1-901F-0D42-99E0-8E9A1DFE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2382E-C4E5-3E45-BA36-A57E7320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BDC-A31C-0F45-8A5D-040B0F3860F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814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CFF42-8EEB-0943-8F94-644E3FEF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E721-05BE-CD45-9A01-E9492FB27804}" type="datetimeFigureOut">
              <a:rPr lang="x-none" smtClean="0"/>
              <a:t>19/09/2023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5FA12-85FB-9B48-8F3C-72871471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20224-0610-9649-877F-C5F4DD8E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BDC-A31C-0F45-8A5D-040B0F3860F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7167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3882-6A43-694A-A33E-16631F77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7E4C-6EAB-DB48-BCB9-26E6214E6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FEDA8-9EE2-B444-ACBC-C67D4B67B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C64F1-9351-8A45-A64F-860521AE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E721-05BE-CD45-9A01-E9492FB27804}" type="datetimeFigureOut">
              <a:rPr lang="x-none" smtClean="0"/>
              <a:t>19/09/2023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9668F-7975-1F43-945B-342A53E5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5CD58-35E9-0C4D-8F19-06DC4080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BDC-A31C-0F45-8A5D-040B0F3860F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7252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E841-7E69-F343-8D04-2BB38113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AFE30-0ADE-4C44-BCCA-70885DEC4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558F8-8786-9441-A476-727FF11F2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4745A-5EBE-E140-8071-460326A8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E721-05BE-CD45-9A01-E9492FB27804}" type="datetimeFigureOut">
              <a:rPr lang="x-none" smtClean="0"/>
              <a:t>19/09/2023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E8047-9494-614F-A7DF-9FCC795D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CC8AC-E268-A84A-ABA4-03D8A63F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BDC-A31C-0F45-8A5D-040B0F3860F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30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FFC9F-64FF-124E-851E-CF54F462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F723B-9A36-5945-8477-6E6E11D8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DDDA0-B64F-3444-8FA9-59CCBB37F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E721-05BE-CD45-9A01-E9492FB27804}" type="datetimeFigureOut">
              <a:rPr lang="x-none" smtClean="0"/>
              <a:t>19/09/2023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134D-24BA-9443-832C-365463451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3F3F-FC0D-2041-B6A4-8E79107C1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57BDC-A31C-0F45-8A5D-040B0F3860F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927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drian_fernandez@ub.edu" TargetMode="External"/><Relationship Id="rId2" Type="http://schemas.openxmlformats.org/officeDocument/2006/relationships/hyperlink" Target="mailto:ignasi.cos@ub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polyxeni.gkontra@ub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AC08A-C509-6949-AB5A-95DDF0975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x-none" sz="5400" dirty="0"/>
              <a:t>Artificial Intelligence Practical 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F1AE3-CFEA-0A4D-8160-A7C84F50C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x-none" sz="2200"/>
              <a:t>Department of Mathematics and Computer Science</a:t>
            </a:r>
          </a:p>
          <a:p>
            <a:pPr algn="l"/>
            <a:r>
              <a:rPr lang="x-none" sz="2200"/>
              <a:t>Universitat de Barcelona</a:t>
            </a:r>
          </a:p>
          <a:p>
            <a:pPr algn="l"/>
            <a:r>
              <a:rPr lang="x-none" sz="2200"/>
              <a:t>Fall 2023-2024</a:t>
            </a:r>
            <a:endParaRPr lang="x-none" sz="2200" dirty="0"/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3F44B27F-4400-25BF-A148-5FB735CFE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89" r="26244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032A066-3BE5-1843-AF40-3EA98B0B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150" y="412908"/>
            <a:ext cx="2486690" cy="7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8"/>
    </mc:Choice>
    <mc:Fallback xmlns="">
      <p:transition spd="slow" advTm="22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D910-DC22-AC44-AEAC-32B1705B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AIChess.py - Other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A416-A6B7-0C4F-877F-7C32C0CB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Note!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do not need to implement BFS &amp; DFS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xample implementations</a:t>
            </a:r>
            <a:endParaRPr lang="x-none" dirty="0"/>
          </a:p>
          <a:p>
            <a:pPr lvl="1">
              <a:buFont typeface="Wingdings" pitchFamily="2" charset="2"/>
              <a:buChar char="Ø"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Breadth First Search algorithm (</a:t>
            </a:r>
            <a:r>
              <a:rPr lang="en-GB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BreadthFirstSearch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>
              <a:buFont typeface="Wingdings" pitchFamily="2" charset="2"/>
              <a:buChar char="Ø"/>
            </a:pP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Depth First Search (</a:t>
            </a:r>
            <a:r>
              <a:rPr lang="en-GB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DepthFirstSearchOptimized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DepthFirstSearch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GB" sz="2200" dirty="0"/>
              <a:t>Auxiliary functions: </a:t>
            </a:r>
            <a:r>
              <a:rPr lang="en-GB" sz="2200" dirty="0" err="1"/>
              <a:t>worthExploring</a:t>
            </a:r>
            <a:endParaRPr lang="en-GB" sz="2200" dirty="0"/>
          </a:p>
          <a:p>
            <a:pPr lvl="1">
              <a:buFont typeface="Wingdings" pitchFamily="2" charset="2"/>
              <a:buChar char="Ø"/>
            </a:pPr>
            <a:endParaRPr lang="en-GB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en-GB" dirty="0">
              <a:solidFill>
                <a:srgbClr val="D1D5DB"/>
              </a:solidFill>
              <a:latin typeface="Söhne"/>
            </a:endParaRPr>
          </a:p>
          <a:p>
            <a:pPr lvl="1">
              <a:buFont typeface="Wingdings" pitchFamily="2" charset="2"/>
              <a:buChar char="Ø"/>
            </a:pPr>
            <a:endParaRPr lang="x-none" dirty="0"/>
          </a:p>
          <a:p>
            <a:endParaRPr lang="x-non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97CACC-3AFF-9547-849B-5EB13FE953A6}"/>
              </a:ext>
            </a:extLst>
          </p:cNvPr>
          <p:cNvCxnSpPr>
            <a:cxnSpLocks/>
          </p:cNvCxnSpPr>
          <p:nvPr/>
        </p:nvCxnSpPr>
        <p:spPr>
          <a:xfrm flipV="1">
            <a:off x="278160" y="1293611"/>
            <a:ext cx="11635680" cy="8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5CE20D8-ABF3-CC4D-8E0E-2F26D5D4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50" y="412908"/>
            <a:ext cx="2486690" cy="748162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539FA12-6AB2-654B-9E2C-91874D5C8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013" y="2982913"/>
            <a:ext cx="3328987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D910-DC22-AC44-AEAC-32B1705B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Board.py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A416-A6B7-0C4F-877F-7C32C0CB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Selected functions of interest</a:t>
            </a:r>
            <a:endParaRPr lang="x-none" dirty="0"/>
          </a:p>
          <a:p>
            <a:pPr lvl="1">
              <a:buFont typeface="Wingdings" pitchFamily="2" charset="2"/>
              <a:buChar char="Ø"/>
            </a:pPr>
            <a:r>
              <a:rPr lang="en-GB" b="1" dirty="0" err="1"/>
              <a:t>isSameState</a:t>
            </a:r>
            <a:r>
              <a:rPr lang="en-GB" b="1" dirty="0"/>
              <a:t>(self, a, b):</a:t>
            </a:r>
            <a:r>
              <a:rPr lang="x-none" b="1" dirty="0"/>
              <a:t> </a:t>
            </a:r>
            <a:r>
              <a:rPr lang="x-none" dirty="0"/>
              <a:t>Function to check whether two states of the board are the same</a:t>
            </a:r>
          </a:p>
          <a:p>
            <a:pPr lvl="1">
              <a:buFont typeface="Wingdings" pitchFamily="2" charset="2"/>
              <a:buChar char="Ø"/>
            </a:pPr>
            <a:endParaRPr lang="x-none" dirty="0"/>
          </a:p>
          <a:p>
            <a:pPr lvl="1">
              <a:buFont typeface="Wingdings" pitchFamily="2" charset="2"/>
              <a:buChar char="Ø"/>
            </a:pPr>
            <a:r>
              <a:rPr lang="en-GB" b="1" dirty="0" err="1"/>
              <a:t>getListNextStatesW</a:t>
            </a:r>
            <a:r>
              <a:rPr lang="en-GB" b="1" dirty="0"/>
              <a:t>(self, </a:t>
            </a:r>
            <a:r>
              <a:rPr lang="en-GB" b="1" dirty="0" err="1"/>
              <a:t>mypieces</a:t>
            </a:r>
            <a:r>
              <a:rPr lang="en-GB" b="1" dirty="0"/>
              <a:t>)</a:t>
            </a:r>
            <a:r>
              <a:rPr lang="x-none" dirty="0"/>
              <a:t>: Function to get the list of next possible states</a:t>
            </a:r>
          </a:p>
          <a:p>
            <a:pPr lvl="2">
              <a:buFont typeface="Wingdings" pitchFamily="2" charset="2"/>
              <a:buChar char="Ø"/>
            </a:pPr>
            <a:r>
              <a:rPr lang="x-none" dirty="0"/>
              <a:t>Watch out! To get the list of next states you have first to move the pieces in the board</a:t>
            </a:r>
          </a:p>
          <a:p>
            <a:pPr lvl="3">
              <a:buFont typeface="Wingdings" pitchFamily="2" charset="2"/>
              <a:buChar char="Ø"/>
            </a:pPr>
            <a:endParaRPr lang="x-none" dirty="0"/>
          </a:p>
          <a:p>
            <a:pPr lvl="1">
              <a:buFont typeface="Wingdings" pitchFamily="2" charset="2"/>
              <a:buChar char="Ø"/>
            </a:pPr>
            <a:r>
              <a:rPr lang="en-GB" b="1" dirty="0" err="1"/>
              <a:t>print_board</a:t>
            </a:r>
            <a:r>
              <a:rPr lang="en-GB" b="1" dirty="0"/>
              <a:t>(self): </a:t>
            </a:r>
            <a:r>
              <a:rPr lang="en-GB" dirty="0"/>
              <a:t>Print the current board</a:t>
            </a:r>
            <a:endParaRPr lang="x-non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97CACC-3AFF-9547-849B-5EB13FE953A6}"/>
              </a:ext>
            </a:extLst>
          </p:cNvPr>
          <p:cNvCxnSpPr>
            <a:cxnSpLocks/>
          </p:cNvCxnSpPr>
          <p:nvPr/>
        </p:nvCxnSpPr>
        <p:spPr>
          <a:xfrm flipV="1">
            <a:off x="278160" y="1293611"/>
            <a:ext cx="11635680" cy="8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5CE20D8-ABF3-CC4D-8E0E-2F26D5D4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50" y="412908"/>
            <a:ext cx="2486690" cy="7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8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D910-DC22-AC44-AEAC-32B1705B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Chess.py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A416-A6B7-0C4F-877F-7C32C0CB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Selected attributes of interest (instances of </a:t>
            </a:r>
            <a:r>
              <a:rPr lang="en-GB" dirty="0" err="1"/>
              <a:t>board.Board</a:t>
            </a:r>
            <a:r>
              <a:rPr lang="en-GB" dirty="0"/>
              <a:t> class)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/>
              <a:t>board</a:t>
            </a:r>
            <a:r>
              <a:rPr lang="en-GB" dirty="0"/>
              <a:t>: Represents the current state of the chessboard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Use this board to make movements for which you are certain</a:t>
            </a:r>
          </a:p>
          <a:p>
            <a:pPr lvl="2">
              <a:buFont typeface="Wingdings" pitchFamily="2" charset="2"/>
              <a:buChar char="Ø"/>
            </a:pPr>
            <a:endParaRPr lang="en-GB" dirty="0"/>
          </a:p>
          <a:p>
            <a:pPr lvl="1">
              <a:buFont typeface="Wingdings" pitchFamily="2" charset="2"/>
              <a:buChar char="Ø"/>
            </a:pPr>
            <a:r>
              <a:rPr lang="en-GB" b="1" dirty="0" err="1"/>
              <a:t>boardSim</a:t>
            </a:r>
            <a:r>
              <a:rPr lang="en-GB" dirty="0"/>
              <a:t>: Represents a simulation of the chessboard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Use this board to simulate movements to decide the best strategy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F78204-A8F1-5D43-B390-A0B852559452}"/>
              </a:ext>
            </a:extLst>
          </p:cNvPr>
          <p:cNvCxnSpPr>
            <a:cxnSpLocks/>
          </p:cNvCxnSpPr>
          <p:nvPr/>
        </p:nvCxnSpPr>
        <p:spPr>
          <a:xfrm flipV="1">
            <a:off x="278160" y="1293611"/>
            <a:ext cx="11635680" cy="8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81F59EC-FDCE-584D-9FD0-7D20D0D3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50" y="412908"/>
            <a:ext cx="2486690" cy="7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D910-DC22-AC44-AEAC-32B1705B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Chess.py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A416-A6B7-0C4F-877F-7C32C0CB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Selected functions of interest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/>
              <a:t>move(self, start, to, verbose=False): </a:t>
            </a:r>
            <a:r>
              <a:rPr lang="en-GB" dirty="0"/>
              <a:t>Function to move a piece from one “start” position to “to” position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Currently, the code does not truly eliminate pieces when a move is made (P2 requirement)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To kill pieces you will need to eliminate taken pieces from current state of board &amp; </a:t>
            </a:r>
            <a:r>
              <a:rPr lang="en-GB" dirty="0" err="1"/>
              <a:t>boardSim</a:t>
            </a:r>
            <a:r>
              <a:rPr lang="en-GB" dirty="0"/>
              <a:t> by updating this function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When blacks will be able to move, the current state for blacks should also be updated (similarly to </a:t>
            </a:r>
            <a:r>
              <a:rPr lang="en-GB" dirty="0" err="1"/>
              <a:t>currentStateW</a:t>
            </a:r>
            <a:r>
              <a:rPr lang="en-GB" dirty="0"/>
              <a:t>, </a:t>
            </a:r>
            <a:r>
              <a:rPr lang="en-GB" dirty="0" err="1"/>
              <a:t>currentStateB</a:t>
            </a:r>
            <a:r>
              <a:rPr lang="en-GB" dirty="0"/>
              <a:t>).</a:t>
            </a:r>
          </a:p>
          <a:p>
            <a:pPr lvl="2">
              <a:buFont typeface="Wingdings" pitchFamily="2" charset="2"/>
              <a:buChar char="Ø"/>
            </a:pPr>
            <a:endParaRPr lang="en-GB" dirty="0"/>
          </a:p>
          <a:p>
            <a:pPr lvl="1">
              <a:buFont typeface="Wingdings" pitchFamily="2" charset="2"/>
              <a:buChar char="Ø"/>
            </a:pPr>
            <a:r>
              <a:rPr lang="en-GB" b="1" dirty="0" err="1"/>
              <a:t>moveSim</a:t>
            </a:r>
            <a:r>
              <a:rPr lang="en-GB" b="1" dirty="0"/>
              <a:t>(self, start, to, verbose=True):  </a:t>
            </a:r>
            <a:r>
              <a:rPr lang="en-GB" dirty="0"/>
              <a:t>Function to simulate a move of the piece at `start` to `to` without making the actual move on the board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All print statements are commented out; you can uncomment and use the verbose argument for debugging or insights.</a:t>
            </a:r>
          </a:p>
          <a:p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F78204-A8F1-5D43-B390-A0B852559452}"/>
              </a:ext>
            </a:extLst>
          </p:cNvPr>
          <p:cNvCxnSpPr>
            <a:cxnSpLocks/>
          </p:cNvCxnSpPr>
          <p:nvPr/>
        </p:nvCxnSpPr>
        <p:spPr>
          <a:xfrm flipV="1">
            <a:off x="278160" y="1293611"/>
            <a:ext cx="11635680" cy="8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81F59EC-FDCE-584D-9FD0-7D20D0D3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50" y="412908"/>
            <a:ext cx="2486690" cy="7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9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D910-DC22-AC44-AEAC-32B1705B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P4. </a:t>
            </a:r>
            <a:r>
              <a:rPr lang="x-none" dirty="0"/>
              <a:t>Data Science Session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A31E78-7359-DF4A-AB97-B9E6958FBE7B}"/>
              </a:ext>
            </a:extLst>
          </p:cNvPr>
          <p:cNvCxnSpPr>
            <a:cxnSpLocks/>
          </p:cNvCxnSpPr>
          <p:nvPr/>
        </p:nvCxnSpPr>
        <p:spPr>
          <a:xfrm flipV="1">
            <a:off x="278160" y="1293611"/>
            <a:ext cx="11635680" cy="8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EC66B63-56B0-2943-99FC-151F21B5F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50" y="412908"/>
            <a:ext cx="2486690" cy="74816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1BCB55-E165-8E49-8E07-6CF3B9125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1171" cy="4351338"/>
          </a:xfrm>
        </p:spPr>
        <p:txBody>
          <a:bodyPr>
            <a:normAutofit fontScale="92500" lnSpcReduction="20000"/>
          </a:bodyPr>
          <a:lstStyle/>
          <a:p>
            <a:r>
              <a:rPr lang="x-none" dirty="0"/>
              <a:t>Prediction of heart disease using supervised machine learning (ML)</a:t>
            </a:r>
          </a:p>
          <a:p>
            <a:pPr lvl="1"/>
            <a:r>
              <a:rPr lang="x-none" dirty="0"/>
              <a:t>Binary classification problem</a:t>
            </a:r>
          </a:p>
          <a:p>
            <a:pPr lvl="1"/>
            <a:r>
              <a:rPr lang="x-none" dirty="0"/>
              <a:t>Develop a pipeline to train and test a classifier using given medical data</a:t>
            </a:r>
          </a:p>
          <a:p>
            <a:pPr lvl="1"/>
            <a:endParaRPr lang="x-none" dirty="0"/>
          </a:p>
          <a:p>
            <a:r>
              <a:rPr lang="x-none" dirty="0"/>
              <a:t>Input: Features related to health condition (categorical &amp; numerical)</a:t>
            </a:r>
          </a:p>
          <a:p>
            <a:endParaRPr lang="x-none" dirty="0"/>
          </a:p>
          <a:p>
            <a:r>
              <a:rPr lang="x-none" dirty="0"/>
              <a:t>Output: Diseased versus healthy</a:t>
            </a:r>
          </a:p>
          <a:p>
            <a:endParaRPr lang="x-none" dirty="0"/>
          </a:p>
          <a:p>
            <a:r>
              <a:rPr lang="x-none" dirty="0"/>
              <a:t>Familiarity with pandas will be helpful</a:t>
            </a:r>
            <a:endParaRPr lang="en-GB" dirty="0"/>
          </a:p>
          <a:p>
            <a:pPr lvl="1">
              <a:buFont typeface="Wingdings" pitchFamily="2" charset="2"/>
              <a:buChar char="Ø"/>
            </a:pPr>
            <a:endParaRPr lang="en-GB" dirty="0"/>
          </a:p>
          <a:p>
            <a:endParaRPr lang="x-none" dirty="0"/>
          </a:p>
          <a:p>
            <a:endParaRPr lang="x-none" dirty="0"/>
          </a:p>
          <a:p>
            <a:pPr marL="0" indent="0">
              <a:buNone/>
            </a:pPr>
            <a:endParaRPr lang="x-none" dirty="0"/>
          </a:p>
        </p:txBody>
      </p:sp>
      <p:pic>
        <p:nvPicPr>
          <p:cNvPr id="8" name="Picture 7" descr="A close-up of a toy&#10;&#10;Description automatically generated with low confidence">
            <a:extLst>
              <a:ext uri="{FF2B5EF4-FFF2-40B4-BE49-F238E27FC236}">
                <a16:creationId xmlns:a16="http://schemas.microsoft.com/office/drawing/2014/main" id="{847B9010-B67F-5044-94EE-7E794C24A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227" y="1538305"/>
            <a:ext cx="3922319" cy="42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3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AC08A-C509-6949-AB5A-95DDF0975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x-none" sz="5400" dirty="0"/>
              <a:t>Questions?</a:t>
            </a:r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3F44B27F-4400-25BF-A148-5FB735CFE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89" r="26244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0E447A1-557A-434E-AC9F-85773223D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150" y="412908"/>
            <a:ext cx="2486690" cy="7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9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A6E1-E2EF-D549-9DEC-1DC98B09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Lab &amp; Visiting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96B1-ADC0-6249-81F6-380BD49B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GB" sz="1800" b="0" i="0" u="none" strike="noStrike" dirty="0" err="1">
                <a:effectLst/>
                <a:latin typeface="Calibri" panose="020F0502020204030204" pitchFamily="34" charset="0"/>
              </a:rPr>
              <a:t>Ignasi</a:t>
            </a:r>
            <a:r>
              <a:rPr lang="en-GB" sz="1800" b="0" i="0" u="none" strike="noStrike" dirty="0">
                <a:effectLst/>
                <a:latin typeface="Calibri" panose="020F0502020204030204" pitchFamily="34" charset="0"/>
              </a:rPr>
              <a:t> Cos </a:t>
            </a:r>
          </a:p>
          <a:p>
            <a:pPr fontAlgn="base"/>
            <a:r>
              <a:rPr lang="en-GB" sz="1800" b="0" i="0" u="none" strike="noStrike" dirty="0">
                <a:effectLst/>
                <a:latin typeface="Calibri" panose="020F0502020204030204" pitchFamily="34" charset="0"/>
              </a:rPr>
              <a:t>              </a:t>
            </a:r>
            <a:r>
              <a:rPr lang="en-GB" sz="1800" dirty="0">
                <a:latin typeface="Calibri" panose="020F0502020204030204" pitchFamily="34" charset="0"/>
              </a:rPr>
              <a:t>Group</a:t>
            </a:r>
            <a:r>
              <a:rPr lang="en-GB" sz="1800" b="0" i="0" u="none" strike="noStrike" dirty="0">
                <a:effectLst/>
                <a:latin typeface="Calibri" panose="020F0502020204030204" pitchFamily="34" charset="0"/>
              </a:rPr>
              <a:t> F (Tuesdays 17-19, Classroom IB) </a:t>
            </a:r>
          </a:p>
          <a:p>
            <a:pPr fontAlgn="base"/>
            <a:r>
              <a:rPr lang="en-GB" sz="1800" b="0" i="0" u="none" strike="noStrike" dirty="0">
                <a:effectLst/>
                <a:latin typeface="Calibri" panose="020F0502020204030204" pitchFamily="34" charset="0"/>
              </a:rPr>
              <a:t>              Visiting hours: Tuesdays from 15:00 to 16:00, </a:t>
            </a:r>
            <a:r>
              <a:rPr lang="en-GB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ignasi.cos@ub.edu</a:t>
            </a:r>
            <a:endParaRPr lang="en-GB" sz="1800" b="0" i="0" u="none" strike="noStrike" dirty="0">
              <a:effectLst/>
              <a:latin typeface="Calibri" panose="020F0502020204030204" pitchFamily="34" charset="0"/>
            </a:endParaRPr>
          </a:p>
          <a:p>
            <a:pPr fontAlgn="base"/>
            <a:r>
              <a:rPr lang="en-GB" sz="1800" b="0" i="0" u="none" strike="noStrike" dirty="0">
                <a:effectLst/>
                <a:latin typeface="Calibri" panose="020F0502020204030204" pitchFamily="34" charset="0"/>
              </a:rPr>
              <a:t>Adrián Fernández Cid </a:t>
            </a:r>
          </a:p>
          <a:p>
            <a:pPr fontAlgn="base"/>
            <a:r>
              <a:rPr lang="en-GB" sz="1800" b="0" i="0" u="none" strike="noStrike" dirty="0">
                <a:effectLst/>
                <a:latin typeface="Calibri" panose="020F0502020204030204" pitchFamily="34" charset="0"/>
              </a:rPr>
              <a:t>           </a:t>
            </a:r>
            <a:r>
              <a:rPr lang="en-GB" sz="1800" dirty="0">
                <a:latin typeface="Calibri" panose="020F0502020204030204" pitchFamily="34" charset="0"/>
              </a:rPr>
              <a:t> Group</a:t>
            </a:r>
            <a:r>
              <a:rPr lang="en-GB" sz="1800" b="0" i="0" u="none" strike="noStrike" dirty="0">
                <a:effectLst/>
                <a:latin typeface="Calibri" panose="020F0502020204030204" pitchFamily="34" charset="0"/>
              </a:rPr>
              <a:t> A (Wednesdays 19:00-21:00, Classroom IB)</a:t>
            </a:r>
          </a:p>
          <a:p>
            <a:pPr fontAlgn="base"/>
            <a:r>
              <a:rPr lang="en-GB" sz="1800" b="0" i="0" u="none" strike="noStrike" dirty="0">
                <a:effectLst/>
                <a:latin typeface="Calibri" panose="020F0502020204030204" pitchFamily="34" charset="0"/>
              </a:rPr>
              <a:t>            Visiting hours: Wednesdays from 11:00 to 12:00, </a:t>
            </a:r>
            <a:r>
              <a:rPr lang="en-GB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adrian_fernandez@ub.edu</a:t>
            </a:r>
            <a:endParaRPr lang="en-GB" sz="1800" b="0" i="0" u="sng" strike="noStrike" dirty="0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  <a:p>
            <a:pPr fontAlgn="base"/>
            <a:r>
              <a:rPr lang="en-GB" sz="1800" b="0" i="0" u="none" strike="noStrike" dirty="0" err="1">
                <a:effectLst/>
                <a:latin typeface="Calibri" panose="020F0502020204030204" pitchFamily="34" charset="0"/>
              </a:rPr>
              <a:t>Polyxeni</a:t>
            </a:r>
            <a:r>
              <a:rPr lang="en-GB" sz="1800" b="0" i="0" u="none" strike="noStrike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b="0" i="0" u="none" strike="noStrike" dirty="0" err="1">
                <a:effectLst/>
                <a:latin typeface="Calibri" panose="020F0502020204030204" pitchFamily="34" charset="0"/>
              </a:rPr>
              <a:t>Gkontra</a:t>
            </a:r>
            <a:endParaRPr lang="en-GB" sz="1800" b="0" i="0" u="none" strike="noStrike" dirty="0">
              <a:effectLst/>
              <a:latin typeface="Calibri" panose="020F0502020204030204" pitchFamily="34" charset="0"/>
            </a:endParaRPr>
          </a:p>
          <a:p>
            <a:pPr fontAlgn="base"/>
            <a:r>
              <a:rPr lang="en-GB" sz="1800" b="0" i="0" u="none" strike="noStrike" dirty="0">
                <a:effectLst/>
                <a:latin typeface="Calibri" panose="020F0502020204030204" pitchFamily="34" charset="0"/>
              </a:rPr>
              <a:t>            </a:t>
            </a:r>
            <a:r>
              <a:rPr lang="en-GB" sz="1800" dirty="0">
                <a:latin typeface="Calibri" panose="020F0502020204030204" pitchFamily="34" charset="0"/>
              </a:rPr>
              <a:t>Group</a:t>
            </a:r>
            <a:r>
              <a:rPr lang="en-GB" sz="1800" b="0" i="0" u="none" strike="noStrike" dirty="0">
                <a:effectLst/>
                <a:latin typeface="Calibri" panose="020F0502020204030204" pitchFamily="34" charset="0"/>
              </a:rPr>
              <a:t> B (Tuesdays 19:00-21:00, Classroom IB)</a:t>
            </a:r>
          </a:p>
          <a:p>
            <a:pPr fontAlgn="base"/>
            <a:r>
              <a:rPr lang="en-GB" sz="1800" b="0" i="0" u="none" strike="noStrike" dirty="0">
                <a:effectLst/>
                <a:latin typeface="Calibri" panose="020F0502020204030204" pitchFamily="34" charset="0"/>
              </a:rPr>
              <a:t>             Visiting hours: Tuesdays 18:00-19:00,</a:t>
            </a:r>
            <a:r>
              <a:rPr lang="en-GB" sz="1200" b="0" i="0" u="none" strike="noStrike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polyxeni.gkontra@ub.edu</a:t>
            </a:r>
            <a:endParaRPr lang="en-GB" sz="1800" b="0" i="0" u="sng" strike="noStrike" dirty="0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  <a:p>
            <a:pPr fontAlgn="base"/>
            <a:endParaRPr lang="en-GB" sz="1800" u="sng" dirty="0">
              <a:solidFill>
                <a:srgbClr val="0563C1"/>
              </a:solidFill>
              <a:latin typeface="Calibri" panose="020F0502020204030204" pitchFamily="34" charset="0"/>
            </a:endParaRPr>
          </a:p>
          <a:p>
            <a:pPr marL="0" indent="0" fontAlgn="base">
              <a:buNone/>
            </a:pPr>
            <a:r>
              <a:rPr lang="en-GB" sz="2400" b="1" i="0" strike="noStrike" dirty="0">
                <a:effectLst/>
                <a:latin typeface="Calibri" panose="020F0502020204030204" pitchFamily="34" charset="0"/>
              </a:rPr>
              <a:t>Please send us an email a day in advance to schedule an appointment if you plan to attend the designated visiting hours</a:t>
            </a:r>
            <a:endParaRPr lang="en-GB" sz="1800" b="0" i="0" u="none" strike="noStrike" dirty="0">
              <a:effectLst/>
              <a:latin typeface="Calibri" panose="020F0502020204030204" pitchFamily="34" charset="0"/>
            </a:endParaRPr>
          </a:p>
          <a:p>
            <a:endParaRPr lang="x-non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AAEB55-C10B-B14D-AFB4-6283D06B5D17}"/>
              </a:ext>
            </a:extLst>
          </p:cNvPr>
          <p:cNvCxnSpPr>
            <a:cxnSpLocks/>
          </p:cNvCxnSpPr>
          <p:nvPr/>
        </p:nvCxnSpPr>
        <p:spPr>
          <a:xfrm flipV="1">
            <a:off x="278160" y="1293611"/>
            <a:ext cx="11635680" cy="8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7E559CA-5536-1641-9EDE-149D54D94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150" y="412908"/>
            <a:ext cx="2486690" cy="7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9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2"/>
    </mc:Choice>
    <mc:Fallback xmlns="">
      <p:transition spd="slow" advTm="78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3645-0B16-5045-A1C5-349D4C96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Calendar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A8A0E9-04CB-7946-9E3A-C0B2D7054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39225"/>
              </p:ext>
            </p:extLst>
          </p:nvPr>
        </p:nvGraphicFramePr>
        <p:xfrm>
          <a:off x="358609" y="1481997"/>
          <a:ext cx="6219371" cy="52044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7665">
                  <a:extLst>
                    <a:ext uri="{9D8B030D-6E8A-4147-A177-3AD203B41FA5}">
                      <a16:colId xmlns:a16="http://schemas.microsoft.com/office/drawing/2014/main" val="388088899"/>
                    </a:ext>
                  </a:extLst>
                </a:gridCol>
                <a:gridCol w="4761706">
                  <a:extLst>
                    <a:ext uri="{9D8B030D-6E8A-4147-A177-3AD203B41FA5}">
                      <a16:colId xmlns:a16="http://schemas.microsoft.com/office/drawing/2014/main" val="2973851122"/>
                    </a:ext>
                  </a:extLst>
                </a:gridCol>
              </a:tblGrid>
              <a:tr h="352222">
                <a:tc>
                  <a:txBody>
                    <a:bodyPr/>
                    <a:lstStyle/>
                    <a:p>
                      <a:r>
                        <a:rPr lang="x-non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67883"/>
                  </a:ext>
                </a:extLst>
              </a:tr>
              <a:tr h="342988">
                <a:tc>
                  <a:txBody>
                    <a:bodyPr/>
                    <a:lstStyle/>
                    <a:p>
                      <a:r>
                        <a:rPr lang="x-none" sz="1600" dirty="0"/>
                        <a:t>19-20/9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P</a:t>
                      </a:r>
                      <a:r>
                        <a:rPr lang="x-none" sz="1600" b="1" dirty="0"/>
                        <a:t>1</a:t>
                      </a:r>
                      <a:r>
                        <a:rPr lang="x-none" sz="1600" dirty="0"/>
                        <a:t>: Introduction and problem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67104"/>
                  </a:ext>
                </a:extLst>
              </a:tr>
              <a:tr h="342988">
                <a:tc>
                  <a:txBody>
                    <a:bodyPr/>
                    <a:lstStyle/>
                    <a:p>
                      <a:r>
                        <a:rPr lang="x-none" sz="1600" dirty="0"/>
                        <a:t>26-27/9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1600" dirty="0"/>
                        <a:t>A* search, heuristics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6083"/>
                  </a:ext>
                </a:extLst>
              </a:tr>
              <a:tr h="379882">
                <a:tc>
                  <a:txBody>
                    <a:bodyPr/>
                    <a:lstStyle/>
                    <a:p>
                      <a:r>
                        <a:rPr lang="x-none" sz="1600" b="1" dirty="0">
                          <a:solidFill>
                            <a:srgbClr val="C00000"/>
                          </a:solidFill>
                        </a:rPr>
                        <a:t>3-4/10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1600" b="1" dirty="0">
                          <a:solidFill>
                            <a:srgbClr val="C00000"/>
                          </a:solidFill>
                        </a:rPr>
                        <a:t>Delivery P1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780860"/>
                  </a:ext>
                </a:extLst>
              </a:tr>
              <a:tr h="342988">
                <a:tc>
                  <a:txBody>
                    <a:bodyPr/>
                    <a:lstStyle/>
                    <a:p>
                      <a:r>
                        <a:rPr lang="x-none" sz="1600" dirty="0"/>
                        <a:t>10-11/10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1600" b="1" dirty="0"/>
                        <a:t>P2</a:t>
                      </a:r>
                      <a:r>
                        <a:rPr lang="x-none" sz="1600" dirty="0"/>
                        <a:t>: minimax &amp; Alpha-beta pruning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40529"/>
                  </a:ext>
                </a:extLst>
              </a:tr>
              <a:tr h="342988">
                <a:tc>
                  <a:txBody>
                    <a:bodyPr/>
                    <a:lstStyle/>
                    <a:p>
                      <a:r>
                        <a:rPr lang="x-none" sz="1600" dirty="0"/>
                        <a:t>17-18/10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1600" dirty="0"/>
                        <a:t>Expectimax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06114"/>
                  </a:ext>
                </a:extLst>
              </a:tr>
              <a:tr h="342988">
                <a:tc>
                  <a:txBody>
                    <a:bodyPr/>
                    <a:lstStyle/>
                    <a:p>
                      <a:r>
                        <a:rPr lang="x-none" sz="1600" b="1" dirty="0">
                          <a:solidFill>
                            <a:srgbClr val="C00000"/>
                          </a:solidFill>
                        </a:rPr>
                        <a:t>24-25/10*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sz="1600" b="1" dirty="0">
                          <a:solidFill>
                            <a:srgbClr val="C00000"/>
                          </a:solidFill>
                        </a:rPr>
                        <a:t>Delivery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96402"/>
                  </a:ext>
                </a:extLst>
              </a:tr>
              <a:tr h="342988">
                <a:tc>
                  <a:txBody>
                    <a:bodyPr/>
                    <a:lstStyle/>
                    <a:p>
                      <a:r>
                        <a:rPr lang="x-non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31/10-1/11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Practical session cancelled (Bank Holiday)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77710"/>
                  </a:ext>
                </a:extLst>
              </a:tr>
              <a:tr h="342988">
                <a:tc>
                  <a:txBody>
                    <a:bodyPr/>
                    <a:lstStyle/>
                    <a:p>
                      <a:r>
                        <a:rPr lang="x-non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7-8/11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Practical session cancelled (Partial Exams)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38447"/>
                  </a:ext>
                </a:extLst>
              </a:tr>
              <a:tr h="342988">
                <a:tc>
                  <a:txBody>
                    <a:bodyPr/>
                    <a:lstStyle/>
                    <a:p>
                      <a:r>
                        <a:rPr lang="x-none" sz="1600" dirty="0">
                          <a:solidFill>
                            <a:schemeClr val="tx1"/>
                          </a:solidFill>
                        </a:rPr>
                        <a:t>14-15/11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sz="1600" b="1" dirty="0">
                          <a:solidFill>
                            <a:schemeClr val="tx1"/>
                          </a:solidFill>
                        </a:rPr>
                        <a:t>P3</a:t>
                      </a:r>
                      <a:r>
                        <a:rPr lang="x-none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Markov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</a:rPr>
                        <a:t> Decision Processes (MDPs)</a:t>
                      </a:r>
                      <a:endParaRPr lang="x-non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87278"/>
                  </a:ext>
                </a:extLst>
              </a:tr>
              <a:tr h="342988">
                <a:tc>
                  <a:txBody>
                    <a:bodyPr/>
                    <a:lstStyle/>
                    <a:p>
                      <a:r>
                        <a:rPr lang="x-none" sz="1600" dirty="0">
                          <a:solidFill>
                            <a:schemeClr val="tx1"/>
                          </a:solidFill>
                        </a:rPr>
                        <a:t>21-22/11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Reinforcement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</a:rPr>
                        <a:t> Learning I (</a:t>
                      </a:r>
                      <a:r>
                        <a:rPr lang="x-none" sz="1600" dirty="0">
                          <a:solidFill>
                            <a:schemeClr val="tx1"/>
                          </a:solidFill>
                        </a:rPr>
                        <a:t>Q-Learning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x-non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61581"/>
                  </a:ext>
                </a:extLst>
              </a:tr>
              <a:tr h="342988">
                <a:tc>
                  <a:txBody>
                    <a:bodyPr/>
                    <a:lstStyle/>
                    <a:p>
                      <a:r>
                        <a:rPr lang="x-none" sz="1600" dirty="0">
                          <a:solidFill>
                            <a:schemeClr val="tx1"/>
                          </a:solidFill>
                        </a:rPr>
                        <a:t>28-29/11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Advanced </a:t>
                      </a:r>
                      <a:r>
                        <a:rPr lang="x-none" sz="1600" dirty="0">
                          <a:solidFill>
                            <a:schemeClr val="tx1"/>
                          </a:solidFill>
                        </a:rPr>
                        <a:t>Reinforcement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62889"/>
                  </a:ext>
                </a:extLst>
              </a:tr>
              <a:tr h="342988">
                <a:tc>
                  <a:txBody>
                    <a:bodyPr/>
                    <a:lstStyle/>
                    <a:p>
                      <a:r>
                        <a:rPr lang="x-non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5-6/12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Practical session cancelled (Bank holiday)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20402"/>
                  </a:ext>
                </a:extLst>
              </a:tr>
              <a:tr h="342988">
                <a:tc>
                  <a:txBody>
                    <a:bodyPr/>
                    <a:lstStyle/>
                    <a:p>
                      <a:r>
                        <a:rPr lang="x-none" sz="1600" b="1" dirty="0">
                          <a:solidFill>
                            <a:srgbClr val="C00000"/>
                          </a:solidFill>
                        </a:rPr>
                        <a:t>12-13/12*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sz="1600" b="1" dirty="0">
                          <a:solidFill>
                            <a:srgbClr val="C00000"/>
                          </a:solidFill>
                        </a:rPr>
                        <a:t>Delivery 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40482"/>
                  </a:ext>
                </a:extLst>
              </a:tr>
              <a:tr h="342988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C00000"/>
                          </a:solidFill>
                        </a:rPr>
                        <a:t>19-20/12*</a:t>
                      </a:r>
                      <a:endParaRPr lang="x-none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P4: Data Science session with delivery</a:t>
                      </a:r>
                      <a:endParaRPr lang="x-none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242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093787-8C45-6B4D-895E-16DC591008A8}"/>
              </a:ext>
            </a:extLst>
          </p:cNvPr>
          <p:cNvSpPr txBox="1"/>
          <p:nvPr/>
        </p:nvSpPr>
        <p:spPr>
          <a:xfrm>
            <a:off x="6858000" y="3938330"/>
            <a:ext cx="5055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000" b="1" u="sng" dirty="0"/>
              <a:t>IMPORTANT NOTES!</a:t>
            </a:r>
          </a:p>
          <a:p>
            <a:endParaRPr lang="x-none" sz="2000" u="sng" dirty="0"/>
          </a:p>
          <a:p>
            <a:r>
              <a:rPr lang="x-none" sz="2000" dirty="0"/>
              <a:t>* </a:t>
            </a:r>
            <a:r>
              <a:rPr lang="en-GB" sz="2000" dirty="0"/>
              <a:t>Attendance on the submission date is </a:t>
            </a:r>
            <a:r>
              <a:rPr lang="en-GB" sz="2000" b="1" dirty="0">
                <a:solidFill>
                  <a:srgbClr val="C00000"/>
                </a:solidFill>
              </a:rPr>
              <a:t>mandatory</a:t>
            </a:r>
            <a:r>
              <a:rPr lang="en-GB" sz="2000" dirty="0"/>
              <a:t>. Failure to attend will result in a </a:t>
            </a:r>
            <a:r>
              <a:rPr lang="en-GB" sz="2000" b="1" dirty="0">
                <a:solidFill>
                  <a:srgbClr val="C00000"/>
                </a:solidFill>
              </a:rPr>
              <a:t>grade of 0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dirty="0"/>
              <a:t>for the practical exercise.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sz="2000" dirty="0"/>
          </a:p>
          <a:p>
            <a:r>
              <a:rPr lang="x-none" sz="2000" dirty="0"/>
              <a:t>** </a:t>
            </a:r>
            <a:r>
              <a:rPr lang="x-none" sz="2000" b="1" dirty="0">
                <a:solidFill>
                  <a:srgbClr val="C00000"/>
                </a:solidFill>
              </a:rPr>
              <a:t>Submission of P1 for Group B </a:t>
            </a:r>
            <a:r>
              <a:rPr lang="x-none" sz="2000" dirty="0"/>
              <a:t>is scheduled for </a:t>
            </a:r>
            <a:r>
              <a:rPr lang="x-none" sz="2000" b="1" dirty="0">
                <a:solidFill>
                  <a:srgbClr val="C00000"/>
                </a:solidFill>
              </a:rPr>
              <a:t>3/10</a:t>
            </a:r>
            <a:r>
              <a:rPr lang="x-none" sz="2000" dirty="0"/>
              <a:t> at </a:t>
            </a:r>
            <a:r>
              <a:rPr lang="x-none" sz="2000" b="1" dirty="0">
                <a:solidFill>
                  <a:srgbClr val="C00000"/>
                </a:solidFill>
              </a:rPr>
              <a:t>18.00-19.00 </a:t>
            </a:r>
            <a:r>
              <a:rPr lang="x-none" sz="2000" b="1" dirty="0"/>
              <a:t>– Mark your calendar!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E4F7F5-813D-E245-963B-F192B17D206C}"/>
              </a:ext>
            </a:extLst>
          </p:cNvPr>
          <p:cNvCxnSpPr>
            <a:cxnSpLocks/>
          </p:cNvCxnSpPr>
          <p:nvPr/>
        </p:nvCxnSpPr>
        <p:spPr>
          <a:xfrm flipV="1">
            <a:off x="278160" y="1293611"/>
            <a:ext cx="11635680" cy="8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45618C5-01CF-4348-80E5-D2044779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50" y="412908"/>
            <a:ext cx="2486690" cy="748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740A5-E581-D449-A231-F6BFE6F060C4}"/>
              </a:ext>
            </a:extLst>
          </p:cNvPr>
          <p:cNvSpPr txBox="1"/>
          <p:nvPr/>
        </p:nvSpPr>
        <p:spPr>
          <a:xfrm>
            <a:off x="6858000" y="1481997"/>
            <a:ext cx="5055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000" dirty="0"/>
              <a:t>Delivery involves </a:t>
            </a:r>
            <a:r>
              <a:rPr lang="en-GB" sz="2000" dirty="0"/>
              <a:t>submitting</a:t>
            </a:r>
            <a:r>
              <a:rPr lang="x-none" sz="2000" dirty="0"/>
              <a:t> </a:t>
            </a:r>
            <a:r>
              <a:rPr lang="en-GB" sz="2000" dirty="0"/>
              <a:t>code (Python) and accompanying text via the virtual campus </a:t>
            </a:r>
            <a:r>
              <a:rPr lang="x-none" sz="2000" dirty="0"/>
              <a:t>&amp; attendance to the respective practical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sz="2000" dirty="0"/>
              <a:t>Practicals account for </a:t>
            </a:r>
            <a:r>
              <a:rPr lang="x-none" sz="2000" b="1" dirty="0"/>
              <a:t>40%</a:t>
            </a:r>
            <a:r>
              <a:rPr lang="x-none" sz="2000" dirty="0"/>
              <a:t> of the final mark</a:t>
            </a:r>
          </a:p>
        </p:txBody>
      </p:sp>
    </p:spTree>
    <p:extLst>
      <p:ext uri="{BB962C8B-B14F-4D97-AF65-F5344CB8AC3E}">
        <p14:creationId xmlns:p14="http://schemas.microsoft.com/office/powerpoint/2010/main" val="269845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6"/>
    </mc:Choice>
    <mc:Fallback xmlns="">
      <p:transition spd="slow" advTm="8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A10F-7451-F142-B146-290C7049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Problem definition (P1-P2-P3)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1EA7-DC93-5F48-90AB-6D15D42F2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38657" cy="4351338"/>
          </a:xfrm>
        </p:spPr>
        <p:txBody>
          <a:bodyPr>
            <a:normAutofit lnSpcReduction="10000"/>
          </a:bodyPr>
          <a:lstStyle/>
          <a:p>
            <a:r>
              <a:rPr lang="x-none" dirty="0"/>
              <a:t>Chess problems to resolve using Artificial Intelligence algorithms</a:t>
            </a:r>
          </a:p>
          <a:p>
            <a:endParaRPr lang="x-none" dirty="0"/>
          </a:p>
          <a:p>
            <a:pPr lvl="1">
              <a:buFont typeface="Wingdings" pitchFamily="2" charset="2"/>
              <a:buChar char="Ø"/>
            </a:pPr>
            <a:r>
              <a:rPr lang="x-none" dirty="0"/>
              <a:t>P1: Find shortest path to check-mate (A* search algorithm)</a:t>
            </a:r>
          </a:p>
          <a:p>
            <a:pPr lvl="2"/>
            <a:r>
              <a:rPr lang="x-none" dirty="0"/>
              <a:t>Simplified board setup with a white rook, white king, black king</a:t>
            </a:r>
          </a:p>
          <a:p>
            <a:pPr lvl="2"/>
            <a:r>
              <a:rPr lang="x-none" dirty="0"/>
              <a:t>Blacks cannot move</a:t>
            </a:r>
          </a:p>
          <a:p>
            <a:pPr lvl="2"/>
            <a:endParaRPr lang="x-none" dirty="0"/>
          </a:p>
          <a:p>
            <a:pPr lvl="1">
              <a:buFont typeface="Wingdings" pitchFamily="2" charset="2"/>
              <a:buChar char="Ø"/>
            </a:pPr>
            <a:r>
              <a:rPr lang="x-none" dirty="0"/>
              <a:t>P2: Simulate a chess game, i.e. adversarial game where oponents take turns </a:t>
            </a:r>
            <a:r>
              <a:rPr lang="x-none"/>
              <a:t>(minimax</a:t>
            </a:r>
            <a:r>
              <a:rPr lang="x-none" dirty="0"/>
              <a:t>, alpha-beta pruning, expectimax)</a:t>
            </a:r>
          </a:p>
          <a:p>
            <a:pPr lvl="2"/>
            <a:r>
              <a:rPr lang="x-none" dirty="0"/>
              <a:t>Simplified set-up with white &amp; black rooks, white &amp; black kings</a:t>
            </a:r>
          </a:p>
          <a:p>
            <a:pPr lvl="2"/>
            <a:r>
              <a:rPr lang="x-none" dirty="0"/>
              <a:t>Both Blacks and Whites can move alternating turns</a:t>
            </a:r>
          </a:p>
          <a:p>
            <a:pPr lvl="2"/>
            <a:endParaRPr lang="x-none" dirty="0"/>
          </a:p>
          <a:p>
            <a:r>
              <a:rPr lang="x-none" dirty="0"/>
              <a:t>P3: </a:t>
            </a:r>
            <a:r>
              <a:rPr lang="en-GB" dirty="0"/>
              <a:t>Solving Problems via </a:t>
            </a:r>
            <a:r>
              <a:rPr lang="x-none" dirty="0"/>
              <a:t>Reinforcement Learning  </a:t>
            </a:r>
          </a:p>
          <a:p>
            <a:pPr lvl="1"/>
            <a:endParaRPr lang="x-non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DF6534-9E21-A840-99EB-2036BD3483AE}"/>
              </a:ext>
            </a:extLst>
          </p:cNvPr>
          <p:cNvCxnSpPr>
            <a:cxnSpLocks/>
          </p:cNvCxnSpPr>
          <p:nvPr/>
        </p:nvCxnSpPr>
        <p:spPr>
          <a:xfrm flipV="1">
            <a:off x="278160" y="1293611"/>
            <a:ext cx="11635680" cy="8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409286A-240E-8047-ADA3-C93BF31E0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50" y="412908"/>
            <a:ext cx="2486690" cy="7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0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1"/>
    </mc:Choice>
    <mc:Fallback xmlns="">
      <p:transition spd="slow" advTm="11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9D17-3A93-324F-8D96-78418256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Material 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25AF37-9FFE-8441-AF24-F36F6B155EEE}"/>
              </a:ext>
            </a:extLst>
          </p:cNvPr>
          <p:cNvCxnSpPr>
            <a:cxnSpLocks/>
          </p:cNvCxnSpPr>
          <p:nvPr/>
        </p:nvCxnSpPr>
        <p:spPr>
          <a:xfrm flipV="1">
            <a:off x="278160" y="1293611"/>
            <a:ext cx="11635680" cy="8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F5DF8E-13A7-C148-B9E7-5AEB869E5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50" y="412908"/>
            <a:ext cx="2486690" cy="74816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92E7A4-8C21-4041-B54B-CB81DF235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8895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Assignment sheets</a:t>
            </a:r>
          </a:p>
          <a:p>
            <a:r>
              <a:rPr lang="x-none"/>
              <a:t>Code </a:t>
            </a:r>
            <a:r>
              <a:rPr lang="x-none" dirty="0"/>
              <a:t>in Python for a chess simulator with four classes</a:t>
            </a:r>
          </a:p>
          <a:p>
            <a:pPr lvl="2">
              <a:buFont typeface="Wingdings" pitchFamily="2" charset="2"/>
              <a:buChar char="Ø"/>
            </a:pPr>
            <a:endParaRPr lang="x-none" dirty="0"/>
          </a:p>
          <a:p>
            <a:pPr lvl="1">
              <a:buFont typeface="Wingdings" pitchFamily="2" charset="2"/>
              <a:buChar char="Ø"/>
            </a:pPr>
            <a:r>
              <a:rPr lang="x-none" dirty="0"/>
              <a:t>Chess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Class representing the game of chess</a:t>
            </a:r>
          </a:p>
          <a:p>
            <a:pPr lvl="2">
              <a:buFont typeface="Wingdings" pitchFamily="2" charset="2"/>
              <a:buChar char="Ø"/>
            </a:pPr>
            <a:endParaRPr lang="x-none" dirty="0"/>
          </a:p>
          <a:p>
            <a:pPr lvl="1">
              <a:buFont typeface="Wingdings" pitchFamily="2" charset="2"/>
              <a:buChar char="Ø"/>
            </a:pPr>
            <a:r>
              <a:rPr lang="x-none" dirty="0"/>
              <a:t>Board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Class representing a chess board</a:t>
            </a:r>
          </a:p>
          <a:p>
            <a:pPr lvl="2">
              <a:buFont typeface="Wingdings" pitchFamily="2" charset="2"/>
              <a:buChar char="Ø"/>
            </a:pPr>
            <a:endParaRPr lang="x-none" dirty="0"/>
          </a:p>
          <a:p>
            <a:pPr lvl="1">
              <a:buFont typeface="Wingdings" pitchFamily="2" charset="2"/>
              <a:buChar char="Ø"/>
            </a:pPr>
            <a:r>
              <a:rPr lang="x-none" dirty="0"/>
              <a:t>Piece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Class representing a piece in chess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No need for modifications in this class</a:t>
            </a:r>
          </a:p>
          <a:p>
            <a:pPr lvl="2">
              <a:buFont typeface="Wingdings" pitchFamily="2" charset="2"/>
              <a:buChar char="Ø"/>
            </a:pPr>
            <a:endParaRPr lang="en-GB" dirty="0"/>
          </a:p>
          <a:p>
            <a:pPr lvl="1">
              <a:buFont typeface="Wingdings" pitchFamily="2" charset="2"/>
              <a:buChar char="Ø"/>
            </a:pPr>
            <a:r>
              <a:rPr lang="x-none" dirty="0"/>
              <a:t>Aichess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Serves a capsule for the 3 classes to develop the exercises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AI algorithms should be implemented within the </a:t>
            </a:r>
            <a:r>
              <a:rPr lang="en-GB" dirty="0" err="1"/>
              <a:t>aichess</a:t>
            </a:r>
            <a:r>
              <a:rPr lang="en-GB" dirty="0"/>
              <a:t> class</a:t>
            </a:r>
          </a:p>
          <a:p>
            <a:r>
              <a:rPr lang="en-GB" dirty="0"/>
              <a:t>You can download the material from the Campus Virtual</a:t>
            </a:r>
          </a:p>
          <a:p>
            <a:pPr lvl="1">
              <a:buFont typeface="Wingdings" pitchFamily="2" charset="2"/>
              <a:buChar char="Ø"/>
            </a:pPr>
            <a:endParaRPr lang="x-none" dirty="0"/>
          </a:p>
          <a:p>
            <a:pPr lvl="2">
              <a:buFont typeface="Wingdings" pitchFamily="2" charset="2"/>
              <a:buChar char="Ø"/>
            </a:pPr>
            <a:endParaRPr lang="x-none" dirty="0"/>
          </a:p>
          <a:p>
            <a:pPr lvl="1"/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6868D99-DF7B-8845-B9DF-D31A85EF5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4326" y="2302147"/>
            <a:ext cx="3189514" cy="3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5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133F3E6-F4E8-9946-A173-68D09EF27EA1}"/>
              </a:ext>
            </a:extLst>
          </p:cNvPr>
          <p:cNvSpPr/>
          <p:nvPr/>
        </p:nvSpPr>
        <p:spPr>
          <a:xfrm>
            <a:off x="2962275" y="3420576"/>
            <a:ext cx="6586538" cy="32289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8A10F-7451-F142-B146-290C7049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State of the chessboard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1EA7-DC93-5F48-90AB-6D15D42F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State</a:t>
            </a:r>
            <a:r>
              <a:rPr lang="en-GB" dirty="0"/>
              <a:t>: list of 3 elements [row, column, </a:t>
            </a:r>
            <a:r>
              <a:rPr lang="en-GB" dirty="0" err="1"/>
              <a:t>piece_type</a:t>
            </a:r>
            <a:r>
              <a:rPr lang="en-GB" dirty="0"/>
              <a:t>]</a:t>
            </a:r>
          </a:p>
          <a:p>
            <a:pPr lvl="1"/>
            <a:r>
              <a:rPr lang="en-GB" b="0" i="0" dirty="0">
                <a:effectLst/>
                <a:latin typeface="Google Sans"/>
              </a:rPr>
              <a:t>__</a:t>
            </a:r>
            <a:r>
              <a:rPr lang="en-GB" b="0" i="0" dirty="0" err="1">
                <a:effectLst/>
                <a:latin typeface="Google Sans"/>
              </a:rPr>
              <a:t>init</a:t>
            </a:r>
            <a:r>
              <a:rPr lang="en-GB" b="0" i="0" dirty="0">
                <a:effectLst/>
                <a:latin typeface="Google Sans"/>
              </a:rPr>
              <a:t>__ method of Board class contains piece correspondence and name list</a:t>
            </a:r>
          </a:p>
          <a:p>
            <a:pPr lvl="2"/>
            <a:r>
              <a:rPr lang="en-GB" dirty="0" err="1">
                <a:latin typeface="Google Sans"/>
              </a:rPr>
              <a:t>E.g</a:t>
            </a:r>
            <a:r>
              <a:rPr lang="en-GB" dirty="0">
                <a:latin typeface="Google Sans"/>
              </a:rPr>
              <a:t> White Rook: 2, White King: 6, Black Rook: 8, Black King: 12</a:t>
            </a:r>
            <a:endParaRPr lang="x-non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9EC8C8-62C4-2240-8D70-7A2AA592EB00}"/>
              </a:ext>
            </a:extLst>
          </p:cNvPr>
          <p:cNvCxnSpPr>
            <a:cxnSpLocks/>
          </p:cNvCxnSpPr>
          <p:nvPr/>
        </p:nvCxnSpPr>
        <p:spPr>
          <a:xfrm flipV="1">
            <a:off x="278160" y="1293611"/>
            <a:ext cx="11635680" cy="8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C66E8A9-A819-1D4E-A095-9EA1338B4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150" y="412908"/>
            <a:ext cx="2486690" cy="748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06B314-CE49-DD4A-B785-6C7267EDEF33}"/>
              </a:ext>
            </a:extLst>
          </p:cNvPr>
          <p:cNvSpPr txBox="1"/>
          <p:nvPr/>
        </p:nvSpPr>
        <p:spPr>
          <a:xfrm>
            <a:off x="7805015" y="62604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[7,4,6]</a:t>
            </a:r>
            <a:r>
              <a:rPr lang="x-none" b="1" dirty="0">
                <a:solidFill>
                  <a:schemeClr val="bg1"/>
                </a:solidFill>
                <a:effectLst/>
              </a:rPr>
              <a:t> </a:t>
            </a:r>
            <a:endParaRPr lang="x-none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black background with white lines and blue letters&#10;&#10;Description automatically generated">
            <a:extLst>
              <a:ext uri="{FF2B5EF4-FFF2-40B4-BE49-F238E27FC236}">
                <a16:creationId xmlns:a16="http://schemas.microsoft.com/office/drawing/2014/main" id="{E10FC2C5-9152-824A-A5DD-8DE2806EA3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40"/>
          <a:stretch/>
        </p:blipFill>
        <p:spPr>
          <a:xfrm>
            <a:off x="4261644" y="3975407"/>
            <a:ext cx="3987800" cy="21193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F3724-DAF5-6D4B-93F0-E49658F74991}"/>
              </a:ext>
            </a:extLst>
          </p:cNvPr>
          <p:cNvSpPr txBox="1"/>
          <p:nvPr/>
        </p:nvSpPr>
        <p:spPr>
          <a:xfrm>
            <a:off x="4972730" y="6150103"/>
            <a:ext cx="2389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i="1" dirty="0">
                <a:solidFill>
                  <a:schemeClr val="bg1"/>
                </a:solidFill>
              </a:rPr>
              <a:t>Board configuration for P1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E8FC2A-4627-FC48-B7BD-A178081472F4}"/>
              </a:ext>
            </a:extLst>
          </p:cNvPr>
          <p:cNvCxnSpPr>
            <a:cxnSpLocks/>
          </p:cNvCxnSpPr>
          <p:nvPr/>
        </p:nvCxnSpPr>
        <p:spPr>
          <a:xfrm flipH="1">
            <a:off x="6425931" y="3872947"/>
            <a:ext cx="533400" cy="31568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728FA2-9126-4344-B32F-303EC242E55F}"/>
              </a:ext>
            </a:extLst>
          </p:cNvPr>
          <p:cNvCxnSpPr>
            <a:cxnSpLocks/>
          </p:cNvCxnSpPr>
          <p:nvPr/>
        </p:nvCxnSpPr>
        <p:spPr>
          <a:xfrm flipV="1">
            <a:off x="3929284" y="5850573"/>
            <a:ext cx="659957" cy="268752"/>
          </a:xfrm>
          <a:prstGeom prst="straightConnector1">
            <a:avLst/>
          </a:prstGeom>
          <a:ln w="603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B4FD42-1CBA-D54D-B4EB-2B2EAFB0CAEC}"/>
              </a:ext>
            </a:extLst>
          </p:cNvPr>
          <p:cNvSpPr txBox="1"/>
          <p:nvPr/>
        </p:nvSpPr>
        <p:spPr>
          <a:xfrm>
            <a:off x="3357563" y="6140811"/>
            <a:ext cx="3068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[7,0,2]</a:t>
            </a:r>
            <a:r>
              <a:rPr lang="x-none" b="1" dirty="0">
                <a:solidFill>
                  <a:schemeClr val="bg1"/>
                </a:solidFill>
                <a:effectLst/>
              </a:rPr>
              <a:t> </a:t>
            </a:r>
            <a:endParaRPr lang="x-none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1BB180-9E54-1C47-90E1-F4CD6EEF292B}"/>
              </a:ext>
            </a:extLst>
          </p:cNvPr>
          <p:cNvCxnSpPr>
            <a:cxnSpLocks/>
          </p:cNvCxnSpPr>
          <p:nvPr/>
        </p:nvCxnSpPr>
        <p:spPr>
          <a:xfrm flipH="1" flipV="1">
            <a:off x="6453188" y="5850573"/>
            <a:ext cx="1585411" cy="434468"/>
          </a:xfrm>
          <a:prstGeom prst="straightConnector1">
            <a:avLst/>
          </a:prstGeom>
          <a:ln w="603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D139CF-B890-F64D-989E-57CCCF9A1522}"/>
              </a:ext>
            </a:extLst>
          </p:cNvPr>
          <p:cNvSpPr txBox="1"/>
          <p:nvPr/>
        </p:nvSpPr>
        <p:spPr>
          <a:xfrm>
            <a:off x="6875733" y="3481614"/>
            <a:ext cx="3068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[0,4,12]</a:t>
            </a:r>
            <a:r>
              <a:rPr lang="x-none" b="1" dirty="0">
                <a:solidFill>
                  <a:schemeClr val="accent1"/>
                </a:solidFill>
                <a:effectLst/>
              </a:rPr>
              <a:t> </a:t>
            </a:r>
            <a:endParaRPr lang="x-non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D910-DC22-AC44-AEAC-32B1705B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AIChess.py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A416-A6B7-0C4F-877F-7C32C0CB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/>
              <a:t>Selected attributes of interest</a:t>
            </a:r>
            <a:endParaRPr lang="en-GB" b="1" dirty="0"/>
          </a:p>
          <a:p>
            <a:pPr lvl="1">
              <a:buFont typeface="Wingdings" pitchFamily="2" charset="2"/>
              <a:buChar char="Ø"/>
            </a:pPr>
            <a:r>
              <a:rPr lang="en-GB" b="1" dirty="0" err="1"/>
              <a:t>CurrentState</a:t>
            </a:r>
            <a:r>
              <a:rPr lang="en-GB" b="1" dirty="0"/>
              <a:t>:</a:t>
            </a:r>
            <a:r>
              <a:rPr lang="en-GB" dirty="0"/>
              <a:t> The list of positions and pieces of the White pieces on the board </a:t>
            </a:r>
          </a:p>
          <a:p>
            <a:pPr lvl="1">
              <a:buFont typeface="Wingdings" pitchFamily="2" charset="2"/>
              <a:buChar char="Ø"/>
            </a:pPr>
            <a:endParaRPr lang="en-GB" dirty="0"/>
          </a:p>
          <a:p>
            <a:pPr lvl="1">
              <a:buFont typeface="Wingdings" pitchFamily="2" charset="2"/>
              <a:buChar char="Ø"/>
            </a:pPr>
            <a:r>
              <a:rPr lang="en-GB" b="1" dirty="0" err="1"/>
              <a:t>ListNextStates</a:t>
            </a:r>
            <a:r>
              <a:rPr lang="en-GB" b="1" dirty="0"/>
              <a:t>:</a:t>
            </a:r>
            <a:r>
              <a:rPr lang="en-GB" dirty="0"/>
              <a:t> The list of states of next potential states from the current state</a:t>
            </a:r>
          </a:p>
          <a:p>
            <a:pPr lvl="1">
              <a:buFont typeface="Wingdings" pitchFamily="2" charset="2"/>
              <a:buChar char="Ø"/>
            </a:pPr>
            <a:endParaRPr lang="en-GB" dirty="0"/>
          </a:p>
          <a:p>
            <a:pPr lvl="1">
              <a:buFont typeface="Wingdings" pitchFamily="2" charset="2"/>
              <a:buChar char="Ø"/>
            </a:pPr>
            <a:r>
              <a:rPr lang="en-GB" b="1" dirty="0" err="1"/>
              <a:t>ListVisitedStates</a:t>
            </a:r>
            <a:r>
              <a:rPr lang="en-GB" b="1" dirty="0"/>
              <a:t>:</a:t>
            </a:r>
            <a:r>
              <a:rPr lang="en-GB" dirty="0"/>
              <a:t> The list of already visited states in the tree</a:t>
            </a:r>
          </a:p>
          <a:p>
            <a:pPr marL="457200" lvl="1" indent="0">
              <a:buNone/>
            </a:pPr>
            <a:endParaRPr lang="en-GB" dirty="0"/>
          </a:p>
          <a:p>
            <a:pPr lvl="1">
              <a:buFont typeface="Wingdings" pitchFamily="2" charset="2"/>
              <a:buChar char="Ø"/>
            </a:pPr>
            <a:r>
              <a:rPr lang="en-GB" b="1" dirty="0" err="1"/>
              <a:t>PathToTarget</a:t>
            </a:r>
            <a:r>
              <a:rPr lang="en-GB" b="1" dirty="0"/>
              <a:t>:</a:t>
            </a:r>
            <a:r>
              <a:rPr lang="en-GB" dirty="0"/>
              <a:t> The sequence – python list of states from the origin to the target state yielded by the search algorithm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endParaRPr lang="x-non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97CACC-3AFF-9547-849B-5EB13FE953A6}"/>
              </a:ext>
            </a:extLst>
          </p:cNvPr>
          <p:cNvCxnSpPr>
            <a:cxnSpLocks/>
          </p:cNvCxnSpPr>
          <p:nvPr/>
        </p:nvCxnSpPr>
        <p:spPr>
          <a:xfrm flipV="1">
            <a:off x="278160" y="1293611"/>
            <a:ext cx="11635680" cy="8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5CE20D8-ABF3-CC4D-8E0E-2F26D5D4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50" y="412908"/>
            <a:ext cx="2486690" cy="7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0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D910-DC22-AC44-AEAC-32B1705B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AIChess.py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A416-A6B7-0C4F-877F-7C32C0CB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/>
              <a:t>Selected functions of interest </a:t>
            </a:r>
            <a:r>
              <a:rPr lang="en-GB" dirty="0"/>
              <a:t>(1/2)</a:t>
            </a:r>
            <a:endParaRPr lang="en-GB" b="1" dirty="0"/>
          </a:p>
          <a:p>
            <a:pPr lvl="1">
              <a:buFont typeface="Wingdings" pitchFamily="2" charset="2"/>
              <a:buChar char="Ø"/>
            </a:pPr>
            <a:r>
              <a:rPr lang="en-GB" b="1" dirty="0" err="1"/>
              <a:t>isCheckMate</a:t>
            </a:r>
            <a:r>
              <a:rPr lang="en-GB" b="1" dirty="0"/>
              <a:t>(self, </a:t>
            </a:r>
            <a:r>
              <a:rPr lang="en-GB" b="1" dirty="0" err="1"/>
              <a:t>mystate</a:t>
            </a:r>
            <a:r>
              <a:rPr lang="en-GB" b="1" dirty="0"/>
              <a:t>): </a:t>
            </a:r>
            <a:r>
              <a:rPr lang="en-GB" dirty="0"/>
              <a:t>Function to check whether the given state is a checkmate 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For P2, a more advanced implementation may be needed to accurately identify checkmate scenarios.</a:t>
            </a:r>
          </a:p>
          <a:p>
            <a:pPr lvl="2">
              <a:buFont typeface="Wingdings" pitchFamily="2" charset="2"/>
              <a:buChar char="Ø"/>
            </a:pPr>
            <a:endParaRPr lang="en-GB" dirty="0"/>
          </a:p>
          <a:p>
            <a:pPr lvl="1">
              <a:buFont typeface="Wingdings" pitchFamily="2" charset="2"/>
              <a:buChar char="Ø"/>
            </a:pPr>
            <a:r>
              <a:rPr lang="en-GB" b="1" dirty="0" err="1"/>
              <a:t>canviarEstat</a:t>
            </a:r>
            <a:r>
              <a:rPr lang="en-GB" b="1" dirty="0"/>
              <a:t>(self, start, to): </a:t>
            </a:r>
            <a:r>
              <a:rPr lang="en-GB" dirty="0"/>
              <a:t>Function to simulate the movement of a single piece from the 'start' state to the 'to' state.</a:t>
            </a:r>
          </a:p>
          <a:p>
            <a:pPr lvl="1">
              <a:buFont typeface="Wingdings" pitchFamily="2" charset="2"/>
              <a:buChar char="Ø"/>
            </a:pPr>
            <a:endParaRPr lang="en-GB" dirty="0"/>
          </a:p>
          <a:p>
            <a:pPr lvl="1">
              <a:buFont typeface="Wingdings" pitchFamily="2" charset="2"/>
              <a:buChar char="Ø"/>
            </a:pPr>
            <a:r>
              <a:rPr lang="en-GB" b="1" dirty="0" err="1"/>
              <a:t>movePieces</a:t>
            </a:r>
            <a:r>
              <a:rPr lang="en-GB" b="1" dirty="0"/>
              <a:t>(self, start, </a:t>
            </a:r>
            <a:r>
              <a:rPr lang="en-GB" b="1" dirty="0" err="1"/>
              <a:t>depthStart</a:t>
            </a:r>
            <a:r>
              <a:rPr lang="en-GB" b="1" dirty="0"/>
              <a:t>, to, </a:t>
            </a:r>
            <a:r>
              <a:rPr lang="en-GB" b="1" dirty="0" err="1"/>
              <a:t>depthTo</a:t>
            </a:r>
            <a:r>
              <a:rPr lang="en-GB" b="1" dirty="0"/>
              <a:t>): </a:t>
            </a:r>
            <a:r>
              <a:rPr lang="en-GB" dirty="0"/>
              <a:t>Function to moves all pieces from the 'start' state to the 'to' state.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97CACC-3AFF-9547-849B-5EB13FE953A6}"/>
              </a:ext>
            </a:extLst>
          </p:cNvPr>
          <p:cNvCxnSpPr>
            <a:cxnSpLocks/>
          </p:cNvCxnSpPr>
          <p:nvPr/>
        </p:nvCxnSpPr>
        <p:spPr>
          <a:xfrm flipV="1">
            <a:off x="278160" y="1293611"/>
            <a:ext cx="11635680" cy="8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5CE20D8-ABF3-CC4D-8E0E-2F26D5D44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150" y="412908"/>
            <a:ext cx="2486690" cy="7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8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D910-DC22-AC44-AEAC-32B1705B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AIChess.py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A416-A6B7-0C4F-877F-7C32C0CB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/>
              <a:t>Selected functions of interest </a:t>
            </a:r>
            <a:r>
              <a:rPr lang="en-GB" dirty="0"/>
              <a:t>(2/2)</a:t>
            </a:r>
            <a:endParaRPr lang="en-GB" b="1" dirty="0"/>
          </a:p>
          <a:p>
            <a:pPr lvl="1">
              <a:buFont typeface="Wingdings" pitchFamily="2" charset="2"/>
              <a:buChar char="Ø"/>
            </a:pPr>
            <a:r>
              <a:rPr lang="en-GB" b="1" dirty="0" err="1"/>
              <a:t>reconstructPath</a:t>
            </a:r>
            <a:r>
              <a:rPr lang="en-GB" b="1" dirty="0"/>
              <a:t>(self, state, depth): </a:t>
            </a:r>
            <a:r>
              <a:rPr lang="en-GB" dirty="0"/>
              <a:t>Reconstructs the sequence of states that lead to a checkmate from the 'state' at a specific 'depth’. 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It utilizes attribute </a:t>
            </a:r>
            <a:r>
              <a:rPr lang="en-GB" dirty="0" err="1"/>
              <a:t>pathToTarget</a:t>
            </a:r>
            <a:r>
              <a:rPr lang="en-GB" dirty="0"/>
              <a:t> to store the path.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Essential for visualizing and understanding the path to checkmate.</a:t>
            </a:r>
          </a:p>
          <a:p>
            <a:pPr lvl="2">
              <a:buFont typeface="Wingdings" pitchFamily="2" charset="2"/>
              <a:buChar char="Ø"/>
            </a:pPr>
            <a:endParaRPr lang="en-GB" dirty="0"/>
          </a:p>
          <a:p>
            <a:pPr lvl="1">
              <a:buFont typeface="Wingdings" pitchFamily="2" charset="2"/>
              <a:buChar char="Ø"/>
            </a:pPr>
            <a:r>
              <a:rPr lang="en-GB" b="1" dirty="0"/>
              <a:t>h(self, state): </a:t>
            </a:r>
            <a:r>
              <a:rPr lang="en-GB" dirty="0"/>
              <a:t>Heuristic function that estimates and returns the cost of reaching a checkmate from the 'state' using Manhattan distance.</a:t>
            </a:r>
          </a:p>
          <a:p>
            <a:pPr lvl="1">
              <a:buFont typeface="Wingdings" pitchFamily="2" charset="2"/>
              <a:buChar char="Ø"/>
            </a:pPr>
            <a:endParaRPr lang="en-GB" dirty="0"/>
          </a:p>
          <a:p>
            <a:pPr lvl="1">
              <a:buFont typeface="Wingdings" pitchFamily="2" charset="2"/>
              <a:buChar char="Ø"/>
            </a:pPr>
            <a:r>
              <a:rPr lang="en-GB" b="1" dirty="0" err="1"/>
              <a:t>AStarSearch</a:t>
            </a:r>
            <a:r>
              <a:rPr lang="en-GB" b="1" dirty="0"/>
              <a:t>(self, </a:t>
            </a:r>
            <a:r>
              <a:rPr lang="en-GB" b="1" dirty="0" err="1"/>
              <a:t>currentState</a:t>
            </a:r>
            <a:r>
              <a:rPr lang="en-GB" b="1" dirty="0"/>
              <a:t>) (Your Task!): </a:t>
            </a:r>
            <a:r>
              <a:rPr lang="en-GB" dirty="0"/>
              <a:t>Develop a function to perform A* search for finding a checkmate from the '</a:t>
            </a:r>
            <a:r>
              <a:rPr lang="en-GB" dirty="0" err="1"/>
              <a:t>currentState</a:t>
            </a:r>
            <a:r>
              <a:rPr lang="en-GB" dirty="0"/>
              <a:t>'.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97CACC-3AFF-9547-849B-5EB13FE953A6}"/>
              </a:ext>
            </a:extLst>
          </p:cNvPr>
          <p:cNvCxnSpPr>
            <a:cxnSpLocks/>
          </p:cNvCxnSpPr>
          <p:nvPr/>
        </p:nvCxnSpPr>
        <p:spPr>
          <a:xfrm flipV="1">
            <a:off x="278160" y="1293611"/>
            <a:ext cx="11635680" cy="8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5CE20D8-ABF3-CC4D-8E0E-2F26D5D44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150" y="412908"/>
            <a:ext cx="2486690" cy="7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1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1190</Words>
  <Application>Microsoft Macintosh PowerPoint</Application>
  <PresentationFormat>Widescreen</PresentationFormat>
  <Paragraphs>171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Söhne</vt:lpstr>
      <vt:lpstr>Wingdings</vt:lpstr>
      <vt:lpstr>Office Theme</vt:lpstr>
      <vt:lpstr>Artificial Intelligence Practical Sessions</vt:lpstr>
      <vt:lpstr>Lab &amp; Visiting hours</vt:lpstr>
      <vt:lpstr>Calendar</vt:lpstr>
      <vt:lpstr>Problem definition (P1-P2-P3)</vt:lpstr>
      <vt:lpstr>Material Overview</vt:lpstr>
      <vt:lpstr>State of the chessboard</vt:lpstr>
      <vt:lpstr>AIChess.py</vt:lpstr>
      <vt:lpstr>AIChess.py</vt:lpstr>
      <vt:lpstr>AIChess.py</vt:lpstr>
      <vt:lpstr>AIChess.py - Other functions</vt:lpstr>
      <vt:lpstr>Board.py</vt:lpstr>
      <vt:lpstr>Chess.py </vt:lpstr>
      <vt:lpstr>Chess.py </vt:lpstr>
      <vt:lpstr>P4. Data Science Session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Practicals</dc:title>
  <dc:creator>Polyxeni Gkontra</dc:creator>
  <cp:lastModifiedBy>Polyxeni Gkontra</cp:lastModifiedBy>
  <cp:revision>123</cp:revision>
  <dcterms:created xsi:type="dcterms:W3CDTF">2023-09-15T03:45:27Z</dcterms:created>
  <dcterms:modified xsi:type="dcterms:W3CDTF">2023-09-19T15:34:03Z</dcterms:modified>
</cp:coreProperties>
</file>