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autoAdjust="0"/>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C4451-8478-43C2-9798-2F41E2E1B0B8}" type="datetimeFigureOut">
              <a:rPr lang="es-ES" smtClean="0"/>
              <a:t>13/3/23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B1F56-08FE-420F-86C0-21A662E0B7EF}" type="slidenum">
              <a:rPr lang="es-ES" smtClean="0"/>
              <a:t>‹#›</a:t>
            </a:fld>
            <a:endParaRPr lang="es-ES"/>
          </a:p>
        </p:txBody>
      </p:sp>
    </p:spTree>
    <p:extLst>
      <p:ext uri="{BB962C8B-B14F-4D97-AF65-F5344CB8AC3E}">
        <p14:creationId xmlns:p14="http://schemas.microsoft.com/office/powerpoint/2010/main" val="301796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E2B1F56-08FE-420F-86C0-21A662E0B7EF}" type="slidenum">
              <a:rPr lang="es-ES" smtClean="0"/>
              <a:t>7</a:t>
            </a:fld>
            <a:endParaRPr lang="es-ES"/>
          </a:p>
        </p:txBody>
      </p:sp>
    </p:spTree>
    <p:extLst>
      <p:ext uri="{BB962C8B-B14F-4D97-AF65-F5344CB8AC3E}">
        <p14:creationId xmlns:p14="http://schemas.microsoft.com/office/powerpoint/2010/main" val="23337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6A55E-DD80-4C00-B95D-8863453F9AD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AB45FB4-6CBF-4357-BA30-5F6706AF6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B3627F7-5DFA-4E23-A129-4D0D1DF932AB}"/>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5" name="Marcador de pie de página 4">
            <a:extLst>
              <a:ext uri="{FF2B5EF4-FFF2-40B4-BE49-F238E27FC236}">
                <a16:creationId xmlns:a16="http://schemas.microsoft.com/office/drawing/2014/main" id="{ABD35E8C-845D-4C24-BD64-7CF21A929C5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2894CE-3D29-4F77-B803-581222F4BCD5}"/>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44447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75200-3ACB-4704-BA07-AFFEE0751F9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685A5ED-9A2A-4778-8CF0-B8EE4209168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39513F-833F-42C9-A41D-6C59B65E8D79}"/>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5" name="Marcador de pie de página 4">
            <a:extLst>
              <a:ext uri="{FF2B5EF4-FFF2-40B4-BE49-F238E27FC236}">
                <a16:creationId xmlns:a16="http://schemas.microsoft.com/office/drawing/2014/main" id="{22BF698F-1507-4967-AE55-F204A9501B5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AB5D13-D437-4EE1-B391-3B7217FEDFD3}"/>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130832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6C9C9C-E1CF-4956-9F07-6C6092B7ADA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5979680-885C-47AF-99D3-B3E0E480630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574F31-5F93-4234-A2C0-AB5910BFCB56}"/>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5" name="Marcador de pie de página 4">
            <a:extLst>
              <a:ext uri="{FF2B5EF4-FFF2-40B4-BE49-F238E27FC236}">
                <a16:creationId xmlns:a16="http://schemas.microsoft.com/office/drawing/2014/main" id="{782C6359-2DAC-4BFC-827B-BF78A1B1209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EEC4D6-C134-413A-ADF8-2A516AB3320B}"/>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366850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0D923-8E5E-4A9B-9AFE-79A8F677673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58AB4C-0AD0-4600-A06F-2D3F774703D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60C79E-B378-41F9-B0C5-F5BCDB4748FA}"/>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5" name="Marcador de pie de página 4">
            <a:extLst>
              <a:ext uri="{FF2B5EF4-FFF2-40B4-BE49-F238E27FC236}">
                <a16:creationId xmlns:a16="http://schemas.microsoft.com/office/drawing/2014/main" id="{F6FE1AC8-615F-4EF8-8322-804862024F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3852C9-5B98-43C7-9820-EF9520FD1B19}"/>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134528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8B97C-02D1-4303-9928-59444B83A8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8C8E0A9-BB1F-47DE-B36C-AA5C77A17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DC53DB7-45B4-4EB8-9F64-030C83E37C3C}"/>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5" name="Marcador de pie de página 4">
            <a:extLst>
              <a:ext uri="{FF2B5EF4-FFF2-40B4-BE49-F238E27FC236}">
                <a16:creationId xmlns:a16="http://schemas.microsoft.com/office/drawing/2014/main" id="{467C02DE-6CA6-4D5A-A5DA-DB412692FF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4008A84-9AFA-496A-AA19-E65596612FE2}"/>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380862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213E3-6A62-47B8-B7A6-EE77C3BDBD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521C910-24FD-4919-8EC8-A01B0B3008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882298A-11BD-472A-85FA-B54BD4D1191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AC4909C-872D-41C6-8834-A56CE37835BB}"/>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6" name="Marcador de pie de página 5">
            <a:extLst>
              <a:ext uri="{FF2B5EF4-FFF2-40B4-BE49-F238E27FC236}">
                <a16:creationId xmlns:a16="http://schemas.microsoft.com/office/drawing/2014/main" id="{FEB8AEC9-02E4-4299-9DED-532348B2EDC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A7E9EA0-27B9-4020-A31E-A3A179FC3D8C}"/>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2478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A8D7E-3267-470F-9BC6-4BF2597405F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484A613-F163-4947-8859-4DE140DFE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B83796-2614-45C4-8EBF-19BE967DBFB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420D89E-D22B-4022-A122-A8AA234A7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917AD15-9046-4349-AF9F-1388B0D1195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FEBFA59-A362-4A5F-BE0F-6959C6317D6B}"/>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8" name="Marcador de pie de página 7">
            <a:extLst>
              <a:ext uri="{FF2B5EF4-FFF2-40B4-BE49-F238E27FC236}">
                <a16:creationId xmlns:a16="http://schemas.microsoft.com/office/drawing/2014/main" id="{0B69AFEC-C70D-41CE-BEC7-1AD25BBE71D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D4FC81-D880-4B22-8EDF-F617990567A0}"/>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147608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1964F-D195-4BEA-A946-E7C8966730E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C1B4F35-A783-4F24-A0A3-DE7C054B1154}"/>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4" name="Marcador de pie de página 3">
            <a:extLst>
              <a:ext uri="{FF2B5EF4-FFF2-40B4-BE49-F238E27FC236}">
                <a16:creationId xmlns:a16="http://schemas.microsoft.com/office/drawing/2014/main" id="{0EEE5F5A-EBD3-465F-AA32-6248E3F2D2D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29A7A28-2EEA-4775-8DC9-5C5FA564E5F3}"/>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237807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632354-514F-4367-8A7E-D28E9AB75872}"/>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3" name="Marcador de pie de página 2">
            <a:extLst>
              <a:ext uri="{FF2B5EF4-FFF2-40B4-BE49-F238E27FC236}">
                <a16:creationId xmlns:a16="http://schemas.microsoft.com/office/drawing/2014/main" id="{BC7FFAEF-F4F8-404E-9F70-8CC5D46278A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E52C504-2FFB-4DD8-B3A6-B436575D19C0}"/>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36151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76D17-9875-4499-985A-775A0ABB10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3362FE-E223-4CC3-93E5-7095DE4B1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8CE760E-70F8-4B4D-8856-9E84B6BEB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7994DE-404E-4E11-8367-0DBD36B528C0}"/>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6" name="Marcador de pie de página 5">
            <a:extLst>
              <a:ext uri="{FF2B5EF4-FFF2-40B4-BE49-F238E27FC236}">
                <a16:creationId xmlns:a16="http://schemas.microsoft.com/office/drawing/2014/main" id="{6684DE1B-1A05-4C18-8015-40108F9385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041772-136A-42A0-AEAF-960730E1F244}"/>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173452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FC197-3C6E-47E0-A359-7A7FFC84CDB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C98384-17FA-4B2C-AFA6-098CBCBCC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67C2CFA-35D6-4570-9880-584C7EBDA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6C1EE3-6153-40BF-A449-ECBE8FEDFAB6}"/>
              </a:ext>
            </a:extLst>
          </p:cNvPr>
          <p:cNvSpPr>
            <a:spLocks noGrp="1"/>
          </p:cNvSpPr>
          <p:nvPr>
            <p:ph type="dt" sz="half" idx="10"/>
          </p:nvPr>
        </p:nvSpPr>
        <p:spPr/>
        <p:txBody>
          <a:bodyPr/>
          <a:lstStyle/>
          <a:p>
            <a:fld id="{D30457CF-208E-46AE-A5CE-33EEB0E33FF0}" type="datetimeFigureOut">
              <a:rPr lang="es-ES" smtClean="0"/>
              <a:t>13/3/23</a:t>
            </a:fld>
            <a:endParaRPr lang="es-ES"/>
          </a:p>
        </p:txBody>
      </p:sp>
      <p:sp>
        <p:nvSpPr>
          <p:cNvPr id="6" name="Marcador de pie de página 5">
            <a:extLst>
              <a:ext uri="{FF2B5EF4-FFF2-40B4-BE49-F238E27FC236}">
                <a16:creationId xmlns:a16="http://schemas.microsoft.com/office/drawing/2014/main" id="{ACC54A36-B308-4962-8A0A-D1082123EA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B604F5A-3A27-4BDA-B81C-99686F4139D5}"/>
              </a:ext>
            </a:extLst>
          </p:cNvPr>
          <p:cNvSpPr>
            <a:spLocks noGrp="1"/>
          </p:cNvSpPr>
          <p:nvPr>
            <p:ph type="sldNum" sz="quarter" idx="12"/>
          </p:nvPr>
        </p:nvSpPr>
        <p:spPr/>
        <p:txBody>
          <a:bodyPr/>
          <a:lstStyle/>
          <a:p>
            <a:fld id="{2018AABB-8C1A-42FE-BD76-C3331C95AEED}" type="slidenum">
              <a:rPr lang="es-ES" smtClean="0"/>
              <a:t>‹#›</a:t>
            </a:fld>
            <a:endParaRPr lang="es-ES"/>
          </a:p>
        </p:txBody>
      </p:sp>
    </p:spTree>
    <p:extLst>
      <p:ext uri="{BB962C8B-B14F-4D97-AF65-F5344CB8AC3E}">
        <p14:creationId xmlns:p14="http://schemas.microsoft.com/office/powerpoint/2010/main" val="160943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3FB5C94-0BA6-454B-AAE1-1A4355520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5740276-9161-4E48-9D74-C427A723C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52344D-92E9-4DCE-B31A-6AA9B52C8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457CF-208E-46AE-A5CE-33EEB0E33FF0}" type="datetimeFigureOut">
              <a:rPr lang="es-ES" smtClean="0"/>
              <a:t>13/3/23</a:t>
            </a:fld>
            <a:endParaRPr lang="es-ES"/>
          </a:p>
        </p:txBody>
      </p:sp>
      <p:sp>
        <p:nvSpPr>
          <p:cNvPr id="5" name="Marcador de pie de página 4">
            <a:extLst>
              <a:ext uri="{FF2B5EF4-FFF2-40B4-BE49-F238E27FC236}">
                <a16:creationId xmlns:a16="http://schemas.microsoft.com/office/drawing/2014/main" id="{192451EE-4D53-4E82-88B0-6FB4E6F53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7D3641D-D448-424D-A9ED-EEE4A3CD4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8AABB-8C1A-42FE-BD76-C3331C95AEED}" type="slidenum">
              <a:rPr lang="es-ES" smtClean="0"/>
              <a:t>‹#›</a:t>
            </a:fld>
            <a:endParaRPr lang="es-ES"/>
          </a:p>
        </p:txBody>
      </p:sp>
    </p:spTree>
    <p:extLst>
      <p:ext uri="{BB962C8B-B14F-4D97-AF65-F5344CB8AC3E}">
        <p14:creationId xmlns:p14="http://schemas.microsoft.com/office/powerpoint/2010/main" val="85725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835C90B-6DA7-4960-96EF-79562593BE24}"/>
              </a:ext>
            </a:extLst>
          </p:cNvPr>
          <p:cNvSpPr>
            <a:spLocks noGrp="1"/>
          </p:cNvSpPr>
          <p:nvPr>
            <p:ph type="subTitle" idx="1"/>
          </p:nvPr>
        </p:nvSpPr>
        <p:spPr>
          <a:xfrm>
            <a:off x="5904013" y="3136832"/>
            <a:ext cx="6040583" cy="3282015"/>
          </a:xfrm>
        </p:spPr>
        <p:txBody>
          <a:bodyPr>
            <a:normAutofit fontScale="92500" lnSpcReduction="10000"/>
          </a:bodyPr>
          <a:lstStyle/>
          <a:p>
            <a:pPr algn="just"/>
            <a:r>
              <a:rPr lang="ca-ES" dirty="0"/>
              <a:t>a) El valor obtingut, per al factor d'ombra, és el producte dels valors obtinguts per a cada esfera.</a:t>
            </a:r>
          </a:p>
          <a:p>
            <a:pPr algn="just"/>
            <a:r>
              <a:rPr lang="ca-ES" dirty="0"/>
              <a:t>b) En el nostre model, en la intersecció de les dues esferes, és com si hi hagués "coexistència" de les dues.</a:t>
            </a:r>
          </a:p>
          <a:p>
            <a:pPr algn="just"/>
            <a:r>
              <a:rPr lang="ca-ES" dirty="0"/>
              <a:t>c) És indiferent la distància de les boles a la llum, pel càlcul del factor ombra.</a:t>
            </a:r>
          </a:p>
          <a:p>
            <a:pPr algn="just"/>
            <a:r>
              <a:rPr lang="ca-ES" dirty="0"/>
              <a:t>d) El color "lila", que s'assoleix enmig, només es pot aconseguir si les dues boles intersequen, i no si estan una darrera l'altre.</a:t>
            </a:r>
          </a:p>
        </p:txBody>
      </p:sp>
      <p:pic>
        <p:nvPicPr>
          <p:cNvPr id="5" name="Imagen 4">
            <a:extLst>
              <a:ext uri="{FF2B5EF4-FFF2-40B4-BE49-F238E27FC236}">
                <a16:creationId xmlns:a16="http://schemas.microsoft.com/office/drawing/2014/main" id="{A6AEABB4-942B-4DB1-A34C-8BCAED2BE2E4}"/>
              </a:ext>
            </a:extLst>
          </p:cNvPr>
          <p:cNvPicPr>
            <a:picLocks noChangeAspect="1"/>
          </p:cNvPicPr>
          <p:nvPr/>
        </p:nvPicPr>
        <p:blipFill>
          <a:blip r:embed="rId2"/>
          <a:stretch>
            <a:fillRect/>
          </a:stretch>
        </p:blipFill>
        <p:spPr>
          <a:xfrm>
            <a:off x="797625" y="3231834"/>
            <a:ext cx="4741350" cy="3282015"/>
          </a:xfrm>
          <a:prstGeom prst="rect">
            <a:avLst/>
          </a:prstGeom>
        </p:spPr>
      </p:pic>
      <p:sp>
        <p:nvSpPr>
          <p:cNvPr id="52" name="Subtítulo 2">
            <a:extLst>
              <a:ext uri="{FF2B5EF4-FFF2-40B4-BE49-F238E27FC236}">
                <a16:creationId xmlns:a16="http://schemas.microsoft.com/office/drawing/2014/main" id="{80503C65-0CD3-42CA-AE8D-04417A591718}"/>
              </a:ext>
            </a:extLst>
          </p:cNvPr>
          <p:cNvSpPr txBox="1">
            <a:spLocks/>
          </p:cNvSpPr>
          <p:nvPr/>
        </p:nvSpPr>
        <p:spPr>
          <a:xfrm>
            <a:off x="797625" y="761855"/>
            <a:ext cx="11016343" cy="226611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ca-ES" dirty="0"/>
              <a:t>Suposem que volem simular interseccions d'ombres de colors. Per fer-ho ens guardem identificadors dels objectes. En el càlcul del factor ombra en llançar un raig des del punt fins a la llum un cop trobem un xoc (</a:t>
            </a:r>
            <a:r>
              <a:rPr lang="ca-ES" i="1" dirty="0" err="1"/>
              <a:t>hit</a:t>
            </a:r>
            <a:r>
              <a:rPr lang="ca-ES" dirty="0"/>
              <a:t>) analitzem el seu contingut (material, distància, punt, </a:t>
            </a:r>
            <a:r>
              <a:rPr lang="ca-ES" dirty="0" err="1"/>
              <a:t>etc</a:t>
            </a:r>
            <a:r>
              <a:rPr lang="ca-ES" dirty="0"/>
              <a:t>) i tornem a llençar el raig des d'aquest nou punt fins a la llum, així fins a arribar fins aquesta. Per a cada objecte transparent guardem quan s'ha entrat i sortit d'aquest per a calcular la seva col·laboració al factor ombra. Si en algun moment hi ha un objecte opac retornem 0. El resultat obtingut és el de la figura inferior. Quina de les afirmacions següents és FALSA?</a:t>
            </a:r>
          </a:p>
        </p:txBody>
      </p:sp>
    </p:spTree>
    <p:extLst>
      <p:ext uri="{BB962C8B-B14F-4D97-AF65-F5344CB8AC3E}">
        <p14:creationId xmlns:p14="http://schemas.microsoft.com/office/powerpoint/2010/main" val="260533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44F1D-26B8-4849-8883-DE82AA6FD4F3}"/>
              </a:ext>
            </a:extLst>
          </p:cNvPr>
          <p:cNvSpPr>
            <a:spLocks noGrp="1"/>
          </p:cNvSpPr>
          <p:nvPr>
            <p:ph type="title"/>
          </p:nvPr>
        </p:nvSpPr>
        <p:spPr>
          <a:xfrm>
            <a:off x="838200" y="887638"/>
            <a:ext cx="10515600" cy="1325563"/>
          </a:xfrm>
        </p:spPr>
        <p:txBody>
          <a:bodyPr>
            <a:normAutofit fontScale="90000"/>
          </a:bodyPr>
          <a:lstStyle/>
          <a:p>
            <a:pPr algn="just"/>
            <a:r>
              <a:rPr lang="ca-ES" dirty="0">
                <a:solidFill>
                  <a:srgbClr val="00B050"/>
                </a:solidFill>
              </a:rPr>
              <a:t>d) El color "lila", que s'assoleix enmig, només es pot aconseguir si les dues boles intersequen, i no si estan una darrera l'altre.</a:t>
            </a:r>
          </a:p>
        </p:txBody>
      </p:sp>
      <p:sp>
        <p:nvSpPr>
          <p:cNvPr id="3" name="Marcador de contenido 2">
            <a:extLst>
              <a:ext uri="{FF2B5EF4-FFF2-40B4-BE49-F238E27FC236}">
                <a16:creationId xmlns:a16="http://schemas.microsoft.com/office/drawing/2014/main" id="{F6C760DA-041F-4B9C-8DC8-F120421EF1EF}"/>
              </a:ext>
            </a:extLst>
          </p:cNvPr>
          <p:cNvSpPr>
            <a:spLocks noGrp="1"/>
          </p:cNvSpPr>
          <p:nvPr>
            <p:ph idx="1"/>
          </p:nvPr>
        </p:nvSpPr>
        <p:spPr>
          <a:xfrm>
            <a:off x="838200" y="2660073"/>
            <a:ext cx="10515600" cy="3516890"/>
          </a:xfrm>
        </p:spPr>
        <p:txBody>
          <a:bodyPr>
            <a:normAutofit lnSpcReduction="10000"/>
          </a:bodyPr>
          <a:lstStyle/>
          <a:p>
            <a:pPr marL="0" indent="0" algn="just">
              <a:buNone/>
            </a:pPr>
            <a:r>
              <a:rPr lang="ca-ES" dirty="0"/>
              <a:t>En el model ens és indiferent si dos objectes intersequen o no. Per a cada objecte guardem l'entrada i sortida d'aquest per tenir en compte l'atenuació produïda amb la </a:t>
            </a:r>
            <a:r>
              <a:rPr lang="ca-ES" dirty="0" err="1"/>
              <a:t>dmax</a:t>
            </a:r>
            <a:r>
              <a:rPr lang="ca-ES" dirty="0"/>
              <a:t> en travessar-lo i el seu color aportat. Que dos objectes es xoquin o no ens és indiferent.</a:t>
            </a:r>
            <a:br>
              <a:rPr lang="ca-ES" dirty="0"/>
            </a:br>
            <a:endParaRPr lang="ca-ES" dirty="0"/>
          </a:p>
          <a:p>
            <a:pPr marL="0" indent="0" algn="just">
              <a:buNone/>
            </a:pPr>
            <a:r>
              <a:rPr lang="ca-ES" dirty="0"/>
              <a:t>Per a realitzar això tenim un diccionari on guardem </a:t>
            </a:r>
            <a:r>
              <a:rPr lang="ca-ES" dirty="0" err="1"/>
              <a:t>íd</a:t>
            </a:r>
            <a:r>
              <a:rPr lang="ca-ES" dirty="0"/>
              <a:t> de l'objecte amb punt. Si en xocar un objecte aquest està al diccionari vol dir que sortim d'ell i guardem la seva col·laboració al factor d'ombra. Sinó vol dir que hi entrem i hem de guardar la parella </a:t>
            </a:r>
            <a:r>
              <a:rPr lang="ca-ES" dirty="0" err="1"/>
              <a:t>id,punt</a:t>
            </a:r>
            <a:r>
              <a:rPr lang="ca-ES" dirty="0"/>
              <a:t>(entrada) en el diccionari.</a:t>
            </a:r>
          </a:p>
        </p:txBody>
      </p:sp>
    </p:spTree>
    <p:extLst>
      <p:ext uri="{BB962C8B-B14F-4D97-AF65-F5344CB8AC3E}">
        <p14:creationId xmlns:p14="http://schemas.microsoft.com/office/powerpoint/2010/main" val="112795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E3B127-B67A-4EED-8CC9-C283C438F86D}"/>
              </a:ext>
            </a:extLst>
          </p:cNvPr>
          <p:cNvSpPr>
            <a:spLocks noGrp="1"/>
          </p:cNvSpPr>
          <p:nvPr>
            <p:ph idx="1"/>
          </p:nvPr>
        </p:nvSpPr>
        <p:spPr>
          <a:xfrm>
            <a:off x="449451" y="578493"/>
            <a:ext cx="10515600" cy="4351338"/>
          </a:xfrm>
        </p:spPr>
        <p:txBody>
          <a:bodyPr/>
          <a:lstStyle/>
          <a:p>
            <a:pPr marL="0" indent="0" algn="just">
              <a:buNone/>
            </a:pPr>
            <a:r>
              <a:rPr lang="ca-ES" dirty="0"/>
              <a:t>Suposem que tenim un cub representat amb 3 parelles de plans paral·lels, és a dir, 6 plans en total. Per saber si un raig interseca, o no, amb el cub per a cada parella de plans calculem els dos </a:t>
            </a:r>
            <a:r>
              <a:rPr lang="ca-ES" dirty="0" err="1"/>
              <a:t>hits</a:t>
            </a:r>
            <a:r>
              <a:rPr lang="ca-ES" dirty="0"/>
              <a:t>, un per cada pla, obtenint un </a:t>
            </a:r>
            <a:r>
              <a:rPr lang="ca-ES" dirty="0" err="1"/>
              <a:t>tmin</a:t>
            </a:r>
            <a:r>
              <a:rPr lang="ca-ES" dirty="0"/>
              <a:t> i un </a:t>
            </a:r>
            <a:r>
              <a:rPr lang="ca-ES" dirty="0" err="1"/>
              <a:t>tmax</a:t>
            </a:r>
            <a:r>
              <a:rPr lang="ca-ES" dirty="0"/>
              <a:t>. A continuació fem el màxim dels 3 </a:t>
            </a:r>
            <a:r>
              <a:rPr lang="ca-ES" dirty="0" err="1"/>
              <a:t>tmin</a:t>
            </a:r>
            <a:r>
              <a:rPr lang="ca-ES" dirty="0"/>
              <a:t> obtinguts i el mínim del 3 </a:t>
            </a:r>
            <a:r>
              <a:rPr lang="ca-ES" dirty="0" err="1"/>
              <a:t>tmaxs</a:t>
            </a:r>
            <a:r>
              <a:rPr lang="ca-ES" dirty="0"/>
              <a:t> obtinguts. Si aquest </a:t>
            </a:r>
            <a:r>
              <a:rPr lang="ca-ES" dirty="0" err="1"/>
              <a:t>tmin</a:t>
            </a:r>
            <a:r>
              <a:rPr lang="ca-ES" dirty="0"/>
              <a:t> &lt;= </a:t>
            </a:r>
            <a:r>
              <a:rPr lang="ca-ES" dirty="0" err="1"/>
              <a:t>tmax</a:t>
            </a:r>
            <a:r>
              <a:rPr lang="ca-ES" dirty="0"/>
              <a:t> tenim que hem intersecat. Que passa quan 0 &lt; </a:t>
            </a:r>
            <a:r>
              <a:rPr lang="ca-ES" dirty="0" err="1"/>
              <a:t>tmax-tmin</a:t>
            </a:r>
            <a:r>
              <a:rPr lang="ca-ES" dirty="0"/>
              <a:t> &lt; èpsilon?</a:t>
            </a:r>
          </a:p>
        </p:txBody>
      </p:sp>
      <p:pic>
        <p:nvPicPr>
          <p:cNvPr id="7" name="Imagen 6">
            <a:extLst>
              <a:ext uri="{FF2B5EF4-FFF2-40B4-BE49-F238E27FC236}">
                <a16:creationId xmlns:a16="http://schemas.microsoft.com/office/drawing/2014/main" id="{DED0E09D-2BEE-4E21-A310-17C31D733260}"/>
              </a:ext>
            </a:extLst>
          </p:cNvPr>
          <p:cNvPicPr>
            <a:picLocks noChangeAspect="1"/>
          </p:cNvPicPr>
          <p:nvPr/>
        </p:nvPicPr>
        <p:blipFill rotWithShape="1">
          <a:blip r:embed="rId2"/>
          <a:srcRect l="634" t="24569" r="-634" b="20117"/>
          <a:stretch/>
        </p:blipFill>
        <p:spPr>
          <a:xfrm>
            <a:off x="449451" y="3318039"/>
            <a:ext cx="5080965" cy="3013208"/>
          </a:xfrm>
          <a:prstGeom prst="rect">
            <a:avLst/>
          </a:prstGeom>
        </p:spPr>
      </p:pic>
      <p:sp>
        <p:nvSpPr>
          <p:cNvPr id="8" name="Marcador de contenido 2">
            <a:extLst>
              <a:ext uri="{FF2B5EF4-FFF2-40B4-BE49-F238E27FC236}">
                <a16:creationId xmlns:a16="http://schemas.microsoft.com/office/drawing/2014/main" id="{66282F75-2D30-42E9-989E-26D7F0037DC1}"/>
              </a:ext>
            </a:extLst>
          </p:cNvPr>
          <p:cNvSpPr txBox="1">
            <a:spLocks/>
          </p:cNvSpPr>
          <p:nvPr/>
        </p:nvSpPr>
        <p:spPr>
          <a:xfrm>
            <a:off x="6012705" y="3318039"/>
            <a:ext cx="4303467" cy="3539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ca-ES" dirty="0"/>
          </a:p>
        </p:txBody>
      </p:sp>
      <p:sp>
        <p:nvSpPr>
          <p:cNvPr id="9" name="Marcador de contenido 2">
            <a:extLst>
              <a:ext uri="{FF2B5EF4-FFF2-40B4-BE49-F238E27FC236}">
                <a16:creationId xmlns:a16="http://schemas.microsoft.com/office/drawing/2014/main" id="{4F714C30-E4B9-4817-ADE6-79BD80FC2E0B}"/>
              </a:ext>
            </a:extLst>
          </p:cNvPr>
          <p:cNvSpPr txBox="1">
            <a:spLocks/>
          </p:cNvSpPr>
          <p:nvPr/>
        </p:nvSpPr>
        <p:spPr>
          <a:xfrm>
            <a:off x="5884086" y="3700982"/>
            <a:ext cx="5326220" cy="28423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Arial" panose="020B0604020202020204" pitchFamily="34" charset="0"/>
              <a:buAutoNum type="alphaLcParenR"/>
            </a:pPr>
            <a:r>
              <a:rPr lang="ca-ES" dirty="0"/>
              <a:t>Realment no hi ha intersecció.</a:t>
            </a:r>
          </a:p>
          <a:p>
            <a:pPr marL="514350" indent="-514350" algn="just">
              <a:buFont typeface="Arial" panose="020B0604020202020204" pitchFamily="34" charset="0"/>
              <a:buAutoNum type="alphaLcParenR"/>
            </a:pPr>
            <a:r>
              <a:rPr lang="ca-ES" dirty="0"/>
              <a:t>No entrem dins de l’objecte i intersequem un vèrtex.</a:t>
            </a:r>
          </a:p>
          <a:p>
            <a:pPr marL="514350" indent="-514350" algn="just">
              <a:buFont typeface="Arial" panose="020B0604020202020204" pitchFamily="34" charset="0"/>
              <a:buAutoNum type="alphaLcParenR"/>
            </a:pPr>
            <a:r>
              <a:rPr lang="ca-ES" dirty="0"/>
              <a:t>Entrem a l’objecte per un vèrtex o aresta.</a:t>
            </a:r>
          </a:p>
          <a:p>
            <a:pPr marL="0" indent="0" algn="just">
              <a:buNone/>
            </a:pPr>
            <a:r>
              <a:rPr lang="ca-ES" dirty="0"/>
              <a:t>d) No entrem dins de l’objecte i intersequem un vèrtex o aresta.</a:t>
            </a:r>
          </a:p>
          <a:p>
            <a:pPr marL="514350" indent="-514350" algn="just">
              <a:buFont typeface="Arial" panose="020B0604020202020204" pitchFamily="34" charset="0"/>
              <a:buAutoNum type="alphaLcParenR"/>
            </a:pPr>
            <a:endParaRPr lang="ca-ES" dirty="0"/>
          </a:p>
        </p:txBody>
      </p:sp>
    </p:spTree>
    <p:extLst>
      <p:ext uri="{BB962C8B-B14F-4D97-AF65-F5344CB8AC3E}">
        <p14:creationId xmlns:p14="http://schemas.microsoft.com/office/powerpoint/2010/main" val="74248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D2DA9-F4AA-4F16-B19E-ADB7E04A8664}"/>
              </a:ext>
            </a:extLst>
          </p:cNvPr>
          <p:cNvSpPr>
            <a:spLocks noGrp="1"/>
          </p:cNvSpPr>
          <p:nvPr>
            <p:ph type="title"/>
          </p:nvPr>
        </p:nvSpPr>
        <p:spPr>
          <a:xfrm>
            <a:off x="838200" y="412626"/>
            <a:ext cx="10515600" cy="1325563"/>
          </a:xfrm>
        </p:spPr>
        <p:txBody>
          <a:bodyPr>
            <a:normAutofit/>
          </a:bodyPr>
          <a:lstStyle/>
          <a:p>
            <a:r>
              <a:rPr lang="es-ES" dirty="0">
                <a:solidFill>
                  <a:srgbClr val="00B050"/>
                </a:solidFill>
              </a:rPr>
              <a:t>d) No </a:t>
            </a:r>
            <a:r>
              <a:rPr lang="es-ES" dirty="0" err="1">
                <a:solidFill>
                  <a:srgbClr val="00B050"/>
                </a:solidFill>
              </a:rPr>
              <a:t>entrem</a:t>
            </a:r>
            <a:r>
              <a:rPr lang="es-ES" dirty="0">
                <a:solidFill>
                  <a:srgbClr val="00B050"/>
                </a:solidFill>
              </a:rPr>
              <a:t> </a:t>
            </a:r>
            <a:r>
              <a:rPr lang="es-ES" dirty="0" err="1">
                <a:solidFill>
                  <a:srgbClr val="00B050"/>
                </a:solidFill>
              </a:rPr>
              <a:t>dins</a:t>
            </a:r>
            <a:r>
              <a:rPr lang="es-ES" dirty="0">
                <a:solidFill>
                  <a:srgbClr val="00B050"/>
                </a:solidFill>
              </a:rPr>
              <a:t> de </a:t>
            </a:r>
            <a:r>
              <a:rPr lang="es-ES" dirty="0" err="1">
                <a:solidFill>
                  <a:srgbClr val="00B050"/>
                </a:solidFill>
              </a:rPr>
              <a:t>l’objecte</a:t>
            </a:r>
            <a:r>
              <a:rPr lang="es-ES" dirty="0">
                <a:solidFill>
                  <a:srgbClr val="00B050"/>
                </a:solidFill>
              </a:rPr>
              <a:t> i </a:t>
            </a:r>
            <a:r>
              <a:rPr lang="es-ES" dirty="0" err="1">
                <a:solidFill>
                  <a:srgbClr val="00B050"/>
                </a:solidFill>
              </a:rPr>
              <a:t>intersequem</a:t>
            </a:r>
            <a:r>
              <a:rPr lang="es-ES" dirty="0">
                <a:solidFill>
                  <a:srgbClr val="00B050"/>
                </a:solidFill>
              </a:rPr>
              <a:t> un </a:t>
            </a:r>
            <a:r>
              <a:rPr lang="es-ES" dirty="0" err="1">
                <a:solidFill>
                  <a:srgbClr val="00B050"/>
                </a:solidFill>
              </a:rPr>
              <a:t>vèrtex</a:t>
            </a:r>
            <a:r>
              <a:rPr lang="es-ES" dirty="0">
                <a:solidFill>
                  <a:srgbClr val="00B050"/>
                </a:solidFill>
              </a:rPr>
              <a:t> o aresta.</a:t>
            </a:r>
            <a:endParaRPr lang="es-ES" dirty="0"/>
          </a:p>
        </p:txBody>
      </p:sp>
      <p:sp>
        <p:nvSpPr>
          <p:cNvPr id="3" name="Marcador de contenido 2">
            <a:extLst>
              <a:ext uri="{FF2B5EF4-FFF2-40B4-BE49-F238E27FC236}">
                <a16:creationId xmlns:a16="http://schemas.microsoft.com/office/drawing/2014/main" id="{28DEAA20-42AE-49DE-9DCD-85BEE5511139}"/>
              </a:ext>
            </a:extLst>
          </p:cNvPr>
          <p:cNvSpPr>
            <a:spLocks noGrp="1"/>
          </p:cNvSpPr>
          <p:nvPr>
            <p:ph idx="1"/>
          </p:nvPr>
        </p:nvSpPr>
        <p:spPr/>
        <p:txBody>
          <a:bodyPr/>
          <a:lstStyle/>
          <a:p>
            <a:pPr marL="0" indent="0" algn="just">
              <a:buNone/>
            </a:pPr>
            <a:r>
              <a:rPr lang="ca-ES" dirty="0"/>
              <a:t>La diferència entre </a:t>
            </a:r>
            <a:r>
              <a:rPr lang="ca-ES" dirty="0" err="1"/>
              <a:t>tmax</a:t>
            </a:r>
            <a:r>
              <a:rPr lang="ca-ES" dirty="0"/>
              <a:t> i </a:t>
            </a:r>
            <a:r>
              <a:rPr lang="ca-ES" dirty="0" err="1"/>
              <a:t>tmin</a:t>
            </a:r>
            <a:r>
              <a:rPr lang="ca-ES" dirty="0"/>
              <a:t> ens indica el temps que estem en el cub. Si </a:t>
            </a:r>
            <a:r>
              <a:rPr lang="ca-ES" dirty="0" err="1"/>
              <a:t>tmin</a:t>
            </a:r>
            <a:r>
              <a:rPr lang="ca-ES" dirty="0"/>
              <a:t>&gt;</a:t>
            </a:r>
            <a:r>
              <a:rPr lang="ca-ES" dirty="0" err="1"/>
              <a:t>tmax</a:t>
            </a:r>
            <a:r>
              <a:rPr lang="ca-ES" dirty="0"/>
              <a:t> vol dir que no hi estem. Sinó tots els </a:t>
            </a:r>
            <a:r>
              <a:rPr lang="ca-ES" dirty="0" err="1"/>
              <a:t>t's</a:t>
            </a:r>
            <a:r>
              <a:rPr lang="ca-ES" dirty="0"/>
              <a:t> entremig indiquen quan de temps hi estem. Si </a:t>
            </a:r>
            <a:r>
              <a:rPr lang="ca-ES" dirty="0" err="1"/>
              <a:t>tmin</a:t>
            </a:r>
            <a:r>
              <a:rPr lang="ca-ES" dirty="0"/>
              <a:t> és quasi igual a </a:t>
            </a:r>
            <a:r>
              <a:rPr lang="ca-ES" dirty="0" err="1"/>
              <a:t>tmax</a:t>
            </a:r>
            <a:r>
              <a:rPr lang="ca-ES" dirty="0"/>
              <a:t> vol dir que passem per l'objecte en un únic punt (no hi entrem i si intersequem). Amb una mica d'imaginació és fàcil de visualitzar que no cal que sigui un vèrtex i pot ser una aresta també. </a:t>
            </a:r>
          </a:p>
        </p:txBody>
      </p:sp>
    </p:spTree>
    <p:extLst>
      <p:ext uri="{BB962C8B-B14F-4D97-AF65-F5344CB8AC3E}">
        <p14:creationId xmlns:p14="http://schemas.microsoft.com/office/powerpoint/2010/main" val="99754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ling &gt; Transformation Tools &gt; Bounding Box Fitting">
            <a:extLst>
              <a:ext uri="{FF2B5EF4-FFF2-40B4-BE49-F238E27FC236}">
                <a16:creationId xmlns:a16="http://schemas.microsoft.com/office/drawing/2014/main" id="{22E03151-BF3C-4C7E-8E08-3BD5500702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870" y="1458547"/>
            <a:ext cx="3810532" cy="2857899"/>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C1722F85-CDEE-4F84-B1D6-9BD852A0DDF9}"/>
              </a:ext>
            </a:extLst>
          </p:cNvPr>
          <p:cNvSpPr txBox="1">
            <a:spLocks/>
          </p:cNvSpPr>
          <p:nvPr/>
        </p:nvSpPr>
        <p:spPr>
          <a:xfrm>
            <a:off x="4553730" y="1006756"/>
            <a:ext cx="7391400" cy="4844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ca-ES" dirty="0"/>
              <a:t>Per quin tipus d’objectes és més útil utilitzar </a:t>
            </a:r>
            <a:r>
              <a:rPr lang="ca-ES" dirty="0" err="1"/>
              <a:t>bounding</a:t>
            </a:r>
            <a:r>
              <a:rPr lang="ca-ES" dirty="0"/>
              <a:t> boxes?</a:t>
            </a:r>
          </a:p>
          <a:p>
            <a:pPr marL="514350" indent="-514350">
              <a:buFont typeface="Arial" panose="020B0604020202020204" pitchFamily="34" charset="0"/>
              <a:buAutoNum type="alphaLcParenR"/>
            </a:pPr>
            <a:r>
              <a:rPr lang="ca-ES" dirty="0"/>
              <a:t>Per a objectes paramètrics (esferes, </a:t>
            </a:r>
            <a:r>
              <a:rPr lang="ca-ES" dirty="0" err="1"/>
              <a:t>cilíndres</a:t>
            </a:r>
            <a:r>
              <a:rPr lang="ca-ES" dirty="0"/>
              <a:t>, plans, </a:t>
            </a:r>
            <a:r>
              <a:rPr lang="ca-ES" dirty="0" err="1"/>
              <a:t>etc</a:t>
            </a:r>
            <a:r>
              <a:rPr lang="ca-ES" dirty="0"/>
              <a:t>)</a:t>
            </a:r>
          </a:p>
          <a:p>
            <a:pPr marL="514350" indent="-514350">
              <a:buFont typeface="Arial" panose="020B0604020202020204" pitchFamily="34" charset="0"/>
              <a:buAutoNum type="alphaLcParenR"/>
            </a:pPr>
            <a:r>
              <a:rPr lang="ca-ES" dirty="0"/>
              <a:t>Per a objectes de tipus </a:t>
            </a:r>
            <a:r>
              <a:rPr lang="ca-ES" dirty="0" err="1"/>
              <a:t>mesh</a:t>
            </a:r>
            <a:r>
              <a:rPr lang="ca-ES" dirty="0"/>
              <a:t>, però amb pocs triangles.</a:t>
            </a:r>
          </a:p>
          <a:p>
            <a:pPr marL="514350" indent="-514350">
              <a:buFont typeface="Arial" panose="020B0604020202020204" pitchFamily="34" charset="0"/>
              <a:buAutoNum type="alphaLcParenR"/>
            </a:pPr>
            <a:r>
              <a:rPr lang="ca-ES" dirty="0"/>
              <a:t>Per a objectes de tipus </a:t>
            </a:r>
            <a:r>
              <a:rPr lang="ca-ES" dirty="0" err="1"/>
              <a:t>mesh</a:t>
            </a:r>
            <a:r>
              <a:rPr lang="ca-ES" dirty="0"/>
              <a:t>, però amb molts triangles.</a:t>
            </a:r>
          </a:p>
          <a:p>
            <a:pPr marL="514350" indent="-514350">
              <a:buFont typeface="Arial" panose="020B0604020202020204" pitchFamily="34" charset="0"/>
              <a:buAutoNum type="alphaLcParenR"/>
            </a:pPr>
            <a:r>
              <a:rPr lang="ca-ES" dirty="0"/>
              <a:t>Per a cubs, ja que el </a:t>
            </a:r>
            <a:r>
              <a:rPr lang="ca-ES" dirty="0" err="1"/>
              <a:t>bounding</a:t>
            </a:r>
            <a:r>
              <a:rPr lang="ca-ES" dirty="0"/>
              <a:t> box hi encaixarà a la perfecció.</a:t>
            </a:r>
          </a:p>
        </p:txBody>
      </p:sp>
    </p:spTree>
    <p:extLst>
      <p:ext uri="{BB962C8B-B14F-4D97-AF65-F5344CB8AC3E}">
        <p14:creationId xmlns:p14="http://schemas.microsoft.com/office/powerpoint/2010/main" val="139704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DFA0EA-7CCA-4206-8774-873D1643D767}"/>
              </a:ext>
            </a:extLst>
          </p:cNvPr>
          <p:cNvSpPr>
            <a:spLocks noGrp="1"/>
          </p:cNvSpPr>
          <p:nvPr>
            <p:ph idx="1"/>
          </p:nvPr>
        </p:nvSpPr>
        <p:spPr>
          <a:xfrm>
            <a:off x="838200" y="2120395"/>
            <a:ext cx="10515600" cy="5452568"/>
          </a:xfrm>
        </p:spPr>
        <p:txBody>
          <a:bodyPr/>
          <a:lstStyle/>
          <a:p>
            <a:pPr marL="0" indent="0" algn="just">
              <a:buNone/>
            </a:pPr>
            <a:r>
              <a:rPr lang="ca-ES" dirty="0"/>
              <a:t>Els </a:t>
            </a:r>
            <a:r>
              <a:rPr lang="ca-ES" dirty="0" err="1"/>
              <a:t>bounding</a:t>
            </a:r>
            <a:r>
              <a:rPr lang="ca-ES" dirty="0"/>
              <a:t> boxes ens serveixen evitar càlculs complexos d'interseccions o comprovacions amb tots els objectes. El cas més útil és una </a:t>
            </a:r>
            <a:r>
              <a:rPr lang="ca-ES" dirty="0" err="1"/>
              <a:t>mesh</a:t>
            </a:r>
            <a:r>
              <a:rPr lang="ca-ES" dirty="0"/>
              <a:t> on podem tenir milers de triangles. Col·locant la </a:t>
            </a:r>
            <a:r>
              <a:rPr lang="ca-ES" dirty="0" err="1"/>
              <a:t>mesh</a:t>
            </a:r>
            <a:r>
              <a:rPr lang="ca-ES" dirty="0"/>
              <a:t> en un </a:t>
            </a:r>
            <a:r>
              <a:rPr lang="ca-ES" dirty="0" err="1"/>
              <a:t>bounding</a:t>
            </a:r>
            <a:r>
              <a:rPr lang="ca-ES" dirty="0"/>
              <a:t> box podem filtrar els rajos que NO xoquen amb aquesta només comprovant que no xoquen amb la </a:t>
            </a:r>
            <a:r>
              <a:rPr lang="ca-ES" dirty="0" err="1"/>
              <a:t>bounding</a:t>
            </a:r>
            <a:r>
              <a:rPr lang="ca-ES" dirty="0"/>
              <a:t> box i, per tant, estalviant moltíssims càlculs. Evidentment com més triangles a la </a:t>
            </a:r>
            <a:r>
              <a:rPr lang="ca-ES" dirty="0" err="1"/>
              <a:t>mesh</a:t>
            </a:r>
            <a:r>
              <a:rPr lang="ca-ES" dirty="0"/>
              <a:t> més càlculs que estalviem.</a:t>
            </a:r>
          </a:p>
        </p:txBody>
      </p:sp>
      <p:sp>
        <p:nvSpPr>
          <p:cNvPr id="4" name="Título 1">
            <a:extLst>
              <a:ext uri="{FF2B5EF4-FFF2-40B4-BE49-F238E27FC236}">
                <a16:creationId xmlns:a16="http://schemas.microsoft.com/office/drawing/2014/main" id="{D02AC846-07A2-4885-8B73-4833AB024516}"/>
              </a:ext>
            </a:extLst>
          </p:cNvPr>
          <p:cNvSpPr>
            <a:spLocks noGrp="1"/>
          </p:cNvSpPr>
          <p:nvPr>
            <p:ph type="title"/>
          </p:nvPr>
        </p:nvSpPr>
        <p:spPr>
          <a:xfrm>
            <a:off x="838200" y="685759"/>
            <a:ext cx="10515600" cy="1325563"/>
          </a:xfrm>
        </p:spPr>
        <p:txBody>
          <a:bodyPr>
            <a:normAutofit/>
          </a:bodyPr>
          <a:lstStyle/>
          <a:p>
            <a:r>
              <a:rPr lang="ca-ES" dirty="0">
                <a:solidFill>
                  <a:srgbClr val="00B050"/>
                </a:solidFill>
              </a:rPr>
              <a:t>c) Per a objectes de tipus </a:t>
            </a:r>
            <a:r>
              <a:rPr lang="ca-ES" dirty="0" err="1">
                <a:solidFill>
                  <a:srgbClr val="00B050"/>
                </a:solidFill>
              </a:rPr>
              <a:t>mesh</a:t>
            </a:r>
            <a:r>
              <a:rPr lang="ca-ES" dirty="0">
                <a:solidFill>
                  <a:srgbClr val="00B050"/>
                </a:solidFill>
              </a:rPr>
              <a:t>, però amb molts triangles.</a:t>
            </a:r>
          </a:p>
        </p:txBody>
      </p:sp>
    </p:spTree>
    <p:extLst>
      <p:ext uri="{BB962C8B-B14F-4D97-AF65-F5344CB8AC3E}">
        <p14:creationId xmlns:p14="http://schemas.microsoft.com/office/powerpoint/2010/main" val="123928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8A57F6-6F2E-4708-8801-E24F43BBF7D8}"/>
              </a:ext>
            </a:extLst>
          </p:cNvPr>
          <p:cNvSpPr>
            <a:spLocks noGrp="1"/>
          </p:cNvSpPr>
          <p:nvPr>
            <p:ph idx="1"/>
          </p:nvPr>
        </p:nvSpPr>
        <p:spPr>
          <a:xfrm>
            <a:off x="549971" y="764361"/>
            <a:ext cx="10515600" cy="4351338"/>
          </a:xfrm>
        </p:spPr>
        <p:txBody>
          <a:bodyPr/>
          <a:lstStyle/>
          <a:p>
            <a:pPr marL="0" indent="0" algn="just">
              <a:buNone/>
            </a:pPr>
            <a:r>
              <a:rPr lang="ca-ES" b="0" i="0" dirty="0">
                <a:solidFill>
                  <a:srgbClr val="000000"/>
                </a:solidFill>
                <a:effectLst/>
                <a:latin typeface="Open Sans" panose="020B0606030504020204" pitchFamily="34" charset="0"/>
              </a:rPr>
              <a:t>Suposem una escena amb diversos </a:t>
            </a:r>
            <a:r>
              <a:rPr lang="ca-ES" b="0" i="0" dirty="0" err="1">
                <a:solidFill>
                  <a:srgbClr val="000000"/>
                </a:solidFill>
                <a:effectLst/>
                <a:latin typeface="Open Sans" panose="020B0606030504020204" pitchFamily="34" charset="0"/>
              </a:rPr>
              <a:t>bounding</a:t>
            </a:r>
            <a:r>
              <a:rPr lang="ca-ES" b="0" i="0" dirty="0">
                <a:solidFill>
                  <a:srgbClr val="000000"/>
                </a:solidFill>
                <a:effectLst/>
                <a:latin typeface="Open Sans" panose="020B0606030504020204" pitchFamily="34" charset="0"/>
              </a:rPr>
              <a:t> box. Llancem un raig i obtenim un llistat de </a:t>
            </a:r>
            <a:r>
              <a:rPr lang="ca-ES" b="0" i="0" dirty="0" err="1">
                <a:solidFill>
                  <a:srgbClr val="000000"/>
                </a:solidFill>
                <a:effectLst/>
                <a:latin typeface="Open Sans" panose="020B0606030504020204" pitchFamily="34" charset="0"/>
              </a:rPr>
              <a:t>bounding</a:t>
            </a:r>
            <a:r>
              <a:rPr lang="ca-ES" b="0" i="0" dirty="0">
                <a:solidFill>
                  <a:srgbClr val="000000"/>
                </a:solidFill>
                <a:effectLst/>
                <a:latin typeface="Open Sans" panose="020B0606030504020204" pitchFamily="34" charset="0"/>
              </a:rPr>
              <a:t> boxs ordenats per al moment de xocar amb ells. Quina afirmació és certa?</a:t>
            </a:r>
            <a:endParaRPr lang="ca-ES" dirty="0"/>
          </a:p>
        </p:txBody>
      </p:sp>
      <p:pic>
        <p:nvPicPr>
          <p:cNvPr id="2050" name="Picture 2" descr="Translated Bounding Box | ScriptSpot">
            <a:extLst>
              <a:ext uri="{FF2B5EF4-FFF2-40B4-BE49-F238E27FC236}">
                <a16:creationId xmlns:a16="http://schemas.microsoft.com/office/drawing/2014/main" id="{D4F68205-CA59-4613-BD72-001224E8E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70" y="2420607"/>
            <a:ext cx="4626463" cy="349674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A0D3AA6E-CE19-4CBB-BA0E-C3B98BACB4FB}"/>
              </a:ext>
            </a:extLst>
          </p:cNvPr>
          <p:cNvSpPr txBox="1">
            <a:spLocks/>
          </p:cNvSpPr>
          <p:nvPr/>
        </p:nvSpPr>
        <p:spPr>
          <a:xfrm>
            <a:off x="5640946" y="2318112"/>
            <a:ext cx="5424625" cy="370173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lphaLcParenR"/>
            </a:pPr>
            <a:r>
              <a:rPr lang="ca-ES" dirty="0"/>
              <a:t>Si el raig xoca amb un objecte, aquest estarà en una de les </a:t>
            </a:r>
            <a:r>
              <a:rPr lang="ca-ES" dirty="0" err="1"/>
              <a:t>bounding</a:t>
            </a:r>
            <a:r>
              <a:rPr lang="ca-ES" dirty="0"/>
              <a:t> box. </a:t>
            </a:r>
          </a:p>
          <a:p>
            <a:pPr marL="514350" indent="-514350">
              <a:buFont typeface="Arial" panose="020B0604020202020204" pitchFamily="34" charset="0"/>
              <a:buAutoNum type="alphaLcParenR"/>
            </a:pPr>
            <a:r>
              <a:rPr lang="ca-ES" dirty="0"/>
              <a:t>El raig xocarà amb un dels objectes del primer </a:t>
            </a:r>
            <a:r>
              <a:rPr lang="ca-ES" dirty="0" err="1"/>
              <a:t>bounding</a:t>
            </a:r>
            <a:r>
              <a:rPr lang="ca-ES" dirty="0"/>
              <a:t> box.</a:t>
            </a:r>
          </a:p>
          <a:p>
            <a:pPr marL="514350" indent="-514350">
              <a:buFont typeface="Arial" panose="020B0604020202020204" pitchFamily="34" charset="0"/>
              <a:buAutoNum type="alphaLcParenR"/>
            </a:pPr>
            <a:r>
              <a:rPr lang="ca-ES" dirty="0"/>
              <a:t>El raig no xocarà amb cap objecte</a:t>
            </a:r>
          </a:p>
          <a:p>
            <a:pPr marL="514350" indent="-514350">
              <a:buFont typeface="Arial" panose="020B0604020202020204" pitchFamily="34" charset="0"/>
              <a:buAutoNum type="alphaLcParenR"/>
            </a:pPr>
            <a:r>
              <a:rPr lang="ca-ES" dirty="0"/>
              <a:t>El raig farà </a:t>
            </a:r>
            <a:r>
              <a:rPr lang="ca-ES" dirty="0" err="1"/>
              <a:t>hit</a:t>
            </a:r>
            <a:r>
              <a:rPr lang="ca-ES" dirty="0"/>
              <a:t> amb </a:t>
            </a:r>
            <a:r>
              <a:rPr lang="ca-ES" dirty="0" err="1"/>
              <a:t>algún</a:t>
            </a:r>
            <a:r>
              <a:rPr lang="ca-ES" dirty="0"/>
              <a:t> objecte dels presents en els </a:t>
            </a:r>
            <a:r>
              <a:rPr lang="ca-ES" dirty="0" err="1"/>
              <a:t>bounding</a:t>
            </a:r>
            <a:r>
              <a:rPr lang="ca-ES" dirty="0"/>
              <a:t> box</a:t>
            </a:r>
            <a:r>
              <a:rPr lang="es-ES" dirty="0"/>
              <a:t>.</a:t>
            </a:r>
          </a:p>
          <a:p>
            <a:pPr marL="514350" indent="-514350">
              <a:buFont typeface="Arial" panose="020B0604020202020204" pitchFamily="34" charset="0"/>
              <a:buAutoNum type="alphaLcParenR"/>
            </a:pPr>
            <a:endParaRPr lang="es-ES" dirty="0"/>
          </a:p>
        </p:txBody>
      </p:sp>
    </p:spTree>
    <p:extLst>
      <p:ext uri="{BB962C8B-B14F-4D97-AF65-F5344CB8AC3E}">
        <p14:creationId xmlns:p14="http://schemas.microsoft.com/office/powerpoint/2010/main" val="262192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A0AD5-8988-45C4-9F8B-9AFC023849EC}"/>
              </a:ext>
            </a:extLst>
          </p:cNvPr>
          <p:cNvSpPr>
            <a:spLocks noGrp="1"/>
          </p:cNvSpPr>
          <p:nvPr>
            <p:ph type="title"/>
          </p:nvPr>
        </p:nvSpPr>
        <p:spPr/>
        <p:txBody>
          <a:bodyPr>
            <a:normAutofit/>
          </a:bodyPr>
          <a:lstStyle/>
          <a:p>
            <a:pPr algn="just"/>
            <a:r>
              <a:rPr lang="ca-ES" dirty="0">
                <a:solidFill>
                  <a:srgbClr val="00B050"/>
                </a:solidFill>
              </a:rPr>
              <a:t>a) Si el raig xoca amb un objecte, aquest estarà en una de les </a:t>
            </a:r>
            <a:r>
              <a:rPr lang="ca-ES" dirty="0" err="1">
                <a:solidFill>
                  <a:srgbClr val="00B050"/>
                </a:solidFill>
              </a:rPr>
              <a:t>bounding</a:t>
            </a:r>
            <a:r>
              <a:rPr lang="ca-ES" dirty="0">
                <a:solidFill>
                  <a:srgbClr val="00B050"/>
                </a:solidFill>
              </a:rPr>
              <a:t> box. </a:t>
            </a:r>
          </a:p>
        </p:txBody>
      </p:sp>
      <p:sp>
        <p:nvSpPr>
          <p:cNvPr id="3" name="Marcador de contenido 2">
            <a:extLst>
              <a:ext uri="{FF2B5EF4-FFF2-40B4-BE49-F238E27FC236}">
                <a16:creationId xmlns:a16="http://schemas.microsoft.com/office/drawing/2014/main" id="{8872E0BD-DB27-4D15-97EF-3A64CA64BD5A}"/>
              </a:ext>
            </a:extLst>
          </p:cNvPr>
          <p:cNvSpPr>
            <a:spLocks noGrp="1"/>
          </p:cNvSpPr>
          <p:nvPr>
            <p:ph idx="1"/>
          </p:nvPr>
        </p:nvSpPr>
        <p:spPr/>
        <p:txBody>
          <a:bodyPr/>
          <a:lstStyle/>
          <a:p>
            <a:pPr marL="0" indent="0" algn="just">
              <a:buNone/>
            </a:pPr>
            <a:r>
              <a:rPr lang="ca-ES" dirty="0"/>
              <a:t>Els </a:t>
            </a:r>
            <a:r>
              <a:rPr lang="ca-ES" dirty="0" err="1"/>
              <a:t>bounding</a:t>
            </a:r>
            <a:r>
              <a:rPr lang="ca-ES" dirty="0"/>
              <a:t> box ens permeten saber que si un raig no hi xoca, tampoc xocarà amb els objectes del seu interior. Per tant, que si hi xoqui, no comporta que ho hagi de fer amb algun dels objectes que hi ha dins seu. Evidentment, si el raig xoca amb un objecte, aquest tindrà una </a:t>
            </a:r>
            <a:r>
              <a:rPr lang="ca-ES" dirty="0" err="1"/>
              <a:t>bounding</a:t>
            </a:r>
            <a:r>
              <a:rPr lang="ca-ES" dirty="0"/>
              <a:t> box que el conté i, en conseqüència, el raig hi haurà xocat amb aquesta també.</a:t>
            </a:r>
          </a:p>
        </p:txBody>
      </p:sp>
    </p:spTree>
    <p:extLst>
      <p:ext uri="{BB962C8B-B14F-4D97-AF65-F5344CB8AC3E}">
        <p14:creationId xmlns:p14="http://schemas.microsoft.com/office/powerpoint/2010/main" val="1948341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942</Words>
  <Application>Microsoft Macintosh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Tema de Office</vt:lpstr>
      <vt:lpstr>PowerPoint Presentation</vt:lpstr>
      <vt:lpstr>d) El color "lila", que s'assoleix enmig, només es pot aconseguir si les dues boles intersequen, i no si estan una darrera l'altre.</vt:lpstr>
      <vt:lpstr>PowerPoint Presentation</vt:lpstr>
      <vt:lpstr>d) No entrem dins de l’objecte i intersequem un vèrtex o aresta.</vt:lpstr>
      <vt:lpstr>PowerPoint Presentation</vt:lpstr>
      <vt:lpstr>c) Per a objectes de tipus mesh, però amb molts triangles.</vt:lpstr>
      <vt:lpstr>PowerPoint Presentation</vt:lpstr>
      <vt:lpstr>a) Si el raig xoca amb un objecte, aquest estarà en una de les bounding box.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NAZAR PURIY</dc:creator>
  <cp:lastModifiedBy>Anna Puig</cp:lastModifiedBy>
  <cp:revision>2</cp:revision>
  <dcterms:created xsi:type="dcterms:W3CDTF">2022-03-27T11:35:28Z</dcterms:created>
  <dcterms:modified xsi:type="dcterms:W3CDTF">2023-03-13T09:37:54Z</dcterms:modified>
</cp:coreProperties>
</file>