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80" r:id="rId3"/>
    <p:sldMasterId id="2147483694" r:id="rId4"/>
  </p:sldMasterIdLst>
  <p:notesMasterIdLst>
    <p:notesMasterId r:id="rId25"/>
  </p:notesMasterIdLst>
  <p:sldIdLst>
    <p:sldId id="471" r:id="rId5"/>
    <p:sldId id="506" r:id="rId6"/>
    <p:sldId id="507" r:id="rId7"/>
    <p:sldId id="508" r:id="rId8"/>
    <p:sldId id="512" r:id="rId9"/>
    <p:sldId id="660" r:id="rId10"/>
    <p:sldId id="473" r:id="rId11"/>
    <p:sldId id="474" r:id="rId12"/>
    <p:sldId id="505" r:id="rId13"/>
    <p:sldId id="490" r:id="rId14"/>
    <p:sldId id="479" r:id="rId15"/>
    <p:sldId id="513" r:id="rId16"/>
    <p:sldId id="496" r:id="rId17"/>
    <p:sldId id="498" r:id="rId18"/>
    <p:sldId id="497" r:id="rId19"/>
    <p:sldId id="500" r:id="rId20"/>
    <p:sldId id="502" r:id="rId21"/>
    <p:sldId id="514" r:id="rId22"/>
    <p:sldId id="656" r:id="rId23"/>
    <p:sldId id="65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Farber, Guy" initials="F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B4"/>
    <a:srgbClr val="004B91"/>
    <a:srgbClr val="CBD4DE"/>
    <a:srgbClr val="FF9900"/>
    <a:srgbClr val="4F81BD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8" autoAdjust="0"/>
    <p:restoredTop sz="74793" autoAdjust="0"/>
  </p:normalViewPr>
  <p:slideViewPr>
    <p:cSldViewPr>
      <p:cViewPr>
        <p:scale>
          <a:sx n="75" d="100"/>
          <a:sy n="75" d="100"/>
        </p:scale>
        <p:origin x="126" y="54"/>
      </p:cViewPr>
      <p:guideLst>
        <p:guide orient="horz" pos="162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2"/>
    </p:cViewPr>
  </p:sorterViewPr>
  <p:notesViewPr>
    <p:cSldViewPr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C8D4-F00D-4EE9-A3E9-120988233C1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E4820-A05A-444D-883F-5F294DE93B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08493.htm#concept-wsn-pcz-wg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08496.htm#concept-fgq-sdz-wg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ocument/product/213/5224" TargetMode="External"/><Relationship Id="rId7" Type="http://schemas.openxmlformats.org/officeDocument/2006/relationships/hyperlink" Target="https://cloud.tencent.com/document/product/213/522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.tencent.com/document/product/214/48180" TargetMode="External"/><Relationship Id="rId5" Type="http://schemas.openxmlformats.org/officeDocument/2006/relationships/hyperlink" Target="https://cloud.tencent.com/document/product/214" TargetMode="External"/><Relationship Id="rId4" Type="http://schemas.openxmlformats.org/officeDocument/2006/relationships/hyperlink" Target="https://cloud.tencent.com/document/product/87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really important</a:t>
            </a:r>
            <a:r>
              <a:rPr lang="en-GB" baseline="0" dirty="0"/>
              <a:t> is to get point in time snapshots – this is your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8E3A5-B702-485A-8BB8-23C2F0B5AB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3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45B64"/>
                </a:solidFill>
                <a:effectLst/>
                <a:latin typeface="Amazon Ember"/>
              </a:rPr>
              <a:t>AMI </a:t>
            </a:r>
            <a:r>
              <a:rPr lang="zh-CN" altLang="en-US" b="0" i="0" dirty="0">
                <a:solidFill>
                  <a:srgbClr val="545B64"/>
                </a:solidFill>
                <a:effectLst/>
                <a:latin typeface="Amazon Ember"/>
              </a:rPr>
              <a:t>包含创建 </a:t>
            </a:r>
            <a:r>
              <a:rPr lang="en-US" altLang="zh-CN" b="0" i="0" dirty="0">
                <a:solidFill>
                  <a:srgbClr val="545B64"/>
                </a:solidFill>
                <a:effectLst/>
                <a:latin typeface="Amazon Ember"/>
              </a:rPr>
              <a:t>EC2 </a:t>
            </a:r>
            <a:r>
              <a:rPr lang="zh-CN" altLang="en-US" b="0" i="0" dirty="0">
                <a:solidFill>
                  <a:srgbClr val="545B64"/>
                </a:solidFill>
                <a:effectLst/>
                <a:latin typeface="Amazon Ember"/>
              </a:rPr>
              <a:t>实例所需的软件配置 </a:t>
            </a:r>
            <a:r>
              <a:rPr lang="en-US" altLang="zh-CN" b="0" i="0" dirty="0">
                <a:solidFill>
                  <a:srgbClr val="545B64"/>
                </a:solidFill>
                <a:effectLst/>
                <a:latin typeface="Amazon Ember"/>
              </a:rPr>
              <a:t>(</a:t>
            </a:r>
            <a:r>
              <a:rPr lang="zh-CN" altLang="en-US" b="0" i="0" dirty="0">
                <a:solidFill>
                  <a:srgbClr val="545B64"/>
                </a:solidFill>
                <a:effectLst/>
                <a:latin typeface="Amazon Ember"/>
              </a:rPr>
              <a:t>例如操作系统、应用程序服务器和应用程序</a:t>
            </a:r>
            <a:r>
              <a:rPr lang="en-US" altLang="zh-CN" b="0" i="0" dirty="0">
                <a:solidFill>
                  <a:srgbClr val="545B64"/>
                </a:solidFill>
                <a:effectLst/>
                <a:latin typeface="Amazon Ember"/>
              </a:rPr>
              <a:t>)</a:t>
            </a:r>
            <a:r>
              <a:rPr lang="zh-CN" altLang="en-US" b="0" i="0" dirty="0">
                <a:solidFill>
                  <a:srgbClr val="545B64"/>
                </a:solidFill>
                <a:effectLst/>
                <a:latin typeface="Amazon Ember"/>
              </a:rPr>
              <a:t>。启动实例时，必须指定 </a:t>
            </a:r>
            <a:r>
              <a:rPr lang="en-US" altLang="zh-CN" b="0" i="0" dirty="0">
                <a:solidFill>
                  <a:srgbClr val="545B64"/>
                </a:solidFill>
                <a:effectLst/>
                <a:latin typeface="Amazon Ember"/>
              </a:rPr>
              <a:t>AMI</a:t>
            </a:r>
            <a:r>
              <a:rPr lang="zh-CN" altLang="en-US" b="0" i="0" dirty="0">
                <a:solidFill>
                  <a:srgbClr val="545B64"/>
                </a:solidFill>
                <a:effectLst/>
                <a:latin typeface="Amazon Ember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出于安全原因，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不会保留您的私钥副本。您可以为所有实例使用一个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密钥对，或者为特定类型的实例使用一对密钥，如何组织它们取决于您。然而，重要的是不要丢失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Linux/UNIX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实例的私钥。如果这样做，则无法再通过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访问该实例。一个密钥对不能在多个区域之间公用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83038-9730-4DE4-B4F2-E9CB3C7AF0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EIP=</a:t>
            </a:r>
            <a:r>
              <a:rPr lang="zh-CN" altLang="en-US" sz="1200" dirty="0"/>
              <a:t>弹性</a:t>
            </a:r>
            <a:r>
              <a:rPr lang="en-US" altLang="zh-CN" sz="1200" dirty="0"/>
              <a:t>IP</a:t>
            </a:r>
            <a:r>
              <a:rPr lang="zh-CN" altLang="en-US" sz="1200" dirty="0"/>
              <a:t>它是与您的帐户关联的静态</a:t>
            </a:r>
            <a:r>
              <a:rPr lang="en-US" altLang="zh-CN" sz="1200" dirty="0"/>
              <a:t>IP</a:t>
            </a:r>
            <a:r>
              <a:rPr lang="zh-CN" altLang="en-US" sz="1200" dirty="0"/>
              <a:t>地址此静态</a:t>
            </a:r>
            <a:r>
              <a:rPr lang="en-US" altLang="zh-CN" sz="1200" dirty="0"/>
              <a:t>IP</a:t>
            </a:r>
            <a:r>
              <a:rPr lang="zh-CN" altLang="en-US" sz="1200" dirty="0"/>
              <a:t>地址将保留在您的帐户中，直到您释放它这里的关键是这个</a:t>
            </a:r>
            <a:r>
              <a:rPr lang="en-US" altLang="zh-CN" sz="1200" dirty="0"/>
              <a:t>EIP</a:t>
            </a:r>
            <a:r>
              <a:rPr lang="zh-CN" altLang="en-US" sz="1200" dirty="0"/>
              <a:t>可以在一个区域的</a:t>
            </a:r>
            <a:r>
              <a:rPr lang="en-US" altLang="zh-CN" sz="1200" dirty="0"/>
              <a:t>EC2</a:t>
            </a:r>
            <a:r>
              <a:rPr lang="zh-CN" altLang="en-US" sz="1200" dirty="0"/>
              <a:t>实例之间移动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ENI=</a:t>
            </a:r>
            <a:r>
              <a:rPr lang="zh-CN" altLang="en-US" sz="1200" dirty="0"/>
              <a:t>弹性网络接口</a:t>
            </a:r>
            <a:r>
              <a:rPr lang="en-US" altLang="zh-CN" sz="1200" dirty="0"/>
              <a:t>ENI</a:t>
            </a:r>
            <a:r>
              <a:rPr lang="zh-CN" altLang="en-US" sz="1200" dirty="0"/>
              <a:t>是一个虚拟网络接口，可以连接到</a:t>
            </a:r>
            <a:r>
              <a:rPr lang="en-US" altLang="zh-CN" sz="1200" dirty="0"/>
              <a:t>VPC</a:t>
            </a:r>
            <a:r>
              <a:rPr lang="zh-CN" altLang="en-US" sz="1200" dirty="0"/>
              <a:t>中的实例在</a:t>
            </a:r>
            <a:r>
              <a:rPr lang="en-US" altLang="zh-CN" sz="1200" dirty="0"/>
              <a:t>VPC</a:t>
            </a:r>
            <a:r>
              <a:rPr lang="zh-CN" altLang="en-US" sz="1200" dirty="0"/>
              <a:t>内部，每个实例都有一个默认的</a:t>
            </a:r>
            <a:r>
              <a:rPr lang="en-US" altLang="zh-CN" sz="1200" dirty="0"/>
              <a:t>eth0</a:t>
            </a:r>
            <a:r>
              <a:rPr lang="zh-CN" altLang="en-US" sz="1200" dirty="0"/>
              <a:t>接口，即</a:t>
            </a:r>
            <a:r>
              <a:rPr lang="en-US" altLang="zh-CN" sz="1200" dirty="0"/>
              <a:t>ENIENI</a:t>
            </a:r>
            <a:r>
              <a:rPr lang="zh-CN" altLang="en-US" sz="1200" dirty="0"/>
              <a:t>由接口的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地址、专用</a:t>
            </a:r>
            <a:r>
              <a:rPr lang="en-US" altLang="zh-CN" sz="1200" dirty="0"/>
              <a:t>IP</a:t>
            </a:r>
            <a:r>
              <a:rPr lang="zh-CN" altLang="en-US" sz="1200" dirty="0"/>
              <a:t>和公用</a:t>
            </a:r>
            <a:r>
              <a:rPr lang="en-US" altLang="zh-CN" sz="1200" dirty="0"/>
              <a:t>IP</a:t>
            </a:r>
            <a:r>
              <a:rPr lang="zh-CN" altLang="en-US" sz="1200" dirty="0"/>
              <a:t>组成一个不是实例（不是</a:t>
            </a:r>
            <a:r>
              <a:rPr lang="en-US" altLang="zh-CN" sz="1200" dirty="0"/>
              <a:t>eth0</a:t>
            </a:r>
            <a:r>
              <a:rPr lang="zh-CN" altLang="en-US" sz="1200" dirty="0"/>
              <a:t>）默认</a:t>
            </a:r>
            <a:r>
              <a:rPr lang="en-US" altLang="zh-CN" sz="1200" dirty="0"/>
              <a:t>ENI</a:t>
            </a:r>
            <a:r>
              <a:rPr lang="zh-CN" altLang="en-US" sz="1200" dirty="0"/>
              <a:t>的</a:t>
            </a:r>
            <a:r>
              <a:rPr lang="en-US" altLang="zh-CN" sz="1200" dirty="0"/>
              <a:t>ENI</a:t>
            </a:r>
            <a:r>
              <a:rPr lang="zh-CN" altLang="en-US" sz="1200" dirty="0"/>
              <a:t>可以移动到同一子网中的另一个</a:t>
            </a:r>
            <a:r>
              <a:rPr lang="en-US" altLang="zh-CN" sz="1200" dirty="0"/>
              <a:t>EC2</a:t>
            </a:r>
            <a:r>
              <a:rPr lang="zh-CN" altLang="en-US" sz="1200" dirty="0"/>
              <a:t>实例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54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每次实例从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stopped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时，我们都会启动新的实例计费小时。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and start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会自动更换底层的物理服务器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0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4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主要通过</a:t>
            </a:r>
            <a:r>
              <a:rPr lang="en-US" altLang="zh-CN" dirty="0"/>
              <a:t>: </a:t>
            </a:r>
            <a:r>
              <a:rPr lang="zh-CN" altLang="en-US" dirty="0"/>
              <a:t>云服务器概述、产品特性和优势、服务器功能概述、服务器类型、计费方式 来阐述什么是云服务器</a:t>
            </a:r>
            <a:endParaRPr lang="en-US" altLang="zh-CN" dirty="0"/>
          </a:p>
          <a:p>
            <a:r>
              <a:rPr lang="zh-CN" altLang="en-US" dirty="0"/>
              <a:t>通过 服务器应用场景、</a:t>
            </a:r>
            <a:r>
              <a:rPr lang="en-US" altLang="zh-CN" dirty="0"/>
              <a:t> </a:t>
            </a:r>
            <a:r>
              <a:rPr lang="zh-CN" altLang="en-US" dirty="0"/>
              <a:t>服务器相关概念、一些操作演练来帮助怎样使用云服务器。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8E3A5-B702-485A-8BB8-23C2F0B5AB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p-font"/>
              </a:rPr>
              <a:t>实例可靠性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单实例可用性达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99.975%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，多可用区多实例可用性达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99.995%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p-font"/>
              </a:rPr>
              <a:t>云盘可靠性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云盘采用多副本，数据安全可靠性达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99.9999999%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p-font"/>
              </a:rPr>
              <a:t>数据可靠性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实例可实现宕机自动迁移，支持快照备份，自动告警等多种安全保障。</a:t>
            </a:r>
            <a:endParaRPr lang="en-US" altLang="zh-CN" dirty="0"/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2.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p-font"/>
              </a:rPr>
              <a:t>多种安全服务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DDoS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防护、端口入侵检测、漏洞扫描、木马查杀等服务，通过多方国际安全认证。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p-font"/>
              </a:rPr>
              <a:t>全方位硬件加密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支持可信计算、硬件加密、虚拟化加密计算，提供全方位的硬件加密能力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3.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自动调整计算资源动态伸缩：基于伸缩组监控数据，随着应用运行状态，动态增加或减少弹性云服务器实例。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定时伸缩：根据业务预期及运营计划等，制定定时及周期性策略，按时自动增加或减少弹性云服务器实例。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灵活调整云服务器配置规格、带宽可根据业务需求灵活调整，高效匹配业务要求。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灵活的计费模式支持包年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包月、按需计费、竞价计费模式购买云服务器，满足不同应用场景，根据业务波动随时购买和释放资源。</a:t>
            </a:r>
          </a:p>
          <a:p>
            <a:endParaRPr lang="zh-CN" altLang="en-US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对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、内存、硬盘空间和带宽无特殊要求，对安全性、可靠性要求高，服务一般只需要部署在一台或少量的服务器上，一次投入成本少，后期维护成本低的场景。例如网站开发测试环境、小型数据库应用。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推荐使用通用型弹性云服务器，主要提供均衡的计算、内存和网络资源，适用于业务负载压力适中的应用场景，满足企业或个人普通业务搬迁上云需求。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对内存要求高、数据量大并且数据访问量大、要求快速的数据交换和处理的场景。例如广告精准营销、电商、移动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APP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推荐使用内存优化型弹性云服务器，主要提供高内存实例，同时可以配置超高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的云硬盘和合适的带宽。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云服务器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ECS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提供了大数据类型</a:t>
            </a:r>
            <a:r>
              <a:rPr lang="zh-CN" altLang="en-US" dirty="0"/>
              <a:t>实例规格族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，支持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Hadoop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分布式计算、日志处理和大型数据仓库等业务场景。由于大数据类型实例规格采用了本地存储的架构，云服务器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ECS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在保证海量存储空间、高存储</a:t>
            </a:r>
            <a:r>
              <a:rPr lang="zh-CN" altLang="en-US" dirty="0"/>
              <a:t>性能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的前提下，可以为云端的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Hadoop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集群、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Spark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集群提供更高的网络性能。更多详情，请参见</a:t>
            </a:r>
            <a:r>
              <a:rPr lang="zh-CN" altLang="en-US" b="0" i="0" u="none" strike="noStrike" dirty="0">
                <a:solidFill>
                  <a:srgbClr val="FF6A00"/>
                </a:solidFill>
                <a:effectLst/>
                <a:latin typeface="help-font"/>
                <a:hlinkClick r:id="rId3"/>
              </a:rPr>
              <a:t>大数据型实例规格族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p-font"/>
            </a:endParaRPr>
          </a:p>
          <a:p>
            <a:pPr algn="l"/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52B3A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p-font"/>
            </a:endParaRPr>
          </a:p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4. 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对图像视频质量要求高、大内存，大量数据处理，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并发能力。可以完成快速的数据处理交换以及大量的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计算能力的场景。例如图形渲染、工程制图。</a:t>
            </a:r>
          </a:p>
          <a:p>
            <a:pPr algn="l"/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推荐使用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加速型弹性云服务器，基于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NVIDIA Tesla M60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硬件虚拟化技术，提供较为经济的图形加速能力。能够支持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DirectX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OpenGL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，可以提供最大显存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1GiB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、分辩率为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4096×2160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的图形图像处理能力。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5.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对于持续且大量的人工神经网络计算的深度学习场景，阿里云推荐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实例，不但性能表现卓越，同时大量节省成本。此外，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计算型还可以降低客户端的计算能力要求，适用于图形处理、云游戏云端实时渲染、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p-font"/>
              </a:rPr>
              <a:t>AR/VR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的云端实时渲染等瘦终端场景。更多详情，请参见</a:t>
            </a:r>
            <a:r>
              <a:rPr lang="en-US" altLang="zh-CN" b="0" i="0" u="none" strike="noStrike" dirty="0">
                <a:solidFill>
                  <a:srgbClr val="FF6A00"/>
                </a:solidFill>
                <a:effectLst/>
                <a:latin typeface="help-font"/>
                <a:hlinkClick r:id="rId3"/>
              </a:rPr>
              <a:t>GPU</a:t>
            </a:r>
            <a:r>
              <a:rPr lang="zh-CN" altLang="en-US" b="0" i="0" u="none" strike="noStrike" dirty="0">
                <a:solidFill>
                  <a:srgbClr val="FF6A00"/>
                </a:solidFill>
                <a:effectLst/>
                <a:latin typeface="help-font"/>
                <a:hlinkClick r:id="rId3"/>
              </a:rPr>
              <a:t>计算型和</a:t>
            </a:r>
            <a:r>
              <a:rPr lang="en-US" altLang="zh-CN" b="0" i="0" u="none" strike="noStrike" dirty="0">
                <a:solidFill>
                  <a:srgbClr val="FF6A00"/>
                </a:solidFill>
                <a:effectLst/>
                <a:latin typeface="help-font"/>
                <a:hlinkClick r:id="rId3"/>
              </a:rPr>
              <a:t>GPU</a:t>
            </a:r>
            <a:r>
              <a:rPr lang="zh-CN" altLang="en-US" b="0" i="0" u="none" strike="noStrike" dirty="0">
                <a:solidFill>
                  <a:srgbClr val="FF6A00"/>
                </a:solidFill>
                <a:effectLst/>
                <a:latin typeface="help-font"/>
                <a:hlinkClick r:id="rId3"/>
              </a:rPr>
              <a:t>虚拟化型实例概述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p-font"/>
              </a:rPr>
              <a:t>。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6.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高计算能力、高吞吐量的场景。例如科学计算、基因工程、游戏动画、生物制药计算和存储系统。</a:t>
            </a:r>
          </a:p>
          <a:p>
            <a:pPr algn="l"/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推荐使用高性能计算型弹性云服务器，主要使用在受计算限制的高性能处理器的应用程序上，适合要求提供海量并行计算资源、高性能的基础设施服务，需要达到高性能计算和海量存储，对渲染的效率有一定保障的场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X1 实例可提供 1952 GiB 基于 DDR4 的内存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不同地域之间的网络完全隔离，不同地域之间的云产品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默认不能通过内网通信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不同地域之间的云产品，可以通过 </a:t>
            </a: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3"/>
              </a:rPr>
              <a:t>公网 </a:t>
            </a:r>
            <a:r>
              <a:rPr lang="en-US" altLang="zh-CN" b="0" i="0" u="none" strike="noStrike" dirty="0">
                <a:solidFill>
                  <a:srgbClr val="00A4FF"/>
                </a:solidFill>
                <a:effectLst/>
                <a:latin typeface="pingfang SC"/>
                <a:hlinkClick r:id="rId3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访问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Internet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的方式进行通信。处于不同私有网络的云产品，可以通过 </a:t>
            </a: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4"/>
              </a:rPr>
              <a:t>云联网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进行通信，此通信方式较为高速、稳定。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5"/>
              </a:rPr>
              <a:t>负载均衡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当前默认支持同地域流量转发，绑定本地域的云服务器。如果开通 </a:t>
            </a: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6"/>
              </a:rPr>
              <a:t>跨地域绑定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功能，则可支持负载均衡跨地域绑定云服务器。</a:t>
            </a: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处于相同地域不同可用区，但在同一个私有网络下的云产品之间均通过内网互通，可以直接使用 </a:t>
            </a: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7"/>
              </a:rPr>
              <a:t>内网 </a:t>
            </a:r>
            <a:r>
              <a:rPr lang="en-US" altLang="zh-CN" b="0" i="0" u="none" strike="noStrike" dirty="0">
                <a:solidFill>
                  <a:srgbClr val="00A4FF"/>
                </a:solidFill>
                <a:effectLst/>
                <a:latin typeface="pingfang SC"/>
                <a:hlinkClick r:id="rId7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访问。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E4820-A05A-444D-883F-5F294DE93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9"/>
            <a:ext cx="5066628" cy="1250668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64958" y="4947485"/>
            <a:ext cx="7587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700" dirty="0">
                <a:solidFill>
                  <a:prstClr val="black"/>
                </a:solidFill>
              </a:rPr>
              <a:t>© 2014 Amazon.com, Inc. and its affiliates. All rights reserved. May not be copied, modified, or distributed in whole or in part without the express consent of Amazon.com, Inc.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657" y="2595798"/>
            <a:ext cx="5345112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Session Title Line 1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56657" y="3191290"/>
            <a:ext cx="5372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Speaker 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56657" y="3671366"/>
            <a:ext cx="539115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November XX, 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rgbClr val="DCDCDC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rgbClr val="2CC615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noFill/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1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chemeClr val="bg1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2">
                    <a:lumMod val="10000"/>
                  </a:schemeClr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34" y="4291330"/>
            <a:ext cx="8852747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34" y="243843"/>
            <a:ext cx="8852747" cy="3969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70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700588"/>
            <a:ext cx="1905000" cy="3429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lvl1pPr>
          </a:lstStyle>
          <a:p>
            <a:pPr>
              <a:defRPr/>
            </a:pPr>
            <a:fld id="{D2DCC439-79BB-6D4E-A101-BE7B57922B8C}" type="slidenum">
              <a:rPr lang="en-US"/>
              <a:t>‹#›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4700588"/>
            <a:ext cx="2895600" cy="3429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lvl1pPr>
          </a:lstStyle>
          <a:p>
            <a:pPr>
              <a:defRPr/>
            </a:pPr>
            <a:r>
              <a:rPr lang="en-US" dirty="0"/>
              <a:t>Amazon Confidential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3747" y="1163410"/>
            <a:ext cx="8267472" cy="33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64958" y="4947484"/>
            <a:ext cx="7587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700" dirty="0">
                <a:solidFill>
                  <a:prstClr val="black"/>
                </a:solidFill>
              </a:rPr>
              <a:t>© 2014 Amazon.com, Inc. and its affiliates. All rights reserved. May not be copied, modified, or distributed in whole or in part without the express consent of Amazon.com, Inc.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657" y="2595798"/>
            <a:ext cx="5345112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Session Title Line 1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56657" y="3191290"/>
            <a:ext cx="5372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Speaker 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56657" y="3671366"/>
            <a:ext cx="539115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November XX, 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rgbClr val="DCDCDC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rgbClr val="2CC615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noFill/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1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chemeClr val="bg1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2">
                    <a:lumMod val="10000"/>
                  </a:schemeClr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34" y="4291330"/>
            <a:ext cx="8852747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34" y="243843"/>
            <a:ext cx="8852747" cy="3969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9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64958" y="4947481"/>
            <a:ext cx="7587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700" dirty="0">
                <a:solidFill>
                  <a:prstClr val="black"/>
                </a:solidFill>
              </a:rPr>
              <a:t>© 2014 Amazon.com, Inc. and its affiliates. All rights reserved. May not be copied, modified, or distributed in whole or in part without the express consent of Amazon.com, Inc.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657" y="2595798"/>
            <a:ext cx="5345112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Session Title Line 1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56657" y="3191290"/>
            <a:ext cx="5372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Speaker 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56657" y="3671366"/>
            <a:ext cx="539115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November XX, 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rgbClr val="DCDCDC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rgbClr val="2CC615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noFill/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1"/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  <a:solidFill>
            <a:schemeClr val="bg1"/>
          </a:solidFill>
        </p:spPr>
        <p:txBody>
          <a:bodyPr bIns="137160" numCol="1" spcCol="457200" anchor="t" anchorCtr="0">
            <a:noAutofit/>
          </a:bodyPr>
          <a:lstStyle>
            <a:lvl1pPr marL="0" indent="0">
              <a:buNone/>
              <a:defRPr lang="sk-SK" sz="1400" b="1" i="0" baseline="0" smtClean="0">
                <a:solidFill>
                  <a:schemeClr val="tx2">
                    <a:lumMod val="10000"/>
                  </a:schemeClr>
                </a:solidFill>
                <a:latin typeface="Lucida Console" panose="020B0609040504020204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Consolas" panose="020B0609020204030204"/>
              </a:defRPr>
            </a:lvl5pPr>
          </a:lstStyle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Syntax Test file for 68k Assembly code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; Some comments about this file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.D0 00000000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MS 2100 00000002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MM 2000;DI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LEA.L $002100,A1</a:t>
            </a:r>
          </a:p>
          <a:p>
            <a:r>
              <a:rPr lang="en-US" sz="1300" dirty="0">
                <a:solidFill>
                  <a:prstClr val="black"/>
                </a:solidFill>
                <a:latin typeface="Courier"/>
              </a:rPr>
              <a:t> MOVE.L #2,-(A1)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BSR $00002050</a:t>
            </a:r>
          </a:p>
          <a:p>
            <a:endParaRPr lang="sk-SK" sz="1300" dirty="0">
              <a:solidFill>
                <a:prstClr val="black"/>
              </a:solidFill>
              <a:latin typeface="Courier"/>
            </a:endParaRP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MM 2050;DI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(A1)+,D1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(A1),D2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ADD.L D1,D2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MOVE.L D2,D0</a:t>
            </a:r>
          </a:p>
          <a:p>
            <a:r>
              <a:rPr lang="sk-SK" sz="1300" dirty="0">
                <a:solidFill>
                  <a:prstClr val="black"/>
                </a:solidFill>
                <a:latin typeface="Courier"/>
              </a:rPr>
              <a:t> RTS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9"/>
            <a:ext cx="4038600" cy="3472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AA92-C7A3-449C-B236-5D0DEE29F3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CFD5-4B43-463C-BDBE-B480E9A705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9" y="4291330"/>
            <a:ext cx="8852747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9" y="243841"/>
            <a:ext cx="8852747" cy="3969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9" r="84638"/>
          <a:stretch>
            <a:fillRect/>
          </a:stretch>
        </p:blipFill>
        <p:spPr>
          <a:xfrm>
            <a:off x="0" y="4512366"/>
            <a:ext cx="1404730" cy="6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90" y="4248189"/>
            <a:ext cx="1384210" cy="10381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97AA92-C7A3-449C-B236-5D0DEE29F3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AAFCFD5-4B43-463C-BDBE-B480E9A705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792430E-75E5-4F68-8F10-E973181CC50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8" y="4754839"/>
            <a:ext cx="885048" cy="28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595A5D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792430E-75E5-4F68-8F10-E973181CC50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8" y="4754839"/>
            <a:ext cx="885048" cy="28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595A5D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792430E-75E5-4F68-8F10-E973181CC50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8" y="4754839"/>
            <a:ext cx="885048" cy="28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595A5D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b="0" i="0" kern="1200">
          <a:solidFill>
            <a:srgbClr val="595A5D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xxx@actwil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3.png"/><Relationship Id="rId7" Type="http://schemas.openxmlformats.org/officeDocument/2006/relationships/image" Target="../media/image17.emf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4.emf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n-northwest-1.console.amazonaws.cn/ec2/v2/home?region=cn-northwest-1#Home: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zh_cn/AWSEC2/latest/UserGuide/AmazonEBS.html" TargetMode="External"/><Relationship Id="rId3" Type="http://schemas.openxmlformats.org/officeDocument/2006/relationships/hyperlink" Target="https://aws.amazon.com/cn/ec2/" TargetMode="External"/><Relationship Id="rId7" Type="http://schemas.openxmlformats.org/officeDocument/2006/relationships/hyperlink" Target="https://aws.amazon.com/cn/eb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zh_cn/vpc/latest/userguide/what-is-amazon-vpc.html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aws.amazon.com/cn/vpc/" TargetMode="External"/><Relationship Id="rId10" Type="http://schemas.openxmlformats.org/officeDocument/2006/relationships/hyperlink" Target="https://docs.aws.amazon.com/zh_cn/AmazonS3/latest/dev/Welcome.html" TargetMode="External"/><Relationship Id="rId4" Type="http://schemas.openxmlformats.org/officeDocument/2006/relationships/hyperlink" Target="https://docs.aws.amazon.com/zh_cn/AWSEC2/latest/UserGuide/concepts.html" TargetMode="External"/><Relationship Id="rId9" Type="http://schemas.openxmlformats.org/officeDocument/2006/relationships/hyperlink" Target="https://aws.amazon.com/cn/s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95686"/>
            <a:ext cx="9144000" cy="918965"/>
          </a:xfrm>
        </p:spPr>
        <p:txBody>
          <a:bodyPr anchor="t">
            <a:normAutofit/>
          </a:bodyPr>
          <a:lstStyle/>
          <a:p>
            <a:pPr marL="237490" algn="ctr">
              <a:lnSpc>
                <a:spcPct val="50000"/>
              </a:lnSpc>
              <a:spcBef>
                <a:spcPts val="1730"/>
              </a:spcBef>
              <a:buNone/>
            </a:pPr>
            <a:r>
              <a:rPr lang="zh-CN" altLang="en-US" sz="4500" b="1" dirty="0"/>
              <a:t>云服务器基础介绍</a:t>
            </a:r>
            <a:endParaRPr lang="en-GB" sz="45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325796-F7CB-E553-DE6A-4193BA724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0B09FC-61F6-88E3-94CC-4401F2BF1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742774" cy="120359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D0B95778-1C18-6406-3E80-6F52D92ABFCB}"/>
              </a:ext>
            </a:extLst>
          </p:cNvPr>
          <p:cNvSpPr txBox="1"/>
          <p:nvPr/>
        </p:nvSpPr>
        <p:spPr>
          <a:xfrm>
            <a:off x="3563888" y="2914651"/>
            <a:ext cx="203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</a:t>
            </a:r>
          </a:p>
          <a:p>
            <a:r>
              <a:rPr lang="en-US" altLang="zh-CN" dirty="0">
                <a:hlinkClick r:id="rId4"/>
              </a:rPr>
              <a:t>xxx@actwill.com</a:t>
            </a:r>
            <a:r>
              <a:rPr lang="en-US" altLang="zh-CN" dirty="0"/>
              <a:t>.cn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0BB4FB1-9CFC-1748-A870-789C0FAB6491}"/>
              </a:ext>
            </a:extLst>
          </p:cNvPr>
          <p:cNvSpPr txBox="1"/>
          <p:nvPr/>
        </p:nvSpPr>
        <p:spPr>
          <a:xfrm>
            <a:off x="8" y="4840133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</a:rPr>
              <a:t>©</a:t>
            </a:r>
            <a:r>
              <a:rPr lang="en-US" altLang="zh-CN" sz="1000" dirty="0">
                <a:solidFill>
                  <a:prstClr val="black"/>
                </a:solidFill>
              </a:rPr>
              <a:t>actwill.</a:t>
            </a:r>
            <a:r>
              <a:rPr lang="en-US" sz="1000" dirty="0">
                <a:solidFill>
                  <a:prstClr val="black"/>
                </a:solidFill>
              </a:rPr>
              <a:t>com.cn, Inc. and its affiliates.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5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ight Arrow 114"/>
          <p:cNvSpPr/>
          <p:nvPr/>
        </p:nvSpPr>
        <p:spPr bwMode="auto">
          <a:xfrm>
            <a:off x="2228850" y="2122482"/>
            <a:ext cx="685800" cy="365053"/>
          </a:xfrm>
          <a:prstGeom prst="rightArrow">
            <a:avLst/>
          </a:prstGeom>
          <a:solidFill>
            <a:srgbClr val="004B9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657350" y="2001038"/>
            <a:ext cx="528638" cy="787990"/>
            <a:chOff x="685800" y="1814231"/>
            <a:chExt cx="704850" cy="1050652"/>
          </a:xfrm>
        </p:grpSpPr>
        <p:grpSp>
          <p:nvGrpSpPr>
            <p:cNvPr id="118" name="Group 117"/>
            <p:cNvGrpSpPr/>
            <p:nvPr/>
          </p:nvGrpSpPr>
          <p:grpSpPr>
            <a:xfrm>
              <a:off x="685800" y="1814231"/>
              <a:ext cx="704850" cy="725488"/>
              <a:chOff x="4167188" y="-1203325"/>
              <a:chExt cx="704850" cy="725488"/>
            </a:xfrm>
          </p:grpSpPr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4462463" y="-793750"/>
                <a:ext cx="114300" cy="12382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4329113" y="-793750"/>
                <a:ext cx="104775" cy="12382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Rectangle 21"/>
              <p:cNvSpPr>
                <a:spLocks noChangeArrowheads="1"/>
              </p:cNvSpPr>
              <p:nvPr/>
            </p:nvSpPr>
            <p:spPr bwMode="auto">
              <a:xfrm>
                <a:off x="4605338" y="-793750"/>
                <a:ext cx="104775" cy="12382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Rectangle 22"/>
              <p:cNvSpPr>
                <a:spLocks noChangeArrowheads="1"/>
              </p:cNvSpPr>
              <p:nvPr/>
            </p:nvSpPr>
            <p:spPr bwMode="auto">
              <a:xfrm>
                <a:off x="4605338" y="-1022350"/>
                <a:ext cx="104775" cy="11430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Rectangle 23"/>
              <p:cNvSpPr>
                <a:spLocks noChangeArrowheads="1"/>
              </p:cNvSpPr>
              <p:nvPr/>
            </p:nvSpPr>
            <p:spPr bwMode="auto">
              <a:xfrm>
                <a:off x="4462463" y="-1022350"/>
                <a:ext cx="114300" cy="11430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Rectangle 24"/>
              <p:cNvSpPr>
                <a:spLocks noChangeArrowheads="1"/>
              </p:cNvSpPr>
              <p:nvPr/>
            </p:nvSpPr>
            <p:spPr bwMode="auto">
              <a:xfrm>
                <a:off x="4329113" y="-1022350"/>
                <a:ext cx="104775" cy="11430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25"/>
              <p:cNvSpPr>
                <a:spLocks noEditPoints="1"/>
              </p:cNvSpPr>
              <p:nvPr/>
            </p:nvSpPr>
            <p:spPr bwMode="auto">
              <a:xfrm>
                <a:off x="4167188" y="-1203325"/>
                <a:ext cx="704850" cy="725488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0" y="60"/>
                  </a:cxn>
                  <a:cxn ang="0">
                    <a:pos x="13" y="60"/>
                  </a:cxn>
                  <a:cxn ang="0">
                    <a:pos x="13" y="40"/>
                  </a:cxn>
                  <a:cxn ang="0">
                    <a:pos x="60" y="40"/>
                  </a:cxn>
                  <a:cxn ang="0">
                    <a:pos x="60" y="60"/>
                  </a:cxn>
                  <a:cxn ang="0">
                    <a:pos x="60" y="35"/>
                  </a:cxn>
                  <a:cxn ang="0">
                    <a:pos x="13" y="35"/>
                  </a:cxn>
                  <a:cxn ang="0">
                    <a:pos x="13" y="15"/>
                  </a:cxn>
                  <a:cxn ang="0">
                    <a:pos x="60" y="15"/>
                  </a:cxn>
                  <a:cxn ang="0">
                    <a:pos x="60" y="35"/>
                  </a:cxn>
                </a:cxnLst>
                <a:rect l="0" t="0" r="r" b="b"/>
                <a:pathLst>
                  <a:path w="74" h="76">
                    <a:moveTo>
                      <a:pt x="6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lose/>
                    <a:moveTo>
                      <a:pt x="60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60" y="40"/>
                      <a:pt x="60" y="40"/>
                      <a:pt x="60" y="40"/>
                    </a:cubicBezTo>
                    <a:lnTo>
                      <a:pt x="60" y="60"/>
                    </a:lnTo>
                    <a:close/>
                    <a:moveTo>
                      <a:pt x="60" y="35"/>
                    </a:move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60" y="15"/>
                      <a:pt x="60" y="15"/>
                      <a:pt x="60" y="15"/>
                    </a:cubicBezTo>
                    <a:lnTo>
                      <a:pt x="60" y="3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685800" y="2495551"/>
              <a:ext cx="70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AMI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410891" y="3140677"/>
            <a:ext cx="102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kern="0" dirty="0"/>
              <a:t>Amazon Machine Image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840236" y="1971377"/>
            <a:ext cx="1021556" cy="1544515"/>
            <a:chOff x="2262982" y="1774684"/>
            <a:chExt cx="1362074" cy="2059352"/>
          </a:xfrm>
        </p:grpSpPr>
        <p:grpSp>
          <p:nvGrpSpPr>
            <p:cNvPr id="129" name="Group 128"/>
            <p:cNvGrpSpPr/>
            <p:nvPr/>
          </p:nvGrpSpPr>
          <p:grpSpPr>
            <a:xfrm>
              <a:off x="2438400" y="1774684"/>
              <a:ext cx="935038" cy="946431"/>
              <a:chOff x="4800600" y="1815819"/>
              <a:chExt cx="935038" cy="946431"/>
            </a:xfrm>
          </p:grpSpPr>
          <p:sp>
            <p:nvSpPr>
              <p:cNvPr id="131" name="Freeform 18"/>
              <p:cNvSpPr/>
              <p:nvPr/>
            </p:nvSpPr>
            <p:spPr bwMode="auto">
              <a:xfrm>
                <a:off x="4800600" y="1815819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18"/>
              <p:cNvSpPr/>
              <p:nvPr/>
            </p:nvSpPr>
            <p:spPr bwMode="auto">
              <a:xfrm>
                <a:off x="4876800" y="18859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18"/>
              <p:cNvSpPr/>
              <p:nvPr/>
            </p:nvSpPr>
            <p:spPr bwMode="auto">
              <a:xfrm>
                <a:off x="4953000" y="19621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"/>
              <p:cNvSpPr/>
              <p:nvPr/>
            </p:nvSpPr>
            <p:spPr bwMode="auto">
              <a:xfrm>
                <a:off x="5029200" y="20383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r>
                  <a:rPr lang="en-US" sz="900" kern="0" dirty="0">
                    <a:solidFill>
                      <a:srgbClr val="FFFFFF"/>
                    </a:solidFill>
                  </a:rPr>
                  <a:t>Instance</a:t>
                </a: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2262982" y="3341594"/>
              <a:ext cx="13620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kern="0" dirty="0">
                  <a:solidFill>
                    <a:sysClr val="windowText" lastClr="000000"/>
                  </a:solidFill>
                </a:rPr>
                <a:t>Running or Stopped machine</a:t>
              </a:r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4286250" y="1254727"/>
            <a:ext cx="2971800" cy="2914650"/>
          </a:xfrm>
          <a:prstGeom prst="roundRect">
            <a:avLst>
              <a:gd name="adj" fmla="val 9818"/>
            </a:avLst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anchor="b" anchorCtr="0"/>
          <a:lstStyle/>
          <a:p>
            <a:pPr algn="ctr"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714750" y="1426177"/>
            <a:ext cx="1771650" cy="1216264"/>
            <a:chOff x="3429000" y="1047750"/>
            <a:chExt cx="2362200" cy="1621685"/>
          </a:xfrm>
        </p:grpSpPr>
        <p:grpSp>
          <p:nvGrpSpPr>
            <p:cNvPr id="137" name="Group 136"/>
            <p:cNvGrpSpPr/>
            <p:nvPr/>
          </p:nvGrpSpPr>
          <p:grpSpPr>
            <a:xfrm>
              <a:off x="3429000" y="1662065"/>
              <a:ext cx="1054694" cy="752053"/>
              <a:chOff x="3429000" y="1662065"/>
              <a:chExt cx="1054694" cy="752053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V="1">
                <a:off x="3429000" y="1662065"/>
                <a:ext cx="1054694" cy="62365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4B91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3429000" y="2290374"/>
                <a:ext cx="1054694" cy="12374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4B91"/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138" name="Group 137"/>
            <p:cNvGrpSpPr/>
            <p:nvPr/>
          </p:nvGrpSpPr>
          <p:grpSpPr>
            <a:xfrm>
              <a:off x="4495800" y="1833514"/>
              <a:ext cx="1295400" cy="835921"/>
              <a:chOff x="4495800" y="2223806"/>
              <a:chExt cx="1295400" cy="835921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4495800" y="2223806"/>
                <a:ext cx="1295400" cy="761320"/>
                <a:chOff x="6553200" y="1921015"/>
                <a:chExt cx="1295400" cy="761320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6553200" y="1921015"/>
                  <a:ext cx="1295400" cy="761320"/>
                  <a:chOff x="5235575" y="5754688"/>
                  <a:chExt cx="866775" cy="542925"/>
                </a:xfrm>
              </p:grpSpPr>
              <p:sp>
                <p:nvSpPr>
                  <p:cNvPr id="154" name="Freeform 292"/>
                  <p:cNvSpPr/>
                  <p:nvPr/>
                </p:nvSpPr>
                <p:spPr bwMode="auto">
                  <a:xfrm>
                    <a:off x="5654675" y="5983288"/>
                    <a:ext cx="66675" cy="76200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4" y="0"/>
                      </a:cxn>
                      <a:cxn ang="0">
                        <a:pos x="0" y="3"/>
                      </a:cxn>
                      <a:cxn ang="0">
                        <a:pos x="0" y="8"/>
                      </a:cxn>
                      <a:cxn ang="0">
                        <a:pos x="7" y="8"/>
                      </a:cxn>
                      <a:cxn ang="0">
                        <a:pos x="7" y="3"/>
                      </a:cxn>
                    </a:cxnLst>
                    <a:rect l="0" t="0" r="r" b="b"/>
                    <a:pathLst>
                      <a:path w="7" h="8">
                        <a:moveTo>
                          <a:pt x="7" y="3"/>
                        </a:moveTo>
                        <a:cubicBezTo>
                          <a:pt x="7" y="3"/>
                          <a:pt x="7" y="0"/>
                          <a:pt x="4" y="0"/>
                        </a:cubicBezTo>
                        <a:cubicBezTo>
                          <a:pt x="0" y="0"/>
                          <a:pt x="0" y="3"/>
                          <a:pt x="0" y="3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7" y="3"/>
                        </a:lnTo>
                        <a:close/>
                      </a:path>
                    </a:pathLst>
                  </a:custGeom>
                  <a:solidFill>
                    <a:srgbClr val="004B91"/>
                  </a:solidFill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pPr defTabSz="685800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5" name="Freeform 293"/>
                  <p:cNvSpPr>
                    <a:spLocks noEditPoints="1"/>
                  </p:cNvSpPr>
                  <p:nvPr/>
                </p:nvSpPr>
                <p:spPr bwMode="auto">
                  <a:xfrm>
                    <a:off x="5235575" y="5754688"/>
                    <a:ext cx="866775" cy="542925"/>
                  </a:xfrm>
                  <a:custGeom>
                    <a:avLst/>
                    <a:gdLst/>
                    <a:ahLst/>
                    <a:cxnLst>
                      <a:cxn ang="0">
                        <a:pos x="79" y="24"/>
                      </a:cxn>
                      <a:cxn ang="0">
                        <a:pos x="79" y="23"/>
                      </a:cxn>
                      <a:cxn ang="0">
                        <a:pos x="56" y="0"/>
                      </a:cxn>
                      <a:cxn ang="0">
                        <a:pos x="35" y="14"/>
                      </a:cxn>
                      <a:cxn ang="0">
                        <a:pos x="28" y="12"/>
                      </a:cxn>
                      <a:cxn ang="0">
                        <a:pos x="17" y="23"/>
                      </a:cxn>
                      <a:cxn ang="0">
                        <a:pos x="0" y="40"/>
                      </a:cxn>
                      <a:cxn ang="0">
                        <a:pos x="0" y="41"/>
                      </a:cxn>
                      <a:cxn ang="0">
                        <a:pos x="19" y="57"/>
                      </a:cxn>
                      <a:cxn ang="0">
                        <a:pos x="73" y="57"/>
                      </a:cxn>
                      <a:cxn ang="0">
                        <a:pos x="91" y="41"/>
                      </a:cxn>
                      <a:cxn ang="0">
                        <a:pos x="91" y="40"/>
                      </a:cxn>
                      <a:cxn ang="0">
                        <a:pos x="79" y="24"/>
                      </a:cxn>
                      <a:cxn ang="0">
                        <a:pos x="58" y="43"/>
                      </a:cxn>
                      <a:cxn ang="0">
                        <a:pos x="37" y="43"/>
                      </a:cxn>
                      <a:cxn ang="0">
                        <a:pos x="37" y="32"/>
                      </a:cxn>
                      <a:cxn ang="0">
                        <a:pos x="41" y="32"/>
                      </a:cxn>
                      <a:cxn ang="0">
                        <a:pos x="41" y="27"/>
                      </a:cxn>
                      <a:cxn ang="0">
                        <a:pos x="41" y="27"/>
                      </a:cxn>
                      <a:cxn ang="0">
                        <a:pos x="48" y="21"/>
                      </a:cxn>
                      <a:cxn ang="0">
                        <a:pos x="54" y="27"/>
                      </a:cxn>
                      <a:cxn ang="0">
                        <a:pos x="54" y="27"/>
                      </a:cxn>
                      <a:cxn ang="0">
                        <a:pos x="54" y="32"/>
                      </a:cxn>
                      <a:cxn ang="0">
                        <a:pos x="58" y="32"/>
                      </a:cxn>
                      <a:cxn ang="0">
                        <a:pos x="58" y="43"/>
                      </a:cxn>
                    </a:cxnLst>
                    <a:rect l="0" t="0" r="r" b="b"/>
                    <a:pathLst>
                      <a:path w="91" h="57">
                        <a:moveTo>
                          <a:pt x="79" y="24"/>
                        </a:moveTo>
                        <a:cubicBezTo>
                          <a:pt x="79" y="24"/>
                          <a:pt x="79" y="24"/>
                          <a:pt x="79" y="23"/>
                        </a:cubicBezTo>
                        <a:cubicBezTo>
                          <a:pt x="79" y="11"/>
                          <a:pt x="69" y="0"/>
                          <a:pt x="56" y="0"/>
                        </a:cubicBezTo>
                        <a:cubicBezTo>
                          <a:pt x="47" y="0"/>
                          <a:pt x="39" y="6"/>
                          <a:pt x="35" y="14"/>
                        </a:cubicBezTo>
                        <a:cubicBezTo>
                          <a:pt x="33" y="13"/>
                          <a:pt x="31" y="12"/>
                          <a:pt x="28" y="12"/>
                        </a:cubicBezTo>
                        <a:cubicBezTo>
                          <a:pt x="22" y="12"/>
                          <a:pt x="17" y="17"/>
                          <a:pt x="17" y="23"/>
                        </a:cubicBezTo>
                        <a:cubicBezTo>
                          <a:pt x="7" y="24"/>
                          <a:pt x="0" y="33"/>
                          <a:pt x="0" y="40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9"/>
                          <a:pt x="8" y="57"/>
                          <a:pt x="19" y="57"/>
                        </a:cubicBezTo>
                        <a:cubicBezTo>
                          <a:pt x="73" y="57"/>
                          <a:pt x="73" y="57"/>
                          <a:pt x="73" y="57"/>
                        </a:cubicBezTo>
                        <a:cubicBezTo>
                          <a:pt x="83" y="57"/>
                          <a:pt x="91" y="49"/>
                          <a:pt x="91" y="41"/>
                        </a:cubicBezTo>
                        <a:cubicBezTo>
                          <a:pt x="91" y="40"/>
                          <a:pt x="91" y="40"/>
                          <a:pt x="91" y="40"/>
                        </a:cubicBezTo>
                        <a:cubicBezTo>
                          <a:pt x="91" y="34"/>
                          <a:pt x="86" y="26"/>
                          <a:pt x="79" y="24"/>
                        </a:cubicBezTo>
                        <a:close/>
                        <a:moveTo>
                          <a:pt x="58" y="43"/>
                        </a:moveTo>
                        <a:cubicBezTo>
                          <a:pt x="37" y="43"/>
                          <a:pt x="37" y="43"/>
                          <a:pt x="37" y="43"/>
                        </a:cubicBezTo>
                        <a:cubicBezTo>
                          <a:pt x="37" y="32"/>
                          <a:pt x="37" y="32"/>
                          <a:pt x="37" y="32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1" y="27"/>
                          <a:pt x="41" y="27"/>
                          <a:pt x="41" y="27"/>
                        </a:cubicBezTo>
                        <a:cubicBezTo>
                          <a:pt x="41" y="27"/>
                          <a:pt x="41" y="27"/>
                          <a:pt x="41" y="27"/>
                        </a:cubicBezTo>
                        <a:cubicBezTo>
                          <a:pt x="41" y="23"/>
                          <a:pt x="44" y="21"/>
                          <a:pt x="48" y="21"/>
                        </a:cubicBezTo>
                        <a:cubicBezTo>
                          <a:pt x="51" y="21"/>
                          <a:pt x="54" y="23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32"/>
                          <a:pt x="54" y="32"/>
                          <a:pt x="54" y="32"/>
                        </a:cubicBezTo>
                        <a:cubicBezTo>
                          <a:pt x="58" y="32"/>
                          <a:pt x="58" y="32"/>
                          <a:pt x="58" y="32"/>
                        </a:cubicBezTo>
                        <a:lnTo>
                          <a:pt x="58" y="43"/>
                        </a:lnTo>
                        <a:close/>
                      </a:path>
                    </a:pathLst>
                  </a:custGeom>
                  <a:solidFill>
                    <a:srgbClr val="004B91"/>
                  </a:solidFill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pPr defTabSz="685800">
                      <a:defRPr/>
                    </a:pPr>
                    <a:endParaRPr lang="en-US" sz="135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50" name="Freeform 18"/>
                <p:cNvSpPr/>
                <p:nvPr/>
              </p:nvSpPr>
              <p:spPr bwMode="auto">
                <a:xfrm>
                  <a:off x="6855314" y="2250762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Freeform 18"/>
                <p:cNvSpPr/>
                <p:nvPr/>
              </p:nvSpPr>
              <p:spPr bwMode="auto">
                <a:xfrm>
                  <a:off x="7443391" y="2221659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6855314" y="2425419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3" name="Freeform 18"/>
                <p:cNvSpPr/>
                <p:nvPr/>
              </p:nvSpPr>
              <p:spPr bwMode="auto">
                <a:xfrm>
                  <a:off x="7443391" y="2425419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4939552" y="2751951"/>
                <a:ext cx="54684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900" kern="0" dirty="0">
                    <a:solidFill>
                      <a:sysClr val="window" lastClr="FFFFFF"/>
                    </a:solidFill>
                  </a:rPr>
                  <a:t>VPC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483694" y="1047750"/>
              <a:ext cx="1295400" cy="752708"/>
              <a:chOff x="4483694" y="1438042"/>
              <a:chExt cx="1295400" cy="75270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83694" y="1438042"/>
                <a:ext cx="1295400" cy="752708"/>
                <a:chOff x="4622204" y="1819042"/>
                <a:chExt cx="1295400" cy="752708"/>
              </a:xfrm>
            </p:grpSpPr>
            <p:sp>
              <p:nvSpPr>
                <p:cNvPr id="143" name="Freeform 251"/>
                <p:cNvSpPr/>
                <p:nvPr/>
              </p:nvSpPr>
              <p:spPr bwMode="auto">
                <a:xfrm>
                  <a:off x="4622204" y="1819042"/>
                  <a:ext cx="1295400" cy="752708"/>
                </a:xfrm>
                <a:custGeom>
                  <a:avLst/>
                  <a:gdLst/>
                  <a:ahLst/>
                  <a:cxnLst>
                    <a:cxn ang="0">
                      <a:pos x="77" y="23"/>
                    </a:cxn>
                    <a:cxn ang="0">
                      <a:pos x="77" y="23"/>
                    </a:cxn>
                    <a:cxn ang="0">
                      <a:pos x="55" y="0"/>
                    </a:cxn>
                    <a:cxn ang="0">
                      <a:pos x="34" y="13"/>
                    </a:cxn>
                    <a:cxn ang="0">
                      <a:pos x="28" y="11"/>
                    </a:cxn>
                    <a:cxn ang="0">
                      <a:pos x="16" y="23"/>
                    </a:cxn>
                    <a:cxn ang="0">
                      <a:pos x="0" y="39"/>
                    </a:cxn>
                    <a:cxn ang="0">
                      <a:pos x="0" y="40"/>
                    </a:cxn>
                    <a:cxn ang="0">
                      <a:pos x="18" y="55"/>
                    </a:cxn>
                    <a:cxn ang="0">
                      <a:pos x="71" y="55"/>
                    </a:cxn>
                    <a:cxn ang="0">
                      <a:pos x="89" y="40"/>
                    </a:cxn>
                    <a:cxn ang="0">
                      <a:pos x="89" y="39"/>
                    </a:cxn>
                    <a:cxn ang="0">
                      <a:pos x="77" y="23"/>
                    </a:cxn>
                  </a:cxnLst>
                  <a:rect l="0" t="0" r="r" b="b"/>
                  <a:pathLst>
                    <a:path w="89" h="55">
                      <a:moveTo>
                        <a:pt x="77" y="23"/>
                      </a:moveTo>
                      <a:cubicBezTo>
                        <a:pt x="77" y="23"/>
                        <a:pt x="77" y="23"/>
                        <a:pt x="77" y="23"/>
                      </a:cubicBezTo>
                      <a:cubicBezTo>
                        <a:pt x="77" y="10"/>
                        <a:pt x="67" y="0"/>
                        <a:pt x="55" y="0"/>
                      </a:cubicBezTo>
                      <a:cubicBezTo>
                        <a:pt x="46" y="0"/>
                        <a:pt x="38" y="6"/>
                        <a:pt x="34" y="13"/>
                      </a:cubicBezTo>
                      <a:cubicBezTo>
                        <a:pt x="32" y="12"/>
                        <a:pt x="30" y="11"/>
                        <a:pt x="28" y="11"/>
                      </a:cubicBezTo>
                      <a:cubicBezTo>
                        <a:pt x="22" y="11"/>
                        <a:pt x="17" y="16"/>
                        <a:pt x="16" y="23"/>
                      </a:cubicBezTo>
                      <a:cubicBezTo>
                        <a:pt x="7" y="23"/>
                        <a:pt x="0" y="32"/>
                        <a:pt x="0" y="39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8" y="55"/>
                        <a:pt x="18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81" y="55"/>
                        <a:pt x="89" y="48"/>
                        <a:pt x="89" y="40"/>
                      </a:cubicBezTo>
                      <a:cubicBezTo>
                        <a:pt x="89" y="39"/>
                        <a:pt x="89" y="39"/>
                        <a:pt x="89" y="39"/>
                      </a:cubicBezTo>
                      <a:cubicBezTo>
                        <a:pt x="89" y="33"/>
                        <a:pt x="84" y="25"/>
                        <a:pt x="77" y="23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defRPr/>
                  </a:pPr>
                  <a:endParaRPr lang="en-US" sz="135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Freeform 18"/>
                <p:cNvSpPr/>
                <p:nvPr/>
              </p:nvSpPr>
              <p:spPr bwMode="auto">
                <a:xfrm>
                  <a:off x="4954785" y="2193715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Freeform 18"/>
                <p:cNvSpPr/>
                <p:nvPr/>
              </p:nvSpPr>
              <p:spPr bwMode="auto">
                <a:xfrm>
                  <a:off x="5181600" y="2193715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Freeform 18"/>
                <p:cNvSpPr/>
                <p:nvPr/>
              </p:nvSpPr>
              <p:spPr bwMode="auto">
                <a:xfrm>
                  <a:off x="5410200" y="2187196"/>
                  <a:ext cx="176609" cy="14633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79646">
                      <a:lumMod val="50000"/>
                    </a:srgbClr>
                  </a:solidFill>
                  <a:round/>
                </a:ln>
              </p:spPr>
              <p:txBody>
                <a:bodyPr vert="horz" wrap="square" lIns="68580" tIns="34290" rIns="68580" bIns="34290" numCol="1" anchor="ctr" anchorCtr="0" compatLnSpc="1"/>
                <a:lstStyle/>
                <a:p>
                  <a:pPr algn="ctr" defTabSz="685800">
                    <a:defRPr/>
                  </a:pPr>
                  <a:endParaRPr lang="en-US" sz="79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4953001" y="1529197"/>
                <a:ext cx="74870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900" kern="0" dirty="0">
                    <a:solidFill>
                      <a:sysClr val="windowText" lastClr="000000"/>
                    </a:solidFill>
                  </a:rPr>
                  <a:t>EC2</a:t>
                </a:r>
              </a:p>
            </p:txBody>
          </p:sp>
        </p:grpSp>
      </p:grpSp>
      <p:sp>
        <p:nvSpPr>
          <p:cNvPr id="158" name="Rounded Rectangle 157"/>
          <p:cNvSpPr/>
          <p:nvPr/>
        </p:nvSpPr>
        <p:spPr>
          <a:xfrm>
            <a:off x="4388565" y="1369027"/>
            <a:ext cx="1326435" cy="1887624"/>
          </a:xfrm>
          <a:prstGeom prst="roundRect">
            <a:avLst>
              <a:gd name="adj" fmla="val 9818"/>
            </a:avLst>
          </a:prstGeom>
          <a:noFill/>
          <a:ln w="19050" cap="flat" cmpd="sng" algn="ctr">
            <a:solidFill>
              <a:srgbClr val="F7981F"/>
            </a:solidFill>
            <a:prstDash val="lgDash"/>
          </a:ln>
          <a:effectLst/>
        </p:spPr>
        <p:txBody>
          <a:bodyPr anchor="b" anchorCtr="0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7F7F7F"/>
                </a:solidFill>
                <a:latin typeface="Arial" panose="020B0604020202020204"/>
              </a:rPr>
              <a:t>AZ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5829300" y="1369027"/>
            <a:ext cx="1326435" cy="1887624"/>
          </a:xfrm>
          <a:prstGeom prst="roundRect">
            <a:avLst>
              <a:gd name="adj" fmla="val 9818"/>
            </a:avLst>
          </a:prstGeom>
          <a:noFill/>
          <a:ln w="19050" cap="flat" cmpd="sng" algn="ctr">
            <a:solidFill>
              <a:srgbClr val="F7981F"/>
            </a:solidFill>
            <a:prstDash val="lgDash"/>
          </a:ln>
          <a:effectLst/>
        </p:spPr>
        <p:txBody>
          <a:bodyPr anchor="b" anchorCtr="0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7F7F7F"/>
                </a:solidFill>
                <a:latin typeface="Arial" panose="020B0604020202020204"/>
              </a:rPr>
              <a:t>Availability Zone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4377928" y="3307981"/>
            <a:ext cx="2777807" cy="575646"/>
          </a:xfrm>
          <a:prstGeom prst="roundRect">
            <a:avLst>
              <a:gd name="adj" fmla="val 9818"/>
            </a:avLst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  <p:txBody>
          <a:bodyPr anchor="b" anchorCtr="0"/>
          <a:lstStyle/>
          <a:p>
            <a:pPr algn="ctr" defTabSz="685800">
              <a:defRPr/>
            </a:pPr>
            <a:r>
              <a:rPr lang="en-US" sz="900" b="1" kern="0" dirty="0">
                <a:latin typeface="Arial" panose="020B0604020202020204"/>
              </a:rPr>
              <a:t>S3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6206032" y="3387775"/>
            <a:ext cx="361355" cy="332780"/>
            <a:chOff x="723900" y="3371850"/>
            <a:chExt cx="735013" cy="754063"/>
          </a:xfrm>
        </p:grpSpPr>
        <p:sp>
          <p:nvSpPr>
            <p:cNvPr id="162" name="Freeform 84"/>
            <p:cNvSpPr/>
            <p:nvPr/>
          </p:nvSpPr>
          <p:spPr bwMode="auto">
            <a:xfrm>
              <a:off x="723900" y="3505200"/>
              <a:ext cx="735013" cy="62071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 kern="0">
                <a:solidFill>
                  <a:srgbClr val="FF0000"/>
                </a:solidFill>
              </a:endParaRPr>
            </a:p>
          </p:txBody>
        </p:sp>
        <p:sp>
          <p:nvSpPr>
            <p:cNvPr id="163" name="Oval 85"/>
            <p:cNvSpPr>
              <a:spLocks noChangeArrowheads="1"/>
            </p:cNvSpPr>
            <p:nvPr/>
          </p:nvSpPr>
          <p:spPr bwMode="auto">
            <a:xfrm>
              <a:off x="723900" y="337185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 kern="0">
                <a:solidFill>
                  <a:srgbClr val="FF0000"/>
                </a:solidFill>
              </a:endParaRPr>
            </a:p>
          </p:txBody>
        </p:sp>
        <p:sp>
          <p:nvSpPr>
            <p:cNvPr id="164" name="Oval 86"/>
            <p:cNvSpPr>
              <a:spLocks noChangeArrowheads="1"/>
            </p:cNvSpPr>
            <p:nvPr/>
          </p:nvSpPr>
          <p:spPr bwMode="auto">
            <a:xfrm>
              <a:off x="885825" y="3886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 kern="0">
                <a:solidFill>
                  <a:srgbClr val="FF0000"/>
                </a:solidFill>
              </a:endParaRPr>
            </a:p>
          </p:txBody>
        </p:sp>
        <p:sp>
          <p:nvSpPr>
            <p:cNvPr id="165" name="Rectangle 87"/>
            <p:cNvSpPr>
              <a:spLocks noChangeArrowheads="1"/>
            </p:cNvSpPr>
            <p:nvPr/>
          </p:nvSpPr>
          <p:spPr bwMode="auto">
            <a:xfrm>
              <a:off x="1009650" y="3667125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 kern="0">
                <a:solidFill>
                  <a:srgbClr val="FF0000"/>
                </a:solidFill>
              </a:endParaRPr>
            </a:p>
          </p:txBody>
        </p:sp>
        <p:sp>
          <p:nvSpPr>
            <p:cNvPr id="166" name="Freeform 88"/>
            <p:cNvSpPr/>
            <p:nvPr/>
          </p:nvSpPr>
          <p:spPr bwMode="auto">
            <a:xfrm>
              <a:off x="1133475" y="3895725"/>
              <a:ext cx="144463" cy="133350"/>
            </a:xfrm>
            <a:custGeom>
              <a:avLst/>
              <a:gdLst/>
              <a:ahLst/>
              <a:cxnLst>
                <a:cxn ang="0">
                  <a:pos x="91" y="84"/>
                </a:cxn>
                <a:cxn ang="0">
                  <a:pos x="0" y="84"/>
                </a:cxn>
                <a:cxn ang="0">
                  <a:pos x="42" y="0"/>
                </a:cxn>
                <a:cxn ang="0">
                  <a:pos x="91" y="84"/>
                </a:cxn>
              </a:cxnLst>
              <a:rect l="0" t="0" r="r" b="b"/>
              <a:pathLst>
                <a:path w="91" h="84">
                  <a:moveTo>
                    <a:pt x="91" y="84"/>
                  </a:moveTo>
                  <a:lnTo>
                    <a:pt x="0" y="84"/>
                  </a:lnTo>
                  <a:lnTo>
                    <a:pt x="42" y="0"/>
                  </a:lnTo>
                  <a:lnTo>
                    <a:pt x="91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 kern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508932" y="2749813"/>
            <a:ext cx="1091768" cy="276999"/>
            <a:chOff x="4487909" y="2888798"/>
            <a:chExt cx="1455691" cy="369332"/>
          </a:xfrm>
        </p:grpSpPr>
        <p:grpSp>
          <p:nvGrpSpPr>
            <p:cNvPr id="168" name="Group 167"/>
            <p:cNvGrpSpPr/>
            <p:nvPr/>
          </p:nvGrpSpPr>
          <p:grpSpPr>
            <a:xfrm>
              <a:off x="4487909" y="2888798"/>
              <a:ext cx="465091" cy="368752"/>
              <a:chOff x="656101" y="1984348"/>
              <a:chExt cx="600075" cy="771525"/>
            </a:xfrm>
          </p:grpSpPr>
          <p:sp>
            <p:nvSpPr>
              <p:cNvPr id="175" name="Rectangle 287"/>
              <p:cNvSpPr>
                <a:spLocks noChangeArrowheads="1"/>
              </p:cNvSpPr>
              <p:nvPr/>
            </p:nvSpPr>
            <p:spPr bwMode="auto">
              <a:xfrm>
                <a:off x="656101" y="209864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176" name="Freeform 288"/>
              <p:cNvSpPr/>
              <p:nvPr/>
            </p:nvSpPr>
            <p:spPr bwMode="auto">
              <a:xfrm>
                <a:off x="686647" y="1984348"/>
                <a:ext cx="542925" cy="85725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89209" y="2889378"/>
              <a:ext cx="465091" cy="368752"/>
              <a:chOff x="658072" y="2011188"/>
              <a:chExt cx="600075" cy="771525"/>
            </a:xfrm>
          </p:grpSpPr>
          <p:sp>
            <p:nvSpPr>
              <p:cNvPr id="173" name="Rectangle 287"/>
              <p:cNvSpPr>
                <a:spLocks noChangeArrowheads="1"/>
              </p:cNvSpPr>
              <p:nvPr/>
            </p:nvSpPr>
            <p:spPr bwMode="auto">
              <a:xfrm>
                <a:off x="658072" y="212548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174" name="Freeform 288"/>
              <p:cNvSpPr/>
              <p:nvPr/>
            </p:nvSpPr>
            <p:spPr bwMode="auto">
              <a:xfrm>
                <a:off x="686647" y="2011188"/>
                <a:ext cx="542925" cy="85724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478509" y="2888798"/>
              <a:ext cx="465091" cy="368752"/>
              <a:chOff x="658072" y="1984348"/>
              <a:chExt cx="600075" cy="771525"/>
            </a:xfrm>
          </p:grpSpPr>
          <p:sp>
            <p:nvSpPr>
              <p:cNvPr id="171" name="Rectangle 287"/>
              <p:cNvSpPr>
                <a:spLocks noChangeArrowheads="1"/>
              </p:cNvSpPr>
              <p:nvPr/>
            </p:nvSpPr>
            <p:spPr bwMode="auto">
              <a:xfrm>
                <a:off x="658072" y="209864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172" name="Freeform 288"/>
              <p:cNvSpPr/>
              <p:nvPr/>
            </p:nvSpPr>
            <p:spPr bwMode="auto">
              <a:xfrm>
                <a:off x="686647" y="1984348"/>
                <a:ext cx="542925" cy="85725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4457700" y="3379369"/>
            <a:ext cx="692959" cy="358367"/>
            <a:chOff x="512040" y="737282"/>
            <a:chExt cx="923945" cy="477823"/>
          </a:xfrm>
        </p:grpSpPr>
        <p:grpSp>
          <p:nvGrpSpPr>
            <p:cNvPr id="178" name="Group 177"/>
            <p:cNvGrpSpPr/>
            <p:nvPr/>
          </p:nvGrpSpPr>
          <p:grpSpPr>
            <a:xfrm>
              <a:off x="512040" y="744760"/>
              <a:ext cx="445385" cy="470345"/>
              <a:chOff x="1762972" y="1962917"/>
              <a:chExt cx="679451" cy="799335"/>
            </a:xfrm>
          </p:grpSpPr>
          <p:sp>
            <p:nvSpPr>
              <p:cNvPr id="186" name="Freeform 119"/>
              <p:cNvSpPr/>
              <p:nvPr/>
            </p:nvSpPr>
            <p:spPr bwMode="auto">
              <a:xfrm>
                <a:off x="1762972" y="2184373"/>
                <a:ext cx="15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Freeform 121"/>
              <p:cNvSpPr/>
              <p:nvPr/>
            </p:nvSpPr>
            <p:spPr bwMode="auto">
              <a:xfrm>
                <a:off x="1762972" y="2184373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Freeform 122"/>
              <p:cNvSpPr/>
              <p:nvPr/>
            </p:nvSpPr>
            <p:spPr bwMode="auto">
              <a:xfrm>
                <a:off x="2440835" y="2184373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Freeform 123"/>
              <p:cNvSpPr/>
              <p:nvPr/>
            </p:nvSpPr>
            <p:spPr bwMode="auto">
              <a:xfrm>
                <a:off x="1774085" y="2022448"/>
                <a:ext cx="657225" cy="209550"/>
              </a:xfrm>
              <a:custGeom>
                <a:avLst/>
                <a:gdLst>
                  <a:gd name="connsiteX0" fmla="*/ 10000 w 10000"/>
                  <a:gd name="connsiteY0" fmla="*/ 6364 h 10000"/>
                  <a:gd name="connsiteX1" fmla="*/ 7826 w 10000"/>
                  <a:gd name="connsiteY1" fmla="*/ 3182 h 10000"/>
                  <a:gd name="connsiteX2" fmla="*/ 7826 w 10000"/>
                  <a:gd name="connsiteY2" fmla="*/ 0 h 10000"/>
                  <a:gd name="connsiteX3" fmla="*/ 7681 w 10000"/>
                  <a:gd name="connsiteY3" fmla="*/ 0 h 10000"/>
                  <a:gd name="connsiteX4" fmla="*/ 7681 w 10000"/>
                  <a:gd name="connsiteY4" fmla="*/ 455 h 10000"/>
                  <a:gd name="connsiteX5" fmla="*/ 2319 w 10000"/>
                  <a:gd name="connsiteY5" fmla="*/ 455 h 10000"/>
                  <a:gd name="connsiteX6" fmla="*/ 2319 w 10000"/>
                  <a:gd name="connsiteY6" fmla="*/ 0 h 10000"/>
                  <a:gd name="connsiteX7" fmla="*/ 2174 w 10000"/>
                  <a:gd name="connsiteY7" fmla="*/ 0 h 10000"/>
                  <a:gd name="connsiteX8" fmla="*/ 2174 w 10000"/>
                  <a:gd name="connsiteY8" fmla="*/ 3182 h 10000"/>
                  <a:gd name="connsiteX9" fmla="*/ 0 w 10000"/>
                  <a:gd name="connsiteY9" fmla="*/ 6364 h 10000"/>
                  <a:gd name="connsiteX10" fmla="*/ 0 w 10000"/>
                  <a:gd name="connsiteY10" fmla="*/ 6364 h 10000"/>
                  <a:gd name="connsiteX11" fmla="*/ 0 w 10000"/>
                  <a:gd name="connsiteY11" fmla="*/ 6364 h 10000"/>
                  <a:gd name="connsiteX12" fmla="*/ 1739 w 10000"/>
                  <a:gd name="connsiteY12" fmla="*/ 9091 h 10000"/>
                  <a:gd name="connsiteX13" fmla="*/ 5072 w 10000"/>
                  <a:gd name="connsiteY13" fmla="*/ 10000 h 10000"/>
                  <a:gd name="connsiteX14" fmla="*/ 6750 w 10000"/>
                  <a:gd name="connsiteY14" fmla="*/ 10000 h 10000"/>
                  <a:gd name="connsiteX15" fmla="*/ 8551 w 10000"/>
                  <a:gd name="connsiteY15" fmla="*/ 8636 h 10000"/>
                  <a:gd name="connsiteX16" fmla="*/ 10000 w 10000"/>
                  <a:gd name="connsiteY16" fmla="*/ 6364 h 10000"/>
                  <a:gd name="connsiteX17" fmla="*/ 10000 w 10000"/>
                  <a:gd name="connsiteY17" fmla="*/ 6364 h 10000"/>
                  <a:gd name="connsiteX18" fmla="*/ 10000 w 10000"/>
                  <a:gd name="connsiteY18" fmla="*/ 6364 h 10000"/>
                  <a:gd name="connsiteX0-1" fmla="*/ 10000 w 10000"/>
                  <a:gd name="connsiteY0-2" fmla="*/ 6364 h 10000"/>
                  <a:gd name="connsiteX1-3" fmla="*/ 7826 w 10000"/>
                  <a:gd name="connsiteY1-4" fmla="*/ 3182 h 10000"/>
                  <a:gd name="connsiteX2-5" fmla="*/ 7826 w 10000"/>
                  <a:gd name="connsiteY2-6" fmla="*/ 0 h 10000"/>
                  <a:gd name="connsiteX3-7" fmla="*/ 7681 w 10000"/>
                  <a:gd name="connsiteY3-8" fmla="*/ 0 h 10000"/>
                  <a:gd name="connsiteX4-9" fmla="*/ 7681 w 10000"/>
                  <a:gd name="connsiteY4-10" fmla="*/ 455 h 10000"/>
                  <a:gd name="connsiteX5-11" fmla="*/ 2319 w 10000"/>
                  <a:gd name="connsiteY5-12" fmla="*/ 455 h 10000"/>
                  <a:gd name="connsiteX6-13" fmla="*/ 2319 w 10000"/>
                  <a:gd name="connsiteY6-14" fmla="*/ 0 h 10000"/>
                  <a:gd name="connsiteX7-15" fmla="*/ 2174 w 10000"/>
                  <a:gd name="connsiteY7-16" fmla="*/ 0 h 10000"/>
                  <a:gd name="connsiteX8-17" fmla="*/ 2174 w 10000"/>
                  <a:gd name="connsiteY8-18" fmla="*/ 3182 h 10000"/>
                  <a:gd name="connsiteX9-19" fmla="*/ 0 w 10000"/>
                  <a:gd name="connsiteY9-20" fmla="*/ 6364 h 10000"/>
                  <a:gd name="connsiteX10-21" fmla="*/ 0 w 10000"/>
                  <a:gd name="connsiteY10-22" fmla="*/ 6364 h 10000"/>
                  <a:gd name="connsiteX11-23" fmla="*/ 0 w 10000"/>
                  <a:gd name="connsiteY11-24" fmla="*/ 6364 h 10000"/>
                  <a:gd name="connsiteX12-25" fmla="*/ 1739 w 10000"/>
                  <a:gd name="connsiteY12-26" fmla="*/ 9091 h 10000"/>
                  <a:gd name="connsiteX13-27" fmla="*/ 5072 w 10000"/>
                  <a:gd name="connsiteY13-28" fmla="*/ 10000 h 10000"/>
                  <a:gd name="connsiteX14-29" fmla="*/ 6750 w 10000"/>
                  <a:gd name="connsiteY14-30" fmla="*/ 10000 h 10000"/>
                  <a:gd name="connsiteX15-31" fmla="*/ 8551 w 10000"/>
                  <a:gd name="connsiteY15-32" fmla="*/ 8636 h 10000"/>
                  <a:gd name="connsiteX16-33" fmla="*/ 10000 w 10000"/>
                  <a:gd name="connsiteY16-34" fmla="*/ 6364 h 10000"/>
                  <a:gd name="connsiteX17-35" fmla="*/ 10000 w 10000"/>
                  <a:gd name="connsiteY17-36" fmla="*/ 6364 h 10000"/>
                  <a:gd name="connsiteX18-37" fmla="*/ 10000 w 10000"/>
                  <a:gd name="connsiteY18-38" fmla="*/ 6364 h 10000"/>
                  <a:gd name="connsiteX0-39" fmla="*/ 10000 w 10000"/>
                  <a:gd name="connsiteY0-40" fmla="*/ 6364 h 10000"/>
                  <a:gd name="connsiteX1-41" fmla="*/ 7826 w 10000"/>
                  <a:gd name="connsiteY1-42" fmla="*/ 3182 h 10000"/>
                  <a:gd name="connsiteX2-43" fmla="*/ 7826 w 10000"/>
                  <a:gd name="connsiteY2-44" fmla="*/ 0 h 10000"/>
                  <a:gd name="connsiteX3-45" fmla="*/ 7681 w 10000"/>
                  <a:gd name="connsiteY3-46" fmla="*/ 0 h 10000"/>
                  <a:gd name="connsiteX4-47" fmla="*/ 7681 w 10000"/>
                  <a:gd name="connsiteY4-48" fmla="*/ 455 h 10000"/>
                  <a:gd name="connsiteX5-49" fmla="*/ 2319 w 10000"/>
                  <a:gd name="connsiteY5-50" fmla="*/ 455 h 10000"/>
                  <a:gd name="connsiteX6-51" fmla="*/ 2319 w 10000"/>
                  <a:gd name="connsiteY6-52" fmla="*/ 0 h 10000"/>
                  <a:gd name="connsiteX7-53" fmla="*/ 2174 w 10000"/>
                  <a:gd name="connsiteY7-54" fmla="*/ 0 h 10000"/>
                  <a:gd name="connsiteX8-55" fmla="*/ 2174 w 10000"/>
                  <a:gd name="connsiteY8-56" fmla="*/ 3182 h 10000"/>
                  <a:gd name="connsiteX9-57" fmla="*/ 0 w 10000"/>
                  <a:gd name="connsiteY9-58" fmla="*/ 6364 h 10000"/>
                  <a:gd name="connsiteX10-59" fmla="*/ 0 w 10000"/>
                  <a:gd name="connsiteY10-60" fmla="*/ 6364 h 10000"/>
                  <a:gd name="connsiteX11-61" fmla="*/ 0 w 10000"/>
                  <a:gd name="connsiteY11-62" fmla="*/ 6364 h 10000"/>
                  <a:gd name="connsiteX12-63" fmla="*/ 1739 w 10000"/>
                  <a:gd name="connsiteY12-64" fmla="*/ 9091 h 10000"/>
                  <a:gd name="connsiteX13-65" fmla="*/ 5072 w 10000"/>
                  <a:gd name="connsiteY13-66" fmla="*/ 10000 h 10000"/>
                  <a:gd name="connsiteX14-67" fmla="*/ 8551 w 10000"/>
                  <a:gd name="connsiteY14-68" fmla="*/ 8636 h 10000"/>
                  <a:gd name="connsiteX15-69" fmla="*/ 10000 w 10000"/>
                  <a:gd name="connsiteY15-70" fmla="*/ 6364 h 10000"/>
                  <a:gd name="connsiteX16-71" fmla="*/ 10000 w 10000"/>
                  <a:gd name="connsiteY16-72" fmla="*/ 6364 h 10000"/>
                  <a:gd name="connsiteX17-73" fmla="*/ 10000 w 10000"/>
                  <a:gd name="connsiteY17-74" fmla="*/ 6364 h 10000"/>
                  <a:gd name="connsiteX0-75" fmla="*/ 10000 w 10000"/>
                  <a:gd name="connsiteY0-76" fmla="*/ 6364 h 10191"/>
                  <a:gd name="connsiteX1-77" fmla="*/ 7826 w 10000"/>
                  <a:gd name="connsiteY1-78" fmla="*/ 3182 h 10191"/>
                  <a:gd name="connsiteX2-79" fmla="*/ 7826 w 10000"/>
                  <a:gd name="connsiteY2-80" fmla="*/ 0 h 10191"/>
                  <a:gd name="connsiteX3-81" fmla="*/ 7681 w 10000"/>
                  <a:gd name="connsiteY3-82" fmla="*/ 0 h 10191"/>
                  <a:gd name="connsiteX4-83" fmla="*/ 7681 w 10000"/>
                  <a:gd name="connsiteY4-84" fmla="*/ 455 h 10191"/>
                  <a:gd name="connsiteX5-85" fmla="*/ 2319 w 10000"/>
                  <a:gd name="connsiteY5-86" fmla="*/ 455 h 10191"/>
                  <a:gd name="connsiteX6-87" fmla="*/ 2319 w 10000"/>
                  <a:gd name="connsiteY6-88" fmla="*/ 0 h 10191"/>
                  <a:gd name="connsiteX7-89" fmla="*/ 2174 w 10000"/>
                  <a:gd name="connsiteY7-90" fmla="*/ 0 h 10191"/>
                  <a:gd name="connsiteX8-91" fmla="*/ 2174 w 10000"/>
                  <a:gd name="connsiteY8-92" fmla="*/ 3182 h 10191"/>
                  <a:gd name="connsiteX9-93" fmla="*/ 0 w 10000"/>
                  <a:gd name="connsiteY9-94" fmla="*/ 6364 h 10191"/>
                  <a:gd name="connsiteX10-95" fmla="*/ 0 w 10000"/>
                  <a:gd name="connsiteY10-96" fmla="*/ 6364 h 10191"/>
                  <a:gd name="connsiteX11-97" fmla="*/ 0 w 10000"/>
                  <a:gd name="connsiteY11-98" fmla="*/ 6364 h 10191"/>
                  <a:gd name="connsiteX12-99" fmla="*/ 1739 w 10000"/>
                  <a:gd name="connsiteY12-100" fmla="*/ 9091 h 10191"/>
                  <a:gd name="connsiteX13-101" fmla="*/ 5072 w 10000"/>
                  <a:gd name="connsiteY13-102" fmla="*/ 10000 h 10191"/>
                  <a:gd name="connsiteX14-103" fmla="*/ 8551 w 10000"/>
                  <a:gd name="connsiteY14-104" fmla="*/ 8636 h 10191"/>
                  <a:gd name="connsiteX15-105" fmla="*/ 10000 w 10000"/>
                  <a:gd name="connsiteY15-106" fmla="*/ 6364 h 10191"/>
                  <a:gd name="connsiteX16-107" fmla="*/ 10000 w 10000"/>
                  <a:gd name="connsiteY16-108" fmla="*/ 6364 h 10191"/>
                  <a:gd name="connsiteX17-109" fmla="*/ 10000 w 10000"/>
                  <a:gd name="connsiteY17-110" fmla="*/ 6364 h 10191"/>
                  <a:gd name="connsiteX0-111" fmla="*/ 10000 w 10000"/>
                  <a:gd name="connsiteY0-112" fmla="*/ 6364 h 10191"/>
                  <a:gd name="connsiteX1-113" fmla="*/ 7826 w 10000"/>
                  <a:gd name="connsiteY1-114" fmla="*/ 3182 h 10191"/>
                  <a:gd name="connsiteX2-115" fmla="*/ 7826 w 10000"/>
                  <a:gd name="connsiteY2-116" fmla="*/ 0 h 10191"/>
                  <a:gd name="connsiteX3-117" fmla="*/ 7681 w 10000"/>
                  <a:gd name="connsiteY3-118" fmla="*/ 0 h 10191"/>
                  <a:gd name="connsiteX4-119" fmla="*/ 7681 w 10000"/>
                  <a:gd name="connsiteY4-120" fmla="*/ 455 h 10191"/>
                  <a:gd name="connsiteX5-121" fmla="*/ 2319 w 10000"/>
                  <a:gd name="connsiteY5-122" fmla="*/ 455 h 10191"/>
                  <a:gd name="connsiteX6-123" fmla="*/ 2319 w 10000"/>
                  <a:gd name="connsiteY6-124" fmla="*/ 0 h 10191"/>
                  <a:gd name="connsiteX7-125" fmla="*/ 2174 w 10000"/>
                  <a:gd name="connsiteY7-126" fmla="*/ 0 h 10191"/>
                  <a:gd name="connsiteX8-127" fmla="*/ 2174 w 10000"/>
                  <a:gd name="connsiteY8-128" fmla="*/ 3182 h 10191"/>
                  <a:gd name="connsiteX9-129" fmla="*/ 0 w 10000"/>
                  <a:gd name="connsiteY9-130" fmla="*/ 6364 h 10191"/>
                  <a:gd name="connsiteX10-131" fmla="*/ 0 w 10000"/>
                  <a:gd name="connsiteY10-132" fmla="*/ 6364 h 10191"/>
                  <a:gd name="connsiteX11-133" fmla="*/ 0 w 10000"/>
                  <a:gd name="connsiteY11-134" fmla="*/ 6364 h 10191"/>
                  <a:gd name="connsiteX12-135" fmla="*/ 1739 w 10000"/>
                  <a:gd name="connsiteY12-136" fmla="*/ 9091 h 10191"/>
                  <a:gd name="connsiteX13-137" fmla="*/ 5072 w 10000"/>
                  <a:gd name="connsiteY13-138" fmla="*/ 10000 h 10191"/>
                  <a:gd name="connsiteX14-139" fmla="*/ 8551 w 10000"/>
                  <a:gd name="connsiteY14-140" fmla="*/ 8636 h 10191"/>
                  <a:gd name="connsiteX15-141" fmla="*/ 10000 w 10000"/>
                  <a:gd name="connsiteY15-142" fmla="*/ 6364 h 10191"/>
                  <a:gd name="connsiteX16-143" fmla="*/ 10000 w 10000"/>
                  <a:gd name="connsiteY16-144" fmla="*/ 6364 h 10191"/>
                  <a:gd name="connsiteX17-145" fmla="*/ 10000 w 10000"/>
                  <a:gd name="connsiteY17-146" fmla="*/ 6364 h 10191"/>
                  <a:gd name="connsiteX0-147" fmla="*/ 10000 w 10000"/>
                  <a:gd name="connsiteY0-148" fmla="*/ 6364 h 10000"/>
                  <a:gd name="connsiteX1-149" fmla="*/ 7826 w 10000"/>
                  <a:gd name="connsiteY1-150" fmla="*/ 3182 h 10000"/>
                  <a:gd name="connsiteX2-151" fmla="*/ 7826 w 10000"/>
                  <a:gd name="connsiteY2-152" fmla="*/ 0 h 10000"/>
                  <a:gd name="connsiteX3-153" fmla="*/ 7681 w 10000"/>
                  <a:gd name="connsiteY3-154" fmla="*/ 0 h 10000"/>
                  <a:gd name="connsiteX4-155" fmla="*/ 7681 w 10000"/>
                  <a:gd name="connsiteY4-156" fmla="*/ 455 h 10000"/>
                  <a:gd name="connsiteX5-157" fmla="*/ 2319 w 10000"/>
                  <a:gd name="connsiteY5-158" fmla="*/ 455 h 10000"/>
                  <a:gd name="connsiteX6-159" fmla="*/ 2319 w 10000"/>
                  <a:gd name="connsiteY6-160" fmla="*/ 0 h 10000"/>
                  <a:gd name="connsiteX7-161" fmla="*/ 2174 w 10000"/>
                  <a:gd name="connsiteY7-162" fmla="*/ 0 h 10000"/>
                  <a:gd name="connsiteX8-163" fmla="*/ 2174 w 10000"/>
                  <a:gd name="connsiteY8-164" fmla="*/ 3182 h 10000"/>
                  <a:gd name="connsiteX9-165" fmla="*/ 0 w 10000"/>
                  <a:gd name="connsiteY9-166" fmla="*/ 6364 h 10000"/>
                  <a:gd name="connsiteX10-167" fmla="*/ 0 w 10000"/>
                  <a:gd name="connsiteY10-168" fmla="*/ 6364 h 10000"/>
                  <a:gd name="connsiteX11-169" fmla="*/ 0 w 10000"/>
                  <a:gd name="connsiteY11-170" fmla="*/ 6364 h 10000"/>
                  <a:gd name="connsiteX12-171" fmla="*/ 1739 w 10000"/>
                  <a:gd name="connsiteY12-172" fmla="*/ 9091 h 10000"/>
                  <a:gd name="connsiteX13-173" fmla="*/ 5072 w 10000"/>
                  <a:gd name="connsiteY13-174" fmla="*/ 10000 h 10000"/>
                  <a:gd name="connsiteX14-175" fmla="*/ 8551 w 10000"/>
                  <a:gd name="connsiteY14-176" fmla="*/ 8636 h 10000"/>
                  <a:gd name="connsiteX15-177" fmla="*/ 10000 w 10000"/>
                  <a:gd name="connsiteY15-178" fmla="*/ 6364 h 10000"/>
                  <a:gd name="connsiteX16-179" fmla="*/ 10000 w 10000"/>
                  <a:gd name="connsiteY16-180" fmla="*/ 6364 h 10000"/>
                  <a:gd name="connsiteX17-181" fmla="*/ 10000 w 10000"/>
                  <a:gd name="connsiteY17-182" fmla="*/ 6364 h 10000"/>
                  <a:gd name="connsiteX0-183" fmla="*/ 10000 w 10000"/>
                  <a:gd name="connsiteY0-184" fmla="*/ 6364 h 10000"/>
                  <a:gd name="connsiteX1-185" fmla="*/ 7826 w 10000"/>
                  <a:gd name="connsiteY1-186" fmla="*/ 3182 h 10000"/>
                  <a:gd name="connsiteX2-187" fmla="*/ 7826 w 10000"/>
                  <a:gd name="connsiteY2-188" fmla="*/ 0 h 10000"/>
                  <a:gd name="connsiteX3-189" fmla="*/ 7681 w 10000"/>
                  <a:gd name="connsiteY3-190" fmla="*/ 0 h 10000"/>
                  <a:gd name="connsiteX4-191" fmla="*/ 7681 w 10000"/>
                  <a:gd name="connsiteY4-192" fmla="*/ 455 h 10000"/>
                  <a:gd name="connsiteX5-193" fmla="*/ 2319 w 10000"/>
                  <a:gd name="connsiteY5-194" fmla="*/ 455 h 10000"/>
                  <a:gd name="connsiteX6-195" fmla="*/ 2319 w 10000"/>
                  <a:gd name="connsiteY6-196" fmla="*/ 0 h 10000"/>
                  <a:gd name="connsiteX7-197" fmla="*/ 2174 w 10000"/>
                  <a:gd name="connsiteY7-198" fmla="*/ 0 h 10000"/>
                  <a:gd name="connsiteX8-199" fmla="*/ 2174 w 10000"/>
                  <a:gd name="connsiteY8-200" fmla="*/ 3182 h 10000"/>
                  <a:gd name="connsiteX9-201" fmla="*/ 0 w 10000"/>
                  <a:gd name="connsiteY9-202" fmla="*/ 6364 h 10000"/>
                  <a:gd name="connsiteX10-203" fmla="*/ 0 w 10000"/>
                  <a:gd name="connsiteY10-204" fmla="*/ 6364 h 10000"/>
                  <a:gd name="connsiteX11-205" fmla="*/ 0 w 10000"/>
                  <a:gd name="connsiteY11-206" fmla="*/ 6364 h 10000"/>
                  <a:gd name="connsiteX12-207" fmla="*/ 1739 w 10000"/>
                  <a:gd name="connsiteY12-208" fmla="*/ 9091 h 10000"/>
                  <a:gd name="connsiteX13-209" fmla="*/ 5072 w 10000"/>
                  <a:gd name="connsiteY13-210" fmla="*/ 10000 h 10000"/>
                  <a:gd name="connsiteX14-211" fmla="*/ 8551 w 10000"/>
                  <a:gd name="connsiteY14-212" fmla="*/ 8636 h 10000"/>
                  <a:gd name="connsiteX15-213" fmla="*/ 10000 w 10000"/>
                  <a:gd name="connsiteY15-214" fmla="*/ 6364 h 10000"/>
                  <a:gd name="connsiteX16-215" fmla="*/ 10000 w 10000"/>
                  <a:gd name="connsiteY16-216" fmla="*/ 6364 h 10000"/>
                  <a:gd name="connsiteX17-217" fmla="*/ 10000 w 10000"/>
                  <a:gd name="connsiteY17-218" fmla="*/ 6364 h 10000"/>
                  <a:gd name="connsiteX0-219" fmla="*/ 10000 w 10000"/>
                  <a:gd name="connsiteY0-220" fmla="*/ 6364 h 10000"/>
                  <a:gd name="connsiteX1-221" fmla="*/ 7826 w 10000"/>
                  <a:gd name="connsiteY1-222" fmla="*/ 3182 h 10000"/>
                  <a:gd name="connsiteX2-223" fmla="*/ 7826 w 10000"/>
                  <a:gd name="connsiteY2-224" fmla="*/ 0 h 10000"/>
                  <a:gd name="connsiteX3-225" fmla="*/ 7681 w 10000"/>
                  <a:gd name="connsiteY3-226" fmla="*/ 0 h 10000"/>
                  <a:gd name="connsiteX4-227" fmla="*/ 7681 w 10000"/>
                  <a:gd name="connsiteY4-228" fmla="*/ 455 h 10000"/>
                  <a:gd name="connsiteX5-229" fmla="*/ 2319 w 10000"/>
                  <a:gd name="connsiteY5-230" fmla="*/ 455 h 10000"/>
                  <a:gd name="connsiteX6-231" fmla="*/ 2319 w 10000"/>
                  <a:gd name="connsiteY6-232" fmla="*/ 0 h 10000"/>
                  <a:gd name="connsiteX7-233" fmla="*/ 2174 w 10000"/>
                  <a:gd name="connsiteY7-234" fmla="*/ 0 h 10000"/>
                  <a:gd name="connsiteX8-235" fmla="*/ 2174 w 10000"/>
                  <a:gd name="connsiteY8-236" fmla="*/ 3182 h 10000"/>
                  <a:gd name="connsiteX9-237" fmla="*/ 0 w 10000"/>
                  <a:gd name="connsiteY9-238" fmla="*/ 6364 h 10000"/>
                  <a:gd name="connsiteX10-239" fmla="*/ 0 w 10000"/>
                  <a:gd name="connsiteY10-240" fmla="*/ 6364 h 10000"/>
                  <a:gd name="connsiteX11-241" fmla="*/ 0 w 10000"/>
                  <a:gd name="connsiteY11-242" fmla="*/ 6364 h 10000"/>
                  <a:gd name="connsiteX12-243" fmla="*/ 1739 w 10000"/>
                  <a:gd name="connsiteY12-244" fmla="*/ 9091 h 10000"/>
                  <a:gd name="connsiteX13-245" fmla="*/ 5072 w 10000"/>
                  <a:gd name="connsiteY13-246" fmla="*/ 10000 h 10000"/>
                  <a:gd name="connsiteX14-247" fmla="*/ 8551 w 10000"/>
                  <a:gd name="connsiteY14-248" fmla="*/ 8636 h 10000"/>
                  <a:gd name="connsiteX15-249" fmla="*/ 10000 w 10000"/>
                  <a:gd name="connsiteY15-250" fmla="*/ 6364 h 10000"/>
                  <a:gd name="connsiteX16-251" fmla="*/ 10000 w 10000"/>
                  <a:gd name="connsiteY16-252" fmla="*/ 6364 h 10000"/>
                  <a:gd name="connsiteX17-253" fmla="*/ 10000 w 10000"/>
                  <a:gd name="connsiteY17-254" fmla="*/ 6364 h 10000"/>
                  <a:gd name="connsiteX0-255" fmla="*/ 10000 w 10000"/>
                  <a:gd name="connsiteY0-256" fmla="*/ 6364 h 10000"/>
                  <a:gd name="connsiteX1-257" fmla="*/ 7826 w 10000"/>
                  <a:gd name="connsiteY1-258" fmla="*/ 3182 h 10000"/>
                  <a:gd name="connsiteX2-259" fmla="*/ 7826 w 10000"/>
                  <a:gd name="connsiteY2-260" fmla="*/ 0 h 10000"/>
                  <a:gd name="connsiteX3-261" fmla="*/ 7681 w 10000"/>
                  <a:gd name="connsiteY3-262" fmla="*/ 0 h 10000"/>
                  <a:gd name="connsiteX4-263" fmla="*/ 7681 w 10000"/>
                  <a:gd name="connsiteY4-264" fmla="*/ 455 h 10000"/>
                  <a:gd name="connsiteX5-265" fmla="*/ 2319 w 10000"/>
                  <a:gd name="connsiteY5-266" fmla="*/ 455 h 10000"/>
                  <a:gd name="connsiteX6-267" fmla="*/ 2174 w 10000"/>
                  <a:gd name="connsiteY6-268" fmla="*/ 0 h 10000"/>
                  <a:gd name="connsiteX7-269" fmla="*/ 2174 w 10000"/>
                  <a:gd name="connsiteY7-270" fmla="*/ 3182 h 10000"/>
                  <a:gd name="connsiteX8-271" fmla="*/ 0 w 10000"/>
                  <a:gd name="connsiteY8-272" fmla="*/ 6364 h 10000"/>
                  <a:gd name="connsiteX9-273" fmla="*/ 0 w 10000"/>
                  <a:gd name="connsiteY9-274" fmla="*/ 6364 h 10000"/>
                  <a:gd name="connsiteX10-275" fmla="*/ 0 w 10000"/>
                  <a:gd name="connsiteY10-276" fmla="*/ 6364 h 10000"/>
                  <a:gd name="connsiteX11-277" fmla="*/ 1739 w 10000"/>
                  <a:gd name="connsiteY11-278" fmla="*/ 9091 h 10000"/>
                  <a:gd name="connsiteX12-279" fmla="*/ 5072 w 10000"/>
                  <a:gd name="connsiteY12-280" fmla="*/ 10000 h 10000"/>
                  <a:gd name="connsiteX13-281" fmla="*/ 8551 w 10000"/>
                  <a:gd name="connsiteY13-282" fmla="*/ 8636 h 10000"/>
                  <a:gd name="connsiteX14-283" fmla="*/ 10000 w 10000"/>
                  <a:gd name="connsiteY14-284" fmla="*/ 6364 h 10000"/>
                  <a:gd name="connsiteX15-285" fmla="*/ 10000 w 10000"/>
                  <a:gd name="connsiteY15-286" fmla="*/ 6364 h 10000"/>
                  <a:gd name="connsiteX16-287" fmla="*/ 10000 w 10000"/>
                  <a:gd name="connsiteY16-288" fmla="*/ 6364 h 10000"/>
                  <a:gd name="connsiteX0-289" fmla="*/ 10000 w 10000"/>
                  <a:gd name="connsiteY0-290" fmla="*/ 6364 h 10000"/>
                  <a:gd name="connsiteX1-291" fmla="*/ 7826 w 10000"/>
                  <a:gd name="connsiteY1-292" fmla="*/ 3182 h 10000"/>
                  <a:gd name="connsiteX2-293" fmla="*/ 7826 w 10000"/>
                  <a:gd name="connsiteY2-294" fmla="*/ 0 h 10000"/>
                  <a:gd name="connsiteX3-295" fmla="*/ 7681 w 10000"/>
                  <a:gd name="connsiteY3-296" fmla="*/ 0 h 10000"/>
                  <a:gd name="connsiteX4-297" fmla="*/ 7681 w 10000"/>
                  <a:gd name="connsiteY4-298" fmla="*/ 455 h 10000"/>
                  <a:gd name="connsiteX5-299" fmla="*/ 2174 w 10000"/>
                  <a:gd name="connsiteY5-300" fmla="*/ 0 h 10000"/>
                  <a:gd name="connsiteX6-301" fmla="*/ 2174 w 10000"/>
                  <a:gd name="connsiteY6-302" fmla="*/ 3182 h 10000"/>
                  <a:gd name="connsiteX7-303" fmla="*/ 0 w 10000"/>
                  <a:gd name="connsiteY7-304" fmla="*/ 6364 h 10000"/>
                  <a:gd name="connsiteX8-305" fmla="*/ 0 w 10000"/>
                  <a:gd name="connsiteY8-306" fmla="*/ 6364 h 10000"/>
                  <a:gd name="connsiteX9-307" fmla="*/ 0 w 10000"/>
                  <a:gd name="connsiteY9-308" fmla="*/ 6364 h 10000"/>
                  <a:gd name="connsiteX10-309" fmla="*/ 1739 w 10000"/>
                  <a:gd name="connsiteY10-310" fmla="*/ 9091 h 10000"/>
                  <a:gd name="connsiteX11-311" fmla="*/ 5072 w 10000"/>
                  <a:gd name="connsiteY11-312" fmla="*/ 10000 h 10000"/>
                  <a:gd name="connsiteX12-313" fmla="*/ 8551 w 10000"/>
                  <a:gd name="connsiteY12-314" fmla="*/ 8636 h 10000"/>
                  <a:gd name="connsiteX13-315" fmla="*/ 10000 w 10000"/>
                  <a:gd name="connsiteY13-316" fmla="*/ 6364 h 10000"/>
                  <a:gd name="connsiteX14-317" fmla="*/ 10000 w 10000"/>
                  <a:gd name="connsiteY14-318" fmla="*/ 6364 h 10000"/>
                  <a:gd name="connsiteX15-319" fmla="*/ 10000 w 10000"/>
                  <a:gd name="connsiteY15-320" fmla="*/ 6364 h 10000"/>
                  <a:gd name="connsiteX0-321" fmla="*/ 10000 w 10000"/>
                  <a:gd name="connsiteY0-322" fmla="*/ 6364 h 10000"/>
                  <a:gd name="connsiteX1-323" fmla="*/ 7826 w 10000"/>
                  <a:gd name="connsiteY1-324" fmla="*/ 3182 h 10000"/>
                  <a:gd name="connsiteX2-325" fmla="*/ 7826 w 10000"/>
                  <a:gd name="connsiteY2-326" fmla="*/ 0 h 10000"/>
                  <a:gd name="connsiteX3-327" fmla="*/ 7681 w 10000"/>
                  <a:gd name="connsiteY3-328" fmla="*/ 0 h 10000"/>
                  <a:gd name="connsiteX4-329" fmla="*/ 2174 w 10000"/>
                  <a:gd name="connsiteY4-330" fmla="*/ 0 h 10000"/>
                  <a:gd name="connsiteX5-331" fmla="*/ 2174 w 10000"/>
                  <a:gd name="connsiteY5-332" fmla="*/ 3182 h 10000"/>
                  <a:gd name="connsiteX6-333" fmla="*/ 0 w 10000"/>
                  <a:gd name="connsiteY6-334" fmla="*/ 6364 h 10000"/>
                  <a:gd name="connsiteX7-335" fmla="*/ 0 w 10000"/>
                  <a:gd name="connsiteY7-336" fmla="*/ 6364 h 10000"/>
                  <a:gd name="connsiteX8-337" fmla="*/ 0 w 10000"/>
                  <a:gd name="connsiteY8-338" fmla="*/ 6364 h 10000"/>
                  <a:gd name="connsiteX9-339" fmla="*/ 1739 w 10000"/>
                  <a:gd name="connsiteY9-340" fmla="*/ 9091 h 10000"/>
                  <a:gd name="connsiteX10-341" fmla="*/ 5072 w 10000"/>
                  <a:gd name="connsiteY10-342" fmla="*/ 10000 h 10000"/>
                  <a:gd name="connsiteX11-343" fmla="*/ 8551 w 10000"/>
                  <a:gd name="connsiteY11-344" fmla="*/ 8636 h 10000"/>
                  <a:gd name="connsiteX12-345" fmla="*/ 10000 w 10000"/>
                  <a:gd name="connsiteY12-346" fmla="*/ 6364 h 10000"/>
                  <a:gd name="connsiteX13-347" fmla="*/ 10000 w 10000"/>
                  <a:gd name="connsiteY13-348" fmla="*/ 6364 h 10000"/>
                  <a:gd name="connsiteX14-349" fmla="*/ 10000 w 10000"/>
                  <a:gd name="connsiteY14-350" fmla="*/ 636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10000" h="10000">
                    <a:moveTo>
                      <a:pt x="10000" y="6364"/>
                    </a:moveTo>
                    <a:cubicBezTo>
                      <a:pt x="10000" y="5000"/>
                      <a:pt x="9130" y="3636"/>
                      <a:pt x="7826" y="3182"/>
                    </a:cubicBezTo>
                    <a:lnTo>
                      <a:pt x="7826" y="0"/>
                    </a:lnTo>
                    <a:lnTo>
                      <a:pt x="7681" y="0"/>
                    </a:lnTo>
                    <a:lnTo>
                      <a:pt x="2174" y="0"/>
                    </a:lnTo>
                    <a:lnTo>
                      <a:pt x="2174" y="3182"/>
                    </a:lnTo>
                    <a:cubicBezTo>
                      <a:pt x="870" y="3636"/>
                      <a:pt x="0" y="5000"/>
                      <a:pt x="0" y="6364"/>
                    </a:cubicBezTo>
                    <a:lnTo>
                      <a:pt x="0" y="6364"/>
                    </a:lnTo>
                    <a:lnTo>
                      <a:pt x="0" y="6364"/>
                    </a:lnTo>
                    <a:cubicBezTo>
                      <a:pt x="0" y="7273"/>
                      <a:pt x="725" y="8182"/>
                      <a:pt x="1739" y="9091"/>
                    </a:cubicBezTo>
                    <a:cubicBezTo>
                      <a:pt x="2609" y="9545"/>
                      <a:pt x="3768" y="10000"/>
                      <a:pt x="5072" y="10000"/>
                    </a:cubicBezTo>
                    <a:cubicBezTo>
                      <a:pt x="6486" y="9886"/>
                      <a:pt x="7485" y="9435"/>
                      <a:pt x="8551" y="8636"/>
                    </a:cubicBezTo>
                    <a:cubicBezTo>
                      <a:pt x="9855" y="7727"/>
                      <a:pt x="10000" y="6364"/>
                      <a:pt x="10000" y="6364"/>
                    </a:cubicBezTo>
                    <a:lnTo>
                      <a:pt x="10000" y="6364"/>
                    </a:lnTo>
                    <a:lnTo>
                      <a:pt x="10000" y="6364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Freeform 124"/>
              <p:cNvSpPr/>
              <p:nvPr/>
            </p:nvSpPr>
            <p:spPr bwMode="auto">
              <a:xfrm>
                <a:off x="1926485" y="1962917"/>
                <a:ext cx="352425" cy="38100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24" y="0"/>
                  </a:cxn>
                  <a:cxn ang="0">
                    <a:pos x="0" y="24"/>
                  </a:cxn>
                  <a:cxn ang="0">
                    <a:pos x="222" y="24"/>
                  </a:cxn>
                  <a:cxn ang="0">
                    <a:pos x="198" y="0"/>
                  </a:cxn>
                </a:cxnLst>
                <a:rect l="0" t="0" r="r" b="b"/>
                <a:pathLst>
                  <a:path w="222" h="24">
                    <a:moveTo>
                      <a:pt x="198" y="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222" y="24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Freeform 278"/>
              <p:cNvSpPr/>
              <p:nvPr/>
            </p:nvSpPr>
            <p:spPr bwMode="auto">
              <a:xfrm>
                <a:off x="1770059" y="2174850"/>
                <a:ext cx="668338" cy="587402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9" y="10"/>
                  </a:cxn>
                  <a:cxn ang="0">
                    <a:pos x="0" y="0"/>
                  </a:cxn>
                  <a:cxn ang="0">
                    <a:pos x="13" y="59"/>
                  </a:cxn>
                  <a:cxn ang="0">
                    <a:pos x="39" y="65"/>
                  </a:cxn>
                  <a:cxn ang="0">
                    <a:pos x="64" y="59"/>
                  </a:cxn>
                  <a:cxn ang="0">
                    <a:pos x="64" y="59"/>
                  </a:cxn>
                  <a:cxn ang="0">
                    <a:pos x="77" y="0"/>
                  </a:cxn>
                </a:cxnLst>
                <a:rect l="0" t="0" r="r" b="b"/>
                <a:pathLst>
                  <a:path w="77" h="65">
                    <a:moveTo>
                      <a:pt x="77" y="0"/>
                    </a:moveTo>
                    <a:cubicBezTo>
                      <a:pt x="77" y="5"/>
                      <a:pt x="60" y="10"/>
                      <a:pt x="39" y="10"/>
                    </a:cubicBezTo>
                    <a:cubicBezTo>
                      <a:pt x="17" y="10"/>
                      <a:pt x="0" y="5"/>
                      <a:pt x="0" y="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62"/>
                      <a:pt x="24" y="65"/>
                      <a:pt x="39" y="65"/>
                    </a:cubicBezTo>
                    <a:cubicBezTo>
                      <a:pt x="53" y="65"/>
                      <a:pt x="64" y="62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990600" y="737282"/>
              <a:ext cx="445385" cy="470345"/>
              <a:chOff x="1762972" y="1962917"/>
              <a:chExt cx="679451" cy="799335"/>
            </a:xfrm>
          </p:grpSpPr>
          <p:sp>
            <p:nvSpPr>
              <p:cNvPr id="180" name="Freeform 119"/>
              <p:cNvSpPr/>
              <p:nvPr/>
            </p:nvSpPr>
            <p:spPr bwMode="auto">
              <a:xfrm>
                <a:off x="1762972" y="2184373"/>
                <a:ext cx="15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Freeform 121"/>
              <p:cNvSpPr/>
              <p:nvPr/>
            </p:nvSpPr>
            <p:spPr bwMode="auto">
              <a:xfrm>
                <a:off x="1762972" y="2184373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Freeform 122"/>
              <p:cNvSpPr/>
              <p:nvPr/>
            </p:nvSpPr>
            <p:spPr bwMode="auto">
              <a:xfrm>
                <a:off x="2440835" y="2184373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Freeform 123"/>
              <p:cNvSpPr/>
              <p:nvPr/>
            </p:nvSpPr>
            <p:spPr bwMode="auto">
              <a:xfrm>
                <a:off x="1774085" y="2022448"/>
                <a:ext cx="657225" cy="209550"/>
              </a:xfrm>
              <a:custGeom>
                <a:avLst/>
                <a:gdLst>
                  <a:gd name="connsiteX0" fmla="*/ 10000 w 10000"/>
                  <a:gd name="connsiteY0" fmla="*/ 6364 h 10000"/>
                  <a:gd name="connsiteX1" fmla="*/ 7826 w 10000"/>
                  <a:gd name="connsiteY1" fmla="*/ 3182 h 10000"/>
                  <a:gd name="connsiteX2" fmla="*/ 7826 w 10000"/>
                  <a:gd name="connsiteY2" fmla="*/ 0 h 10000"/>
                  <a:gd name="connsiteX3" fmla="*/ 7681 w 10000"/>
                  <a:gd name="connsiteY3" fmla="*/ 0 h 10000"/>
                  <a:gd name="connsiteX4" fmla="*/ 7681 w 10000"/>
                  <a:gd name="connsiteY4" fmla="*/ 455 h 10000"/>
                  <a:gd name="connsiteX5" fmla="*/ 2319 w 10000"/>
                  <a:gd name="connsiteY5" fmla="*/ 455 h 10000"/>
                  <a:gd name="connsiteX6" fmla="*/ 2319 w 10000"/>
                  <a:gd name="connsiteY6" fmla="*/ 0 h 10000"/>
                  <a:gd name="connsiteX7" fmla="*/ 2174 w 10000"/>
                  <a:gd name="connsiteY7" fmla="*/ 0 h 10000"/>
                  <a:gd name="connsiteX8" fmla="*/ 2174 w 10000"/>
                  <a:gd name="connsiteY8" fmla="*/ 3182 h 10000"/>
                  <a:gd name="connsiteX9" fmla="*/ 0 w 10000"/>
                  <a:gd name="connsiteY9" fmla="*/ 6364 h 10000"/>
                  <a:gd name="connsiteX10" fmla="*/ 0 w 10000"/>
                  <a:gd name="connsiteY10" fmla="*/ 6364 h 10000"/>
                  <a:gd name="connsiteX11" fmla="*/ 0 w 10000"/>
                  <a:gd name="connsiteY11" fmla="*/ 6364 h 10000"/>
                  <a:gd name="connsiteX12" fmla="*/ 1739 w 10000"/>
                  <a:gd name="connsiteY12" fmla="*/ 9091 h 10000"/>
                  <a:gd name="connsiteX13" fmla="*/ 5072 w 10000"/>
                  <a:gd name="connsiteY13" fmla="*/ 10000 h 10000"/>
                  <a:gd name="connsiteX14" fmla="*/ 6750 w 10000"/>
                  <a:gd name="connsiteY14" fmla="*/ 10000 h 10000"/>
                  <a:gd name="connsiteX15" fmla="*/ 8551 w 10000"/>
                  <a:gd name="connsiteY15" fmla="*/ 8636 h 10000"/>
                  <a:gd name="connsiteX16" fmla="*/ 10000 w 10000"/>
                  <a:gd name="connsiteY16" fmla="*/ 6364 h 10000"/>
                  <a:gd name="connsiteX17" fmla="*/ 10000 w 10000"/>
                  <a:gd name="connsiteY17" fmla="*/ 6364 h 10000"/>
                  <a:gd name="connsiteX18" fmla="*/ 10000 w 10000"/>
                  <a:gd name="connsiteY18" fmla="*/ 6364 h 10000"/>
                  <a:gd name="connsiteX0-1" fmla="*/ 10000 w 10000"/>
                  <a:gd name="connsiteY0-2" fmla="*/ 6364 h 10000"/>
                  <a:gd name="connsiteX1-3" fmla="*/ 7826 w 10000"/>
                  <a:gd name="connsiteY1-4" fmla="*/ 3182 h 10000"/>
                  <a:gd name="connsiteX2-5" fmla="*/ 7826 w 10000"/>
                  <a:gd name="connsiteY2-6" fmla="*/ 0 h 10000"/>
                  <a:gd name="connsiteX3-7" fmla="*/ 7681 w 10000"/>
                  <a:gd name="connsiteY3-8" fmla="*/ 0 h 10000"/>
                  <a:gd name="connsiteX4-9" fmla="*/ 7681 w 10000"/>
                  <a:gd name="connsiteY4-10" fmla="*/ 455 h 10000"/>
                  <a:gd name="connsiteX5-11" fmla="*/ 2319 w 10000"/>
                  <a:gd name="connsiteY5-12" fmla="*/ 455 h 10000"/>
                  <a:gd name="connsiteX6-13" fmla="*/ 2319 w 10000"/>
                  <a:gd name="connsiteY6-14" fmla="*/ 0 h 10000"/>
                  <a:gd name="connsiteX7-15" fmla="*/ 2174 w 10000"/>
                  <a:gd name="connsiteY7-16" fmla="*/ 0 h 10000"/>
                  <a:gd name="connsiteX8-17" fmla="*/ 2174 w 10000"/>
                  <a:gd name="connsiteY8-18" fmla="*/ 3182 h 10000"/>
                  <a:gd name="connsiteX9-19" fmla="*/ 0 w 10000"/>
                  <a:gd name="connsiteY9-20" fmla="*/ 6364 h 10000"/>
                  <a:gd name="connsiteX10-21" fmla="*/ 0 w 10000"/>
                  <a:gd name="connsiteY10-22" fmla="*/ 6364 h 10000"/>
                  <a:gd name="connsiteX11-23" fmla="*/ 0 w 10000"/>
                  <a:gd name="connsiteY11-24" fmla="*/ 6364 h 10000"/>
                  <a:gd name="connsiteX12-25" fmla="*/ 1739 w 10000"/>
                  <a:gd name="connsiteY12-26" fmla="*/ 9091 h 10000"/>
                  <a:gd name="connsiteX13-27" fmla="*/ 5072 w 10000"/>
                  <a:gd name="connsiteY13-28" fmla="*/ 10000 h 10000"/>
                  <a:gd name="connsiteX14-29" fmla="*/ 6750 w 10000"/>
                  <a:gd name="connsiteY14-30" fmla="*/ 10000 h 10000"/>
                  <a:gd name="connsiteX15-31" fmla="*/ 8551 w 10000"/>
                  <a:gd name="connsiteY15-32" fmla="*/ 8636 h 10000"/>
                  <a:gd name="connsiteX16-33" fmla="*/ 10000 w 10000"/>
                  <a:gd name="connsiteY16-34" fmla="*/ 6364 h 10000"/>
                  <a:gd name="connsiteX17-35" fmla="*/ 10000 w 10000"/>
                  <a:gd name="connsiteY17-36" fmla="*/ 6364 h 10000"/>
                  <a:gd name="connsiteX18-37" fmla="*/ 10000 w 10000"/>
                  <a:gd name="connsiteY18-38" fmla="*/ 6364 h 10000"/>
                  <a:gd name="connsiteX0-39" fmla="*/ 10000 w 10000"/>
                  <a:gd name="connsiteY0-40" fmla="*/ 6364 h 10000"/>
                  <a:gd name="connsiteX1-41" fmla="*/ 7826 w 10000"/>
                  <a:gd name="connsiteY1-42" fmla="*/ 3182 h 10000"/>
                  <a:gd name="connsiteX2-43" fmla="*/ 7826 w 10000"/>
                  <a:gd name="connsiteY2-44" fmla="*/ 0 h 10000"/>
                  <a:gd name="connsiteX3-45" fmla="*/ 7681 w 10000"/>
                  <a:gd name="connsiteY3-46" fmla="*/ 0 h 10000"/>
                  <a:gd name="connsiteX4-47" fmla="*/ 7681 w 10000"/>
                  <a:gd name="connsiteY4-48" fmla="*/ 455 h 10000"/>
                  <a:gd name="connsiteX5-49" fmla="*/ 2319 w 10000"/>
                  <a:gd name="connsiteY5-50" fmla="*/ 455 h 10000"/>
                  <a:gd name="connsiteX6-51" fmla="*/ 2319 w 10000"/>
                  <a:gd name="connsiteY6-52" fmla="*/ 0 h 10000"/>
                  <a:gd name="connsiteX7-53" fmla="*/ 2174 w 10000"/>
                  <a:gd name="connsiteY7-54" fmla="*/ 0 h 10000"/>
                  <a:gd name="connsiteX8-55" fmla="*/ 2174 w 10000"/>
                  <a:gd name="connsiteY8-56" fmla="*/ 3182 h 10000"/>
                  <a:gd name="connsiteX9-57" fmla="*/ 0 w 10000"/>
                  <a:gd name="connsiteY9-58" fmla="*/ 6364 h 10000"/>
                  <a:gd name="connsiteX10-59" fmla="*/ 0 w 10000"/>
                  <a:gd name="connsiteY10-60" fmla="*/ 6364 h 10000"/>
                  <a:gd name="connsiteX11-61" fmla="*/ 0 w 10000"/>
                  <a:gd name="connsiteY11-62" fmla="*/ 6364 h 10000"/>
                  <a:gd name="connsiteX12-63" fmla="*/ 1739 w 10000"/>
                  <a:gd name="connsiteY12-64" fmla="*/ 9091 h 10000"/>
                  <a:gd name="connsiteX13-65" fmla="*/ 5072 w 10000"/>
                  <a:gd name="connsiteY13-66" fmla="*/ 10000 h 10000"/>
                  <a:gd name="connsiteX14-67" fmla="*/ 8551 w 10000"/>
                  <a:gd name="connsiteY14-68" fmla="*/ 8636 h 10000"/>
                  <a:gd name="connsiteX15-69" fmla="*/ 10000 w 10000"/>
                  <a:gd name="connsiteY15-70" fmla="*/ 6364 h 10000"/>
                  <a:gd name="connsiteX16-71" fmla="*/ 10000 w 10000"/>
                  <a:gd name="connsiteY16-72" fmla="*/ 6364 h 10000"/>
                  <a:gd name="connsiteX17-73" fmla="*/ 10000 w 10000"/>
                  <a:gd name="connsiteY17-74" fmla="*/ 6364 h 10000"/>
                  <a:gd name="connsiteX0-75" fmla="*/ 10000 w 10000"/>
                  <a:gd name="connsiteY0-76" fmla="*/ 6364 h 10191"/>
                  <a:gd name="connsiteX1-77" fmla="*/ 7826 w 10000"/>
                  <a:gd name="connsiteY1-78" fmla="*/ 3182 h 10191"/>
                  <a:gd name="connsiteX2-79" fmla="*/ 7826 w 10000"/>
                  <a:gd name="connsiteY2-80" fmla="*/ 0 h 10191"/>
                  <a:gd name="connsiteX3-81" fmla="*/ 7681 w 10000"/>
                  <a:gd name="connsiteY3-82" fmla="*/ 0 h 10191"/>
                  <a:gd name="connsiteX4-83" fmla="*/ 7681 w 10000"/>
                  <a:gd name="connsiteY4-84" fmla="*/ 455 h 10191"/>
                  <a:gd name="connsiteX5-85" fmla="*/ 2319 w 10000"/>
                  <a:gd name="connsiteY5-86" fmla="*/ 455 h 10191"/>
                  <a:gd name="connsiteX6-87" fmla="*/ 2319 w 10000"/>
                  <a:gd name="connsiteY6-88" fmla="*/ 0 h 10191"/>
                  <a:gd name="connsiteX7-89" fmla="*/ 2174 w 10000"/>
                  <a:gd name="connsiteY7-90" fmla="*/ 0 h 10191"/>
                  <a:gd name="connsiteX8-91" fmla="*/ 2174 w 10000"/>
                  <a:gd name="connsiteY8-92" fmla="*/ 3182 h 10191"/>
                  <a:gd name="connsiteX9-93" fmla="*/ 0 w 10000"/>
                  <a:gd name="connsiteY9-94" fmla="*/ 6364 h 10191"/>
                  <a:gd name="connsiteX10-95" fmla="*/ 0 w 10000"/>
                  <a:gd name="connsiteY10-96" fmla="*/ 6364 h 10191"/>
                  <a:gd name="connsiteX11-97" fmla="*/ 0 w 10000"/>
                  <a:gd name="connsiteY11-98" fmla="*/ 6364 h 10191"/>
                  <a:gd name="connsiteX12-99" fmla="*/ 1739 w 10000"/>
                  <a:gd name="connsiteY12-100" fmla="*/ 9091 h 10191"/>
                  <a:gd name="connsiteX13-101" fmla="*/ 5072 w 10000"/>
                  <a:gd name="connsiteY13-102" fmla="*/ 10000 h 10191"/>
                  <a:gd name="connsiteX14-103" fmla="*/ 8551 w 10000"/>
                  <a:gd name="connsiteY14-104" fmla="*/ 8636 h 10191"/>
                  <a:gd name="connsiteX15-105" fmla="*/ 10000 w 10000"/>
                  <a:gd name="connsiteY15-106" fmla="*/ 6364 h 10191"/>
                  <a:gd name="connsiteX16-107" fmla="*/ 10000 w 10000"/>
                  <a:gd name="connsiteY16-108" fmla="*/ 6364 h 10191"/>
                  <a:gd name="connsiteX17-109" fmla="*/ 10000 w 10000"/>
                  <a:gd name="connsiteY17-110" fmla="*/ 6364 h 10191"/>
                  <a:gd name="connsiteX0-111" fmla="*/ 10000 w 10000"/>
                  <a:gd name="connsiteY0-112" fmla="*/ 6364 h 10191"/>
                  <a:gd name="connsiteX1-113" fmla="*/ 7826 w 10000"/>
                  <a:gd name="connsiteY1-114" fmla="*/ 3182 h 10191"/>
                  <a:gd name="connsiteX2-115" fmla="*/ 7826 w 10000"/>
                  <a:gd name="connsiteY2-116" fmla="*/ 0 h 10191"/>
                  <a:gd name="connsiteX3-117" fmla="*/ 7681 w 10000"/>
                  <a:gd name="connsiteY3-118" fmla="*/ 0 h 10191"/>
                  <a:gd name="connsiteX4-119" fmla="*/ 7681 w 10000"/>
                  <a:gd name="connsiteY4-120" fmla="*/ 455 h 10191"/>
                  <a:gd name="connsiteX5-121" fmla="*/ 2319 w 10000"/>
                  <a:gd name="connsiteY5-122" fmla="*/ 455 h 10191"/>
                  <a:gd name="connsiteX6-123" fmla="*/ 2319 w 10000"/>
                  <a:gd name="connsiteY6-124" fmla="*/ 0 h 10191"/>
                  <a:gd name="connsiteX7-125" fmla="*/ 2174 w 10000"/>
                  <a:gd name="connsiteY7-126" fmla="*/ 0 h 10191"/>
                  <a:gd name="connsiteX8-127" fmla="*/ 2174 w 10000"/>
                  <a:gd name="connsiteY8-128" fmla="*/ 3182 h 10191"/>
                  <a:gd name="connsiteX9-129" fmla="*/ 0 w 10000"/>
                  <a:gd name="connsiteY9-130" fmla="*/ 6364 h 10191"/>
                  <a:gd name="connsiteX10-131" fmla="*/ 0 w 10000"/>
                  <a:gd name="connsiteY10-132" fmla="*/ 6364 h 10191"/>
                  <a:gd name="connsiteX11-133" fmla="*/ 0 w 10000"/>
                  <a:gd name="connsiteY11-134" fmla="*/ 6364 h 10191"/>
                  <a:gd name="connsiteX12-135" fmla="*/ 1739 w 10000"/>
                  <a:gd name="connsiteY12-136" fmla="*/ 9091 h 10191"/>
                  <a:gd name="connsiteX13-137" fmla="*/ 5072 w 10000"/>
                  <a:gd name="connsiteY13-138" fmla="*/ 10000 h 10191"/>
                  <a:gd name="connsiteX14-139" fmla="*/ 8551 w 10000"/>
                  <a:gd name="connsiteY14-140" fmla="*/ 8636 h 10191"/>
                  <a:gd name="connsiteX15-141" fmla="*/ 10000 w 10000"/>
                  <a:gd name="connsiteY15-142" fmla="*/ 6364 h 10191"/>
                  <a:gd name="connsiteX16-143" fmla="*/ 10000 w 10000"/>
                  <a:gd name="connsiteY16-144" fmla="*/ 6364 h 10191"/>
                  <a:gd name="connsiteX17-145" fmla="*/ 10000 w 10000"/>
                  <a:gd name="connsiteY17-146" fmla="*/ 6364 h 10191"/>
                  <a:gd name="connsiteX0-147" fmla="*/ 10000 w 10000"/>
                  <a:gd name="connsiteY0-148" fmla="*/ 6364 h 10000"/>
                  <a:gd name="connsiteX1-149" fmla="*/ 7826 w 10000"/>
                  <a:gd name="connsiteY1-150" fmla="*/ 3182 h 10000"/>
                  <a:gd name="connsiteX2-151" fmla="*/ 7826 w 10000"/>
                  <a:gd name="connsiteY2-152" fmla="*/ 0 h 10000"/>
                  <a:gd name="connsiteX3-153" fmla="*/ 7681 w 10000"/>
                  <a:gd name="connsiteY3-154" fmla="*/ 0 h 10000"/>
                  <a:gd name="connsiteX4-155" fmla="*/ 7681 w 10000"/>
                  <a:gd name="connsiteY4-156" fmla="*/ 455 h 10000"/>
                  <a:gd name="connsiteX5-157" fmla="*/ 2319 w 10000"/>
                  <a:gd name="connsiteY5-158" fmla="*/ 455 h 10000"/>
                  <a:gd name="connsiteX6-159" fmla="*/ 2319 w 10000"/>
                  <a:gd name="connsiteY6-160" fmla="*/ 0 h 10000"/>
                  <a:gd name="connsiteX7-161" fmla="*/ 2174 w 10000"/>
                  <a:gd name="connsiteY7-162" fmla="*/ 0 h 10000"/>
                  <a:gd name="connsiteX8-163" fmla="*/ 2174 w 10000"/>
                  <a:gd name="connsiteY8-164" fmla="*/ 3182 h 10000"/>
                  <a:gd name="connsiteX9-165" fmla="*/ 0 w 10000"/>
                  <a:gd name="connsiteY9-166" fmla="*/ 6364 h 10000"/>
                  <a:gd name="connsiteX10-167" fmla="*/ 0 w 10000"/>
                  <a:gd name="connsiteY10-168" fmla="*/ 6364 h 10000"/>
                  <a:gd name="connsiteX11-169" fmla="*/ 0 w 10000"/>
                  <a:gd name="connsiteY11-170" fmla="*/ 6364 h 10000"/>
                  <a:gd name="connsiteX12-171" fmla="*/ 1739 w 10000"/>
                  <a:gd name="connsiteY12-172" fmla="*/ 9091 h 10000"/>
                  <a:gd name="connsiteX13-173" fmla="*/ 5072 w 10000"/>
                  <a:gd name="connsiteY13-174" fmla="*/ 10000 h 10000"/>
                  <a:gd name="connsiteX14-175" fmla="*/ 8551 w 10000"/>
                  <a:gd name="connsiteY14-176" fmla="*/ 8636 h 10000"/>
                  <a:gd name="connsiteX15-177" fmla="*/ 10000 w 10000"/>
                  <a:gd name="connsiteY15-178" fmla="*/ 6364 h 10000"/>
                  <a:gd name="connsiteX16-179" fmla="*/ 10000 w 10000"/>
                  <a:gd name="connsiteY16-180" fmla="*/ 6364 h 10000"/>
                  <a:gd name="connsiteX17-181" fmla="*/ 10000 w 10000"/>
                  <a:gd name="connsiteY17-182" fmla="*/ 6364 h 10000"/>
                  <a:gd name="connsiteX0-183" fmla="*/ 10000 w 10000"/>
                  <a:gd name="connsiteY0-184" fmla="*/ 6364 h 10000"/>
                  <a:gd name="connsiteX1-185" fmla="*/ 7826 w 10000"/>
                  <a:gd name="connsiteY1-186" fmla="*/ 3182 h 10000"/>
                  <a:gd name="connsiteX2-187" fmla="*/ 7826 w 10000"/>
                  <a:gd name="connsiteY2-188" fmla="*/ 0 h 10000"/>
                  <a:gd name="connsiteX3-189" fmla="*/ 7681 w 10000"/>
                  <a:gd name="connsiteY3-190" fmla="*/ 0 h 10000"/>
                  <a:gd name="connsiteX4-191" fmla="*/ 7681 w 10000"/>
                  <a:gd name="connsiteY4-192" fmla="*/ 455 h 10000"/>
                  <a:gd name="connsiteX5-193" fmla="*/ 2319 w 10000"/>
                  <a:gd name="connsiteY5-194" fmla="*/ 455 h 10000"/>
                  <a:gd name="connsiteX6-195" fmla="*/ 2319 w 10000"/>
                  <a:gd name="connsiteY6-196" fmla="*/ 0 h 10000"/>
                  <a:gd name="connsiteX7-197" fmla="*/ 2174 w 10000"/>
                  <a:gd name="connsiteY7-198" fmla="*/ 0 h 10000"/>
                  <a:gd name="connsiteX8-199" fmla="*/ 2174 w 10000"/>
                  <a:gd name="connsiteY8-200" fmla="*/ 3182 h 10000"/>
                  <a:gd name="connsiteX9-201" fmla="*/ 0 w 10000"/>
                  <a:gd name="connsiteY9-202" fmla="*/ 6364 h 10000"/>
                  <a:gd name="connsiteX10-203" fmla="*/ 0 w 10000"/>
                  <a:gd name="connsiteY10-204" fmla="*/ 6364 h 10000"/>
                  <a:gd name="connsiteX11-205" fmla="*/ 0 w 10000"/>
                  <a:gd name="connsiteY11-206" fmla="*/ 6364 h 10000"/>
                  <a:gd name="connsiteX12-207" fmla="*/ 1739 w 10000"/>
                  <a:gd name="connsiteY12-208" fmla="*/ 9091 h 10000"/>
                  <a:gd name="connsiteX13-209" fmla="*/ 5072 w 10000"/>
                  <a:gd name="connsiteY13-210" fmla="*/ 10000 h 10000"/>
                  <a:gd name="connsiteX14-211" fmla="*/ 8551 w 10000"/>
                  <a:gd name="connsiteY14-212" fmla="*/ 8636 h 10000"/>
                  <a:gd name="connsiteX15-213" fmla="*/ 10000 w 10000"/>
                  <a:gd name="connsiteY15-214" fmla="*/ 6364 h 10000"/>
                  <a:gd name="connsiteX16-215" fmla="*/ 10000 w 10000"/>
                  <a:gd name="connsiteY16-216" fmla="*/ 6364 h 10000"/>
                  <a:gd name="connsiteX17-217" fmla="*/ 10000 w 10000"/>
                  <a:gd name="connsiteY17-218" fmla="*/ 6364 h 10000"/>
                  <a:gd name="connsiteX0-219" fmla="*/ 10000 w 10000"/>
                  <a:gd name="connsiteY0-220" fmla="*/ 6364 h 10000"/>
                  <a:gd name="connsiteX1-221" fmla="*/ 7826 w 10000"/>
                  <a:gd name="connsiteY1-222" fmla="*/ 3182 h 10000"/>
                  <a:gd name="connsiteX2-223" fmla="*/ 7826 w 10000"/>
                  <a:gd name="connsiteY2-224" fmla="*/ 0 h 10000"/>
                  <a:gd name="connsiteX3-225" fmla="*/ 7681 w 10000"/>
                  <a:gd name="connsiteY3-226" fmla="*/ 0 h 10000"/>
                  <a:gd name="connsiteX4-227" fmla="*/ 7681 w 10000"/>
                  <a:gd name="connsiteY4-228" fmla="*/ 455 h 10000"/>
                  <a:gd name="connsiteX5-229" fmla="*/ 2319 w 10000"/>
                  <a:gd name="connsiteY5-230" fmla="*/ 455 h 10000"/>
                  <a:gd name="connsiteX6-231" fmla="*/ 2319 w 10000"/>
                  <a:gd name="connsiteY6-232" fmla="*/ 0 h 10000"/>
                  <a:gd name="connsiteX7-233" fmla="*/ 2174 w 10000"/>
                  <a:gd name="connsiteY7-234" fmla="*/ 0 h 10000"/>
                  <a:gd name="connsiteX8-235" fmla="*/ 2174 w 10000"/>
                  <a:gd name="connsiteY8-236" fmla="*/ 3182 h 10000"/>
                  <a:gd name="connsiteX9-237" fmla="*/ 0 w 10000"/>
                  <a:gd name="connsiteY9-238" fmla="*/ 6364 h 10000"/>
                  <a:gd name="connsiteX10-239" fmla="*/ 0 w 10000"/>
                  <a:gd name="connsiteY10-240" fmla="*/ 6364 h 10000"/>
                  <a:gd name="connsiteX11-241" fmla="*/ 0 w 10000"/>
                  <a:gd name="connsiteY11-242" fmla="*/ 6364 h 10000"/>
                  <a:gd name="connsiteX12-243" fmla="*/ 1739 w 10000"/>
                  <a:gd name="connsiteY12-244" fmla="*/ 9091 h 10000"/>
                  <a:gd name="connsiteX13-245" fmla="*/ 5072 w 10000"/>
                  <a:gd name="connsiteY13-246" fmla="*/ 10000 h 10000"/>
                  <a:gd name="connsiteX14-247" fmla="*/ 8551 w 10000"/>
                  <a:gd name="connsiteY14-248" fmla="*/ 8636 h 10000"/>
                  <a:gd name="connsiteX15-249" fmla="*/ 10000 w 10000"/>
                  <a:gd name="connsiteY15-250" fmla="*/ 6364 h 10000"/>
                  <a:gd name="connsiteX16-251" fmla="*/ 10000 w 10000"/>
                  <a:gd name="connsiteY16-252" fmla="*/ 6364 h 10000"/>
                  <a:gd name="connsiteX17-253" fmla="*/ 10000 w 10000"/>
                  <a:gd name="connsiteY17-254" fmla="*/ 6364 h 10000"/>
                  <a:gd name="connsiteX0-255" fmla="*/ 10000 w 10000"/>
                  <a:gd name="connsiteY0-256" fmla="*/ 6364 h 10000"/>
                  <a:gd name="connsiteX1-257" fmla="*/ 7826 w 10000"/>
                  <a:gd name="connsiteY1-258" fmla="*/ 3182 h 10000"/>
                  <a:gd name="connsiteX2-259" fmla="*/ 7826 w 10000"/>
                  <a:gd name="connsiteY2-260" fmla="*/ 0 h 10000"/>
                  <a:gd name="connsiteX3-261" fmla="*/ 7681 w 10000"/>
                  <a:gd name="connsiteY3-262" fmla="*/ 0 h 10000"/>
                  <a:gd name="connsiteX4-263" fmla="*/ 7681 w 10000"/>
                  <a:gd name="connsiteY4-264" fmla="*/ 455 h 10000"/>
                  <a:gd name="connsiteX5-265" fmla="*/ 2319 w 10000"/>
                  <a:gd name="connsiteY5-266" fmla="*/ 455 h 10000"/>
                  <a:gd name="connsiteX6-267" fmla="*/ 2174 w 10000"/>
                  <a:gd name="connsiteY6-268" fmla="*/ 0 h 10000"/>
                  <a:gd name="connsiteX7-269" fmla="*/ 2174 w 10000"/>
                  <a:gd name="connsiteY7-270" fmla="*/ 3182 h 10000"/>
                  <a:gd name="connsiteX8-271" fmla="*/ 0 w 10000"/>
                  <a:gd name="connsiteY8-272" fmla="*/ 6364 h 10000"/>
                  <a:gd name="connsiteX9-273" fmla="*/ 0 w 10000"/>
                  <a:gd name="connsiteY9-274" fmla="*/ 6364 h 10000"/>
                  <a:gd name="connsiteX10-275" fmla="*/ 0 w 10000"/>
                  <a:gd name="connsiteY10-276" fmla="*/ 6364 h 10000"/>
                  <a:gd name="connsiteX11-277" fmla="*/ 1739 w 10000"/>
                  <a:gd name="connsiteY11-278" fmla="*/ 9091 h 10000"/>
                  <a:gd name="connsiteX12-279" fmla="*/ 5072 w 10000"/>
                  <a:gd name="connsiteY12-280" fmla="*/ 10000 h 10000"/>
                  <a:gd name="connsiteX13-281" fmla="*/ 8551 w 10000"/>
                  <a:gd name="connsiteY13-282" fmla="*/ 8636 h 10000"/>
                  <a:gd name="connsiteX14-283" fmla="*/ 10000 w 10000"/>
                  <a:gd name="connsiteY14-284" fmla="*/ 6364 h 10000"/>
                  <a:gd name="connsiteX15-285" fmla="*/ 10000 w 10000"/>
                  <a:gd name="connsiteY15-286" fmla="*/ 6364 h 10000"/>
                  <a:gd name="connsiteX16-287" fmla="*/ 10000 w 10000"/>
                  <a:gd name="connsiteY16-288" fmla="*/ 6364 h 10000"/>
                  <a:gd name="connsiteX0-289" fmla="*/ 10000 w 10000"/>
                  <a:gd name="connsiteY0-290" fmla="*/ 6364 h 10000"/>
                  <a:gd name="connsiteX1-291" fmla="*/ 7826 w 10000"/>
                  <a:gd name="connsiteY1-292" fmla="*/ 3182 h 10000"/>
                  <a:gd name="connsiteX2-293" fmla="*/ 7826 w 10000"/>
                  <a:gd name="connsiteY2-294" fmla="*/ 0 h 10000"/>
                  <a:gd name="connsiteX3-295" fmla="*/ 7681 w 10000"/>
                  <a:gd name="connsiteY3-296" fmla="*/ 0 h 10000"/>
                  <a:gd name="connsiteX4-297" fmla="*/ 7681 w 10000"/>
                  <a:gd name="connsiteY4-298" fmla="*/ 455 h 10000"/>
                  <a:gd name="connsiteX5-299" fmla="*/ 2174 w 10000"/>
                  <a:gd name="connsiteY5-300" fmla="*/ 0 h 10000"/>
                  <a:gd name="connsiteX6-301" fmla="*/ 2174 w 10000"/>
                  <a:gd name="connsiteY6-302" fmla="*/ 3182 h 10000"/>
                  <a:gd name="connsiteX7-303" fmla="*/ 0 w 10000"/>
                  <a:gd name="connsiteY7-304" fmla="*/ 6364 h 10000"/>
                  <a:gd name="connsiteX8-305" fmla="*/ 0 w 10000"/>
                  <a:gd name="connsiteY8-306" fmla="*/ 6364 h 10000"/>
                  <a:gd name="connsiteX9-307" fmla="*/ 0 w 10000"/>
                  <a:gd name="connsiteY9-308" fmla="*/ 6364 h 10000"/>
                  <a:gd name="connsiteX10-309" fmla="*/ 1739 w 10000"/>
                  <a:gd name="connsiteY10-310" fmla="*/ 9091 h 10000"/>
                  <a:gd name="connsiteX11-311" fmla="*/ 5072 w 10000"/>
                  <a:gd name="connsiteY11-312" fmla="*/ 10000 h 10000"/>
                  <a:gd name="connsiteX12-313" fmla="*/ 8551 w 10000"/>
                  <a:gd name="connsiteY12-314" fmla="*/ 8636 h 10000"/>
                  <a:gd name="connsiteX13-315" fmla="*/ 10000 w 10000"/>
                  <a:gd name="connsiteY13-316" fmla="*/ 6364 h 10000"/>
                  <a:gd name="connsiteX14-317" fmla="*/ 10000 w 10000"/>
                  <a:gd name="connsiteY14-318" fmla="*/ 6364 h 10000"/>
                  <a:gd name="connsiteX15-319" fmla="*/ 10000 w 10000"/>
                  <a:gd name="connsiteY15-320" fmla="*/ 6364 h 10000"/>
                  <a:gd name="connsiteX0-321" fmla="*/ 10000 w 10000"/>
                  <a:gd name="connsiteY0-322" fmla="*/ 6364 h 10000"/>
                  <a:gd name="connsiteX1-323" fmla="*/ 7826 w 10000"/>
                  <a:gd name="connsiteY1-324" fmla="*/ 3182 h 10000"/>
                  <a:gd name="connsiteX2-325" fmla="*/ 7826 w 10000"/>
                  <a:gd name="connsiteY2-326" fmla="*/ 0 h 10000"/>
                  <a:gd name="connsiteX3-327" fmla="*/ 7681 w 10000"/>
                  <a:gd name="connsiteY3-328" fmla="*/ 0 h 10000"/>
                  <a:gd name="connsiteX4-329" fmla="*/ 2174 w 10000"/>
                  <a:gd name="connsiteY4-330" fmla="*/ 0 h 10000"/>
                  <a:gd name="connsiteX5-331" fmla="*/ 2174 w 10000"/>
                  <a:gd name="connsiteY5-332" fmla="*/ 3182 h 10000"/>
                  <a:gd name="connsiteX6-333" fmla="*/ 0 w 10000"/>
                  <a:gd name="connsiteY6-334" fmla="*/ 6364 h 10000"/>
                  <a:gd name="connsiteX7-335" fmla="*/ 0 w 10000"/>
                  <a:gd name="connsiteY7-336" fmla="*/ 6364 h 10000"/>
                  <a:gd name="connsiteX8-337" fmla="*/ 0 w 10000"/>
                  <a:gd name="connsiteY8-338" fmla="*/ 6364 h 10000"/>
                  <a:gd name="connsiteX9-339" fmla="*/ 1739 w 10000"/>
                  <a:gd name="connsiteY9-340" fmla="*/ 9091 h 10000"/>
                  <a:gd name="connsiteX10-341" fmla="*/ 5072 w 10000"/>
                  <a:gd name="connsiteY10-342" fmla="*/ 10000 h 10000"/>
                  <a:gd name="connsiteX11-343" fmla="*/ 8551 w 10000"/>
                  <a:gd name="connsiteY11-344" fmla="*/ 8636 h 10000"/>
                  <a:gd name="connsiteX12-345" fmla="*/ 10000 w 10000"/>
                  <a:gd name="connsiteY12-346" fmla="*/ 6364 h 10000"/>
                  <a:gd name="connsiteX13-347" fmla="*/ 10000 w 10000"/>
                  <a:gd name="connsiteY13-348" fmla="*/ 6364 h 10000"/>
                  <a:gd name="connsiteX14-349" fmla="*/ 10000 w 10000"/>
                  <a:gd name="connsiteY14-350" fmla="*/ 636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10000" h="10000">
                    <a:moveTo>
                      <a:pt x="10000" y="6364"/>
                    </a:moveTo>
                    <a:cubicBezTo>
                      <a:pt x="10000" y="5000"/>
                      <a:pt x="9130" y="3636"/>
                      <a:pt x="7826" y="3182"/>
                    </a:cubicBezTo>
                    <a:lnTo>
                      <a:pt x="7826" y="0"/>
                    </a:lnTo>
                    <a:lnTo>
                      <a:pt x="7681" y="0"/>
                    </a:lnTo>
                    <a:lnTo>
                      <a:pt x="2174" y="0"/>
                    </a:lnTo>
                    <a:lnTo>
                      <a:pt x="2174" y="3182"/>
                    </a:lnTo>
                    <a:cubicBezTo>
                      <a:pt x="870" y="3636"/>
                      <a:pt x="0" y="5000"/>
                      <a:pt x="0" y="6364"/>
                    </a:cubicBezTo>
                    <a:lnTo>
                      <a:pt x="0" y="6364"/>
                    </a:lnTo>
                    <a:lnTo>
                      <a:pt x="0" y="6364"/>
                    </a:lnTo>
                    <a:cubicBezTo>
                      <a:pt x="0" y="7273"/>
                      <a:pt x="725" y="8182"/>
                      <a:pt x="1739" y="9091"/>
                    </a:cubicBezTo>
                    <a:cubicBezTo>
                      <a:pt x="2609" y="9545"/>
                      <a:pt x="3768" y="10000"/>
                      <a:pt x="5072" y="10000"/>
                    </a:cubicBezTo>
                    <a:cubicBezTo>
                      <a:pt x="6486" y="9886"/>
                      <a:pt x="7485" y="9435"/>
                      <a:pt x="8551" y="8636"/>
                    </a:cubicBezTo>
                    <a:cubicBezTo>
                      <a:pt x="9855" y="7727"/>
                      <a:pt x="10000" y="6364"/>
                      <a:pt x="10000" y="6364"/>
                    </a:cubicBezTo>
                    <a:lnTo>
                      <a:pt x="10000" y="6364"/>
                    </a:lnTo>
                    <a:lnTo>
                      <a:pt x="10000" y="6364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" name="Freeform 124"/>
              <p:cNvSpPr/>
              <p:nvPr/>
            </p:nvSpPr>
            <p:spPr bwMode="auto">
              <a:xfrm>
                <a:off x="1926485" y="1962917"/>
                <a:ext cx="352425" cy="38100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24" y="0"/>
                  </a:cxn>
                  <a:cxn ang="0">
                    <a:pos x="0" y="24"/>
                  </a:cxn>
                  <a:cxn ang="0">
                    <a:pos x="222" y="24"/>
                  </a:cxn>
                  <a:cxn ang="0">
                    <a:pos x="198" y="0"/>
                  </a:cxn>
                </a:cxnLst>
                <a:rect l="0" t="0" r="r" b="b"/>
                <a:pathLst>
                  <a:path w="222" h="24">
                    <a:moveTo>
                      <a:pt x="198" y="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222" y="24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5" name="Freeform 278"/>
              <p:cNvSpPr/>
              <p:nvPr/>
            </p:nvSpPr>
            <p:spPr bwMode="auto">
              <a:xfrm>
                <a:off x="1770059" y="2174850"/>
                <a:ext cx="668338" cy="587402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9" y="10"/>
                  </a:cxn>
                  <a:cxn ang="0">
                    <a:pos x="0" y="0"/>
                  </a:cxn>
                  <a:cxn ang="0">
                    <a:pos x="13" y="59"/>
                  </a:cxn>
                  <a:cxn ang="0">
                    <a:pos x="39" y="65"/>
                  </a:cxn>
                  <a:cxn ang="0">
                    <a:pos x="64" y="59"/>
                  </a:cxn>
                  <a:cxn ang="0">
                    <a:pos x="64" y="59"/>
                  </a:cxn>
                  <a:cxn ang="0">
                    <a:pos x="77" y="0"/>
                  </a:cxn>
                </a:cxnLst>
                <a:rect l="0" t="0" r="r" b="b"/>
                <a:pathLst>
                  <a:path w="77" h="65">
                    <a:moveTo>
                      <a:pt x="77" y="0"/>
                    </a:moveTo>
                    <a:cubicBezTo>
                      <a:pt x="77" y="5"/>
                      <a:pt x="60" y="10"/>
                      <a:pt x="39" y="10"/>
                    </a:cubicBezTo>
                    <a:cubicBezTo>
                      <a:pt x="17" y="10"/>
                      <a:pt x="0" y="5"/>
                      <a:pt x="0" y="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62"/>
                      <a:pt x="24" y="65"/>
                      <a:pt x="39" y="65"/>
                    </a:cubicBezTo>
                    <a:cubicBezTo>
                      <a:pt x="53" y="65"/>
                      <a:pt x="64" y="62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5976242" y="2025926"/>
            <a:ext cx="971550" cy="626941"/>
            <a:chOff x="4495800" y="2223806"/>
            <a:chExt cx="1295400" cy="835921"/>
          </a:xfrm>
        </p:grpSpPr>
        <p:grpSp>
          <p:nvGrpSpPr>
            <p:cNvPr id="193" name="Group 192"/>
            <p:cNvGrpSpPr/>
            <p:nvPr/>
          </p:nvGrpSpPr>
          <p:grpSpPr>
            <a:xfrm>
              <a:off x="4495800" y="2223806"/>
              <a:ext cx="1295400" cy="761320"/>
              <a:chOff x="6553200" y="1921015"/>
              <a:chExt cx="1295400" cy="761320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553200" y="1921015"/>
                <a:ext cx="1295400" cy="761320"/>
                <a:chOff x="5235575" y="5754688"/>
                <a:chExt cx="866775" cy="542925"/>
              </a:xfrm>
            </p:grpSpPr>
            <p:sp>
              <p:nvSpPr>
                <p:cNvPr id="200" name="Freeform 292"/>
                <p:cNvSpPr/>
                <p:nvPr/>
              </p:nvSpPr>
              <p:spPr bwMode="auto">
                <a:xfrm>
                  <a:off x="5654675" y="5983288"/>
                  <a:ext cx="66675" cy="76200"/>
                </a:xfrm>
                <a:custGeom>
                  <a:avLst/>
                  <a:gdLst/>
                  <a:ahLst/>
                  <a:cxnLst>
                    <a:cxn ang="0">
                      <a:pos x="7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0" y="8"/>
                    </a:cxn>
                    <a:cxn ang="0">
                      <a:pos x="7" y="8"/>
                    </a:cxn>
                    <a:cxn ang="0">
                      <a:pos x="7" y="3"/>
                    </a:cxn>
                  </a:cxnLst>
                  <a:rect l="0" t="0" r="r" b="b"/>
                  <a:pathLst>
                    <a:path w="7" h="8">
                      <a:moveTo>
                        <a:pt x="7" y="3"/>
                      </a:moveTo>
                      <a:cubicBezTo>
                        <a:pt x="7" y="3"/>
                        <a:pt x="7" y="0"/>
                        <a:pt x="4" y="0"/>
                      </a:cubicBezTo>
                      <a:cubicBezTo>
                        <a:pt x="0" y="0"/>
                        <a:pt x="0" y="3"/>
                        <a:pt x="0" y="3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7" y="3"/>
                      </a:lnTo>
                      <a:close/>
                    </a:path>
                  </a:pathLst>
                </a:custGeom>
                <a:solidFill>
                  <a:srgbClr val="004B91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defRPr/>
                  </a:pPr>
                  <a:endParaRPr lang="en-US" sz="135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Freeform 293"/>
                <p:cNvSpPr>
                  <a:spLocks noEditPoints="1"/>
                </p:cNvSpPr>
                <p:nvPr/>
              </p:nvSpPr>
              <p:spPr bwMode="auto">
                <a:xfrm>
                  <a:off x="5235575" y="5754688"/>
                  <a:ext cx="866775" cy="542925"/>
                </a:xfrm>
                <a:custGeom>
                  <a:avLst/>
                  <a:gdLst/>
                  <a:ahLst/>
                  <a:cxnLst>
                    <a:cxn ang="0">
                      <a:pos x="79" y="24"/>
                    </a:cxn>
                    <a:cxn ang="0">
                      <a:pos x="79" y="23"/>
                    </a:cxn>
                    <a:cxn ang="0">
                      <a:pos x="56" y="0"/>
                    </a:cxn>
                    <a:cxn ang="0">
                      <a:pos x="35" y="14"/>
                    </a:cxn>
                    <a:cxn ang="0">
                      <a:pos x="28" y="12"/>
                    </a:cxn>
                    <a:cxn ang="0">
                      <a:pos x="17" y="23"/>
                    </a:cxn>
                    <a:cxn ang="0">
                      <a:pos x="0" y="40"/>
                    </a:cxn>
                    <a:cxn ang="0">
                      <a:pos x="0" y="41"/>
                    </a:cxn>
                    <a:cxn ang="0">
                      <a:pos x="19" y="57"/>
                    </a:cxn>
                    <a:cxn ang="0">
                      <a:pos x="73" y="57"/>
                    </a:cxn>
                    <a:cxn ang="0">
                      <a:pos x="91" y="41"/>
                    </a:cxn>
                    <a:cxn ang="0">
                      <a:pos x="91" y="40"/>
                    </a:cxn>
                    <a:cxn ang="0">
                      <a:pos x="79" y="24"/>
                    </a:cxn>
                    <a:cxn ang="0">
                      <a:pos x="58" y="43"/>
                    </a:cxn>
                    <a:cxn ang="0">
                      <a:pos x="37" y="43"/>
                    </a:cxn>
                    <a:cxn ang="0">
                      <a:pos x="37" y="32"/>
                    </a:cxn>
                    <a:cxn ang="0">
                      <a:pos x="41" y="32"/>
                    </a:cxn>
                    <a:cxn ang="0">
                      <a:pos x="41" y="27"/>
                    </a:cxn>
                    <a:cxn ang="0">
                      <a:pos x="41" y="27"/>
                    </a:cxn>
                    <a:cxn ang="0">
                      <a:pos x="48" y="21"/>
                    </a:cxn>
                    <a:cxn ang="0">
                      <a:pos x="54" y="27"/>
                    </a:cxn>
                    <a:cxn ang="0">
                      <a:pos x="54" y="27"/>
                    </a:cxn>
                    <a:cxn ang="0">
                      <a:pos x="54" y="32"/>
                    </a:cxn>
                    <a:cxn ang="0">
                      <a:pos x="58" y="32"/>
                    </a:cxn>
                    <a:cxn ang="0">
                      <a:pos x="58" y="43"/>
                    </a:cxn>
                  </a:cxnLst>
                  <a:rect l="0" t="0" r="r" b="b"/>
                  <a:pathLst>
                    <a:path w="91" h="57">
                      <a:moveTo>
                        <a:pt x="79" y="24"/>
                      </a:moveTo>
                      <a:cubicBezTo>
                        <a:pt x="79" y="24"/>
                        <a:pt x="79" y="24"/>
                        <a:pt x="79" y="23"/>
                      </a:cubicBezTo>
                      <a:cubicBezTo>
                        <a:pt x="79" y="11"/>
                        <a:pt x="69" y="0"/>
                        <a:pt x="56" y="0"/>
                      </a:cubicBezTo>
                      <a:cubicBezTo>
                        <a:pt x="47" y="0"/>
                        <a:pt x="39" y="6"/>
                        <a:pt x="35" y="14"/>
                      </a:cubicBezTo>
                      <a:cubicBezTo>
                        <a:pt x="33" y="13"/>
                        <a:pt x="31" y="12"/>
                        <a:pt x="28" y="12"/>
                      </a:cubicBezTo>
                      <a:cubicBezTo>
                        <a:pt x="22" y="12"/>
                        <a:pt x="17" y="17"/>
                        <a:pt x="17" y="23"/>
                      </a:cubicBezTo>
                      <a:cubicBezTo>
                        <a:pt x="7" y="24"/>
                        <a:pt x="0" y="33"/>
                        <a:pt x="0" y="40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9"/>
                        <a:pt x="8" y="57"/>
                        <a:pt x="19" y="57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83" y="57"/>
                        <a:pt x="91" y="49"/>
                        <a:pt x="91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34"/>
                        <a:pt x="86" y="26"/>
                        <a:pt x="79" y="24"/>
                      </a:cubicBezTo>
                      <a:close/>
                      <a:moveTo>
                        <a:pt x="58" y="43"/>
                      </a:move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3"/>
                        <a:pt x="44" y="21"/>
                        <a:pt x="48" y="21"/>
                      </a:cubicBezTo>
                      <a:cubicBezTo>
                        <a:pt x="51" y="21"/>
                        <a:pt x="54" y="23"/>
                        <a:pt x="54" y="27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lnTo>
                        <a:pt x="58" y="43"/>
                      </a:lnTo>
                      <a:close/>
                    </a:path>
                  </a:pathLst>
                </a:custGeom>
                <a:solidFill>
                  <a:srgbClr val="004B91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defRPr/>
                  </a:pPr>
                  <a:endParaRPr lang="en-US" sz="135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6" name="Freeform 18"/>
              <p:cNvSpPr/>
              <p:nvPr/>
            </p:nvSpPr>
            <p:spPr bwMode="auto">
              <a:xfrm>
                <a:off x="6855314" y="2250762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8"/>
              <p:cNvSpPr/>
              <p:nvPr/>
            </p:nvSpPr>
            <p:spPr bwMode="auto">
              <a:xfrm>
                <a:off x="7443391" y="2221659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8"/>
              <p:cNvSpPr/>
              <p:nvPr/>
            </p:nvSpPr>
            <p:spPr bwMode="auto">
              <a:xfrm>
                <a:off x="6855314" y="2425419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8"/>
              <p:cNvSpPr/>
              <p:nvPr/>
            </p:nvSpPr>
            <p:spPr bwMode="auto">
              <a:xfrm>
                <a:off x="7443391" y="2425419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4939552" y="2751951"/>
              <a:ext cx="54684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</a:rPr>
                <a:t>VPC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67162" y="1436602"/>
            <a:ext cx="971550" cy="564531"/>
            <a:chOff x="4483694" y="1438042"/>
            <a:chExt cx="1295400" cy="752708"/>
          </a:xfrm>
        </p:grpSpPr>
        <p:grpSp>
          <p:nvGrpSpPr>
            <p:cNvPr id="203" name="Group 202"/>
            <p:cNvGrpSpPr/>
            <p:nvPr/>
          </p:nvGrpSpPr>
          <p:grpSpPr>
            <a:xfrm>
              <a:off x="4483694" y="1438042"/>
              <a:ext cx="1295400" cy="752708"/>
              <a:chOff x="4622204" y="1819042"/>
              <a:chExt cx="1295400" cy="752708"/>
            </a:xfrm>
          </p:grpSpPr>
          <p:sp>
            <p:nvSpPr>
              <p:cNvPr id="206" name="Freeform 251"/>
              <p:cNvSpPr/>
              <p:nvPr/>
            </p:nvSpPr>
            <p:spPr bwMode="auto">
              <a:xfrm>
                <a:off x="4622204" y="1819042"/>
                <a:ext cx="1295400" cy="752708"/>
              </a:xfrm>
              <a:custGeom>
                <a:avLst/>
                <a:gdLst/>
                <a:ahLst/>
                <a:cxnLst>
                  <a:cxn ang="0">
                    <a:pos x="77" y="23"/>
                  </a:cxn>
                  <a:cxn ang="0">
                    <a:pos x="77" y="23"/>
                  </a:cxn>
                  <a:cxn ang="0">
                    <a:pos x="55" y="0"/>
                  </a:cxn>
                  <a:cxn ang="0">
                    <a:pos x="34" y="13"/>
                  </a:cxn>
                  <a:cxn ang="0">
                    <a:pos x="28" y="11"/>
                  </a:cxn>
                  <a:cxn ang="0">
                    <a:pos x="16" y="23"/>
                  </a:cxn>
                  <a:cxn ang="0">
                    <a:pos x="0" y="39"/>
                  </a:cxn>
                  <a:cxn ang="0">
                    <a:pos x="0" y="40"/>
                  </a:cxn>
                  <a:cxn ang="0">
                    <a:pos x="18" y="55"/>
                  </a:cxn>
                  <a:cxn ang="0">
                    <a:pos x="71" y="55"/>
                  </a:cxn>
                  <a:cxn ang="0">
                    <a:pos x="89" y="40"/>
                  </a:cxn>
                  <a:cxn ang="0">
                    <a:pos x="89" y="39"/>
                  </a:cxn>
                  <a:cxn ang="0">
                    <a:pos x="77" y="23"/>
                  </a:cxn>
                </a:cxnLst>
                <a:rect l="0" t="0" r="r" b="b"/>
                <a:pathLst>
                  <a:path w="89" h="55">
                    <a:moveTo>
                      <a:pt x="77" y="23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0"/>
                      <a:pt x="67" y="0"/>
                      <a:pt x="55" y="0"/>
                    </a:cubicBezTo>
                    <a:cubicBezTo>
                      <a:pt x="46" y="0"/>
                      <a:pt x="38" y="6"/>
                      <a:pt x="34" y="13"/>
                    </a:cubicBezTo>
                    <a:cubicBezTo>
                      <a:pt x="32" y="12"/>
                      <a:pt x="30" y="11"/>
                      <a:pt x="28" y="11"/>
                    </a:cubicBezTo>
                    <a:cubicBezTo>
                      <a:pt x="22" y="11"/>
                      <a:pt x="17" y="16"/>
                      <a:pt x="16" y="23"/>
                    </a:cubicBezTo>
                    <a:cubicBezTo>
                      <a:pt x="7" y="23"/>
                      <a:pt x="0" y="32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8"/>
                      <a:pt x="8" y="55"/>
                      <a:pt x="18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81" y="55"/>
                      <a:pt x="89" y="48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3"/>
                      <a:pt x="84" y="25"/>
                      <a:pt x="77" y="23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solidFill>
                  <a:srgbClr val="7F7F7F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685800">
                  <a:defRPr/>
                </a:pPr>
                <a:endParaRPr 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Freeform 18"/>
              <p:cNvSpPr/>
              <p:nvPr/>
            </p:nvSpPr>
            <p:spPr bwMode="auto">
              <a:xfrm>
                <a:off x="4954785" y="2193715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18"/>
              <p:cNvSpPr/>
              <p:nvPr/>
            </p:nvSpPr>
            <p:spPr bwMode="auto">
              <a:xfrm>
                <a:off x="5181600" y="2193715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Freeform 18"/>
              <p:cNvSpPr/>
              <p:nvPr/>
            </p:nvSpPr>
            <p:spPr bwMode="auto">
              <a:xfrm>
                <a:off x="5410200" y="2187196"/>
                <a:ext cx="176609" cy="14633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rgbClr val="F79646">
                    <a:lumMod val="50000"/>
                  </a:srgbClr>
                </a:solidFill>
                <a:round/>
              </a:ln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 defTabSz="685800">
                  <a:defRPr/>
                </a:pPr>
                <a:endParaRPr lang="en-US" sz="79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4953001" y="1529197"/>
              <a:ext cx="74870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US" sz="900" kern="0" dirty="0">
                  <a:solidFill>
                    <a:sysClr val="windowText" lastClr="000000"/>
                  </a:solidFill>
                </a:rPr>
                <a:t>EC2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70324" y="2760238"/>
            <a:ext cx="1091768" cy="276999"/>
            <a:chOff x="4487909" y="2888798"/>
            <a:chExt cx="1455691" cy="369332"/>
          </a:xfrm>
        </p:grpSpPr>
        <p:grpSp>
          <p:nvGrpSpPr>
            <p:cNvPr id="211" name="Group 210"/>
            <p:cNvGrpSpPr/>
            <p:nvPr/>
          </p:nvGrpSpPr>
          <p:grpSpPr>
            <a:xfrm>
              <a:off x="4487909" y="2888798"/>
              <a:ext cx="465091" cy="368752"/>
              <a:chOff x="656101" y="1984348"/>
              <a:chExt cx="600075" cy="771525"/>
            </a:xfrm>
          </p:grpSpPr>
          <p:sp>
            <p:nvSpPr>
              <p:cNvPr id="218" name="Rectangle 287"/>
              <p:cNvSpPr>
                <a:spLocks noChangeArrowheads="1"/>
              </p:cNvSpPr>
              <p:nvPr/>
            </p:nvSpPr>
            <p:spPr bwMode="auto">
              <a:xfrm>
                <a:off x="656101" y="209864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219" name="Freeform 288"/>
              <p:cNvSpPr/>
              <p:nvPr/>
            </p:nvSpPr>
            <p:spPr bwMode="auto">
              <a:xfrm>
                <a:off x="686647" y="1984348"/>
                <a:ext cx="542925" cy="85725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4989209" y="2889378"/>
              <a:ext cx="465091" cy="368752"/>
              <a:chOff x="658072" y="2011188"/>
              <a:chExt cx="600075" cy="771525"/>
            </a:xfrm>
          </p:grpSpPr>
          <p:sp>
            <p:nvSpPr>
              <p:cNvPr id="216" name="Rectangle 287"/>
              <p:cNvSpPr>
                <a:spLocks noChangeArrowheads="1"/>
              </p:cNvSpPr>
              <p:nvPr/>
            </p:nvSpPr>
            <p:spPr bwMode="auto">
              <a:xfrm>
                <a:off x="658072" y="212548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217" name="Freeform 288"/>
              <p:cNvSpPr/>
              <p:nvPr/>
            </p:nvSpPr>
            <p:spPr bwMode="auto">
              <a:xfrm>
                <a:off x="686647" y="2011188"/>
                <a:ext cx="542925" cy="85724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5478509" y="2888798"/>
              <a:ext cx="465091" cy="368752"/>
              <a:chOff x="658072" y="1984348"/>
              <a:chExt cx="600075" cy="771525"/>
            </a:xfrm>
          </p:grpSpPr>
          <p:sp>
            <p:nvSpPr>
              <p:cNvPr id="214" name="Rectangle 287"/>
              <p:cNvSpPr>
                <a:spLocks noChangeArrowheads="1"/>
              </p:cNvSpPr>
              <p:nvPr/>
            </p:nvSpPr>
            <p:spPr bwMode="auto">
              <a:xfrm>
                <a:off x="658072" y="2098648"/>
                <a:ext cx="600075" cy="657225"/>
              </a:xfrm>
              <a:prstGeom prst="rect">
                <a:avLst/>
              </a:prstGeom>
              <a:solidFill>
                <a:srgbClr val="146EB4"/>
              </a:solidFill>
              <a:ln w="9525">
                <a:noFill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schemeClr val="bg1"/>
                    </a:solidFill>
                  </a:rPr>
                  <a:t>EBS</a:t>
                </a:r>
              </a:p>
            </p:txBody>
          </p:sp>
          <p:sp>
            <p:nvSpPr>
              <p:cNvPr id="215" name="Freeform 288"/>
              <p:cNvSpPr/>
              <p:nvPr/>
            </p:nvSpPr>
            <p:spPr bwMode="auto">
              <a:xfrm>
                <a:off x="686647" y="1984348"/>
                <a:ext cx="542925" cy="85725"/>
              </a:xfrm>
              <a:custGeom>
                <a:avLst/>
                <a:gdLst/>
                <a:ahLst/>
                <a:cxnLst>
                  <a:cxn ang="0">
                    <a:pos x="294" y="0"/>
                  </a:cxn>
                  <a:cxn ang="0">
                    <a:pos x="54" y="0"/>
                  </a:cxn>
                  <a:cxn ang="0">
                    <a:pos x="0" y="54"/>
                  </a:cxn>
                  <a:cxn ang="0">
                    <a:pos x="6" y="54"/>
                  </a:cxn>
                  <a:cxn ang="0">
                    <a:pos x="342" y="54"/>
                  </a:cxn>
                  <a:cxn ang="0">
                    <a:pos x="294" y="0"/>
                  </a:cxn>
                </a:cxnLst>
                <a:rect l="0" t="0" r="r" b="b"/>
                <a:pathLst>
                  <a:path w="342" h="54">
                    <a:moveTo>
                      <a:pt x="294" y="0"/>
                    </a:moveTo>
                    <a:lnTo>
                      <a:pt x="54" y="0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342" y="54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 defTabSz="685800">
                  <a:defRPr/>
                </a:pPr>
                <a:endParaRPr lang="en-US" sz="750" kern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0" name="TextBox 219"/>
          <p:cNvSpPr txBox="1"/>
          <p:nvPr/>
        </p:nvSpPr>
        <p:spPr>
          <a:xfrm>
            <a:off x="5143500" y="3369277"/>
            <a:ext cx="78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/>
              <a:t>EBS Snapshots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515100" y="3440645"/>
            <a:ext cx="782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/>
              <a:t>S3 Buckets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4627549" y="3026373"/>
            <a:ext cx="357062" cy="356977"/>
            <a:chOff x="4657730" y="4016401"/>
            <a:chExt cx="476082" cy="475970"/>
          </a:xfrm>
        </p:grpSpPr>
        <p:cxnSp>
          <p:nvCxnSpPr>
            <p:cNvPr id="223" name="Straight Arrow Connector 222"/>
            <p:cNvCxnSpPr>
              <a:stCxn id="175" idx="2"/>
            </p:cNvCxnSpPr>
            <p:nvPr/>
          </p:nvCxnSpPr>
          <p:spPr>
            <a:xfrm flipH="1">
              <a:off x="4657726" y="4035169"/>
              <a:ext cx="62729" cy="457200"/>
            </a:xfrm>
            <a:prstGeom prst="straightConnector1">
              <a:avLst/>
            </a:prstGeom>
            <a:noFill/>
            <a:ln w="12700" cap="flat" cmpd="sng" algn="ctr">
              <a:solidFill>
                <a:srgbClr val="004B91"/>
              </a:solidFill>
              <a:prstDash val="solid"/>
              <a:tailEnd type="arrow"/>
            </a:ln>
            <a:effectLst/>
          </p:spPr>
        </p:cxnSp>
        <p:cxnSp>
          <p:nvCxnSpPr>
            <p:cNvPr id="224" name="Straight Arrow Connector 223"/>
            <p:cNvCxnSpPr>
              <a:stCxn id="175" idx="2"/>
            </p:cNvCxnSpPr>
            <p:nvPr/>
          </p:nvCxnSpPr>
          <p:spPr>
            <a:xfrm>
              <a:off x="4732120" y="4016401"/>
              <a:ext cx="401692" cy="470655"/>
            </a:xfrm>
            <a:prstGeom prst="straightConnector1">
              <a:avLst/>
            </a:prstGeom>
            <a:noFill/>
            <a:ln w="12700" cap="flat" cmpd="sng" algn="ctr">
              <a:solidFill>
                <a:srgbClr val="004B91"/>
              </a:solidFill>
              <a:prstDash val="solid"/>
              <a:tailEnd type="arrow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4286250" y="3940777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kern="0" dirty="0"/>
              <a:t>Region</a:t>
            </a:r>
          </a:p>
        </p:txBody>
      </p:sp>
      <p:sp>
        <p:nvSpPr>
          <p:cNvPr id="113" name="标题 1"/>
          <p:cNvSpPr txBox="1"/>
          <p:nvPr/>
        </p:nvSpPr>
        <p:spPr>
          <a:xfrm>
            <a:off x="107504" y="59658"/>
            <a:ext cx="8229600" cy="539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sz="3200" dirty="0"/>
              <a:t>EC2</a:t>
            </a:r>
            <a:r>
              <a:rPr lang="zh-CN" altLang="en-US" sz="3200" dirty="0"/>
              <a:t>的几个术语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27F69-E8AC-939A-2DCD-DBAA535E2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5" grpId="0" animBg="1"/>
      <p:bldP spid="158" grpId="0" animBg="1"/>
      <p:bldP spid="159" grpId="0" animBg="1"/>
      <p:bldP spid="160" grpId="0" animBg="1"/>
      <p:bldP spid="220" grpId="0"/>
      <p:bldP spid="221" grpId="0"/>
      <p:bldP spid="2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地域和可用区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206" y="1158156"/>
            <a:ext cx="8229600" cy="27097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地域（</a:t>
            </a:r>
            <a:r>
              <a:rPr lang="en-US" altLang="zh-CN" sz="2400" dirty="0"/>
              <a:t>Region</a:t>
            </a:r>
            <a:r>
              <a:rPr lang="zh-CN" altLang="en-US" sz="2400" dirty="0"/>
              <a:t>）是指物理的数据中心的地理区域。</a:t>
            </a:r>
            <a:endParaRPr lang="en-US" altLang="zh-CN" sz="2400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不同地域之间完全隔离，保证不同地域间最大程度的稳定性和容错性。为了降低访问时延、提高下载速度，建议您选择最靠近您客户的地域。</a:t>
            </a:r>
            <a:endParaRPr lang="en-US" altLang="zh-CN" sz="1200" b="1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/>
              <a:t>可用区（</a:t>
            </a:r>
            <a:r>
              <a:rPr lang="en-US" altLang="zh-CN" sz="2400" dirty="0"/>
              <a:t>Zone</a:t>
            </a:r>
            <a:r>
              <a:rPr lang="zh-CN" altLang="en-US" sz="2400" dirty="0"/>
              <a:t>）是指在同一地域内电力和网络互相独立的物理数据中心。</a:t>
            </a:r>
            <a:endParaRPr lang="en-US" altLang="zh-CN" sz="2400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其目标是能够保证可用区间故障相互隔离（大型灾害或者大型电力故障除外），不出现故障扩散，使得用户的业务持续在线服务。通过启动独立可用区内的实例，用户可以保护应用程序不受单一位置故障的影响。</a:t>
            </a:r>
            <a:br>
              <a:rPr lang="zh-CN" altLang="en-US" sz="1200" b="1" dirty="0"/>
            </a:b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您可以通过 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pingfang SC"/>
              </a:rPr>
              <a:t>API </a:t>
            </a: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接口 查看完整的可用区列表。</a:t>
            </a:r>
            <a:endParaRPr lang="zh-CN" altLang="en-US" sz="28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6E46E68-03B8-5CD4-2A15-D31BD3E4B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3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Amazon 系统映像 (AMI)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206" y="915566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zh-CN" sz="2400" dirty="0"/>
              <a:t>一种打包环境，包含了设置并启动实例所必需的所有数据。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可以使用</a:t>
            </a:r>
            <a:r>
              <a:rPr lang="en-US" altLang="zh-CN" sz="2400" dirty="0"/>
              <a:t>AWS </a:t>
            </a:r>
            <a:r>
              <a:rPr lang="zh-CN" altLang="en-US" sz="2400" dirty="0"/>
              <a:t>提供的</a:t>
            </a:r>
            <a:r>
              <a:rPr lang="en-US" altLang="zh-CN" sz="2400" dirty="0"/>
              <a:t>AMI </a:t>
            </a:r>
            <a:r>
              <a:rPr lang="zh-CN" altLang="en-US" sz="2400" dirty="0"/>
              <a:t>或者社区提供的</a:t>
            </a:r>
            <a:r>
              <a:rPr lang="en-US" altLang="zh-CN" sz="2400" dirty="0"/>
              <a:t>AMI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用户可以创建自己的</a:t>
            </a:r>
            <a:r>
              <a:rPr lang="en-US" altLang="zh-CN" sz="2400" dirty="0"/>
              <a:t>AMI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可以从 </a:t>
            </a:r>
            <a:r>
              <a:rPr lang="en-US" altLang="zh-CN" sz="2400" dirty="0"/>
              <a:t>AWS Marketplace </a:t>
            </a:r>
            <a:r>
              <a:rPr lang="zh-CN" altLang="en-US" sz="2400" dirty="0"/>
              <a:t>购买的付费 </a:t>
            </a:r>
            <a:r>
              <a:rPr lang="en-US" altLang="zh-CN" sz="2400" dirty="0"/>
              <a:t>AMI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可以将</a:t>
            </a:r>
            <a:r>
              <a:rPr lang="en-US" altLang="zh-CN" sz="2400" dirty="0"/>
              <a:t>AMI </a:t>
            </a:r>
            <a:r>
              <a:rPr lang="zh-CN" altLang="en-US" sz="2400" dirty="0"/>
              <a:t>复制到其它区域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63688" y="3617308"/>
            <a:ext cx="4522472" cy="1385460"/>
            <a:chOff x="1489694" y="1501473"/>
            <a:chExt cx="6164624" cy="2058891"/>
          </a:xfrm>
        </p:grpSpPr>
        <p:sp>
          <p:nvSpPr>
            <p:cNvPr id="4" name="Right Arrow 2"/>
            <p:cNvSpPr/>
            <p:nvPr/>
          </p:nvSpPr>
          <p:spPr bwMode="auto">
            <a:xfrm>
              <a:off x="3310906" y="1627150"/>
              <a:ext cx="2133600" cy="1257300"/>
            </a:xfrm>
            <a:prstGeom prst="rightArrow">
              <a:avLst/>
            </a:prstGeom>
            <a:solidFill>
              <a:srgbClr val="004B91"/>
            </a:solidFill>
            <a:ln w="12700" cap="flat" cmpd="sng" algn="ctr">
              <a:solidFill>
                <a:srgbClr val="004B9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en-US"/>
              </a:defPPr>
              <a:lvl1pPr marL="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65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89694" y="1555430"/>
              <a:ext cx="1623732" cy="2004934"/>
              <a:chOff x="685800" y="1814231"/>
              <a:chExt cx="704850" cy="980951"/>
            </a:xfrm>
          </p:grpSpPr>
          <p:grpSp>
            <p:nvGrpSpPr>
              <p:cNvPr id="11" name="Group 5"/>
              <p:cNvGrpSpPr/>
              <p:nvPr/>
            </p:nvGrpSpPr>
            <p:grpSpPr>
              <a:xfrm>
                <a:off x="685800" y="1814231"/>
                <a:ext cx="704850" cy="725488"/>
                <a:chOff x="4167188" y="-1203325"/>
                <a:chExt cx="704850" cy="725488"/>
              </a:xfrm>
            </p:grpSpPr>
            <p:sp>
              <p:nvSpPr>
                <p:cNvPr id="13" name="Rectangle 19"/>
                <p:cNvSpPr>
                  <a:spLocks noChangeArrowheads="1"/>
                </p:cNvSpPr>
                <p:nvPr/>
              </p:nvSpPr>
              <p:spPr bwMode="auto">
                <a:xfrm>
                  <a:off x="4462463" y="-793750"/>
                  <a:ext cx="114300" cy="123825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29113" y="-793750"/>
                  <a:ext cx="104775" cy="123825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Rectangle 21"/>
                <p:cNvSpPr>
                  <a:spLocks noChangeArrowheads="1"/>
                </p:cNvSpPr>
                <p:nvPr/>
              </p:nvSpPr>
              <p:spPr bwMode="auto">
                <a:xfrm>
                  <a:off x="4605338" y="-793750"/>
                  <a:ext cx="104775" cy="123825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05338" y="-1022350"/>
                  <a:ext cx="104775" cy="1143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Rectangle 23"/>
                <p:cNvSpPr>
                  <a:spLocks noChangeArrowheads="1"/>
                </p:cNvSpPr>
                <p:nvPr/>
              </p:nvSpPr>
              <p:spPr bwMode="auto">
                <a:xfrm>
                  <a:off x="4462463" y="-1022350"/>
                  <a:ext cx="114300" cy="1143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29113" y="-1022350"/>
                  <a:ext cx="104775" cy="1143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Freeform 25"/>
                <p:cNvSpPr>
                  <a:spLocks noEditPoints="1"/>
                </p:cNvSpPr>
                <p:nvPr/>
              </p:nvSpPr>
              <p:spPr bwMode="auto">
                <a:xfrm>
                  <a:off x="4167188" y="-1203325"/>
                  <a:ext cx="704850" cy="725488"/>
                </a:xfrm>
                <a:custGeom>
                  <a:avLst/>
                  <a:gdLst/>
                  <a:ahLst/>
                  <a:cxnLst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0" y="60"/>
                    </a:cxn>
                    <a:cxn ang="0">
                      <a:pos x="13" y="60"/>
                    </a:cxn>
                    <a:cxn ang="0">
                      <a:pos x="13" y="40"/>
                    </a:cxn>
                    <a:cxn ang="0">
                      <a:pos x="60" y="40"/>
                    </a:cxn>
                    <a:cxn ang="0">
                      <a:pos x="60" y="60"/>
                    </a:cxn>
                    <a:cxn ang="0">
                      <a:pos x="60" y="35"/>
                    </a:cxn>
                    <a:cxn ang="0">
                      <a:pos x="13" y="35"/>
                    </a:cxn>
                    <a:cxn ang="0">
                      <a:pos x="13" y="15"/>
                    </a:cxn>
                    <a:cxn ang="0">
                      <a:pos x="60" y="15"/>
                    </a:cxn>
                    <a:cxn ang="0">
                      <a:pos x="60" y="35"/>
                    </a:cxn>
                  </a:cxnLst>
                  <a:rect l="0" t="0" r="r" b="b"/>
                  <a:pathLst>
                    <a:path w="74" h="76">
                      <a:moveTo>
                        <a:pt x="67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lose/>
                      <a:moveTo>
                        <a:pt x="60" y="60"/>
                      </a:move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60" y="40"/>
                        <a:pt x="60" y="40"/>
                        <a:pt x="60" y="40"/>
                      </a:cubicBezTo>
                      <a:lnTo>
                        <a:pt x="60" y="60"/>
                      </a:lnTo>
                      <a:close/>
                      <a:moveTo>
                        <a:pt x="60" y="35"/>
                      </a:move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lnTo>
                        <a:pt x="60" y="3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6565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2" name="TextBox 6"/>
              <p:cNvSpPr txBox="1"/>
              <p:nvPr/>
            </p:nvSpPr>
            <p:spPr>
              <a:xfrm>
                <a:off x="685800" y="2549024"/>
                <a:ext cx="704849" cy="24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/>
                  <a:t>AMI</a:t>
                </a:r>
                <a:endParaRPr lang="en-US" sz="1600" dirty="0"/>
              </a:p>
            </p:txBody>
          </p:sp>
        </p:grpSp>
        <p:grpSp>
          <p:nvGrpSpPr>
            <p:cNvPr id="6" name="Group 14"/>
            <p:cNvGrpSpPr/>
            <p:nvPr/>
          </p:nvGrpSpPr>
          <p:grpSpPr>
            <a:xfrm>
              <a:off x="5541664" y="1501473"/>
              <a:ext cx="2112654" cy="1802074"/>
              <a:chOff x="4800600" y="1815819"/>
              <a:chExt cx="935038" cy="946431"/>
            </a:xfrm>
          </p:grpSpPr>
          <p:sp>
            <p:nvSpPr>
              <p:cNvPr id="7" name="Freeform 18"/>
              <p:cNvSpPr/>
              <p:nvPr/>
            </p:nvSpPr>
            <p:spPr bwMode="auto">
              <a:xfrm>
                <a:off x="4800600" y="1815819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 18"/>
              <p:cNvSpPr/>
              <p:nvPr/>
            </p:nvSpPr>
            <p:spPr bwMode="auto">
              <a:xfrm>
                <a:off x="4876800" y="18859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18"/>
              <p:cNvSpPr/>
              <p:nvPr/>
            </p:nvSpPr>
            <p:spPr bwMode="auto">
              <a:xfrm>
                <a:off x="4953000" y="19621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 18"/>
              <p:cNvSpPr/>
              <p:nvPr/>
            </p:nvSpPr>
            <p:spPr bwMode="auto">
              <a:xfrm>
                <a:off x="5029200" y="2038350"/>
                <a:ext cx="706438" cy="72390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6" y="76"/>
                  </a:cxn>
                  <a:cxn ang="0">
                    <a:pos x="67" y="76"/>
                  </a:cxn>
                  <a:cxn ang="0">
                    <a:pos x="74" y="69"/>
                  </a:cxn>
                  <a:cxn ang="0">
                    <a:pos x="74" y="6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9"/>
                  </a:cxn>
                </a:cxnLst>
                <a:rect l="0" t="0" r="r" b="b"/>
                <a:pathLst>
                  <a:path w="74" h="76">
                    <a:moveTo>
                      <a:pt x="0" y="69"/>
                    </a:moveTo>
                    <a:cubicBezTo>
                      <a:pt x="0" y="73"/>
                      <a:pt x="3" y="76"/>
                      <a:pt x="6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1" y="76"/>
                      <a:pt x="74" y="73"/>
                      <a:pt x="74" y="69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>
                <a:defPPr>
                  <a:defRPr lang="en-US"/>
                </a:defPPr>
                <a:lvl1pPr marL="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65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Instance</a:t>
                </a: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6E46E68-03B8-5CD4-2A15-D31BD3E4B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339752" y="267494"/>
            <a:ext cx="2286000" cy="1257300"/>
            <a:chOff x="685800" y="2514600"/>
            <a:chExt cx="2286000" cy="1676400"/>
          </a:xfrm>
          <a:effectLst>
            <a:outerShdw blurRad="292100" dist="139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685800" y="2514600"/>
              <a:ext cx="2286000" cy="1676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2000" y="2590800"/>
              <a:ext cx="2133600" cy="1524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spcAft>
                  <a:spcPts val="600"/>
                </a:spcAft>
                <a:defRPr/>
              </a:pPr>
              <a:r>
                <a:rPr lang="en-US" sz="1400" b="1" kern="0" dirty="0">
                  <a:latin typeface="Calibri" panose="020F0502020204030204"/>
                </a:rPr>
                <a:t>Public Key</a:t>
              </a:r>
            </a:p>
            <a:p>
              <a:pPr algn="ctr" defTabSz="914400">
                <a:spcAft>
                  <a:spcPts val="600"/>
                </a:spcAft>
                <a:defRPr/>
              </a:pPr>
              <a:r>
                <a:rPr lang="zh-CN" altLang="en-US" sz="1400" kern="0" dirty="0">
                  <a:latin typeface="Calibri" panose="020F0502020204030204"/>
                </a:rPr>
                <a:t>由云服务器厂商插入到每个你创建的实例</a:t>
              </a:r>
              <a:r>
                <a:rPr lang="en-US" sz="1400" kern="0" dirty="0">
                  <a:latin typeface="Calibri" panose="020F0502020204030204"/>
                </a:rPr>
                <a:t>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39752" y="3565510"/>
            <a:ext cx="2286000" cy="1257300"/>
            <a:chOff x="685800" y="2514600"/>
            <a:chExt cx="2286000" cy="1676400"/>
          </a:xfrm>
          <a:effectLst>
            <a:outerShdw blurRad="292100" dist="139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685800" y="2514600"/>
              <a:ext cx="2286000" cy="1676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latin typeface="Calibri" panose="020F0502020204030204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2000" y="2590800"/>
              <a:ext cx="2133600" cy="1524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spcAft>
                  <a:spcPts val="600"/>
                </a:spcAft>
                <a:defRPr/>
              </a:pPr>
              <a:r>
                <a:rPr lang="en-US" sz="1400" b="1" kern="0" dirty="0">
                  <a:latin typeface="Calibri" panose="020F0502020204030204"/>
                </a:rPr>
                <a:t>Private Key</a:t>
              </a:r>
            </a:p>
            <a:p>
              <a:pPr algn="ctr" defTabSz="914400">
                <a:spcAft>
                  <a:spcPts val="600"/>
                </a:spcAft>
                <a:defRPr/>
              </a:pPr>
              <a:r>
                <a:rPr lang="zh-CN" altLang="en-US" sz="1400" kern="0" dirty="0">
                  <a:latin typeface="Calibri" panose="020F0502020204030204"/>
                </a:rPr>
                <a:t>用户下载并保管</a:t>
              </a:r>
              <a:endParaRPr lang="en-US" sz="1400" kern="0" dirty="0">
                <a:latin typeface="Calibri" panose="020F0502020204030204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96" y="127268"/>
            <a:ext cx="614456" cy="6144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82395">
            <a:off x="4033487" y="3340185"/>
            <a:ext cx="647300" cy="647300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3107655" y="1537248"/>
            <a:ext cx="781210" cy="567190"/>
          </a:xfrm>
          <a:prstGeom prst="downArrow">
            <a:avLst/>
          </a:prstGeom>
          <a:solidFill>
            <a:srgbClr val="F29826"/>
          </a:solidFill>
          <a:ln w="9525" cap="flat" cmpd="sng" algn="ctr">
            <a:solidFill>
              <a:srgbClr val="F2982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latin typeface="Calibri" panose="020F050202020403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22529" y="232159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kern="0" dirty="0">
                <a:latin typeface="Calibri" panose="020F0502020204030204"/>
                <a:cs typeface="Calibri" panose="020F0502020204030204"/>
              </a:rPr>
              <a:t>EC2</a:t>
            </a:r>
          </a:p>
          <a:p>
            <a:pPr defTabSz="914400">
              <a:defRPr/>
            </a:pPr>
            <a:r>
              <a:rPr lang="zh-CN" altLang="en-US" kern="0" dirty="0">
                <a:latin typeface="Calibri" panose="020F0502020204030204"/>
                <a:cs typeface="Calibri" panose="020F0502020204030204"/>
              </a:rPr>
              <a:t>实例</a:t>
            </a:r>
            <a:endParaRPr lang="en-US" kern="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5" name="Straight Arrow Connector 34"/>
          <p:cNvCxnSpPr>
            <a:stCxn id="28" idx="0"/>
            <a:endCxn id="37" idx="2"/>
          </p:cNvCxnSpPr>
          <p:nvPr/>
        </p:nvCxnSpPr>
        <p:spPr>
          <a:xfrm flipV="1">
            <a:off x="3482752" y="2904980"/>
            <a:ext cx="6596" cy="66053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Rectangle 35"/>
          <p:cNvSpPr/>
          <p:nvPr/>
        </p:nvSpPr>
        <p:spPr>
          <a:xfrm>
            <a:off x="2284261" y="3061395"/>
            <a:ext cx="1197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>
              <a:defRPr/>
            </a:pPr>
            <a:r>
              <a:rPr lang="en-US" sz="1200" kern="0" dirty="0" err="1">
                <a:latin typeface="Calibri" panose="020F0502020204030204"/>
                <a:cs typeface="Calibri" panose="020F0502020204030204"/>
              </a:rPr>
              <a:t>Comms</a:t>
            </a:r>
            <a:r>
              <a:rPr lang="en-US" sz="1200" kern="0" dirty="0">
                <a:latin typeface="Calibri" panose="020F0502020204030204"/>
                <a:cs typeface="Calibri" panose="020F0502020204030204"/>
              </a:rPr>
              <a:t> secured</a:t>
            </a:r>
          </a:p>
          <a:p>
            <a:pPr algn="r" defTabSz="914400">
              <a:defRPr/>
            </a:pPr>
            <a:r>
              <a:rPr lang="en-US" sz="1200" kern="0" dirty="0">
                <a:latin typeface="Calibri" panose="020F0502020204030204"/>
                <a:cs typeface="Calibri" panose="020F0502020204030204"/>
              </a:rPr>
              <a:t>with private key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474" y="2104439"/>
            <a:ext cx="873748" cy="800541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251520" y="4303"/>
            <a:ext cx="8229600" cy="539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dirty="0"/>
              <a:t>密钥对</a:t>
            </a:r>
          </a:p>
        </p:txBody>
      </p:sp>
      <p:sp>
        <p:nvSpPr>
          <p:cNvPr id="16" name="内容占位符 2"/>
          <p:cNvSpPr txBox="1"/>
          <p:nvPr/>
        </p:nvSpPr>
        <p:spPr>
          <a:xfrm>
            <a:off x="4999630" y="843558"/>
            <a:ext cx="4036866" cy="40881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Helvetica Neue Light"/>
                <a:cs typeface="Helvetica Neue Light"/>
              </a:rPr>
              <a:t>标准的</a:t>
            </a:r>
            <a:r>
              <a:rPr lang="en-US" altLang="zh-CN" sz="2400" dirty="0">
                <a:latin typeface="Helvetica Neue Light"/>
                <a:cs typeface="Helvetica Neue Light"/>
              </a:rPr>
              <a:t>SSH RSA</a:t>
            </a:r>
            <a:r>
              <a:rPr lang="zh-CN" altLang="en-US" sz="2400" dirty="0">
                <a:latin typeface="Helvetica Neue Light"/>
                <a:cs typeface="Helvetica Neue Light"/>
              </a:rPr>
              <a:t>密钥对</a:t>
            </a:r>
            <a:endParaRPr lang="en-US" altLang="zh-CN" sz="2400" dirty="0">
              <a:latin typeface="Helvetica Neue Light"/>
              <a:cs typeface="Helvetica Neue Light"/>
            </a:endParaRPr>
          </a:p>
          <a:p>
            <a:r>
              <a:rPr lang="zh-CN" altLang="en-US" sz="2400" dirty="0"/>
              <a:t>一个密钥对只能在一个</a:t>
            </a:r>
            <a:r>
              <a:rPr lang="en-US" altLang="zh-CN" sz="2400" dirty="0"/>
              <a:t>Region</a:t>
            </a:r>
            <a:r>
              <a:rPr lang="zh-CN" altLang="en-US" sz="2400" dirty="0"/>
              <a:t>内使用</a:t>
            </a:r>
            <a:endParaRPr lang="en-US" altLang="zh-CN" sz="2400" dirty="0"/>
          </a:p>
          <a:p>
            <a:r>
              <a:rPr lang="zh-CN" altLang="en-US" sz="2400" dirty="0"/>
              <a:t>一个密钥对可以被多个</a:t>
            </a:r>
            <a:r>
              <a:rPr lang="en-US" altLang="zh-CN" sz="2400" dirty="0"/>
              <a:t>EC2</a:t>
            </a:r>
            <a:r>
              <a:rPr lang="zh-CN" altLang="en-US" sz="2400" dirty="0"/>
              <a:t>实例使用</a:t>
            </a:r>
            <a:endParaRPr lang="en-US" altLang="zh-CN" sz="2400" dirty="0"/>
          </a:p>
          <a:p>
            <a:r>
              <a:rPr lang="en-US" altLang="zh-CN" sz="2400" dirty="0"/>
              <a:t>AWS</a:t>
            </a:r>
            <a:r>
              <a:rPr lang="zh-CN" altLang="en-US" sz="2400" dirty="0"/>
              <a:t>不保存私钥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B8610D-712F-008A-A86D-D7F19DCBE9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58869" y="960681"/>
            <a:ext cx="3972487" cy="3987197"/>
          </a:xfrm>
        </p:spPr>
        <p:txBody>
          <a:bodyPr>
            <a:noAutofit/>
          </a:bodyPr>
          <a:lstStyle/>
          <a:p>
            <a:r>
              <a:rPr lang="en-US" sz="1800" dirty="0"/>
              <a:t>EIP = </a:t>
            </a:r>
            <a:r>
              <a:rPr lang="zh-CN" altLang="en-US" sz="1800" dirty="0"/>
              <a:t>弹性</a:t>
            </a:r>
            <a:r>
              <a:rPr lang="en-US" sz="1800" dirty="0"/>
              <a:t>IP</a:t>
            </a:r>
          </a:p>
          <a:p>
            <a:r>
              <a:rPr lang="zh-CN" altLang="en-US" sz="1800" dirty="0"/>
              <a:t>静态公网</a:t>
            </a:r>
            <a:r>
              <a:rPr lang="en-US" sz="1800" dirty="0"/>
              <a:t>IP</a:t>
            </a:r>
            <a:r>
              <a:rPr lang="zh-CN" altLang="en-US" sz="1800" dirty="0"/>
              <a:t>地址</a:t>
            </a:r>
            <a:endParaRPr lang="en-US" sz="1800" dirty="0"/>
          </a:p>
          <a:p>
            <a:r>
              <a:rPr lang="zh-CN" altLang="en-US" sz="1800" dirty="0"/>
              <a:t>可申请，可释放</a:t>
            </a:r>
            <a:br>
              <a:rPr lang="en-US" altLang="zh-CN" sz="1800" dirty="0"/>
            </a:br>
            <a:r>
              <a:rPr lang="zh-CN" altLang="en-US" sz="1800" dirty="0"/>
              <a:t>释放后不保证能再申请到同一</a:t>
            </a:r>
            <a:r>
              <a:rPr lang="en-US" altLang="zh-CN" sz="1800" dirty="0"/>
              <a:t>IP</a:t>
            </a:r>
            <a:endParaRPr lang="en-US" sz="1800" dirty="0"/>
          </a:p>
          <a:p>
            <a:r>
              <a:rPr lang="zh-CN" altLang="en-US" sz="1800" dirty="0"/>
              <a:t>在同一个</a:t>
            </a:r>
            <a:r>
              <a:rPr lang="en-US" altLang="zh-CN" sz="1800" dirty="0"/>
              <a:t>Region</a:t>
            </a:r>
            <a:r>
              <a:rPr lang="zh-CN" altLang="en-US" sz="1800" dirty="0"/>
              <a:t>内，</a:t>
            </a:r>
            <a:r>
              <a:rPr lang="en-US" altLang="zh-CN" sz="1800" dirty="0"/>
              <a:t>EIP</a:t>
            </a:r>
            <a:r>
              <a:rPr lang="zh-CN" altLang="en-US" sz="1800" dirty="0"/>
              <a:t>可以关联给任意一个</a:t>
            </a:r>
            <a:r>
              <a:rPr lang="en-US" altLang="zh-CN" sz="1800" dirty="0"/>
              <a:t>EC2</a:t>
            </a:r>
            <a:r>
              <a:rPr lang="zh-CN" altLang="en-US" sz="1800" dirty="0"/>
              <a:t>实例的网卡（</a:t>
            </a:r>
            <a:r>
              <a:rPr lang="en-US" altLang="zh-CN" sz="1800" dirty="0"/>
              <a:t>ENI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一个实例可以有多块网卡</a:t>
            </a:r>
            <a:endParaRPr lang="en-US" altLang="zh-CN" sz="1800" dirty="0"/>
          </a:p>
          <a:p>
            <a:r>
              <a:rPr lang="zh-CN" altLang="en-US" sz="1800" dirty="0"/>
              <a:t>一个网卡可以有多个</a:t>
            </a:r>
            <a:r>
              <a:rPr lang="en-US" altLang="zh-CN" sz="1800" dirty="0"/>
              <a:t>IP</a:t>
            </a:r>
          </a:p>
          <a:p>
            <a:r>
              <a:rPr lang="zh-CN" altLang="en-US" sz="1800" dirty="0"/>
              <a:t>关联后，私有</a:t>
            </a:r>
            <a:r>
              <a:rPr lang="en-US" altLang="zh-CN" sz="1800" dirty="0"/>
              <a:t>IP</a:t>
            </a:r>
            <a:r>
              <a:rPr lang="zh-CN" altLang="en-US" sz="1800" dirty="0"/>
              <a:t>与</a:t>
            </a:r>
            <a:r>
              <a:rPr lang="en-US" altLang="zh-CN" sz="1800" dirty="0"/>
              <a:t>EIP</a:t>
            </a:r>
            <a:r>
              <a:rPr lang="zh-CN" altLang="en-US" sz="1800" dirty="0"/>
              <a:t>一一映射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1" y="204787"/>
            <a:ext cx="4123266" cy="565680"/>
          </a:xfrm>
        </p:spPr>
        <p:txBody>
          <a:bodyPr>
            <a:noAutofit/>
          </a:bodyPr>
          <a:lstStyle/>
          <a:p>
            <a:r>
              <a:rPr lang="zh-CN" altLang="en-US" sz="2800" b="0" dirty="0"/>
              <a:t>弹性</a:t>
            </a:r>
            <a:r>
              <a:rPr lang="en-US" altLang="zh-CN" sz="2800" b="0" dirty="0"/>
              <a:t>IP (</a:t>
            </a:r>
            <a:r>
              <a:rPr lang="en-US" sz="2800" b="0" dirty="0"/>
              <a:t>Elastic IP)</a:t>
            </a:r>
          </a:p>
        </p:txBody>
      </p:sp>
      <p:pic>
        <p:nvPicPr>
          <p:cNvPr id="9" name="Picture 8" descr="EC2-Elastic-IP-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02" y="168695"/>
            <a:ext cx="610229" cy="6102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2221" y="2024563"/>
            <a:ext cx="4488339" cy="18594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Picture 7" descr="VPC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1709772"/>
            <a:ext cx="535114" cy="56262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13695" y="2516201"/>
            <a:ext cx="1565232" cy="779893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2F2F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05" y="2363714"/>
            <a:ext cx="192818" cy="2265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2870" y="2287009"/>
            <a:ext cx="2293845" cy="1281820"/>
            <a:chOff x="2549525" y="760413"/>
            <a:chExt cx="1922633" cy="1727942"/>
          </a:xfrm>
        </p:grpSpPr>
        <p:sp>
          <p:nvSpPr>
            <p:cNvPr id="17" name="Rounded Rectangle 16"/>
            <p:cNvSpPr/>
            <p:nvPr/>
          </p:nvSpPr>
          <p:spPr>
            <a:xfrm>
              <a:off x="2549525" y="760413"/>
              <a:ext cx="1635228" cy="17279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2914820" y="2162128"/>
              <a:ext cx="1557338" cy="152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/>
                  <a:ea typeface="Verdana" panose="020B0604030504040204" pitchFamily="34" charset="0"/>
                  <a:cs typeface="Arial" panose="020B0604020202020204"/>
                </a:rPr>
                <a:t>Availability Zone A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828050" y="2536998"/>
            <a:ext cx="1565232" cy="779892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2F2F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345" y="2384513"/>
            <a:ext cx="192818" cy="22658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657224" y="2307806"/>
            <a:ext cx="2256053" cy="1279561"/>
            <a:chOff x="2549525" y="760413"/>
            <a:chExt cx="1975738" cy="1733550"/>
          </a:xfrm>
        </p:grpSpPr>
        <p:sp>
          <p:nvSpPr>
            <p:cNvPr id="24" name="Rounded Rectangle 23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967925" y="2192048"/>
              <a:ext cx="1557338" cy="1529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/>
                  <a:ea typeface="Verdana" panose="020B0604030504040204" pitchFamily="34" charset="0"/>
                  <a:cs typeface="Arial" panose="020B0604020202020204"/>
                </a:rPr>
                <a:t>Availability Zone B</a:t>
              </a:r>
            </a:p>
          </p:txBody>
        </p:sp>
      </p:grp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827811" y="3080646"/>
            <a:ext cx="1389427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Subnet: 10.1.1.0/24</a:t>
            </a:r>
          </a:p>
        </p:txBody>
      </p:sp>
      <p:sp>
        <p:nvSpPr>
          <p:cNvPr id="28" name="TextBox 116"/>
          <p:cNvSpPr txBox="1">
            <a:spLocks noChangeArrowheads="1"/>
          </p:cNvSpPr>
          <p:nvPr/>
        </p:nvSpPr>
        <p:spPr bwMode="auto">
          <a:xfrm>
            <a:off x="2784191" y="1711882"/>
            <a:ext cx="10525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Internet Gateway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02504" y="3614617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VPC CIDR: 10.1.0.0 /16</a:t>
            </a:r>
          </a:p>
        </p:txBody>
      </p:sp>
      <p:cxnSp>
        <p:nvCxnSpPr>
          <p:cNvPr id="30" name="Straight Arrow Connector 29"/>
          <p:cNvCxnSpPr>
            <a:endCxn id="45" idx="3"/>
          </p:cNvCxnSpPr>
          <p:nvPr/>
        </p:nvCxnSpPr>
        <p:spPr>
          <a:xfrm flipH="1">
            <a:off x="1746695" y="2104222"/>
            <a:ext cx="663585" cy="520348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44011" y="2094951"/>
            <a:ext cx="658192" cy="491283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247869" y="1091713"/>
            <a:ext cx="651803" cy="404908"/>
            <a:chOff x="1475251" y="3791433"/>
            <a:chExt cx="651803" cy="40490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5251" y="3791433"/>
              <a:ext cx="651803" cy="40490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30799" y="3856765"/>
              <a:ext cx="1846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203787" y="1236674"/>
            <a:ext cx="7323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2567875" y="1496621"/>
            <a:ext cx="5896" cy="273893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VPC-Internet-Gatewa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5" y="1681848"/>
            <a:ext cx="586873" cy="586873"/>
          </a:xfrm>
          <a:prstGeom prst="rect">
            <a:avLst/>
          </a:prstGeom>
        </p:spPr>
      </p:pic>
      <p:pic>
        <p:nvPicPr>
          <p:cNvPr id="38" name="Picture 3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" y="1075279"/>
            <a:ext cx="663553" cy="6635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1943635" y="1547616"/>
            <a:ext cx="429564" cy="35267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839" y="12300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AWS Public </a:t>
            </a:r>
          </a:p>
          <a:p>
            <a:r>
              <a:rPr lang="en-US" sz="900" dirty="0"/>
              <a:t>API Endpoints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024161" y="3624969"/>
          <a:ext cx="1665352" cy="12375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76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Route Table</a:t>
                      </a:r>
                    </a:p>
                  </a:txBody>
                  <a:tcPr>
                    <a:solidFill>
                      <a:srgbClr val="D66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r>
                        <a:rPr lang="en-US" sz="1000" u="none" dirty="0">
                          <a:solidFill>
                            <a:srgbClr val="FFFFFF"/>
                          </a:solidFill>
                        </a:rPr>
                        <a:t>Destination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10.1.0.0/16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local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igw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2964056" y="3094000"/>
            <a:ext cx="1389427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Subnet: 10.1.10.0/24</a:t>
            </a:r>
          </a:p>
        </p:txBody>
      </p:sp>
      <p:pic>
        <p:nvPicPr>
          <p:cNvPr id="43" name="Picture 42" descr="EC2-Instanc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8" y="2667682"/>
            <a:ext cx="490602" cy="49060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93737" y="2817610"/>
            <a:ext cx="50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</a:rPr>
              <a:t>EC2</a:t>
            </a:r>
          </a:p>
        </p:txBody>
      </p:sp>
      <p:pic>
        <p:nvPicPr>
          <p:cNvPr id="45" name="Picture 44" descr="EC2-Elastic-IP-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97" y="2391571"/>
            <a:ext cx="465998" cy="465998"/>
          </a:xfrm>
          <a:prstGeom prst="rect">
            <a:avLst/>
          </a:prstGeom>
        </p:spPr>
      </p:pic>
      <p:sp>
        <p:nvSpPr>
          <p:cNvPr id="46" name="TextBox 116"/>
          <p:cNvSpPr txBox="1">
            <a:spLocks noChangeArrowheads="1"/>
          </p:cNvSpPr>
          <p:nvPr/>
        </p:nvSpPr>
        <p:spPr bwMode="auto">
          <a:xfrm>
            <a:off x="989816" y="2522426"/>
            <a:ext cx="391449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EIP</a:t>
            </a:r>
          </a:p>
        </p:txBody>
      </p:sp>
      <p:pic>
        <p:nvPicPr>
          <p:cNvPr id="51" name="Picture 50" descr="EC2-Instanc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10" y="2671766"/>
            <a:ext cx="490602" cy="49060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420709" y="2821694"/>
            <a:ext cx="50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</a:rPr>
              <a:t>EC2</a:t>
            </a:r>
          </a:p>
        </p:txBody>
      </p:sp>
      <p:pic>
        <p:nvPicPr>
          <p:cNvPr id="53" name="Picture 52" descr="EC2-Elastic-IP-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69" y="2395655"/>
            <a:ext cx="465998" cy="465998"/>
          </a:xfrm>
          <a:prstGeom prst="rect">
            <a:avLst/>
          </a:prstGeom>
        </p:spPr>
      </p:pic>
      <p:sp>
        <p:nvSpPr>
          <p:cNvPr id="54" name="TextBox 116"/>
          <p:cNvSpPr txBox="1">
            <a:spLocks noChangeArrowheads="1"/>
          </p:cNvSpPr>
          <p:nvPr/>
        </p:nvSpPr>
        <p:spPr bwMode="auto">
          <a:xfrm>
            <a:off x="3793522" y="2535779"/>
            <a:ext cx="391449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EIP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04599" y="936307"/>
            <a:ext cx="4041855" cy="3109486"/>
          </a:xfrm>
        </p:spPr>
        <p:txBody>
          <a:bodyPr>
            <a:noAutofit/>
          </a:bodyPr>
          <a:lstStyle/>
          <a:p>
            <a:r>
              <a:rPr lang="en-US" sz="2000" dirty="0"/>
              <a:t>ENI = elastic network interface</a:t>
            </a:r>
          </a:p>
          <a:p>
            <a:r>
              <a:rPr lang="en-US" sz="2000" dirty="0"/>
              <a:t>ENI</a:t>
            </a:r>
            <a:r>
              <a:rPr lang="zh-CN" altLang="en-US" sz="2000" dirty="0"/>
              <a:t>是</a:t>
            </a:r>
            <a:r>
              <a:rPr lang="en-US" altLang="zh-CN" sz="2000" dirty="0"/>
              <a:t>EC2</a:t>
            </a:r>
            <a:r>
              <a:rPr lang="zh-CN" altLang="en-US" sz="2000" dirty="0"/>
              <a:t>的虚拟网卡</a:t>
            </a:r>
            <a:endParaRPr lang="en-US" sz="2000" dirty="0"/>
          </a:p>
          <a:p>
            <a:r>
              <a:rPr lang="zh-CN" altLang="en-US" sz="2000" dirty="0"/>
              <a:t>在一个</a:t>
            </a:r>
            <a:r>
              <a:rPr lang="en-US" altLang="zh-CN" sz="2000" dirty="0"/>
              <a:t>VPC</a:t>
            </a:r>
            <a:r>
              <a:rPr lang="zh-CN" altLang="en-US" sz="2000" dirty="0"/>
              <a:t>中，默认设置下，每个</a:t>
            </a:r>
            <a:r>
              <a:rPr lang="en-US" altLang="zh-CN" sz="2000" dirty="0"/>
              <a:t>EC2</a:t>
            </a:r>
            <a:r>
              <a:rPr lang="zh-CN" altLang="en-US" sz="2000" dirty="0"/>
              <a:t>实例会有</a:t>
            </a:r>
            <a:r>
              <a:rPr lang="en-US" altLang="zh-CN" sz="2000" dirty="0"/>
              <a:t>ENI</a:t>
            </a:r>
            <a:r>
              <a:rPr lang="zh-CN" altLang="en-US" sz="2000" dirty="0"/>
              <a:t>，一个默认的</a:t>
            </a:r>
            <a:r>
              <a:rPr lang="en-US" sz="2000" dirty="0"/>
              <a:t> eth0 </a:t>
            </a:r>
            <a:r>
              <a:rPr lang="zh-CN" altLang="en-US" sz="2000" dirty="0"/>
              <a:t>接口</a:t>
            </a:r>
            <a:endParaRPr lang="en-US" sz="2000" dirty="0"/>
          </a:p>
          <a:p>
            <a:r>
              <a:rPr lang="en-US" altLang="zh-CN" sz="2000" dirty="0"/>
              <a:t>ENI</a:t>
            </a:r>
            <a:r>
              <a:rPr lang="zh-CN" altLang="en-US" sz="2000" dirty="0"/>
              <a:t>包含</a:t>
            </a:r>
            <a:r>
              <a:rPr lang="en-US" sz="2000" dirty="0"/>
              <a:t>MAC</a:t>
            </a:r>
            <a:r>
              <a:rPr lang="zh-CN" altLang="en-US" sz="2000" dirty="0"/>
              <a:t>地址，私有</a:t>
            </a:r>
            <a:r>
              <a:rPr lang="en-US" altLang="zh-CN" sz="2000" dirty="0"/>
              <a:t>IP</a:t>
            </a:r>
            <a:r>
              <a:rPr lang="zh-CN" altLang="en-US" sz="2000" dirty="0"/>
              <a:t>，以及关联的动态公网</a:t>
            </a:r>
            <a:r>
              <a:rPr lang="en-US" altLang="zh-CN" sz="2000" dirty="0"/>
              <a:t>IP</a:t>
            </a:r>
            <a:r>
              <a:rPr lang="zh-CN" altLang="en-US" sz="2000" dirty="0"/>
              <a:t>或</a:t>
            </a:r>
            <a:r>
              <a:rPr lang="en-US" altLang="zh-CN" sz="2000" dirty="0"/>
              <a:t>EIP</a:t>
            </a:r>
            <a:endParaRPr lang="en-US" sz="2000" dirty="0"/>
          </a:p>
          <a:p>
            <a:r>
              <a:rPr lang="zh-CN" altLang="en-US" sz="2000" b="1" dirty="0">
                <a:ln/>
                <a:solidFill>
                  <a:srgbClr val="FF0000"/>
                </a:solidFill>
                <a:effectLst/>
              </a:rPr>
              <a:t>非默认</a:t>
            </a:r>
            <a:r>
              <a:rPr lang="en-US" altLang="zh-CN" sz="2000" dirty="0"/>
              <a:t>ENI</a:t>
            </a:r>
            <a:r>
              <a:rPr lang="zh-CN" altLang="en-US" sz="2000" dirty="0"/>
              <a:t>可以变更关联到同一子网的另一个</a:t>
            </a:r>
            <a:r>
              <a:rPr lang="en-US" altLang="zh-CN" sz="2000" dirty="0"/>
              <a:t>EC2</a:t>
            </a:r>
            <a:r>
              <a:rPr lang="zh-CN" altLang="en-US" sz="2000" dirty="0"/>
              <a:t>实例</a:t>
            </a:r>
            <a:endParaRPr lang="en-US" sz="2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3048" y="96929"/>
            <a:ext cx="7242313" cy="565680"/>
          </a:xfrm>
        </p:spPr>
        <p:txBody>
          <a:bodyPr>
            <a:noAutofit/>
          </a:bodyPr>
          <a:lstStyle/>
          <a:p>
            <a:r>
              <a:rPr lang="zh-CN" altLang="en-US" sz="2800" b="0" dirty="0"/>
              <a:t>弹性网卡 </a:t>
            </a:r>
            <a:r>
              <a:rPr lang="en-US" sz="2800" b="0" dirty="0"/>
              <a:t>Elastic network interface</a:t>
            </a:r>
          </a:p>
        </p:txBody>
      </p:sp>
      <p:pic>
        <p:nvPicPr>
          <p:cNvPr id="9" name="Picture 8" descr="Elastic-Network-Instance-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52" y="121867"/>
            <a:ext cx="731520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953" y="2317413"/>
            <a:ext cx="286252" cy="69629"/>
          </a:xfrm>
          <a:prstGeom prst="rect">
            <a:avLst/>
          </a:prstGeom>
        </p:spPr>
      </p:pic>
      <p:pic>
        <p:nvPicPr>
          <p:cNvPr id="12" name="Picture 11" descr="Elastic-Network-Instance-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71" y="2322558"/>
            <a:ext cx="430529" cy="43052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32221" y="1798313"/>
            <a:ext cx="4488339" cy="208568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VPC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1505832"/>
            <a:ext cx="535114" cy="56262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13695" y="2308145"/>
            <a:ext cx="1565232" cy="987950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2F2F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05" y="2159774"/>
            <a:ext cx="192818" cy="22658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42870" y="2002246"/>
            <a:ext cx="2293845" cy="1566583"/>
            <a:chOff x="2549525" y="760413"/>
            <a:chExt cx="1922633" cy="1727942"/>
          </a:xfrm>
        </p:grpSpPr>
        <p:sp>
          <p:nvSpPr>
            <p:cNvPr id="19" name="Rounded Rectangle 18"/>
            <p:cNvSpPr/>
            <p:nvPr/>
          </p:nvSpPr>
          <p:spPr>
            <a:xfrm>
              <a:off x="2549525" y="760413"/>
              <a:ext cx="1635228" cy="17279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2914820" y="2162128"/>
              <a:ext cx="1557338" cy="152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/>
                  <a:ea typeface="Verdana" panose="020B0604030504040204" pitchFamily="34" charset="0"/>
                  <a:cs typeface="Arial" panose="020B0604020202020204"/>
                </a:rPr>
                <a:t>Availability Zone 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828050" y="2298875"/>
            <a:ext cx="1565232" cy="101801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2F2F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345" y="2180573"/>
            <a:ext cx="192818" cy="22658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657224" y="1992976"/>
            <a:ext cx="2256053" cy="1594391"/>
            <a:chOff x="2549525" y="760413"/>
            <a:chExt cx="1975738" cy="1733550"/>
          </a:xfrm>
        </p:grpSpPr>
        <p:sp>
          <p:nvSpPr>
            <p:cNvPr id="24" name="Rounded Rectangle 23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967925" y="2192048"/>
              <a:ext cx="1557338" cy="1529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/>
                  <a:ea typeface="Verdana" panose="020B0604030504040204" pitchFamily="34" charset="0"/>
                  <a:cs typeface="Arial" panose="020B0604020202020204"/>
                </a:rPr>
                <a:t>Availability Zone B</a:t>
              </a:r>
            </a:p>
          </p:txBody>
        </p:sp>
      </p:grp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827811" y="3080646"/>
            <a:ext cx="1389427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Subnet: 10.1.1.0/24</a:t>
            </a:r>
          </a:p>
        </p:txBody>
      </p:sp>
      <p:sp>
        <p:nvSpPr>
          <p:cNvPr id="27" name="TextBox 116"/>
          <p:cNvSpPr txBox="1">
            <a:spLocks noChangeArrowheads="1"/>
          </p:cNvSpPr>
          <p:nvPr/>
        </p:nvSpPr>
        <p:spPr bwMode="auto">
          <a:xfrm>
            <a:off x="2784191" y="1507942"/>
            <a:ext cx="10525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Internet Gateway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2504" y="3614617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VPC CIDR: 10.1.0.0 /16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622304" y="1900282"/>
            <a:ext cx="787977" cy="537637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44011" y="1891011"/>
            <a:ext cx="741625" cy="556178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47869" y="887773"/>
            <a:ext cx="651803" cy="404908"/>
            <a:chOff x="1475251" y="3791433"/>
            <a:chExt cx="651803" cy="40490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5251" y="3791433"/>
              <a:ext cx="651803" cy="40490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530799" y="3856765"/>
              <a:ext cx="1846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03787" y="1032734"/>
            <a:ext cx="7323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2567875" y="1292681"/>
            <a:ext cx="5896" cy="273893"/>
          </a:xfrm>
          <a:prstGeom prst="straightConnector1">
            <a:avLst/>
          </a:prstGeom>
          <a:ln>
            <a:solidFill>
              <a:srgbClr val="3EBD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VPC-Internet-Gatewa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5" y="1477908"/>
            <a:ext cx="586873" cy="586873"/>
          </a:xfrm>
          <a:prstGeom prst="rect">
            <a:avLst/>
          </a:prstGeom>
        </p:spPr>
      </p:pic>
      <p:pic>
        <p:nvPicPr>
          <p:cNvPr id="37" name="Picture 36" descr="Pyth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" y="871339"/>
            <a:ext cx="663553" cy="663553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1943635" y="1343676"/>
            <a:ext cx="429564" cy="35267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839" y="102608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AWS Public </a:t>
            </a:r>
          </a:p>
          <a:p>
            <a:r>
              <a:rPr lang="en-US" sz="900" dirty="0"/>
              <a:t>API Endpoints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24161" y="3624969"/>
          <a:ext cx="1665352" cy="12375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76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Route Table</a:t>
                      </a:r>
                    </a:p>
                  </a:txBody>
                  <a:tcPr>
                    <a:solidFill>
                      <a:srgbClr val="D66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r>
                        <a:rPr lang="en-US" sz="1000" u="none" dirty="0">
                          <a:solidFill>
                            <a:srgbClr val="FFFFFF"/>
                          </a:solidFill>
                        </a:rPr>
                        <a:t>Destination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10.1.0.0/16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local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igw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37"/>
          <p:cNvSpPr txBox="1">
            <a:spLocks noChangeArrowheads="1"/>
          </p:cNvSpPr>
          <p:nvPr/>
        </p:nvSpPr>
        <p:spPr bwMode="auto">
          <a:xfrm>
            <a:off x="2964056" y="3094000"/>
            <a:ext cx="1389427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 panose="020B0604020202020204"/>
                <a:ea typeface="Verdana" panose="020B0604030504040204" pitchFamily="34" charset="0"/>
                <a:cs typeface="Arial" panose="020B0604020202020204"/>
              </a:rPr>
              <a:t>Subnet: 10.1.10.0/24</a:t>
            </a:r>
          </a:p>
        </p:txBody>
      </p:sp>
      <p:pic>
        <p:nvPicPr>
          <p:cNvPr id="42" name="Picture 41" descr="EC2-Instanc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8" y="2667682"/>
            <a:ext cx="490602" cy="4906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93737" y="2817610"/>
            <a:ext cx="50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</a:rPr>
              <a:t>EC2</a:t>
            </a:r>
          </a:p>
        </p:txBody>
      </p:sp>
      <p:pic>
        <p:nvPicPr>
          <p:cNvPr id="46" name="Picture 45" descr="EC2-Instanc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10" y="2671766"/>
            <a:ext cx="490602" cy="49060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20709" y="2821694"/>
            <a:ext cx="50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</a:rPr>
              <a:t>EC2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778" y="2321498"/>
            <a:ext cx="286252" cy="69629"/>
          </a:xfrm>
          <a:prstGeom prst="rect">
            <a:avLst/>
          </a:prstGeom>
        </p:spPr>
      </p:pic>
      <p:pic>
        <p:nvPicPr>
          <p:cNvPr id="51" name="Picture 50" descr="Elastic-Network-Instance-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6" y="2326643"/>
            <a:ext cx="430529" cy="43052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56476" y="2416005"/>
            <a:ext cx="9665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ENI</a:t>
            </a:r>
          </a:p>
          <a:p>
            <a:pPr algn="ctr"/>
            <a:r>
              <a:rPr lang="en-US" sz="1000" dirty="0">
                <a:latin typeface="Helvetica Neue"/>
                <a:cs typeface="Helvetica Neue"/>
              </a:rPr>
              <a:t>(eth0)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647" y="2429362"/>
            <a:ext cx="9665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ENI</a:t>
            </a:r>
          </a:p>
          <a:p>
            <a:pPr algn="ctr"/>
            <a:r>
              <a:rPr lang="en-US" sz="1000" dirty="0">
                <a:latin typeface="Helvetica Neue"/>
                <a:cs typeface="Helvetica Neue"/>
              </a:rPr>
              <a:t>(eth0)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ED0B15-2CBC-773F-DB8D-77ADDA6055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88038"/>
            <a:ext cx="8229600" cy="539496"/>
          </a:xfrm>
        </p:spPr>
        <p:txBody>
          <a:bodyPr/>
          <a:lstStyle/>
          <a:p>
            <a:r>
              <a:rPr lang="zh-CN" altLang="en-US" dirty="0"/>
              <a:t>重启、停止与终止之间的区别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0371"/>
              </p:ext>
            </p:extLst>
          </p:nvPr>
        </p:nvGraphicFramePr>
        <p:xfrm>
          <a:off x="251520" y="627534"/>
          <a:ext cx="8229600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重启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停止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启动（仅限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Amazon EBS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支持的实例）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终止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主机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实例保持在同一主机上运行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实例在新主机上运行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私有和公有</a:t>
                      </a: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保持不变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EC2-Classic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：实例获得新的私有和公有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EC2-VPC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：实例保留其私有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地址。实例获取新的公有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地址，除非它具有弹性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(EIP)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弹性 </a:t>
                      </a: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(EIP)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保持与实例关联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EC2-Classic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EIP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不再与实例关联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EC2-VPC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保持与实例关联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EIP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不再与实例关联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实例存储卷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数据保留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数据将擦除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数据将擦除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账单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实例计费小时不更改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实例的状态一旦变为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stopping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</a:p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就不再产生与该实例</a:t>
                      </a:r>
                    </a:p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相关的费用。每次实例从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stopped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转换为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</a:p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时，我们都会启动新的实例</a:t>
                      </a:r>
                    </a:p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计费小时。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实例的状态一旦变为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shutting-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，就不再产生与</a:t>
                      </a:r>
                    </a:p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该实例相关的费用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D098284-74C4-88CD-A1D9-1BD6F8068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9658"/>
            <a:ext cx="8229600" cy="539496"/>
          </a:xfrm>
        </p:spPr>
        <p:txBody>
          <a:bodyPr/>
          <a:lstStyle/>
          <a:p>
            <a:r>
              <a:rPr lang="zh-CN" altLang="en-US" sz="3200" dirty="0"/>
              <a:t>实例的生命周期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5368"/>
          </a:xfrm>
        </p:spPr>
        <p:txBody>
          <a:bodyPr/>
          <a:lstStyle/>
          <a:p>
            <a:r>
              <a:rPr lang="zh-CN" altLang="en-US" dirty="0"/>
              <a:t>开始（</a:t>
            </a:r>
            <a:r>
              <a:rPr lang="en-US" altLang="zh-CN" dirty="0"/>
              <a:t>Launch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启动（</a:t>
            </a:r>
            <a:r>
              <a:rPr lang="en-US" altLang="zh-CN" dirty="0"/>
              <a:t>Start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停止（</a:t>
            </a:r>
            <a:r>
              <a:rPr lang="en-US" altLang="zh-CN" dirty="0"/>
              <a:t>Stop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重启（</a:t>
            </a:r>
            <a:r>
              <a:rPr lang="en-US" altLang="zh-CN" dirty="0"/>
              <a:t>Reboot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终止（</a:t>
            </a:r>
            <a:r>
              <a:rPr lang="en-US" altLang="zh-CN" dirty="0"/>
              <a:t>Terminate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1491630"/>
            <a:ext cx="5385892" cy="25938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728" y="4227616"/>
            <a:ext cx="3528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Stop 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start</a:t>
            </a:r>
            <a:r>
              <a:rPr lang="zh-CN" altLang="en-US" sz="2000" b="1" dirty="0"/>
              <a:t>会自动更换底层的物理服务器！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13022-D382-A831-806B-BCBE4F7B0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1347614"/>
            <a:ext cx="2952328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1.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启动服务器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2.</a:t>
            </a:r>
            <a:r>
              <a:rPr lang="zh-CN" altLang="en-US" sz="2800" b="1" dirty="0">
                <a:solidFill>
                  <a:srgbClr val="252B3A"/>
                </a:solidFill>
                <a:latin typeface="-apple-system"/>
              </a:rPr>
              <a:t>安装应用程序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3.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公网访问</a:t>
            </a:r>
            <a:endParaRPr lang="zh-CN" altLang="en-US" sz="2800" b="1" dirty="0">
              <a:solidFill>
                <a:srgbClr val="252B3A"/>
              </a:solidFill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实操演练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864C94-65CF-FD5D-79D6-565D241E1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5E94E6-B074-70F9-32BE-4D63F3A66CDD}"/>
              </a:ext>
            </a:extLst>
          </p:cNvPr>
          <p:cNvSpPr txBox="1"/>
          <p:nvPr/>
        </p:nvSpPr>
        <p:spPr>
          <a:xfrm>
            <a:off x="1385900" y="3317666"/>
            <a:ext cx="585366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4"/>
              </a:rPr>
              <a:t>https://cn-northwest</a:t>
            </a:r>
            <a:r>
              <a:rPr lang="en-US" altLang="zh-CN" sz="2000" dirty="0">
                <a:hlinkClick r:id="rId4"/>
              </a:rPr>
              <a:t>-</a:t>
            </a:r>
            <a:r>
              <a:rPr lang="zh-CN" altLang="en-US" sz="2000" dirty="0">
                <a:hlinkClick r:id="rId4"/>
              </a:rPr>
              <a:t>1.console.amazonaws.cn/ec2/v2/home?region=cn-northwest-1#Home:</a:t>
            </a:r>
            <a:endParaRPr lang="zh-CN" altLang="en-US" sz="2000" dirty="0"/>
          </a:p>
          <a:p>
            <a:endParaRPr lang="en-US" altLang="zh-CN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38248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EC2</a:t>
            </a:r>
          </a:p>
          <a:p>
            <a:pPr lvl="1"/>
            <a:r>
              <a:rPr lang="en-US" altLang="zh-CN" sz="2000" dirty="0">
                <a:hlinkClick r:id="rId3"/>
              </a:rPr>
              <a:t>https://aws.amazon.com/cn/ec2/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4"/>
              </a:rPr>
              <a:t>https://docs.aws.amazon.com/zh_cn/AWSEC2/latest/UserGuide/concepts.html</a:t>
            </a:r>
            <a:r>
              <a:rPr lang="en-US" altLang="zh-CN" sz="2000" u="sng" dirty="0"/>
              <a:t> </a:t>
            </a:r>
          </a:p>
          <a:p>
            <a:r>
              <a:rPr lang="en-US" altLang="zh-CN" sz="2400" dirty="0"/>
              <a:t>VPC</a:t>
            </a:r>
          </a:p>
          <a:p>
            <a:pPr lvl="1"/>
            <a:r>
              <a:rPr lang="en-US" altLang="zh-CN" sz="2000" dirty="0">
                <a:hlinkClick r:id="rId5"/>
              </a:rPr>
              <a:t>https://aws.amazon.com/cn/vpc/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6"/>
              </a:rPr>
              <a:t>https://docs.aws.amazon.com/zh_cn/vpc/latest/userguide/what-is-amazon-vpc.html</a:t>
            </a:r>
            <a:endParaRPr lang="en-US" altLang="zh-CN" sz="2000" dirty="0"/>
          </a:p>
          <a:p>
            <a:r>
              <a:rPr lang="en-US" altLang="zh-CN" sz="2400" dirty="0"/>
              <a:t>EBS</a:t>
            </a:r>
          </a:p>
          <a:p>
            <a:pPr lvl="1"/>
            <a:r>
              <a:rPr lang="en-US" altLang="zh-CN" sz="2000" dirty="0">
                <a:hlinkClick r:id="rId7"/>
              </a:rPr>
              <a:t>https://aws.amazon.com/cn/ebs/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8"/>
              </a:rPr>
              <a:t>https://docs.aws.amazon.com/zh_cn/AWSEC2/latest/UserGuide/AmazonEBS.html</a:t>
            </a:r>
            <a:endParaRPr lang="en-US" altLang="zh-CN" sz="2000" u="sng" dirty="0"/>
          </a:p>
          <a:p>
            <a:r>
              <a:rPr lang="en-US" altLang="zh-CN" sz="2400" dirty="0"/>
              <a:t>S3</a:t>
            </a:r>
          </a:p>
          <a:p>
            <a:pPr lvl="1"/>
            <a:r>
              <a:rPr lang="en-US" altLang="zh-CN" sz="2000" dirty="0">
                <a:hlinkClick r:id="rId9"/>
              </a:rPr>
              <a:t>https://aws.amazon.com/cn/s3/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10"/>
              </a:rPr>
              <a:t>https://docs.aws.amazon.com/zh_cn/AmazonS3/latest/dev/Welcome.html</a:t>
            </a:r>
            <a:endParaRPr lang="en-US" altLang="zh-CN" sz="2000" u="sng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8396F-7DEA-4BC3-5A44-FBF8F3AB0E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AEA5B1-EC7A-C943-11AC-DF6C5DD9C6E2}"/>
              </a:ext>
            </a:extLst>
          </p:cNvPr>
          <p:cNvSpPr txBox="1"/>
          <p:nvPr/>
        </p:nvSpPr>
        <p:spPr>
          <a:xfrm>
            <a:off x="2411760" y="1203598"/>
            <a:ext cx="482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b="1" dirty="0"/>
              <a:t>什么是云服务器？</a:t>
            </a:r>
            <a:endParaRPr lang="en-US" altLang="zh-CN" sz="3200" b="1" dirty="0"/>
          </a:p>
          <a:p>
            <a:pPr marL="342900" indent="-342900">
              <a:buAutoNum type="arabicPeriod"/>
            </a:pPr>
            <a:endParaRPr lang="en-US" altLang="zh-CN" sz="3200" b="1" dirty="0"/>
          </a:p>
          <a:p>
            <a:pPr marL="342900" indent="-342900">
              <a:buAutoNum type="arabicPeriod"/>
            </a:pPr>
            <a:endParaRPr lang="en-US" altLang="zh-CN" sz="3200" b="1" dirty="0"/>
          </a:p>
          <a:p>
            <a:pPr marL="342900" indent="-342900">
              <a:buAutoNum type="arabicPeriod"/>
            </a:pPr>
            <a:r>
              <a:rPr lang="zh-CN" altLang="en-US" sz="3200" b="1" dirty="0"/>
              <a:t>如何使用云服务器？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11C1-97BD-3DD5-6EED-B4B39C98F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53" y="4256315"/>
            <a:ext cx="1904438" cy="835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550B9-4146-DA0D-D695-2F93F1AE9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1779664"/>
            <a:ext cx="3523928" cy="1021556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59F80-6631-B705-19BC-12663A29C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7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730" y="337089"/>
            <a:ext cx="3891992" cy="120956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265">
              <a:lnSpc>
                <a:spcPct val="130000"/>
              </a:lnSpc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  <a:cs typeface="Helvetica Neue Light"/>
              </a:rPr>
              <a:t>Elastic Compute Cloud (EC2)</a:t>
            </a:r>
          </a:p>
          <a:p>
            <a:pPr defTabSz="342265">
              <a:lnSpc>
                <a:spcPct val="130000"/>
              </a:lnSpc>
            </a:pPr>
            <a:r>
              <a:rPr lang="zh-CN" altLang="en-US" sz="1200" i="1" dirty="0">
                <a:solidFill>
                  <a:srgbClr val="7F7F7F"/>
                </a:solidFill>
                <a:latin typeface="Calibri" panose="020F0502020204030204"/>
                <a:cs typeface="Helvetica Neue Light"/>
              </a:rPr>
              <a:t>计算资源的基本单元</a:t>
            </a:r>
            <a:endParaRPr lang="en-US" sz="1200" i="1" dirty="0">
              <a:solidFill>
                <a:srgbClr val="7F7F7F"/>
              </a:solidFill>
              <a:latin typeface="Calibri" panose="020F0502020204030204"/>
              <a:cs typeface="Helvetica Neue Light"/>
            </a:endParaRPr>
          </a:p>
          <a:p>
            <a:pPr defTabSz="342265">
              <a:lnSpc>
                <a:spcPct val="130000"/>
              </a:lnSpc>
            </a:pPr>
            <a:r>
              <a:rPr lang="zh-CN" altLang="en-US" sz="1200" i="1" dirty="0">
                <a:solidFill>
                  <a:srgbClr val="7F7F7F"/>
                </a:solidFill>
                <a:latin typeface="Calibri" panose="020F0502020204030204"/>
                <a:cs typeface="Helvetica Neue Light"/>
              </a:rPr>
              <a:t>可以选择</a:t>
            </a:r>
            <a:r>
              <a:rPr lang="en-US" altLang="zh-CN" sz="1200" i="1" dirty="0">
                <a:solidFill>
                  <a:srgbClr val="7F7F7F"/>
                </a:solidFill>
                <a:latin typeface="Calibri" panose="020F0502020204030204"/>
                <a:cs typeface="Helvetica Neue Light"/>
              </a:rPr>
              <a:t>CPU</a:t>
            </a:r>
            <a:r>
              <a:rPr lang="zh-CN" altLang="en-US" sz="1200" i="1" dirty="0">
                <a:solidFill>
                  <a:srgbClr val="7F7F7F"/>
                </a:solidFill>
                <a:latin typeface="Calibri" panose="020F0502020204030204"/>
                <a:cs typeface="Helvetica Neue Light"/>
              </a:rPr>
              <a:t>，内存和实例存储</a:t>
            </a:r>
            <a:endParaRPr lang="en-US" altLang="zh-CN" sz="1200" i="1" dirty="0">
              <a:solidFill>
                <a:srgbClr val="7F7F7F"/>
              </a:solidFill>
              <a:latin typeface="Calibri" panose="020F0502020204030204"/>
              <a:cs typeface="Helvetica Neue Light"/>
            </a:endParaRPr>
          </a:p>
          <a:p>
            <a:pPr defTabSz="342265">
              <a:lnSpc>
                <a:spcPct val="130000"/>
              </a:lnSpc>
            </a:pPr>
            <a:r>
              <a:rPr lang="zh-CN" altLang="en-US" sz="1200" i="1" dirty="0">
                <a:solidFill>
                  <a:srgbClr val="7F7F7F"/>
                </a:solidFill>
                <a:latin typeface="Calibri" panose="020F0502020204030204"/>
                <a:cs typeface="Helvetica Neue Light"/>
              </a:rPr>
              <a:t>丰富的实例类型可供选择，满足多种应用场景</a:t>
            </a:r>
            <a:endParaRPr lang="en-US" sz="1200" i="1" dirty="0">
              <a:solidFill>
                <a:srgbClr val="7F7F7F"/>
              </a:solidFill>
              <a:latin typeface="Calibri" panose="020F0502020204030204"/>
              <a:cs typeface="Helvetica Neue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156" y="2616825"/>
            <a:ext cx="3281458" cy="2329051"/>
            <a:chOff x="1773090" y="1341892"/>
            <a:chExt cx="5247394" cy="3035257"/>
          </a:xfrm>
          <a:solidFill>
            <a:srgbClr val="FFFFFF"/>
          </a:solidFill>
        </p:grpSpPr>
        <p:sp>
          <p:nvSpPr>
            <p:cNvPr id="8" name="Rounded Rectangle 7"/>
            <p:cNvSpPr/>
            <p:nvPr/>
          </p:nvSpPr>
          <p:spPr>
            <a:xfrm>
              <a:off x="1773091" y="2574898"/>
              <a:ext cx="1641308" cy="569247"/>
            </a:xfrm>
            <a:prstGeom prst="roundRect">
              <a:avLst>
                <a:gd name="adj" fmla="val 8474"/>
              </a:avLst>
            </a:prstGeom>
            <a:solidFill>
              <a:srgbClr val="004B91"/>
            </a:solidFill>
            <a:ln w="28575" cmpd="sng">
              <a:solidFill>
                <a:srgbClr val="004B9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1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计算</a:t>
              </a:r>
              <a:endParaRPr lang="en-US"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76133" y="2574898"/>
              <a:ext cx="1641308" cy="569247"/>
            </a:xfrm>
            <a:prstGeom prst="roundRect">
              <a:avLst>
                <a:gd name="adj" fmla="val 8474"/>
              </a:avLst>
            </a:prstGeom>
            <a:grpFill/>
            <a:ln w="28575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1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存储</a:t>
              </a:r>
              <a:endParaRPr lang="en-US" sz="1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73090" y="3880935"/>
              <a:ext cx="5247393" cy="49621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28575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AWS</a:t>
              </a:r>
              <a:r>
                <a:rPr lang="zh-CN" altLang="en-US" sz="12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基础设施</a:t>
              </a:r>
              <a:endParaRPr lang="en-US" sz="12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79175" y="2574898"/>
              <a:ext cx="1641308" cy="569247"/>
            </a:xfrm>
            <a:prstGeom prst="roundRect">
              <a:avLst>
                <a:gd name="adj" fmla="val 8474"/>
              </a:avLst>
            </a:prstGeom>
            <a:grpFill/>
            <a:ln w="28575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1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数据库</a:t>
              </a:r>
              <a:endParaRPr lang="en-US" sz="1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73090" y="1958395"/>
              <a:ext cx="5247393" cy="496214"/>
            </a:xfrm>
            <a:prstGeom prst="roundRect">
              <a:avLst>
                <a:gd name="adj" fmla="val 13292"/>
              </a:avLst>
            </a:prstGeom>
            <a:grpFill/>
            <a:ln w="28575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2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应用服务</a:t>
              </a:r>
              <a:endParaRPr lang="en-US" sz="12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73091" y="1341892"/>
              <a:ext cx="5247393" cy="496214"/>
            </a:xfrm>
            <a:prstGeom prst="roundRect">
              <a:avLst>
                <a:gd name="adj" fmla="val 13292"/>
              </a:avLst>
            </a:prstGeom>
            <a:grpFill/>
            <a:ln w="28575" cmpd="sng">
              <a:solidFill>
                <a:srgbClr val="BFBFB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2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部署和管理</a:t>
              </a:r>
              <a:endParaRPr lang="en-US" sz="12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73090" y="3264434"/>
              <a:ext cx="5247393" cy="49621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265"/>
              <a:r>
                <a:rPr lang="zh-CN" altLang="en-US" sz="1200" dirty="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cs typeface="Calibri" panose="020F0502020204030204"/>
                </a:rPr>
                <a:t>网络</a:t>
              </a:r>
              <a:endParaRPr lang="en-US" sz="12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zh-CN" altLang="en-US" sz="2400" b="1" dirty="0"/>
              <a:t>服务器</a:t>
            </a:r>
            <a:r>
              <a:rPr lang="en-US" altLang="zh-CN" sz="2400" b="1" dirty="0"/>
              <a:t>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431A9639-E8D0-D944-B499-FFC975E6E228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95536" y="1203050"/>
            <a:ext cx="2338660" cy="1084342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44B5090A-1BB8-D59E-2A68-5E75F6E5AC8E}"/>
              </a:ext>
            </a:extLst>
          </p:cNvPr>
          <p:cNvSpPr txBox="1"/>
          <p:nvPr/>
        </p:nvSpPr>
        <p:spPr>
          <a:xfrm>
            <a:off x="1355815" y="1059582"/>
            <a:ext cx="806968" cy="2869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265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Calibri" panose="020F0502020204030204"/>
                <a:cs typeface="Helvetica Neue Light"/>
              </a:rPr>
              <a:t>垂直扩展</a:t>
            </a:r>
            <a:endParaRPr lang="en-US" sz="1200" dirty="0">
              <a:solidFill>
                <a:prstClr val="black"/>
              </a:solidFill>
              <a:latin typeface="Calibri" panose="020F0502020204030204"/>
              <a:cs typeface="Helvetica Neue Light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1C7B16DA-8A2C-B1BA-BE71-3E11D0E4B880}"/>
              </a:ext>
            </a:extLst>
          </p:cNvPr>
          <p:cNvSpPr txBox="1"/>
          <p:nvPr/>
        </p:nvSpPr>
        <p:spPr>
          <a:xfrm>
            <a:off x="2661537" y="1599692"/>
            <a:ext cx="1358574" cy="52700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265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Calibri" panose="020F0502020204030204"/>
                <a:cs typeface="Helvetica Neue Light"/>
              </a:rPr>
              <a:t>支持</a:t>
            </a:r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cs typeface="Helvetica Neue Light"/>
              </a:rPr>
              <a:t>auto scaling </a:t>
            </a:r>
            <a:r>
              <a:rPr lang="zh-CN" altLang="en-US" sz="1200" dirty="0">
                <a:solidFill>
                  <a:prstClr val="black"/>
                </a:solidFill>
                <a:latin typeface="Calibri" panose="020F0502020204030204"/>
                <a:cs typeface="Helvetica Neue Light"/>
              </a:rPr>
              <a:t>自动扩展</a:t>
            </a:r>
            <a:endParaRPr lang="en-US" sz="1200" dirty="0">
              <a:solidFill>
                <a:prstClr val="black"/>
              </a:solidFill>
              <a:latin typeface="Calibri" panose="020F0502020204030204"/>
              <a:cs typeface="Helvetica Neue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74EE22-2521-C7B3-5F4D-74979C891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8792"/>
              </p:ext>
            </p:extLst>
          </p:nvPr>
        </p:nvGraphicFramePr>
        <p:xfrm>
          <a:off x="4067944" y="1613874"/>
          <a:ext cx="4767281" cy="321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70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b="1" dirty="0">
                          <a:latin typeface="+mn-lt"/>
                          <a:cs typeface="Calibri" panose="020F0502020204030204"/>
                        </a:rPr>
                        <a:t>特点</a:t>
                      </a:r>
                      <a:endParaRPr lang="en-US" sz="12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+mn-lt"/>
                          <a:cs typeface="Calibri" panose="020F0502020204030204"/>
                        </a:rPr>
                        <a:t>细节</a:t>
                      </a:r>
                      <a:endParaRPr lang="en-US" sz="12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2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灵活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可以运行多种版本</a:t>
                      </a:r>
                      <a:r>
                        <a:rPr lang="en-US" altLang="zh-CN" sz="1100" dirty="0">
                          <a:latin typeface="+mn-lt"/>
                          <a:cs typeface="Calibri" panose="020F0502020204030204"/>
                        </a:rPr>
                        <a:t>Windows</a:t>
                      </a:r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和</a:t>
                      </a:r>
                      <a:r>
                        <a:rPr lang="en-US" altLang="zh-CN" sz="1100" dirty="0">
                          <a:latin typeface="+mn-lt"/>
                          <a:cs typeface="Calibri" panose="020F0502020204030204"/>
                        </a:rPr>
                        <a:t>Linux</a:t>
                      </a:r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操作系统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2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可扩展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多种实例大小随意选择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4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机器映像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使用自己的机器映像快速启动实例，支持跨区域的转移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9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完全控制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完全的</a:t>
                      </a:r>
                      <a:r>
                        <a:rPr lang="en-US" altLang="zh-CN" sz="1100" dirty="0">
                          <a:latin typeface="+mn-lt"/>
                          <a:cs typeface="Calibri" panose="020F0502020204030204"/>
                        </a:rPr>
                        <a:t>ROOT</a:t>
                      </a:r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和管理员权限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85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安全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可以完全配置的安全组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9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监控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>
                          <a:latin typeface="+mn-lt"/>
                          <a:cs typeface="Calibri" panose="020F0502020204030204"/>
                        </a:rPr>
                        <a:t>使用</a:t>
                      </a:r>
                      <a:r>
                        <a:rPr lang="en-US" sz="1100" baseline="0" dirty="0">
                          <a:latin typeface="+mn-lt"/>
                          <a:cs typeface="Calibri" panose="020F0502020204030204"/>
                        </a:rPr>
                        <a:t>Cloud Watch</a:t>
                      </a:r>
                      <a:r>
                        <a:rPr lang="zh-CN" altLang="en-US" sz="1100" baseline="0" dirty="0">
                          <a:latin typeface="+mn-lt"/>
                          <a:cs typeface="Calibri" panose="020F0502020204030204"/>
                        </a:rPr>
                        <a:t>监控实例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6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1" dirty="0">
                          <a:latin typeface="+mn-lt"/>
                          <a:cs typeface="Calibri" panose="020F0502020204030204"/>
                        </a:rPr>
                        <a:t>多种计费方案</a:t>
                      </a:r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n-lt"/>
                          <a:cs typeface="Calibri" panose="020F0502020204030204"/>
                        </a:rPr>
                        <a:t>按需实例，预留实例和竞价实例</a:t>
                      </a:r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1117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latin typeface="+mn-lt"/>
                          <a:cs typeface="Calibri" panose="020F0502020204030204"/>
                        </a:rPr>
                        <a:t>VM Import/Export</a:t>
                      </a: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Calibri" panose="020F0502020204030204"/>
                        </a:rPr>
                        <a:t>Import</a:t>
                      </a:r>
                      <a:r>
                        <a:rPr lang="en-US" sz="1100" baseline="0" dirty="0">
                          <a:latin typeface="+mn-lt"/>
                          <a:cs typeface="Calibri" panose="020F0502020204030204"/>
                        </a:rPr>
                        <a:t> and export VM images to transfer configurations in and out of EC2</a:t>
                      </a:r>
                    </a:p>
                    <a:p>
                      <a:endParaRPr lang="en-US" sz="1100" dirty="0">
                        <a:latin typeface="+mn-lt"/>
                        <a:cs typeface="Calibri" panose="020F0502020204030204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1244151"/>
            <a:ext cx="2160240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1.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稳定可靠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2.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安全保障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3.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弹性伸缩</a:t>
            </a:r>
            <a:endParaRPr lang="zh-CN" altLang="en-US" sz="2800" b="1" dirty="0">
              <a:solidFill>
                <a:srgbClr val="252B3A"/>
              </a:solidFill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产品特性和优势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864C94-65CF-FD5D-79D6-565D241E1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419622"/>
            <a:ext cx="2736304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1.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网站应用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2.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企业电商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1" i="0" dirty="0">
                <a:solidFill>
                  <a:srgbClr val="373D41"/>
                </a:solidFill>
                <a:effectLst/>
                <a:latin typeface="help-font"/>
              </a:rPr>
              <a:t>3.</a:t>
            </a:r>
            <a:r>
              <a:rPr lang="zh-CN" altLang="en-US" sz="2800" b="1" i="0" dirty="0">
                <a:solidFill>
                  <a:srgbClr val="373D41"/>
                </a:solidFill>
                <a:effectLst/>
                <a:latin typeface="help-font"/>
              </a:rPr>
              <a:t>数据分析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应用场景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28B286-5F8A-7BA8-D542-47BB85770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419622"/>
            <a:ext cx="2736304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4.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图形渲染</a:t>
            </a:r>
            <a:endParaRPr lang="en-US" altLang="zh-CN" sz="2800" b="1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5.</a:t>
            </a:r>
            <a:r>
              <a:rPr lang="zh-CN" altLang="en-US" sz="2800" b="1" i="0" dirty="0">
                <a:solidFill>
                  <a:srgbClr val="373D41"/>
                </a:solidFill>
                <a:effectLst/>
                <a:latin typeface="help-font"/>
              </a:rPr>
              <a:t>深度学习</a:t>
            </a:r>
          </a:p>
          <a:p>
            <a:pPr algn="l"/>
            <a:r>
              <a:rPr lang="en-US" altLang="zh-CN" sz="2800" b="1" i="0" dirty="0">
                <a:solidFill>
                  <a:srgbClr val="252B3A"/>
                </a:solidFill>
                <a:effectLst/>
                <a:latin typeface="-apple-system"/>
              </a:rPr>
              <a:t>6.</a:t>
            </a:r>
            <a:r>
              <a:rPr lang="zh-CN" altLang="en-US" sz="2800" b="1" i="0" dirty="0">
                <a:solidFill>
                  <a:srgbClr val="252B3A"/>
                </a:solidFill>
                <a:effectLst/>
                <a:latin typeface="-apple-system"/>
              </a:rPr>
              <a:t>高性能计算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应用场景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28B286-5F8A-7BA8-D542-47BB85770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/>
          <p:nvPr/>
        </p:nvSpPr>
        <p:spPr>
          <a:xfrm>
            <a:off x="93" y="72621"/>
            <a:ext cx="4305905" cy="453571"/>
          </a:xfrm>
          <a:prstGeom prst="rect">
            <a:avLst/>
          </a:prstGeom>
        </p:spPr>
        <p:txBody>
          <a:bodyPr vert="horz" lIns="68577" tIns="34289" rIns="68577" bIns="34289" rtlCol="0" anchor="ctr">
            <a:noAutofit/>
          </a:bodyPr>
          <a:lstStyle>
            <a:lvl1pPr algn="l" defTabSz="342265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pple Chancery"/>
              </a:defRPr>
            </a:lvl1pPr>
          </a:lstStyle>
          <a:p>
            <a:r>
              <a:rPr lang="en-US"/>
              <a:t>	Compute – EC2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r>
              <a:rPr lang="en-US" altLang="zh-CN" sz="2400" b="1" dirty="0"/>
              <a:t>EC2</a:t>
            </a:r>
            <a:r>
              <a:rPr lang="zh-CN" altLang="en-US" sz="2400" b="1" dirty="0"/>
              <a:t>实例类型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2802494" y="555373"/>
            <a:ext cx="4485921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6565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sz="2400" dirty="0"/>
              <a:t>EC2 </a:t>
            </a:r>
            <a:r>
              <a:rPr lang="zh-TW" altLang="en-US" sz="2400" dirty="0"/>
              <a:t>实例</a:t>
            </a:r>
            <a:r>
              <a:rPr lang="en-US" sz="2400" dirty="0"/>
              <a:t>: </a:t>
            </a:r>
            <a:r>
              <a:rPr lang="zh-CN" altLang="en-US" sz="2400" dirty="0"/>
              <a:t>丰富的实例类型</a:t>
            </a:r>
            <a:endParaRPr lang="en-US" sz="2400" dirty="0"/>
          </a:p>
        </p:txBody>
      </p:sp>
      <p:sp>
        <p:nvSpPr>
          <p:cNvPr id="16" name="Content Placeholder 2"/>
          <p:cNvSpPr txBox="1"/>
          <p:nvPr/>
        </p:nvSpPr>
        <p:spPr>
          <a:xfrm>
            <a:off x="156458" y="1189048"/>
            <a:ext cx="8303974" cy="349332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通用类型</a:t>
            </a:r>
            <a:r>
              <a:rPr lang="en-US" altLang="zh-CN" dirty="0"/>
              <a:t>:</a:t>
            </a:r>
            <a:r>
              <a:rPr lang="en-US" dirty="0"/>
              <a:t>		</a:t>
            </a:r>
            <a:r>
              <a:rPr lang="en-US" altLang="zh-CN" dirty="0"/>
              <a:t> A1 , T2 , T3 , T3a , </a:t>
            </a:r>
            <a:r>
              <a:rPr lang="en-US" dirty="0"/>
              <a:t>M4</a:t>
            </a:r>
            <a:r>
              <a:rPr lang="en-US" altLang="zh-CN" dirty="0"/>
              <a:t> , M5 , M5a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计算优化型</a:t>
            </a:r>
            <a:r>
              <a:rPr lang="en-US" dirty="0"/>
              <a:t>:		C4</a:t>
            </a:r>
            <a:r>
              <a:rPr lang="en-US" altLang="zh-CN" dirty="0"/>
              <a:t> , </a:t>
            </a:r>
            <a:r>
              <a:rPr lang="en-US" dirty="0"/>
              <a:t>C5</a:t>
            </a:r>
            <a:r>
              <a:rPr lang="en-US" altLang="zh-CN" dirty="0"/>
              <a:t> , C5n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内存优化型</a:t>
            </a:r>
            <a:r>
              <a:rPr lang="en-US" dirty="0"/>
              <a:t>:		R4</a:t>
            </a:r>
            <a:r>
              <a:rPr lang="en-US" altLang="zh-CN" dirty="0"/>
              <a:t> , R5 , R5n , </a:t>
            </a:r>
            <a:r>
              <a:rPr lang="en-US" dirty="0"/>
              <a:t>X1</a:t>
            </a:r>
            <a:r>
              <a:rPr lang="en-US" altLang="zh-CN" dirty="0"/>
              <a:t> , X1e , z1d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存储密集型</a:t>
            </a:r>
            <a:r>
              <a:rPr lang="en-US" dirty="0"/>
              <a:t>:		HS1, D2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存储优化型</a:t>
            </a:r>
            <a:r>
              <a:rPr lang="en-US" dirty="0"/>
              <a:t>:		I3</a:t>
            </a:r>
            <a:r>
              <a:rPr lang="en-US" altLang="zh-CN" dirty="0"/>
              <a:t> ,I3en ,D2 ,H1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GPU:</a:t>
            </a:r>
            <a:r>
              <a:rPr lang="en-US" dirty="0"/>
              <a:t>			G</a:t>
            </a:r>
            <a:r>
              <a:rPr lang="en-US" altLang="zh-CN" dirty="0"/>
              <a:t>3 ,G4 ,P2 ,P3 ,F1</a:t>
            </a:r>
            <a:endParaRPr lang="en-US" dirty="0"/>
          </a:p>
        </p:txBody>
      </p:sp>
      <p:sp>
        <p:nvSpPr>
          <p:cNvPr id="21" name="Rectangle 13"/>
          <p:cNvSpPr/>
          <p:nvPr/>
        </p:nvSpPr>
        <p:spPr>
          <a:xfrm>
            <a:off x="156458" y="4031712"/>
            <a:ext cx="5958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EC2 </a:t>
            </a:r>
            <a:r>
              <a:rPr lang="zh-CN" altLang="en-US" sz="1400" dirty="0">
                <a:hlinkClick r:id="rId3"/>
              </a:rPr>
              <a:t>类型官网： </a:t>
            </a:r>
            <a:r>
              <a:rPr lang="en-US" sz="1400" dirty="0">
                <a:hlinkClick r:id="rId3"/>
              </a:rPr>
              <a:t>https://aws.amazon.com/ec2/instance-types/</a:t>
            </a:r>
            <a:r>
              <a:rPr lang="zh-CN" altLang="en-US" sz="1400" dirty="0"/>
              <a:t>　</a:t>
            </a:r>
            <a:endParaRPr 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29882F-C735-183F-9ECC-E6F1F88E09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291157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" y="101959"/>
            <a:ext cx="31258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292" tIns="33677" rIns="67292" bIns="33677" rtlCol="0" anchor="ctr"/>
          <a:lstStyle/>
          <a:p>
            <a:pPr algn="just"/>
            <a:r>
              <a:rPr lang="en-US" altLang="zh-CN" sz="2400" b="1" dirty="0"/>
              <a:t>EC2 </a:t>
            </a:r>
            <a:r>
              <a:rPr lang="zh-CN" altLang="en-US" sz="2400" b="1" dirty="0"/>
              <a:t>价格模型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76097" y="1171692"/>
            <a:ext cx="1500106" cy="252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200000"/>
              </a:lnSpc>
            </a:pPr>
            <a:r>
              <a:rPr lang="zh-CN" altLang="en-US" sz="1400" b="1" dirty="0">
                <a:latin typeface="Arial" panose="020B0604020202020204"/>
                <a:cs typeface="Arial" panose="020B0604020202020204"/>
              </a:rPr>
              <a:t>按需实例</a:t>
            </a:r>
            <a:r>
              <a:rPr lang="en-US" sz="1400" b="1" dirty="0">
                <a:latin typeface="Arial" panose="020B0604020202020204"/>
                <a:cs typeface="Arial" panose="020B0604020202020204"/>
              </a:rPr>
              <a:t> </a:t>
            </a:r>
          </a:p>
          <a:p>
            <a:endParaRPr lang="en-US" sz="8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按照小时支付使用费，没有长期承诺。</a:t>
            </a: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endParaRPr lang="en-US" sz="11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用于应付突发工作量和特定需求</a:t>
            </a:r>
            <a:endParaRPr lang="en-US" sz="1100" kern="1200" dirty="0">
              <a:latin typeface="Arial" panose="020B0604020202020204"/>
              <a:cs typeface="Arial" panose="020B0604020202020204"/>
              <a:sym typeface="Sketchetik Light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63347" y="1171692"/>
            <a:ext cx="1500106" cy="252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200000"/>
              </a:lnSpc>
            </a:pPr>
            <a:r>
              <a:rPr lang="zh-CN" altLang="en-US" sz="1400" b="1" dirty="0">
                <a:latin typeface="Arial" panose="020B0604020202020204"/>
                <a:cs typeface="Arial" panose="020B0604020202020204"/>
              </a:rPr>
              <a:t>预留实例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  <a:p>
            <a:endParaRPr lang="en-US" sz="8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预留实例容量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12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个月或者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36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个月，直接获得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30%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以上折扣用于降低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Amazon EC2 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费用。</a:t>
            </a: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endParaRPr lang="en-US" sz="11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kern="1200" dirty="0">
                <a:latin typeface="Arial" panose="020B0604020202020204"/>
                <a:cs typeface="Arial" panose="020B0604020202020204"/>
                <a:sym typeface="Sketchetik Light" charset="0"/>
              </a:rPr>
              <a:t>用于稳定和确定的工作量</a:t>
            </a:r>
            <a:endParaRPr lang="en-US" sz="1100" kern="1200" dirty="0">
              <a:latin typeface="Arial" panose="020B0604020202020204"/>
              <a:cs typeface="Arial" panose="020B0604020202020204"/>
              <a:sym typeface="Sketchetik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50597" y="1169555"/>
            <a:ext cx="1500106" cy="252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200000"/>
              </a:lnSpc>
            </a:pPr>
            <a:r>
              <a:rPr lang="zh-CN" altLang="en-US" sz="1400" b="1" dirty="0">
                <a:latin typeface="Arial" panose="020B0604020202020204"/>
                <a:cs typeface="Arial" panose="020B0604020202020204"/>
              </a:rPr>
              <a:t>竞价实例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  <a:p>
            <a:endParaRPr lang="en-US" sz="8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/>
              <a:t>您可以为剩余的 </a:t>
            </a:r>
            <a:r>
              <a:rPr lang="en-US" altLang="zh-CN" sz="1100" dirty="0"/>
              <a:t>Amazon EC2 </a:t>
            </a:r>
            <a:r>
              <a:rPr lang="zh-CN" altLang="en-US" sz="1100" dirty="0"/>
              <a:t>实例竞价，只要竞价超过了当前竞价，您就可以运行这些实例，当前竞价受供需关系影响而实时波动。</a:t>
            </a: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r>
              <a:rPr lang="zh-CN" altLang="en-US" sz="1100" dirty="0"/>
              <a:t>用于时间灵活又允许中断的任务，可以显著降低用户的计算成本。</a:t>
            </a:r>
            <a:endParaRPr lang="en-US"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37848" y="1169554"/>
            <a:ext cx="1500106" cy="252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200000"/>
              </a:lnSpc>
            </a:pPr>
            <a:r>
              <a:rPr lang="zh-CN" altLang="en-US" sz="1400" b="1" dirty="0">
                <a:latin typeface="Arial" panose="020B0604020202020204"/>
                <a:cs typeface="Arial" panose="020B0604020202020204"/>
              </a:rPr>
              <a:t>专用实例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  <a:p>
            <a:endParaRPr lang="en-US" sz="8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在独有硬件上运行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EC2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虚拟机。</a:t>
            </a: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endParaRPr lang="en-US" sz="11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用于高度敏感和合规性需求的场景。</a:t>
            </a:r>
            <a:endParaRPr lang="en-US" sz="1100" kern="1200" dirty="0">
              <a:latin typeface="Arial" panose="020B0604020202020204"/>
              <a:cs typeface="Arial" panose="020B0604020202020204"/>
              <a:sym typeface="Sketchetik Light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8847" y="1177265"/>
            <a:ext cx="1500106" cy="252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200000"/>
              </a:lnSpc>
            </a:pPr>
            <a:r>
              <a:rPr lang="zh-CN" altLang="en-US" sz="1400" b="1" dirty="0">
                <a:latin typeface="Arial" panose="020B0604020202020204"/>
                <a:cs typeface="Arial" panose="020B0604020202020204"/>
              </a:rPr>
              <a:t>免费使用套餐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  <a:p>
            <a:endParaRPr lang="en-US" sz="8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</a:rPr>
              <a:t>提供的资源可供学习和测试</a:t>
            </a:r>
            <a:r>
              <a:rPr lang="en-US" altLang="zh-CN" sz="1100" dirty="0">
                <a:latin typeface="Arial" panose="020B0604020202020204"/>
                <a:cs typeface="Arial" panose="020B0604020202020204"/>
              </a:rPr>
              <a:t>AWS</a:t>
            </a:r>
            <a:r>
              <a:rPr lang="zh-CN" altLang="en-US" sz="1100" dirty="0">
                <a:latin typeface="Arial" panose="020B0604020202020204"/>
                <a:cs typeface="Arial" panose="020B0604020202020204"/>
              </a:rPr>
              <a:t>。</a:t>
            </a:r>
            <a:br>
              <a:rPr lang="en-US" sz="1100" dirty="0">
                <a:latin typeface="Arial" panose="020B0604020202020204"/>
                <a:cs typeface="Arial" panose="020B0604020202020204"/>
              </a:rPr>
            </a:br>
            <a:endParaRPr lang="en-US" sz="1100" dirty="0">
              <a:latin typeface="Arial" panose="020B0604020202020204"/>
              <a:cs typeface="Arial" panose="020B0604020202020204"/>
            </a:endParaRPr>
          </a:p>
          <a:p>
            <a:endParaRPr lang="en-US" sz="1100" dirty="0">
              <a:latin typeface="Arial" panose="020B0604020202020204"/>
              <a:cs typeface="Arial" panose="020B0604020202020204"/>
            </a:endParaRPr>
          </a:p>
          <a:p>
            <a:endParaRPr lang="en-US" sz="1100" dirty="0">
              <a:latin typeface="Arial" panose="020B0604020202020204"/>
              <a:cs typeface="Arial" panose="020B0604020202020204"/>
            </a:endParaRPr>
          </a:p>
          <a:p>
            <a:r>
              <a:rPr lang="zh-CN" altLang="en-US" sz="1100" dirty="0">
                <a:latin typeface="Arial" panose="020B0604020202020204"/>
                <a:cs typeface="Arial" panose="020B0604020202020204"/>
                <a:sym typeface="Sketchetik Light" charset="0"/>
              </a:rPr>
              <a:t>主要用来入门和测试</a:t>
            </a:r>
            <a:endParaRPr lang="en-US" sz="1100" kern="1200" dirty="0">
              <a:latin typeface="Arial" panose="020B0604020202020204"/>
              <a:cs typeface="Arial" panose="020B0604020202020204"/>
              <a:sym typeface="Sketchetik Ligh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85807" y="1226651"/>
            <a:ext cx="0" cy="3326303"/>
          </a:xfrm>
          <a:prstGeom prst="line">
            <a:avLst/>
          </a:prstGeom>
          <a:ln w="12700" cmpd="sng">
            <a:solidFill>
              <a:srgbClr val="FAA6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88229" y="1226651"/>
            <a:ext cx="0" cy="3326303"/>
          </a:xfrm>
          <a:prstGeom prst="line">
            <a:avLst/>
          </a:prstGeom>
          <a:ln w="12700" cmpd="sng">
            <a:solidFill>
              <a:srgbClr val="FAA6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1029" y="1226651"/>
            <a:ext cx="0" cy="3326303"/>
          </a:xfrm>
          <a:prstGeom prst="line">
            <a:avLst/>
          </a:prstGeom>
          <a:ln w="12700" cmpd="sng">
            <a:solidFill>
              <a:srgbClr val="FAA6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78639" y="1226651"/>
            <a:ext cx="0" cy="3326303"/>
          </a:xfrm>
          <a:prstGeom prst="line">
            <a:avLst/>
          </a:prstGeom>
          <a:ln w="12700" cmpd="sng">
            <a:solidFill>
              <a:srgbClr val="FAA6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eserved-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962400" y="3486150"/>
            <a:ext cx="1295400" cy="762128"/>
          </a:xfrm>
          <a:prstGeom prst="rect">
            <a:avLst/>
          </a:prstGeom>
        </p:spPr>
      </p:pic>
      <p:pic>
        <p:nvPicPr>
          <p:cNvPr id="13" name="Picture 12" descr="Free-Tier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04800" y="3486150"/>
            <a:ext cx="1295400" cy="762128"/>
          </a:xfrm>
          <a:prstGeom prst="rect">
            <a:avLst/>
          </a:prstGeom>
        </p:spPr>
      </p:pic>
      <p:pic>
        <p:nvPicPr>
          <p:cNvPr id="14" name="Picture 13" descr="On-Demand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133600" y="3486150"/>
            <a:ext cx="1295400" cy="762128"/>
          </a:xfrm>
          <a:prstGeom prst="rect">
            <a:avLst/>
          </a:prstGeom>
        </p:spPr>
      </p:pic>
      <p:pic>
        <p:nvPicPr>
          <p:cNvPr id="15" name="Picture 14" descr="Spot-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791200" y="3486150"/>
            <a:ext cx="1295400" cy="762128"/>
          </a:xfrm>
          <a:prstGeom prst="rect">
            <a:avLst/>
          </a:prstGeom>
        </p:spPr>
      </p:pic>
      <p:pic>
        <p:nvPicPr>
          <p:cNvPr id="16" name="Picture 15" descr="Reserved-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67600" y="3486150"/>
            <a:ext cx="1295400" cy="762128"/>
          </a:xfrm>
          <a:prstGeom prst="rect">
            <a:avLst/>
          </a:prstGeom>
        </p:spPr>
      </p:pic>
      <p:pic>
        <p:nvPicPr>
          <p:cNvPr id="17" name="Picture 16" descr="lock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001000" y="3638551"/>
            <a:ext cx="322838" cy="382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9B76A5-1328-1621-0917-5AFFF04ED4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8229600" cy="539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提供如下方式进行云服务器的配置和管理：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5995"/>
            <a:ext cx="8229600" cy="230425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控制台：提供的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服务界面，用于配置和管理云服务器。</a:t>
            </a:r>
          </a:p>
          <a:p>
            <a:r>
              <a:rPr lang="en-US" altLang="zh-CN" sz="2400" dirty="0"/>
              <a:t>API</a:t>
            </a:r>
            <a:r>
              <a:rPr lang="zh-CN" altLang="en-US" sz="2400" dirty="0"/>
              <a:t>：也提供了 </a:t>
            </a:r>
            <a:r>
              <a:rPr lang="en-US" altLang="zh-CN" sz="2400" dirty="0"/>
              <a:t>API </a:t>
            </a:r>
            <a:r>
              <a:rPr lang="zh-CN" altLang="en-US" sz="2400" dirty="0"/>
              <a:t>接口方便您管理云服务器。</a:t>
            </a:r>
          </a:p>
          <a:p>
            <a:r>
              <a:rPr lang="en-US" altLang="zh-CN" sz="2400" dirty="0"/>
              <a:t>SDK</a:t>
            </a:r>
            <a:r>
              <a:rPr lang="zh-CN" altLang="en-US" sz="2400" dirty="0"/>
              <a:t>：您可以使用 </a:t>
            </a:r>
            <a:r>
              <a:rPr lang="en-US" altLang="zh-CN" sz="2400" dirty="0"/>
              <a:t>SDK </a:t>
            </a:r>
            <a:r>
              <a:rPr lang="zh-CN" altLang="en-US" sz="2400" dirty="0"/>
              <a:t>编程 或使用命令行工具</a:t>
            </a:r>
            <a:r>
              <a:rPr lang="en-US" altLang="zh-CN" sz="2400" dirty="0"/>
              <a:t>CLI</a:t>
            </a:r>
            <a:r>
              <a:rPr lang="zh-CN" altLang="en-US" sz="2400" dirty="0"/>
              <a:t>调用 </a:t>
            </a:r>
            <a:r>
              <a:rPr lang="en-US" altLang="zh-CN" sz="2400" dirty="0"/>
              <a:t>API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6D774-F224-B238-897B-6657D612A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62" y="4302551"/>
            <a:ext cx="1904438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 Template_AWS Summits_Pacific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PT Template_AWS Summits_Pacific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PT Template_AWS Summits_Pacific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2665</Words>
  <Application>Microsoft Office PowerPoint</Application>
  <PresentationFormat>全屏显示(16:9)</PresentationFormat>
  <Paragraphs>312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Amazon Ember</vt:lpstr>
      <vt:lpstr>-apple-system</vt:lpstr>
      <vt:lpstr>Courier</vt:lpstr>
      <vt:lpstr>help-font</vt:lpstr>
      <vt:lpstr>Helvetica Neue</vt:lpstr>
      <vt:lpstr>Helvetica Neue Light</vt:lpstr>
      <vt:lpstr>pingfang SC</vt:lpstr>
      <vt:lpstr>黑体</vt:lpstr>
      <vt:lpstr>Arial</vt:lpstr>
      <vt:lpstr>Calibri</vt:lpstr>
      <vt:lpstr>Consolas</vt:lpstr>
      <vt:lpstr>Lucida Console</vt:lpstr>
      <vt:lpstr>Times New Roman</vt:lpstr>
      <vt:lpstr>Office Theme</vt:lpstr>
      <vt:lpstr>PPT Template_AWS Summits_Pacific_LIGHT</vt:lpstr>
      <vt:lpstr>1_PPT Template_AWS Summits_Pacific_LIGHT</vt:lpstr>
      <vt:lpstr>2_PPT Template_AWS Summits_Pacific_LIGHT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提供如下方式进行云服务器的配置和管理：</vt:lpstr>
      <vt:lpstr>PowerPoint 演示文稿</vt:lpstr>
      <vt:lpstr>地域和可用区</vt:lpstr>
      <vt:lpstr>Amazon 系统映像 (AMI)</vt:lpstr>
      <vt:lpstr>PowerPoint 演示文稿</vt:lpstr>
      <vt:lpstr>弹性IP (Elastic IP)</vt:lpstr>
      <vt:lpstr>弹性网卡 Elastic network interface</vt:lpstr>
      <vt:lpstr>重启、停止与终止之间的区别</vt:lpstr>
      <vt:lpstr>实例的生命周期</vt:lpstr>
      <vt:lpstr>PowerPoint 演示文稿</vt:lpstr>
      <vt:lpstr>更多资源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William</dc:creator>
  <cp:lastModifiedBy>m baby</cp:lastModifiedBy>
  <cp:revision>490</cp:revision>
  <cp:lastPrinted>2016-12-25T15:10:31Z</cp:lastPrinted>
  <dcterms:created xsi:type="dcterms:W3CDTF">2013-07-15T06:51:00Z</dcterms:created>
  <dcterms:modified xsi:type="dcterms:W3CDTF">2022-09-20T10:08:41Z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