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80" r:id="rId3"/>
    <p:sldId id="298" r:id="rId4"/>
    <p:sldId id="289" r:id="rId5"/>
    <p:sldId id="287" r:id="rId6"/>
    <p:sldId id="288" r:id="rId7"/>
    <p:sldId id="290" r:id="rId8"/>
    <p:sldId id="291" r:id="rId9"/>
    <p:sldId id="292" r:id="rId10"/>
    <p:sldId id="293" r:id="rId11"/>
    <p:sldId id="294" r:id="rId12"/>
    <p:sldId id="295" r:id="rId13"/>
    <p:sldId id="296" r:id="rId14"/>
    <p:sldId id="297" r:id="rId15"/>
    <p:sldId id="286" r:id="rId16"/>
    <p:sldId id="28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6" autoAdjust="0"/>
    <p:restoredTop sz="94270" autoAdjust="0"/>
  </p:normalViewPr>
  <p:slideViewPr>
    <p:cSldViewPr>
      <p:cViewPr varScale="1">
        <p:scale>
          <a:sx n="42" d="100"/>
          <a:sy n="42" d="100"/>
        </p:scale>
        <p:origin x="60" y="720"/>
      </p:cViewPr>
      <p:guideLst>
        <p:guide orient="horz" pos="2135"/>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42F28-3563-4B41-B135-4BF9DA9DE0B0}" type="datetimeFigureOut">
              <a:rPr lang="zh-CN" altLang="en-US" smtClean="0"/>
              <a:t>2022/8/18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0B505-6E03-456C-ADE4-66C9D4A8CFB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2</a:t>
            </a:fld>
            <a:endParaRPr lang="zh-CN" altLang="en-US"/>
          </a:p>
        </p:txBody>
      </p:sp>
    </p:spTree>
    <p:extLst>
      <p:ext uri="{BB962C8B-B14F-4D97-AF65-F5344CB8AC3E}">
        <p14:creationId xmlns:p14="http://schemas.microsoft.com/office/powerpoint/2010/main" val="2480313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从测试流程引入：</a:t>
            </a:r>
          </a:p>
        </p:txBody>
      </p:sp>
      <p:sp>
        <p:nvSpPr>
          <p:cNvPr id="4" name="灯片编号占位符 3"/>
          <p:cNvSpPr>
            <a:spLocks noGrp="1"/>
          </p:cNvSpPr>
          <p:nvPr>
            <p:ph type="sldNum" sz="quarter" idx="5"/>
          </p:nvPr>
        </p:nvSpPr>
        <p:spPr/>
        <p:txBody>
          <a:bodyPr/>
          <a:lstStyle/>
          <a:p>
            <a:fld id="{5CF0B505-6E03-456C-ADE4-66C9D4A8CFB6}" type="slidenum">
              <a:rPr lang="zh-CN" altLang="en-US" smtClean="0"/>
              <a:t>13</a:t>
            </a:fld>
            <a:endParaRPr lang="zh-CN" altLang="en-US"/>
          </a:p>
        </p:txBody>
      </p:sp>
    </p:spTree>
    <p:extLst>
      <p:ext uri="{BB962C8B-B14F-4D97-AF65-F5344CB8AC3E}">
        <p14:creationId xmlns:p14="http://schemas.microsoft.com/office/powerpoint/2010/main" val="849689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从技术、管理、其他（项目经理、售前工程师）</a:t>
            </a:r>
            <a:endParaRPr lang="en-US" altLang="zh-CN" dirty="0"/>
          </a:p>
          <a:p>
            <a:r>
              <a:rPr lang="zh-CN" altLang="en-US" dirty="0"/>
              <a:t>升级过程：考试</a:t>
            </a:r>
            <a:r>
              <a:rPr lang="en-US" altLang="zh-CN" dirty="0"/>
              <a:t>+</a:t>
            </a:r>
            <a:r>
              <a:rPr lang="zh-CN" altLang="en-US" dirty="0"/>
              <a:t>答辩，进行技能鉴定</a:t>
            </a:r>
            <a:endParaRPr lang="en-US" altLang="zh-CN"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14</a:t>
            </a:fld>
            <a:endParaRPr lang="zh-CN" altLang="en-US"/>
          </a:p>
        </p:txBody>
      </p:sp>
    </p:spTree>
    <p:extLst>
      <p:ext uri="{BB962C8B-B14F-4D97-AF65-F5344CB8AC3E}">
        <p14:creationId xmlns:p14="http://schemas.microsoft.com/office/powerpoint/2010/main" val="392234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举例讲框架：个人</a:t>
            </a:r>
            <a:r>
              <a:rPr lang="en-US" altLang="zh-CN" dirty="0"/>
              <a:t>PC</a:t>
            </a:r>
            <a:r>
              <a:rPr lang="zh-CN" altLang="en-US" dirty="0"/>
              <a:t>：硬件</a:t>
            </a:r>
            <a:r>
              <a:rPr lang="en-US" altLang="zh-CN" dirty="0"/>
              <a:t>+windows+ office</a:t>
            </a:r>
            <a:r>
              <a:rPr lang="zh-CN" altLang="en-US" dirty="0"/>
              <a:t>、微信、</a:t>
            </a:r>
            <a:r>
              <a:rPr lang="en-US" altLang="zh-CN" dirty="0"/>
              <a:t>QQ</a:t>
            </a:r>
            <a:r>
              <a:rPr lang="zh-CN" altLang="en-US" dirty="0"/>
              <a:t>；智能电视</a:t>
            </a:r>
            <a:r>
              <a:rPr lang="en-US" altLang="zh-CN" dirty="0"/>
              <a:t>/</a:t>
            </a:r>
            <a:r>
              <a:rPr lang="zh-CN" altLang="en-US" dirty="0"/>
              <a:t>手表：硬件</a:t>
            </a:r>
            <a:r>
              <a:rPr lang="en-US" altLang="zh-CN" dirty="0"/>
              <a:t>+Android +</a:t>
            </a:r>
            <a:r>
              <a:rPr lang="zh-CN" altLang="en-US" dirty="0"/>
              <a:t>应用市场下载应用软件</a:t>
            </a:r>
            <a:endParaRPr lang="en-US" altLang="zh-CN" dirty="0"/>
          </a:p>
          <a:p>
            <a:r>
              <a:rPr lang="zh-CN" altLang="en-US" dirty="0"/>
              <a:t>什么是服务器：以</a:t>
            </a:r>
            <a:r>
              <a:rPr lang="en-US" altLang="zh-CN" dirty="0" err="1"/>
              <a:t>jd</a:t>
            </a:r>
            <a:r>
              <a:rPr lang="zh-CN" altLang="en-US" dirty="0"/>
              <a:t>，</a:t>
            </a:r>
            <a:r>
              <a:rPr lang="en-US" altLang="zh-CN" dirty="0"/>
              <a:t>tb</a:t>
            </a:r>
            <a:r>
              <a:rPr lang="zh-CN" altLang="en-US" dirty="0"/>
              <a:t>创建用户登录为例，或可</a:t>
            </a:r>
            <a:r>
              <a:rPr lang="en-US" altLang="zh-CN" dirty="0" err="1"/>
              <a:t>baidu</a:t>
            </a:r>
            <a:r>
              <a:rPr lang="zh-CN" altLang="en-US" dirty="0"/>
              <a:t>查看</a:t>
            </a:r>
          </a:p>
        </p:txBody>
      </p:sp>
      <p:sp>
        <p:nvSpPr>
          <p:cNvPr id="4" name="灯片编号占位符 3"/>
          <p:cNvSpPr>
            <a:spLocks noGrp="1"/>
          </p:cNvSpPr>
          <p:nvPr>
            <p:ph type="sldNum" sz="quarter" idx="5"/>
          </p:nvPr>
        </p:nvSpPr>
        <p:spPr/>
        <p:txBody>
          <a:bodyPr/>
          <a:lstStyle/>
          <a:p>
            <a:fld id="{5CF0B505-6E03-456C-ADE4-66C9D4A8CFB6}" type="slidenum">
              <a:rPr lang="zh-CN" altLang="en-US" smtClean="0"/>
              <a:t>3</a:t>
            </a:fld>
            <a:endParaRPr lang="zh-CN" altLang="en-US"/>
          </a:p>
        </p:txBody>
      </p:sp>
    </p:spTree>
    <p:extLst>
      <p:ext uri="{BB962C8B-B14F-4D97-AF65-F5344CB8AC3E}">
        <p14:creationId xmlns:p14="http://schemas.microsoft.com/office/powerpoint/2010/main" val="3515717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、程序：</a:t>
            </a:r>
            <a:r>
              <a:rPr lang="en-US" altLang="zh-CN" dirty="0"/>
              <a:t>QQ</a:t>
            </a:r>
            <a:r>
              <a:rPr lang="zh-CN" altLang="en-US" dirty="0"/>
              <a:t>、微信</a:t>
            </a:r>
            <a:endParaRPr lang="en-US" altLang="zh-CN" dirty="0"/>
          </a:p>
          <a:p>
            <a:r>
              <a:rPr lang="en-US" altLang="zh-CN" dirty="0"/>
              <a:t>2</a:t>
            </a:r>
            <a:r>
              <a:rPr lang="zh-CN" altLang="en-US" dirty="0"/>
              <a:t>、文档：用户手册，打开文档演示</a:t>
            </a:r>
            <a:endParaRPr lang="en-US" altLang="zh-CN" dirty="0"/>
          </a:p>
          <a:p>
            <a:r>
              <a:rPr lang="en-US" altLang="zh-CN" dirty="0"/>
              <a:t>3</a:t>
            </a:r>
            <a:r>
              <a:rPr lang="zh-CN" altLang="en-US" dirty="0"/>
              <a:t>、数据：举例用户登录时用户名密码</a:t>
            </a:r>
          </a:p>
        </p:txBody>
      </p:sp>
      <p:sp>
        <p:nvSpPr>
          <p:cNvPr id="4" name="灯片编号占位符 3"/>
          <p:cNvSpPr>
            <a:spLocks noGrp="1"/>
          </p:cNvSpPr>
          <p:nvPr>
            <p:ph type="sldNum" sz="quarter" idx="10"/>
          </p:nvPr>
        </p:nvSpPr>
        <p:spPr/>
        <p:txBody>
          <a:bodyPr/>
          <a:lstStyle/>
          <a:p>
            <a:fld id="{5CF0B505-6E03-456C-ADE4-66C9D4A8CFB6}"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b="0" i="0" dirty="0">
                <a:solidFill>
                  <a:srgbClr val="191919"/>
                </a:solidFill>
                <a:effectLst/>
                <a:latin typeface="PingFang SC"/>
              </a:rPr>
              <a:t>时间计算不精确以及计算机算术错误导致了系统故障，每</a:t>
            </a:r>
            <a:r>
              <a:rPr lang="en-US" altLang="zh-CN" sz="1000" b="0" i="0" dirty="0">
                <a:solidFill>
                  <a:srgbClr val="191919"/>
                </a:solidFill>
                <a:effectLst/>
                <a:latin typeface="PingFang SC"/>
              </a:rPr>
              <a:t>100</a:t>
            </a:r>
            <a:r>
              <a:rPr lang="zh-CN" altLang="en-US" sz="1000" b="0" i="0" dirty="0">
                <a:solidFill>
                  <a:srgbClr val="191919"/>
                </a:solidFill>
                <a:effectLst/>
                <a:latin typeface="PingFang SC"/>
              </a:rPr>
              <a:t>个小时软件时钟延迟几毫秒</a:t>
            </a:r>
            <a:endParaRPr lang="en-US" altLang="zh-CN" sz="1000" b="0" i="0" dirty="0">
              <a:solidFill>
                <a:srgbClr val="191919"/>
              </a:solidFill>
              <a:effectLst/>
              <a:latin typeface="PingFang SC"/>
            </a:endParaRPr>
          </a:p>
          <a:p>
            <a:r>
              <a:rPr lang="zh-CN" altLang="en-US" sz="1200" b="0" i="0" dirty="0">
                <a:solidFill>
                  <a:srgbClr val="191919"/>
                </a:solidFill>
                <a:effectLst/>
                <a:latin typeface="PingFang SC"/>
              </a:rPr>
              <a:t>微处理器芯片的浮点计算单元出现了一个 </a:t>
            </a:r>
            <a:r>
              <a:rPr lang="en-US" altLang="zh-CN" sz="1200" b="0" i="0" dirty="0">
                <a:solidFill>
                  <a:srgbClr val="191919"/>
                </a:solidFill>
                <a:effectLst/>
                <a:latin typeface="PingFang SC"/>
              </a:rPr>
              <a:t>Bug</a:t>
            </a:r>
            <a:r>
              <a:rPr lang="zh-CN" altLang="en-US" sz="1200" b="0" i="0" dirty="0">
                <a:solidFill>
                  <a:srgbClr val="191919"/>
                </a:solidFill>
                <a:effectLst/>
                <a:latin typeface="PingFang SC"/>
              </a:rPr>
              <a:t>，对于</a:t>
            </a:r>
            <a:r>
              <a:rPr lang="zh-CN" altLang="en-US" b="0" i="0" dirty="0">
                <a:solidFill>
                  <a:srgbClr val="191919"/>
                </a:solidFill>
                <a:effectLst/>
                <a:latin typeface="PingFang SC"/>
              </a:rPr>
              <a:t>精确计算，处理器将返回不正确的十进制值。</a:t>
            </a:r>
            <a:r>
              <a:rPr lang="en-US" altLang="zh-CN" b="0" i="0" dirty="0">
                <a:solidFill>
                  <a:srgbClr val="191919"/>
                </a:solidFill>
                <a:effectLst/>
                <a:latin typeface="PingFang SC"/>
              </a:rPr>
              <a:t>500</a:t>
            </a:r>
            <a:r>
              <a:rPr lang="zh-CN" altLang="en-US" b="0" i="0" dirty="0">
                <a:solidFill>
                  <a:srgbClr val="191919"/>
                </a:solidFill>
                <a:effectLst/>
                <a:latin typeface="PingFang SC"/>
              </a:rPr>
              <a:t>万个在用，召回，</a:t>
            </a:r>
            <a:r>
              <a:rPr lang="en-US" altLang="zh-CN" b="0" i="0" dirty="0">
                <a:solidFill>
                  <a:srgbClr val="191919"/>
                </a:solidFill>
                <a:effectLst/>
                <a:latin typeface="PingFang SC"/>
              </a:rPr>
              <a:t>5</a:t>
            </a:r>
            <a:r>
              <a:rPr lang="zh-CN" altLang="en-US" b="0" i="0" dirty="0">
                <a:solidFill>
                  <a:srgbClr val="191919"/>
                </a:solidFill>
                <a:effectLst/>
                <a:latin typeface="PingFang SC"/>
              </a:rPr>
              <a:t>亿美金</a:t>
            </a:r>
            <a:endParaRPr lang="en-US" altLang="zh-CN" sz="1200" b="0" i="0" dirty="0">
              <a:solidFill>
                <a:srgbClr val="191919"/>
              </a:solidFill>
              <a:effectLst/>
              <a:latin typeface="PingFang SC"/>
            </a:endParaRPr>
          </a:p>
          <a:p>
            <a:r>
              <a:rPr lang="zh-CN" altLang="en-US" dirty="0"/>
              <a:t>：海陆空停运</a:t>
            </a:r>
          </a:p>
        </p:txBody>
      </p:sp>
      <p:sp>
        <p:nvSpPr>
          <p:cNvPr id="4" name="灯片编号占位符 3"/>
          <p:cNvSpPr>
            <a:spLocks noGrp="1"/>
          </p:cNvSpPr>
          <p:nvPr>
            <p:ph type="sldNum" sz="quarter" idx="5"/>
          </p:nvPr>
        </p:nvSpPr>
        <p:spPr/>
        <p:txBody>
          <a:bodyPr/>
          <a:lstStyle/>
          <a:p>
            <a:fld id="{5CF0B505-6E03-456C-ADE4-66C9D4A8CFB6}" type="slidenum">
              <a:rPr lang="zh-CN" altLang="en-US" smtClean="0"/>
              <a:t>5</a:t>
            </a:fld>
            <a:endParaRPr lang="zh-CN" altLang="en-US"/>
          </a:p>
        </p:txBody>
      </p:sp>
    </p:spTree>
    <p:extLst>
      <p:ext uri="{BB962C8B-B14F-4D97-AF65-F5344CB8AC3E}">
        <p14:creationId xmlns:p14="http://schemas.microsoft.com/office/powerpoint/2010/main" val="3515113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60-70</a:t>
            </a:r>
            <a:r>
              <a:rPr lang="zh-CN" altLang="en-US" dirty="0"/>
              <a:t>年代 梅尔思</a:t>
            </a:r>
            <a:endParaRPr lang="en-US" altLang="zh-CN" dirty="0"/>
          </a:p>
          <a:p>
            <a:r>
              <a:rPr lang="en-US" altLang="zh-CN" dirty="0"/>
              <a:t>IEEE </a:t>
            </a:r>
            <a:r>
              <a:rPr lang="zh-CN" altLang="en-US" dirty="0"/>
              <a:t>美国 </a:t>
            </a:r>
            <a:r>
              <a:rPr lang="zh-CN" altLang="en-US" b="0" i="0" dirty="0">
                <a:solidFill>
                  <a:srgbClr val="333333"/>
                </a:solidFill>
                <a:effectLst/>
                <a:latin typeface="Arial" panose="020B0604020202020204" pitchFamily="34" charset="0"/>
              </a:rPr>
              <a:t>电气与电子工程师协会</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平均：</a:t>
            </a:r>
            <a:r>
              <a:rPr lang="en-US" altLang="zh-CN" dirty="0"/>
              <a:t>25</a:t>
            </a:r>
            <a:r>
              <a:rPr lang="zh-CN" altLang="en-US" dirty="0"/>
              <a:t>个</a:t>
            </a:r>
            <a:r>
              <a:rPr lang="en-US" altLang="zh-CN" dirty="0"/>
              <a:t>/</a:t>
            </a:r>
            <a:r>
              <a:rPr lang="zh-CN" altLang="en-US" dirty="0"/>
              <a:t>千行，</a:t>
            </a:r>
            <a:r>
              <a:rPr lang="en-US" altLang="zh-CN" dirty="0"/>
              <a:t>Microsoft</a:t>
            </a:r>
            <a:r>
              <a:rPr lang="zh-CN" altLang="en-US" dirty="0"/>
              <a:t>：</a:t>
            </a:r>
            <a:r>
              <a:rPr lang="en-US" altLang="zh-CN" dirty="0"/>
              <a:t>0.5</a:t>
            </a:r>
            <a:r>
              <a:rPr lang="zh-CN" altLang="en-US" dirty="0"/>
              <a:t>个</a:t>
            </a:r>
            <a:r>
              <a:rPr lang="en-US" altLang="zh-CN" dirty="0"/>
              <a:t>/</a:t>
            </a:r>
            <a:r>
              <a:rPr lang="zh-CN" altLang="en-US" dirty="0"/>
              <a:t>千行</a:t>
            </a:r>
          </a:p>
        </p:txBody>
      </p:sp>
      <p:sp>
        <p:nvSpPr>
          <p:cNvPr id="4" name="灯片编号占位符 3"/>
          <p:cNvSpPr>
            <a:spLocks noGrp="1"/>
          </p:cNvSpPr>
          <p:nvPr>
            <p:ph type="sldNum" sz="quarter" idx="5"/>
          </p:nvPr>
        </p:nvSpPr>
        <p:spPr/>
        <p:txBody>
          <a:bodyPr/>
          <a:lstStyle/>
          <a:p>
            <a:fld id="{5CF0B505-6E03-456C-ADE4-66C9D4A8CFB6}" type="slidenum">
              <a:rPr lang="zh-CN" altLang="en-US" smtClean="0"/>
              <a:t>7</a:t>
            </a:fld>
            <a:endParaRPr lang="zh-CN" altLang="en-US"/>
          </a:p>
        </p:txBody>
      </p:sp>
    </p:spTree>
    <p:extLst>
      <p:ext uri="{BB962C8B-B14F-4D97-AF65-F5344CB8AC3E}">
        <p14:creationId xmlns:p14="http://schemas.microsoft.com/office/powerpoint/2010/main" val="3010646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质量：开发和测试对版本质量的认知不一致</a:t>
            </a:r>
          </a:p>
        </p:txBody>
      </p:sp>
      <p:sp>
        <p:nvSpPr>
          <p:cNvPr id="4" name="灯片编号占位符 3"/>
          <p:cNvSpPr>
            <a:spLocks noGrp="1"/>
          </p:cNvSpPr>
          <p:nvPr>
            <p:ph type="sldNum" sz="quarter" idx="5"/>
          </p:nvPr>
        </p:nvSpPr>
        <p:spPr/>
        <p:txBody>
          <a:bodyPr/>
          <a:lstStyle/>
          <a:p>
            <a:fld id="{5CF0B505-6E03-456C-ADE4-66C9D4A8CFB6}" type="slidenum">
              <a:rPr lang="zh-CN" altLang="en-US" smtClean="0"/>
              <a:t>10</a:t>
            </a:fld>
            <a:endParaRPr lang="zh-CN" altLang="en-US"/>
          </a:p>
        </p:txBody>
      </p:sp>
    </p:spTree>
    <p:extLst>
      <p:ext uri="{BB962C8B-B14F-4D97-AF65-F5344CB8AC3E}">
        <p14:creationId xmlns:p14="http://schemas.microsoft.com/office/powerpoint/2010/main" val="664389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数据库：主流的有</a:t>
            </a:r>
            <a:r>
              <a:rPr lang="en-US" altLang="zh-CN" dirty="0" err="1"/>
              <a:t>mysql</a:t>
            </a:r>
            <a:r>
              <a:rPr lang="zh-CN" altLang="en-US" dirty="0"/>
              <a:t>和</a:t>
            </a:r>
            <a:r>
              <a:rPr lang="en-US" altLang="zh-CN" dirty="0"/>
              <a:t>oracle</a:t>
            </a:r>
            <a:r>
              <a:rPr lang="zh-CN" altLang="en-US" dirty="0"/>
              <a:t>，</a:t>
            </a:r>
            <a:r>
              <a:rPr lang="en-US" altLang="zh-CN" dirty="0"/>
              <a:t>oracle</a:t>
            </a:r>
            <a:r>
              <a:rPr lang="zh-CN" altLang="en-US" dirty="0"/>
              <a:t>太贵了</a:t>
            </a:r>
            <a:r>
              <a:rPr lang="en-US" altLang="zh-CN" dirty="0"/>
              <a:t> </a:t>
            </a:r>
          </a:p>
          <a:p>
            <a:r>
              <a:rPr lang="zh-CN" altLang="en-US" dirty="0"/>
              <a:t>业务知识：结合一个故事来讲</a:t>
            </a:r>
            <a:endParaRPr lang="en-US" altLang="zh-CN" dirty="0"/>
          </a:p>
          <a:p>
            <a:r>
              <a:rPr lang="zh-CN" altLang="en-US" dirty="0"/>
              <a:t>外语：计算机常用的术语</a:t>
            </a:r>
          </a:p>
        </p:txBody>
      </p:sp>
      <p:sp>
        <p:nvSpPr>
          <p:cNvPr id="4" name="灯片编号占位符 3"/>
          <p:cNvSpPr>
            <a:spLocks noGrp="1"/>
          </p:cNvSpPr>
          <p:nvPr>
            <p:ph type="sldNum" sz="quarter" idx="5"/>
          </p:nvPr>
        </p:nvSpPr>
        <p:spPr/>
        <p:txBody>
          <a:bodyPr/>
          <a:lstStyle/>
          <a:p>
            <a:fld id="{5CF0B505-6E03-456C-ADE4-66C9D4A8CFB6}" type="slidenum">
              <a:rPr lang="zh-CN" altLang="en-US" smtClean="0"/>
              <a:t>11</a:t>
            </a:fld>
            <a:endParaRPr lang="zh-CN" altLang="en-US"/>
          </a:p>
        </p:txBody>
      </p:sp>
    </p:spTree>
    <p:extLst>
      <p:ext uri="{BB962C8B-B14F-4D97-AF65-F5344CB8AC3E}">
        <p14:creationId xmlns:p14="http://schemas.microsoft.com/office/powerpoint/2010/main" val="106790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责任心，耐心，细心；沟通力，洞察力；团队精神</a:t>
            </a:r>
            <a:endParaRPr lang="en-US" altLang="zh-CN" dirty="0"/>
          </a:p>
          <a:p>
            <a:r>
              <a:rPr lang="zh-CN" altLang="en-US" dirty="0"/>
              <a:t>以面试为例引入：技术面试</a:t>
            </a:r>
            <a:r>
              <a:rPr lang="en-US" altLang="zh-CN" dirty="0"/>
              <a:t>---》</a:t>
            </a:r>
            <a:r>
              <a:rPr lang="zh-CN" altLang="en-US" dirty="0"/>
              <a:t>领导复试（关注人事相关的）</a:t>
            </a:r>
            <a:endParaRPr lang="en-US" altLang="zh-CN" dirty="0"/>
          </a:p>
          <a:p>
            <a:r>
              <a:rPr lang="zh-CN" altLang="en-US" dirty="0"/>
              <a:t>洞察力：</a:t>
            </a:r>
            <a:r>
              <a:rPr lang="zh-CN" altLang="zh-CN" sz="1800" dirty="0">
                <a:effectLst/>
                <a:ea typeface="等线" panose="02010600030101010101" pitchFamily="2" charset="-122"/>
                <a:cs typeface="Times New Roman" panose="02020603050405020304" pitchFamily="18" charset="0"/>
              </a:rPr>
              <a:t>深入事物或问题的能力</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7" name="矩形 6"/>
          <p:cNvSpPr/>
          <p:nvPr userDrawn="1"/>
        </p:nvSpPr>
        <p:spPr>
          <a:xfrm>
            <a:off x="0" y="1340768"/>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sp>
        <p:nvSpPr>
          <p:cNvPr id="9" name="文本框 8"/>
          <p:cNvSpPr txBox="1"/>
          <p:nvPr userDrawn="1"/>
        </p:nvSpPr>
        <p:spPr>
          <a:xfrm>
            <a:off x="7914192" y="674102"/>
            <a:ext cx="4134465" cy="523220"/>
          </a:xfrm>
          <a:prstGeom prst="rect">
            <a:avLst/>
          </a:prstGeom>
          <a:noFill/>
        </p:spPr>
        <p:txBody>
          <a:bodyPr wrap="non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你值得信赖的</a:t>
            </a:r>
            <a:r>
              <a:rPr lang="en-US" altLang="zh-CN" sz="2800" b="1" dirty="0">
                <a:solidFill>
                  <a:srgbClr val="0070C0"/>
                </a:solidFill>
                <a:latin typeface="楷体" panose="02010609060101010101" pitchFamily="49" charset="-122"/>
                <a:ea typeface="楷体" panose="02010609060101010101" pitchFamily="49" charset="-122"/>
              </a:rPr>
              <a:t>IT</a:t>
            </a:r>
            <a:r>
              <a:rPr lang="zh-CN" altLang="en-US" sz="2800" b="1" dirty="0">
                <a:solidFill>
                  <a:srgbClr val="0070C0"/>
                </a:solidFill>
                <a:latin typeface="楷体" panose="02010609060101010101" pitchFamily="49" charset="-122"/>
                <a:ea typeface="楷体" panose="02010609060101010101" pitchFamily="49" charset="-122"/>
              </a:rPr>
              <a:t>教育机构</a:t>
            </a:r>
          </a:p>
        </p:txBody>
      </p:sp>
      <p:grpSp>
        <p:nvGrpSpPr>
          <p:cNvPr id="11" name="组合 10"/>
          <p:cNvGrpSpPr/>
          <p:nvPr userDrawn="1"/>
        </p:nvGrpSpPr>
        <p:grpSpPr>
          <a:xfrm>
            <a:off x="143343" y="44623"/>
            <a:ext cx="5376593" cy="1297281"/>
            <a:chOff x="143343" y="44623"/>
            <a:chExt cx="5376593" cy="1297281"/>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b="19992"/>
            <a:stretch>
              <a:fillRect/>
            </a:stretch>
          </p:blipFill>
          <p:spPr>
            <a:xfrm>
              <a:off x="143343" y="44623"/>
              <a:ext cx="1272137" cy="1297281"/>
            </a:xfrm>
            <a:prstGeom prst="rect">
              <a:avLst/>
            </a:prstGeom>
          </p:spPr>
        </p:pic>
        <p:sp>
          <p:nvSpPr>
            <p:cNvPr id="10" name="文本框 9"/>
            <p:cNvSpPr txBox="1"/>
            <p:nvPr userDrawn="1"/>
          </p:nvSpPr>
          <p:spPr>
            <a:xfrm>
              <a:off x="1415480" y="243215"/>
              <a:ext cx="4104456" cy="954107"/>
            </a:xfrm>
            <a:prstGeom prst="rect">
              <a:avLst/>
            </a:prstGeom>
            <a:noFill/>
          </p:spPr>
          <p:txBody>
            <a:bodyPr wrap="squar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蓉 华 教 育</a:t>
              </a:r>
              <a:endParaRPr lang="en-US" altLang="zh-CN" sz="2800" b="1" dirty="0">
                <a:solidFill>
                  <a:srgbClr val="0070C0"/>
                </a:solidFill>
                <a:latin typeface="楷体" panose="02010609060101010101" pitchFamily="49" charset="-122"/>
                <a:ea typeface="楷体" panose="02010609060101010101" pitchFamily="49" charset="-122"/>
              </a:endParaRPr>
            </a:p>
            <a:p>
              <a:r>
                <a:rPr lang="en-US" altLang="zh-CN" sz="2800" b="1" dirty="0">
                  <a:solidFill>
                    <a:srgbClr val="0070C0"/>
                  </a:solidFill>
                  <a:latin typeface="+mn-lt"/>
                  <a:ea typeface="楷体" panose="02010609060101010101" pitchFamily="49" charset="-122"/>
                </a:rPr>
                <a:t>www.ronghuanet.com</a:t>
              </a:r>
              <a:endParaRPr lang="zh-CN" altLang="en-US" sz="2800" b="1" dirty="0">
                <a:solidFill>
                  <a:srgbClr val="0070C0"/>
                </a:solidFill>
                <a:latin typeface="+mn-lt"/>
                <a:ea typeface="楷体" panose="02010609060101010101" pitchFamily="49" charset="-122"/>
              </a:endParaRPr>
            </a:p>
          </p:txBody>
        </p:sp>
      </p:grpSp>
      <p:grpSp>
        <p:nvGrpSpPr>
          <p:cNvPr id="12" name="组合 11"/>
          <p:cNvGrpSpPr/>
          <p:nvPr userDrawn="1"/>
        </p:nvGrpSpPr>
        <p:grpSpPr>
          <a:xfrm>
            <a:off x="1587" y="6405226"/>
            <a:ext cx="12190413" cy="452774"/>
            <a:chOff x="1" y="6406814"/>
            <a:chExt cx="9142809" cy="452774"/>
          </a:xfrm>
        </p:grpSpPr>
        <p:sp>
          <p:nvSpPr>
            <p:cNvPr id="13" name="六边形 12"/>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 name="六边形 13"/>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5" name="六边形 14"/>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
        <p:nvSpPr>
          <p:cNvPr id="16" name="TextBox 11"/>
          <p:cNvSpPr txBox="1"/>
          <p:nvPr userDrawn="1"/>
        </p:nvSpPr>
        <p:spPr>
          <a:xfrm>
            <a:off x="1738299" y="5112890"/>
            <a:ext cx="8858281" cy="1261884"/>
          </a:xfrm>
          <a:prstGeom prst="rect">
            <a:avLst/>
          </a:prstGeom>
          <a:noFill/>
        </p:spPr>
        <p:txBody>
          <a:bodyPr wrap="square" rtlCol="0">
            <a:spAutoFit/>
          </a:bodyPr>
          <a:lstStyle/>
          <a:p>
            <a:pPr algn="ctr"/>
            <a:r>
              <a:rPr lang="zh-CN" altLang="en-US" sz="2800" b="1" dirty="0">
                <a:latin typeface="楷体" panose="02010609060101010101" pitchFamily="49" charset="-122"/>
                <a:ea typeface="楷体" panose="02010609060101010101" pitchFamily="49" charset="-122"/>
              </a:rPr>
              <a:t>成都蓉华软创科技有限公司</a:t>
            </a:r>
            <a:endParaRPr lang="en-US" altLang="zh-CN" sz="2800" b="1" dirty="0">
              <a:latin typeface="楷体" panose="02010609060101010101" pitchFamily="49" charset="-122"/>
              <a:ea typeface="楷体" panose="02010609060101010101" pitchFamily="49" charset="-122"/>
            </a:endParaRPr>
          </a:p>
          <a:p>
            <a:pPr algn="ctr"/>
            <a:r>
              <a:rPr lang="en-US" altLang="zh-CN" sz="2000" dirty="0">
                <a:latin typeface="微软雅黑" panose="020B0503020204020204" pitchFamily="34" charset="-122"/>
                <a:ea typeface="微软雅黑" panose="020B0503020204020204" pitchFamily="34" charset="-122"/>
              </a:rPr>
              <a:t>Chengdu </a:t>
            </a:r>
            <a:r>
              <a:rPr lang="en-US" altLang="zh-CN" sz="2000" dirty="0" err="1">
                <a:latin typeface="微软雅黑" panose="020B0503020204020204" pitchFamily="34" charset="-122"/>
                <a:ea typeface="微软雅黑" panose="020B0503020204020204" pitchFamily="34" charset="-122"/>
              </a:rPr>
              <a:t>Ronghua</a:t>
            </a:r>
            <a:r>
              <a:rPr lang="en-US" altLang="zh-CN" sz="2000" dirty="0">
                <a:latin typeface="微软雅黑" panose="020B0503020204020204" pitchFamily="34" charset="-122"/>
                <a:ea typeface="微软雅黑" panose="020B0503020204020204" pitchFamily="34" charset="-122"/>
              </a:rPr>
              <a:t> Technology Co . , LTD</a:t>
            </a:r>
            <a:endParaRPr lang="en-US" altLang="zh-CN" sz="2000" b="1" dirty="0">
              <a:latin typeface="楷体" panose="02010609060101010101" pitchFamily="49" charset="-122"/>
              <a:ea typeface="楷体" panose="02010609060101010101" pitchFamily="49" charset="-122"/>
            </a:endParaRPr>
          </a:p>
          <a:p>
            <a:pPr algn="ctr"/>
            <a:r>
              <a:rPr lang="zh-CN" altLang="en-US" sz="2800" b="1" dirty="0">
                <a:latin typeface="楷体" panose="02010609060101010101" pitchFamily="49" charset="-122"/>
                <a:ea typeface="楷体" panose="02010609060101010101" pitchFamily="49" charset="-122"/>
              </a:rPr>
              <a:t>版权所有</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侵权必究</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637984-1673-4F01-9E24-3FC9A2A1704D}" type="datetime1">
              <a:rPr lang="zh-CN" altLang="en-US" smtClean="0"/>
              <a:t>2022/8/18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2"/>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22B93F-5944-4390-9CFF-D8D501E1F64E}" type="datetime1">
              <a:rPr lang="zh-CN" altLang="en-US" smtClean="0"/>
              <a:t>2022/8/18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6454"/>
            <a:ext cx="9144021" cy="642919"/>
          </a:xfrm>
        </p:spPr>
        <p:txBody>
          <a:bodyPr>
            <a:noAutofit/>
          </a:bodyPr>
          <a:lstStyle>
            <a:lvl1pPr algn="l">
              <a:defRPr sz="4000">
                <a:latin typeface="+mj-ea"/>
                <a:ea typeface="+mj-ea"/>
              </a:defRPr>
            </a:lvl1pPr>
          </a:lstStyle>
          <a:p>
            <a:r>
              <a:rPr lang="zh-CN" altLang="en-US" dirty="0"/>
              <a:t>主标题宋体</a:t>
            </a:r>
            <a:r>
              <a:rPr lang="en-US" altLang="zh-CN" dirty="0"/>
              <a:t>-40</a:t>
            </a:r>
            <a:r>
              <a:rPr lang="zh-CN" altLang="en-US" dirty="0"/>
              <a:t>号</a:t>
            </a:r>
          </a:p>
        </p:txBody>
      </p:sp>
      <p:sp>
        <p:nvSpPr>
          <p:cNvPr id="3" name="内容占位符 2"/>
          <p:cNvSpPr>
            <a:spLocks noGrp="1"/>
          </p:cNvSpPr>
          <p:nvPr>
            <p:ph idx="1"/>
          </p:nvPr>
        </p:nvSpPr>
        <p:spPr>
          <a:xfrm>
            <a:off x="380960" y="1267054"/>
            <a:ext cx="11430080" cy="5031680"/>
          </a:xfrm>
        </p:spPr>
        <p:txBody>
          <a:bodyPr/>
          <a:lstStyle>
            <a:lvl1pPr>
              <a:buFontTx/>
              <a:buBlip>
                <a:blip r:embed="rId2"/>
              </a:buBlip>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764704"/>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grpSp>
        <p:nvGrpSpPr>
          <p:cNvPr id="21" name="组合 20"/>
          <p:cNvGrpSpPr/>
          <p:nvPr userDrawn="1"/>
        </p:nvGrpSpPr>
        <p:grpSpPr>
          <a:xfrm>
            <a:off x="9912424" y="27509"/>
            <a:ext cx="2351688" cy="772914"/>
            <a:chOff x="9696400" y="44624"/>
            <a:chExt cx="2351688" cy="772914"/>
          </a:xfrm>
        </p:grpSpPr>
        <p:pic>
          <p:nvPicPr>
            <p:cNvPr id="18" name="图片 17"/>
            <p:cNvPicPr>
              <a:picLocks noChangeAspect="1"/>
            </p:cNvPicPr>
            <p:nvPr userDrawn="1"/>
          </p:nvPicPr>
          <p:blipFill rotWithShape="1">
            <a:blip r:embed="rId3" cstate="print">
              <a:extLst>
                <a:ext uri="{28A0092B-C50C-407E-A947-70E740481C1C}">
                  <a14:useLocalDpi xmlns:a14="http://schemas.microsoft.com/office/drawing/2010/main" val="0"/>
                </a:ext>
              </a:extLst>
            </a:blip>
            <a:srcRect b="14120"/>
            <a:stretch>
              <a:fillRect/>
            </a:stretch>
          </p:blipFill>
          <p:spPr>
            <a:xfrm>
              <a:off x="9696400" y="44624"/>
              <a:ext cx="685611" cy="772914"/>
            </a:xfrm>
            <a:prstGeom prst="rect">
              <a:avLst/>
            </a:prstGeom>
          </p:spPr>
        </p:pic>
        <p:sp>
          <p:nvSpPr>
            <p:cNvPr id="20" name="文本框 19"/>
            <p:cNvSpPr txBox="1"/>
            <p:nvPr userDrawn="1"/>
          </p:nvSpPr>
          <p:spPr>
            <a:xfrm>
              <a:off x="10382011" y="260648"/>
              <a:ext cx="1666077" cy="461665"/>
            </a:xfrm>
            <a:prstGeom prst="rect">
              <a:avLst/>
            </a:prstGeom>
            <a:noFill/>
          </p:spPr>
          <p:txBody>
            <a:bodyPr wrap="square" rtlCol="0">
              <a:spAutoFit/>
            </a:bodyPr>
            <a:lstStyle/>
            <a:p>
              <a:r>
                <a:rPr lang="zh-CN" altLang="en-US" sz="1200" b="1" dirty="0">
                  <a:solidFill>
                    <a:srgbClr val="0070C0"/>
                  </a:solidFill>
                  <a:latin typeface="楷体" panose="02010609060101010101" pitchFamily="49" charset="-122"/>
                  <a:ea typeface="楷体" panose="02010609060101010101" pitchFamily="49" charset="-122"/>
                </a:rPr>
                <a:t>蓉 华 教 育</a:t>
              </a:r>
              <a:endParaRPr lang="en-US" altLang="zh-CN" sz="1200" b="1" dirty="0">
                <a:solidFill>
                  <a:srgbClr val="0070C0"/>
                </a:solidFill>
                <a:latin typeface="楷体" panose="02010609060101010101" pitchFamily="49" charset="-122"/>
                <a:ea typeface="楷体" panose="02010609060101010101" pitchFamily="49" charset="-122"/>
              </a:endParaRPr>
            </a:p>
            <a:p>
              <a:r>
                <a:rPr lang="en-US" altLang="zh-CN" sz="1200" b="1" dirty="0">
                  <a:solidFill>
                    <a:srgbClr val="0070C0"/>
                  </a:solidFill>
                  <a:latin typeface="+mn-lt"/>
                  <a:ea typeface="楷体" panose="02010609060101010101" pitchFamily="49" charset="-122"/>
                </a:rPr>
                <a:t>www.ronghuanet.com</a:t>
              </a:r>
              <a:endParaRPr lang="zh-CN" altLang="en-US" sz="1200" b="1" dirty="0">
                <a:solidFill>
                  <a:srgbClr val="0070C0"/>
                </a:solidFill>
                <a:latin typeface="+mn-lt"/>
                <a:ea typeface="楷体" panose="02010609060101010101" pitchFamily="49" charset="-122"/>
              </a:endParaRPr>
            </a:p>
          </p:txBody>
        </p:sp>
      </p:grpSp>
      <p:grpSp>
        <p:nvGrpSpPr>
          <p:cNvPr id="23" name="组合 22"/>
          <p:cNvGrpSpPr/>
          <p:nvPr userDrawn="1"/>
        </p:nvGrpSpPr>
        <p:grpSpPr>
          <a:xfrm>
            <a:off x="1587" y="6381328"/>
            <a:ext cx="12190413" cy="452774"/>
            <a:chOff x="1" y="6406814"/>
            <a:chExt cx="9142809" cy="452774"/>
          </a:xfrm>
        </p:grpSpPr>
        <p:sp>
          <p:nvSpPr>
            <p:cNvPr id="24" name="六边形 23"/>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5" name="六边形 24"/>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6" name="六边形 25"/>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B6B75F2D-5F62-46E0-B38C-A9F4748A0A2D}" type="datetime1">
              <a:rPr lang="zh-CN" altLang="en-US" smtClean="0"/>
              <a:t>2022/8/18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8E34EF-0F3F-480A-ABFB-DB42F648B22D}" type="datetime1">
              <a:rPr lang="zh-CN" altLang="en-US" smtClean="0"/>
              <a:t>2022/8/18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3" y="1535115"/>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3"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5"/>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E9BAA79-586B-4198-9C8C-4606463DF527}" type="datetime1">
              <a:rPr lang="zh-CN" altLang="en-US" smtClean="0"/>
              <a:t>2022/8/18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E4A85C3A-82B3-4843-A97E-BA0F21F4F05C}" type="datetime1">
              <a:rPr lang="zh-CN" altLang="en-US" smtClean="0"/>
              <a:t>2022/8/18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4E08BD-0D3B-4C60-9712-2B8BB4CD0E13}" type="datetime1">
              <a:rPr lang="zh-CN" altLang="en-US" smtClean="0"/>
              <a:t>2022/8/18</a:t>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58"/>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C1E4324-409D-468F-9A25-D09971148FE7}" type="datetime1">
              <a:rPr lang="zh-CN" altLang="en-US" smtClean="0"/>
              <a:t>2022/8/18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2"/>
            <a:ext cx="73152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C41BF43-3906-4941-9AD0-DE35A97B26F0}" type="datetime1">
              <a:rPr lang="zh-CN" altLang="en-US" smtClean="0"/>
              <a:t>2022/8/18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750E3-F456-4B25-869B-1F2EFCBBF0B5}" type="datetime1">
              <a:rPr lang="zh-CN" altLang="en-US" smtClean="0"/>
              <a:t>2022/8/18</a:t>
            </a:fld>
            <a:endParaRPr lang="zh-CN" altLang="en-US"/>
          </a:p>
        </p:txBody>
      </p:sp>
      <p:sp>
        <p:nvSpPr>
          <p:cNvPr id="5" name="页脚占位符 4"/>
          <p:cNvSpPr>
            <a:spLocks noGrp="1"/>
          </p:cNvSpPr>
          <p:nvPr>
            <p:ph type="ftr" sz="quarter" idx="3"/>
          </p:nvPr>
        </p:nvSpPr>
        <p:spPr>
          <a:xfrm>
            <a:off x="4165600"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79776" y="3068960"/>
            <a:ext cx="3999386" cy="1569660"/>
          </a:xfrm>
          <a:prstGeom prst="rect">
            <a:avLst/>
          </a:prstGeom>
          <a:noFill/>
        </p:spPr>
        <p:txBody>
          <a:bodyPr wrap="square" rtlCol="0">
            <a:spAutoFit/>
          </a:bodyPr>
          <a:lstStyle/>
          <a:p>
            <a:r>
              <a:rPr lang="zh-CN" altLang="en-US" sz="4800" b="1" dirty="0">
                <a:latin typeface="+mn-ea"/>
              </a:rPr>
              <a:t>软件测试基础</a:t>
            </a:r>
            <a:endParaRPr lang="en-US" altLang="zh-CN" sz="4800" b="1" dirty="0">
              <a:latin typeface="+mn-ea"/>
            </a:endParaRPr>
          </a:p>
          <a:p>
            <a:endParaRPr lang="zh-CN" altLang="en-US" sz="4800" dirty="0">
              <a:solidFill>
                <a:schemeClr val="accent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4294967295"/>
          </p:nvPr>
        </p:nvSpPr>
        <p:spPr>
          <a:xfrm>
            <a:off x="8751845" y="6053712"/>
            <a:ext cx="2844800" cy="365125"/>
          </a:xfrm>
        </p:spPr>
        <p:txBody>
          <a:bodyPr/>
          <a:lstStyle/>
          <a:p>
            <a:fld id="{0C913308-F349-4B6D-A68A-DD1791B4A57B}" type="slidenum">
              <a:rPr lang="zh-CN" altLang="en-US" smtClean="0">
                <a:latin typeface="+mn-ea"/>
              </a:rPr>
              <a:t>1</a:t>
            </a:fld>
            <a:endParaRPr lang="zh-CN" altLang="en-US">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测试的风险</a:t>
            </a:r>
          </a:p>
        </p:txBody>
      </p:sp>
      <p:pic>
        <p:nvPicPr>
          <p:cNvPr id="4" name="图片 3"/>
          <p:cNvPicPr>
            <a:picLocks noChangeAspect="1"/>
          </p:cNvPicPr>
          <p:nvPr/>
        </p:nvPicPr>
        <p:blipFill>
          <a:blip r:embed="rId3"/>
          <a:stretch>
            <a:fillRect/>
          </a:stretch>
        </p:blipFill>
        <p:spPr>
          <a:xfrm>
            <a:off x="1307659" y="1412905"/>
            <a:ext cx="9577064" cy="49658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测试工程师具备的技能</a:t>
            </a:r>
          </a:p>
        </p:txBody>
      </p:sp>
      <p:sp>
        <p:nvSpPr>
          <p:cNvPr id="3" name="内容占位符 2"/>
          <p:cNvSpPr>
            <a:spLocks noGrp="1"/>
          </p:cNvSpPr>
          <p:nvPr>
            <p:ph idx="1"/>
          </p:nvPr>
        </p:nvSpPr>
        <p:spPr>
          <a:xfrm>
            <a:off x="623392" y="980728"/>
            <a:ext cx="11430080" cy="4032448"/>
          </a:xfrm>
        </p:spPr>
        <p:txBody>
          <a:bodyPr>
            <a:normAutofit/>
          </a:bodyPr>
          <a:lstStyle/>
          <a:p>
            <a:pPr>
              <a:buFont typeface="Wingdings" panose="05000000000000000000" pitchFamily="2" charset="2"/>
              <a:buChar char="Ø"/>
            </a:pPr>
            <a:r>
              <a:rPr lang="zh-CN" altLang="en-US" sz="2000" dirty="0">
                <a:solidFill>
                  <a:schemeClr val="bg1">
                    <a:lumMod val="50000"/>
                  </a:schemeClr>
                </a:solidFill>
                <a:latin typeface="+mn-ea"/>
              </a:rPr>
              <a:t>计算机相关基础知识；</a:t>
            </a:r>
            <a:endParaRPr lang="en-US" altLang="zh-CN" sz="2000" dirty="0">
              <a:solidFill>
                <a:schemeClr val="bg1">
                  <a:lumMod val="50000"/>
                </a:schemeClr>
              </a:solidFill>
              <a:latin typeface="+mn-ea"/>
            </a:endParaRPr>
          </a:p>
          <a:p>
            <a:pPr>
              <a:buFont typeface="Wingdings" panose="05000000000000000000" pitchFamily="2" charset="2"/>
              <a:buChar char="Ø"/>
            </a:pPr>
            <a:r>
              <a:rPr lang="zh-CN" altLang="en-US" sz="2000" dirty="0">
                <a:solidFill>
                  <a:schemeClr val="bg1">
                    <a:lumMod val="50000"/>
                  </a:schemeClr>
                </a:solidFill>
                <a:latin typeface="+mn-ea"/>
              </a:rPr>
              <a:t>软件基础知识：软件生命周期</a:t>
            </a:r>
            <a:r>
              <a:rPr lang="en-US" altLang="zh-CN" sz="2000" dirty="0">
                <a:solidFill>
                  <a:schemeClr val="bg1">
                    <a:lumMod val="50000"/>
                  </a:schemeClr>
                </a:solidFill>
                <a:latin typeface="+mn-ea"/>
              </a:rPr>
              <a:t>,</a:t>
            </a:r>
            <a:r>
              <a:rPr lang="zh-CN" altLang="en-US" sz="2000" dirty="0">
                <a:solidFill>
                  <a:schemeClr val="bg1">
                    <a:lumMod val="50000"/>
                  </a:schemeClr>
                </a:solidFill>
                <a:latin typeface="+mn-ea"/>
              </a:rPr>
              <a:t>测试理论和测试方式有较深的理解。</a:t>
            </a:r>
            <a:endParaRPr lang="en-US" altLang="zh-CN" sz="2000" dirty="0">
              <a:solidFill>
                <a:schemeClr val="bg1">
                  <a:lumMod val="50000"/>
                </a:schemeClr>
              </a:solidFill>
              <a:latin typeface="+mn-ea"/>
            </a:endParaRPr>
          </a:p>
          <a:p>
            <a:pPr>
              <a:buFont typeface="Wingdings" panose="05000000000000000000" pitchFamily="2" charset="2"/>
              <a:buChar char="Ø"/>
            </a:pPr>
            <a:r>
              <a:rPr lang="zh-CN" altLang="en-US" sz="2000" dirty="0">
                <a:solidFill>
                  <a:schemeClr val="bg1">
                    <a:lumMod val="50000"/>
                  </a:schemeClr>
                </a:solidFill>
                <a:latin typeface="+mn-ea"/>
              </a:rPr>
              <a:t>软件测试技术</a:t>
            </a:r>
            <a:r>
              <a:rPr lang="en-US" altLang="zh-CN" sz="2000" dirty="0">
                <a:solidFill>
                  <a:schemeClr val="bg1">
                    <a:lumMod val="50000"/>
                  </a:schemeClr>
                </a:solidFill>
                <a:latin typeface="+mn-ea"/>
              </a:rPr>
              <a:t>,</a:t>
            </a:r>
            <a:r>
              <a:rPr lang="zh-CN" altLang="en-US" sz="2000" dirty="0">
                <a:solidFill>
                  <a:schemeClr val="bg1">
                    <a:lumMod val="50000"/>
                  </a:schemeClr>
                </a:solidFill>
                <a:latin typeface="+mn-ea"/>
              </a:rPr>
              <a:t>方法</a:t>
            </a:r>
            <a:r>
              <a:rPr lang="en-US" altLang="zh-CN" sz="2000" dirty="0">
                <a:solidFill>
                  <a:schemeClr val="bg1">
                    <a:lumMod val="50000"/>
                  </a:schemeClr>
                </a:solidFill>
                <a:latin typeface="+mn-ea"/>
              </a:rPr>
              <a:t>,</a:t>
            </a:r>
            <a:r>
              <a:rPr lang="zh-CN" altLang="en-US" sz="2000" dirty="0">
                <a:solidFill>
                  <a:schemeClr val="bg1">
                    <a:lumMod val="50000"/>
                  </a:schemeClr>
                </a:solidFill>
                <a:latin typeface="+mn-ea"/>
              </a:rPr>
              <a:t>流程</a:t>
            </a:r>
            <a:r>
              <a:rPr lang="en-US" altLang="zh-CN" sz="2000" dirty="0">
                <a:solidFill>
                  <a:schemeClr val="bg1">
                    <a:lumMod val="50000"/>
                  </a:schemeClr>
                </a:solidFill>
                <a:latin typeface="+mn-ea"/>
              </a:rPr>
              <a:t>,</a:t>
            </a:r>
            <a:r>
              <a:rPr lang="zh-CN" altLang="en-US" sz="2000" dirty="0">
                <a:solidFill>
                  <a:schemeClr val="bg1">
                    <a:lumMod val="50000"/>
                  </a:schemeClr>
                </a:solidFill>
                <a:latin typeface="+mn-ea"/>
              </a:rPr>
              <a:t>测试文档编写</a:t>
            </a:r>
            <a:r>
              <a:rPr lang="en-US" altLang="zh-CN" sz="2000" dirty="0">
                <a:solidFill>
                  <a:schemeClr val="bg1">
                    <a:lumMod val="50000"/>
                  </a:schemeClr>
                </a:solidFill>
                <a:latin typeface="+mn-ea"/>
              </a:rPr>
              <a:t>,</a:t>
            </a:r>
            <a:r>
              <a:rPr lang="zh-CN" altLang="en-US" sz="2000" dirty="0">
                <a:solidFill>
                  <a:schemeClr val="bg1">
                    <a:lumMod val="50000"/>
                  </a:schemeClr>
                </a:solidFill>
                <a:latin typeface="+mn-ea"/>
              </a:rPr>
              <a:t>能独立设计和执行测试用例</a:t>
            </a:r>
            <a:r>
              <a:rPr lang="en-US" altLang="zh-CN" sz="2000" dirty="0">
                <a:solidFill>
                  <a:schemeClr val="bg1">
                    <a:lumMod val="50000"/>
                  </a:schemeClr>
                </a:solidFill>
                <a:latin typeface="+mn-ea"/>
              </a:rPr>
              <a:t>, </a:t>
            </a:r>
            <a:r>
              <a:rPr lang="zh-CN" altLang="en-US" sz="2000" dirty="0">
                <a:solidFill>
                  <a:schemeClr val="bg1">
                    <a:lumMod val="50000"/>
                  </a:schemeClr>
                </a:solidFill>
                <a:latin typeface="+mn-ea"/>
              </a:rPr>
              <a:t>提交完整的缺陷报告单</a:t>
            </a:r>
            <a:r>
              <a:rPr lang="en-US" altLang="zh-CN" sz="2000" dirty="0">
                <a:solidFill>
                  <a:schemeClr val="bg1">
                    <a:lumMod val="50000"/>
                  </a:schemeClr>
                </a:solidFill>
                <a:latin typeface="+mn-ea"/>
              </a:rPr>
              <a:t>, </a:t>
            </a:r>
            <a:r>
              <a:rPr lang="zh-CN" altLang="en-US" sz="2000" dirty="0">
                <a:solidFill>
                  <a:schemeClr val="bg1">
                    <a:lumMod val="50000"/>
                  </a:schemeClr>
                </a:solidFill>
                <a:latin typeface="+mn-ea"/>
              </a:rPr>
              <a:t>编写测试报告；</a:t>
            </a:r>
            <a:endParaRPr lang="en-US" altLang="zh-CN" sz="2000" dirty="0">
              <a:solidFill>
                <a:schemeClr val="bg1">
                  <a:lumMod val="50000"/>
                </a:schemeClr>
              </a:solidFill>
              <a:latin typeface="+mn-ea"/>
            </a:endParaRPr>
          </a:p>
          <a:p>
            <a:pPr>
              <a:buFont typeface="Wingdings" panose="05000000000000000000" pitchFamily="2" charset="2"/>
              <a:buChar char="Ø"/>
            </a:pPr>
            <a:r>
              <a:rPr lang="zh-CN" altLang="en-US" sz="2000" dirty="0">
                <a:solidFill>
                  <a:schemeClr val="bg1">
                    <a:lumMod val="50000"/>
                  </a:schemeClr>
                </a:solidFill>
                <a:latin typeface="+mn-ea"/>
              </a:rPr>
              <a:t>软件开发语言；</a:t>
            </a:r>
            <a:endParaRPr lang="en-US" altLang="zh-CN" sz="2000" dirty="0">
              <a:solidFill>
                <a:schemeClr val="bg1">
                  <a:lumMod val="50000"/>
                </a:schemeClr>
              </a:solidFill>
              <a:latin typeface="+mn-ea"/>
            </a:endParaRPr>
          </a:p>
          <a:p>
            <a:pPr>
              <a:buFont typeface="Wingdings" panose="05000000000000000000" pitchFamily="2" charset="2"/>
              <a:buChar char="Ø"/>
            </a:pPr>
            <a:r>
              <a:rPr lang="zh-CN" altLang="en-US" sz="2000" dirty="0">
                <a:solidFill>
                  <a:schemeClr val="bg1">
                    <a:lumMod val="50000"/>
                  </a:schemeClr>
                </a:solidFill>
                <a:latin typeface="+mn-ea"/>
              </a:rPr>
              <a:t>数据库；</a:t>
            </a:r>
            <a:endParaRPr lang="en-US" altLang="zh-CN" sz="2000" dirty="0">
              <a:solidFill>
                <a:schemeClr val="bg1">
                  <a:lumMod val="50000"/>
                </a:schemeClr>
              </a:solidFill>
              <a:latin typeface="+mn-ea"/>
            </a:endParaRPr>
          </a:p>
          <a:p>
            <a:pPr>
              <a:buFont typeface="Wingdings" panose="05000000000000000000" pitchFamily="2" charset="2"/>
              <a:buChar char="Ø"/>
            </a:pPr>
            <a:r>
              <a:rPr lang="zh-CN" altLang="en-US" sz="2000" dirty="0">
                <a:solidFill>
                  <a:schemeClr val="bg1">
                    <a:lumMod val="50000"/>
                  </a:schemeClr>
                </a:solidFill>
                <a:latin typeface="+mn-ea"/>
              </a:rPr>
              <a:t>操作系统；</a:t>
            </a:r>
            <a:endParaRPr lang="en-US" altLang="zh-CN" sz="2000" dirty="0">
              <a:solidFill>
                <a:schemeClr val="bg1">
                  <a:lumMod val="50000"/>
                </a:schemeClr>
              </a:solidFill>
              <a:latin typeface="+mn-ea"/>
            </a:endParaRPr>
          </a:p>
          <a:p>
            <a:pPr>
              <a:buFont typeface="Wingdings" panose="05000000000000000000" pitchFamily="2" charset="2"/>
              <a:buChar char="Ø"/>
            </a:pPr>
            <a:r>
              <a:rPr lang="zh-CN" altLang="en-US" sz="2000" dirty="0">
                <a:solidFill>
                  <a:schemeClr val="bg1">
                    <a:lumMod val="50000"/>
                  </a:schemeClr>
                </a:solidFill>
                <a:latin typeface="+mn-ea"/>
              </a:rPr>
              <a:t>业务知识</a:t>
            </a:r>
            <a:endParaRPr lang="en-US" altLang="zh-CN" sz="2000" dirty="0">
              <a:solidFill>
                <a:schemeClr val="bg1">
                  <a:lumMod val="50000"/>
                </a:schemeClr>
              </a:solidFill>
              <a:latin typeface="+mn-ea"/>
            </a:endParaRPr>
          </a:p>
          <a:p>
            <a:pPr>
              <a:buFont typeface="Wingdings" panose="05000000000000000000" pitchFamily="2" charset="2"/>
              <a:buChar char="Ø"/>
            </a:pPr>
            <a:r>
              <a:rPr lang="zh-CN" altLang="en-US" sz="2000" dirty="0">
                <a:solidFill>
                  <a:schemeClr val="bg1">
                    <a:lumMod val="50000"/>
                  </a:schemeClr>
                </a:solidFill>
                <a:latin typeface="+mn-ea"/>
              </a:rPr>
              <a:t>网络基本知识，能够独立完成测试环境的搭建；</a:t>
            </a:r>
            <a:endParaRPr lang="en-US" altLang="zh-CN" sz="2000" dirty="0">
              <a:solidFill>
                <a:schemeClr val="bg1">
                  <a:lumMod val="50000"/>
                </a:schemeClr>
              </a:solidFill>
              <a:latin typeface="+mn-ea"/>
            </a:endParaRPr>
          </a:p>
          <a:p>
            <a:pPr>
              <a:buFont typeface="Wingdings" panose="05000000000000000000" pitchFamily="2" charset="2"/>
              <a:buChar char="Ø"/>
            </a:pPr>
            <a:r>
              <a:rPr lang="zh-CN" altLang="en-US" sz="2000" dirty="0">
                <a:solidFill>
                  <a:schemeClr val="bg1">
                    <a:lumMod val="50000"/>
                  </a:schemeClr>
                </a:solidFill>
                <a:latin typeface="+mn-ea"/>
              </a:rPr>
              <a:t>学好一门或多门外语。</a:t>
            </a:r>
          </a:p>
          <a:p>
            <a:pPr marL="0" indent="0">
              <a:buNone/>
            </a:pPr>
            <a:endParaRPr lang="zh-CN" altLang="en-US" dirty="0"/>
          </a:p>
        </p:txBody>
      </p:sp>
      <p:pic>
        <p:nvPicPr>
          <p:cNvPr id="4" name="图片 7"/>
          <p:cNvPicPr>
            <a:picLocks noChangeAspect="1"/>
          </p:cNvPicPr>
          <p:nvPr/>
        </p:nvPicPr>
        <p:blipFill>
          <a:blip r:embed="rId3">
            <a:extLst>
              <a:ext uri="{28A0092B-C50C-407E-A947-70E740481C1C}">
                <a14:useLocalDpi xmlns:a14="http://schemas.microsoft.com/office/drawing/2010/main" val="0"/>
              </a:ext>
            </a:extLst>
          </a:blip>
          <a:srcRect b="17287"/>
          <a:stretch>
            <a:fillRect/>
          </a:stretch>
        </p:blipFill>
        <p:spPr bwMode="auto">
          <a:xfrm>
            <a:off x="767408" y="4653136"/>
            <a:ext cx="9807575"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测试人员具备的素质</a:t>
            </a:r>
          </a:p>
        </p:txBody>
      </p:sp>
      <p:pic>
        <p:nvPicPr>
          <p:cNvPr id="4" name="图片 3"/>
          <p:cNvPicPr>
            <a:picLocks noChangeAspect="1"/>
          </p:cNvPicPr>
          <p:nvPr/>
        </p:nvPicPr>
        <p:blipFill>
          <a:blip r:embed="rId3"/>
          <a:stretch>
            <a:fillRect/>
          </a:stretch>
        </p:blipFill>
        <p:spPr>
          <a:xfrm>
            <a:off x="1487488" y="1052736"/>
            <a:ext cx="9505056" cy="53357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测试人员的职责</a:t>
            </a:r>
          </a:p>
        </p:txBody>
      </p:sp>
      <p:pic>
        <p:nvPicPr>
          <p:cNvPr id="5" name="图片 4"/>
          <p:cNvPicPr>
            <a:picLocks noChangeAspect="1"/>
          </p:cNvPicPr>
          <p:nvPr/>
        </p:nvPicPr>
        <p:blipFill>
          <a:blip r:embed="rId3"/>
          <a:stretch>
            <a:fillRect/>
          </a:stretch>
        </p:blipFill>
        <p:spPr>
          <a:xfrm>
            <a:off x="996472" y="836712"/>
            <a:ext cx="10199649" cy="55446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软件测试的职业发展</a:t>
            </a:r>
          </a:p>
        </p:txBody>
      </p:sp>
      <p:pic>
        <p:nvPicPr>
          <p:cNvPr id="5" name="图片 4"/>
          <p:cNvPicPr>
            <a:picLocks noChangeAspect="1"/>
          </p:cNvPicPr>
          <p:nvPr/>
        </p:nvPicPr>
        <p:blipFill>
          <a:blip r:embed="rId3"/>
          <a:stretch>
            <a:fillRect/>
          </a:stretch>
        </p:blipFill>
        <p:spPr>
          <a:xfrm>
            <a:off x="983432" y="1196752"/>
            <a:ext cx="10225136" cy="50351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31" y="44624"/>
            <a:ext cx="9648077" cy="642919"/>
          </a:xfrm>
        </p:spPr>
        <p:txBody>
          <a:bodyPr/>
          <a:lstStyle/>
          <a:p>
            <a:r>
              <a:rPr lang="zh-CN" altLang="en-US" b="1" dirty="0">
                <a:latin typeface="宋体" panose="02010600030101010101" pitchFamily="2" charset="-122"/>
                <a:ea typeface="宋体" panose="02010600030101010101" pitchFamily="2" charset="-122"/>
              </a:rPr>
              <a:t>联系我们</a:t>
            </a:r>
          </a:p>
        </p:txBody>
      </p:sp>
      <p:sp>
        <p:nvSpPr>
          <p:cNvPr id="13" name="TextBox 12"/>
          <p:cNvSpPr txBox="1"/>
          <p:nvPr/>
        </p:nvSpPr>
        <p:spPr>
          <a:xfrm>
            <a:off x="2381226" y="1000111"/>
            <a:ext cx="7171161" cy="1405193"/>
          </a:xfrm>
          <a:prstGeom prst="rect">
            <a:avLst/>
          </a:prstGeom>
          <a:noFill/>
        </p:spPr>
        <p:txBody>
          <a:bodyPr wrap="square" rtlCol="0">
            <a:spAutoFit/>
          </a:bodyPr>
          <a:lstStyle/>
          <a:p>
            <a:pPr>
              <a:lnSpc>
                <a:spcPct val="150000"/>
              </a:lnSpc>
            </a:pPr>
            <a:r>
              <a:rPr lang="zh-CN" altLang="en-US" sz="2000" b="1" dirty="0">
                <a:latin typeface="宋体" panose="02010600030101010101" pitchFamily="2" charset="-122"/>
                <a:ea typeface="宋体" panose="02010600030101010101" pitchFamily="2" charset="-122"/>
              </a:rPr>
              <a:t>电话</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19983568393</a:t>
            </a:r>
            <a:r>
              <a:rPr lang="zh-CN" altLang="en-US" sz="2000" dirty="0">
                <a:latin typeface="宋体" panose="02010600030101010101" pitchFamily="2" charset="-122"/>
                <a:ea typeface="宋体" panose="02010600030101010101" pitchFamily="2" charset="-122"/>
              </a:rPr>
              <a:t>（微信同步）</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b="1" dirty="0">
                <a:latin typeface="宋体" panose="02010600030101010101" pitchFamily="2" charset="-122"/>
                <a:ea typeface="宋体" panose="02010600030101010101" pitchFamily="2" charset="-122"/>
              </a:rPr>
              <a:t>邮箱</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service@ronghuanet.com</a:t>
            </a:r>
          </a:p>
          <a:p>
            <a:pPr>
              <a:lnSpc>
                <a:spcPct val="150000"/>
              </a:lnSpc>
            </a:pPr>
            <a:r>
              <a:rPr lang="zh-CN" altLang="en-US" sz="2000" b="1" dirty="0">
                <a:latin typeface="宋体" panose="02010600030101010101" pitchFamily="2" charset="-122"/>
                <a:ea typeface="宋体" panose="02010600030101010101" pitchFamily="2" charset="-122"/>
              </a:rPr>
              <a:t>地址</a:t>
            </a:r>
            <a:r>
              <a:rPr lang="zh-CN" altLang="en-US" sz="2000" dirty="0">
                <a:latin typeface="宋体" panose="02010600030101010101" pitchFamily="2" charset="-122"/>
                <a:ea typeface="宋体" panose="02010600030101010101" pitchFamily="2" charset="-122"/>
              </a:rPr>
              <a:t>：成都市高新区天府二街</a:t>
            </a:r>
            <a:r>
              <a:rPr lang="en-US" altLang="zh-CN" sz="2000" dirty="0">
                <a:latin typeface="宋体" panose="02010600030101010101" pitchFamily="2" charset="-122"/>
                <a:ea typeface="宋体" panose="02010600030101010101" pitchFamily="2" charset="-122"/>
              </a:rPr>
              <a:t>138</a:t>
            </a:r>
            <a:r>
              <a:rPr lang="zh-CN" altLang="en-US" sz="2000" dirty="0">
                <a:latin typeface="宋体" panose="02010600030101010101" pitchFamily="2" charset="-122"/>
                <a:ea typeface="宋体" panose="02010600030101010101" pitchFamily="2" charset="-122"/>
              </a:rPr>
              <a:t>号蜀都中心一期</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号楼</a:t>
            </a:r>
            <a:r>
              <a:rPr lang="en-US" altLang="zh-CN" sz="2000" dirty="0">
                <a:latin typeface="宋体" panose="02010600030101010101" pitchFamily="2" charset="-122"/>
                <a:ea typeface="宋体" panose="02010600030101010101" pitchFamily="2" charset="-122"/>
              </a:rPr>
              <a:t>16</a:t>
            </a:r>
            <a:r>
              <a:rPr lang="zh-CN" altLang="en-US" sz="2000" dirty="0">
                <a:latin typeface="宋体" panose="02010600030101010101" pitchFamily="2" charset="-122"/>
                <a:ea typeface="宋体" panose="02010600030101010101" pitchFamily="2" charset="-122"/>
              </a:rPr>
              <a:t>楼</a:t>
            </a:r>
            <a:endParaRPr lang="en-US" altLang="zh-CN" sz="1600" dirty="0">
              <a:latin typeface="宋体" panose="02010600030101010101" pitchFamily="2" charset="-122"/>
              <a:ea typeface="宋体" panose="02010600030101010101" pitchFamily="2" charset="-122"/>
            </a:endParaRPr>
          </a:p>
        </p:txBody>
      </p:sp>
      <p:sp>
        <p:nvSpPr>
          <p:cNvPr id="11" name="TextBox 10"/>
          <p:cNvSpPr txBox="1"/>
          <p:nvPr/>
        </p:nvSpPr>
        <p:spPr>
          <a:xfrm>
            <a:off x="3624813" y="5226319"/>
            <a:ext cx="2357455" cy="300210"/>
          </a:xfrm>
          <a:prstGeom prst="rect">
            <a:avLst/>
          </a:prstGeom>
          <a:noFill/>
        </p:spPr>
        <p:txBody>
          <a:bodyPr wrap="square" rtlCol="0">
            <a:spAutoFit/>
          </a:bodyPr>
          <a:lstStyle/>
          <a:p>
            <a:pPr algn="ctr"/>
            <a:r>
              <a:rPr lang="zh-CN" altLang="en-US" sz="1350" dirty="0">
                <a:latin typeface="宋体" panose="02010600030101010101" pitchFamily="2" charset="-122"/>
                <a:ea typeface="宋体" panose="02010600030101010101" pitchFamily="2" charset="-122"/>
              </a:rPr>
              <a:t>手机扫描关注公众号</a:t>
            </a:r>
          </a:p>
        </p:txBody>
      </p:sp>
      <p:sp>
        <p:nvSpPr>
          <p:cNvPr id="12" name="TextBox 11"/>
          <p:cNvSpPr txBox="1"/>
          <p:nvPr/>
        </p:nvSpPr>
        <p:spPr>
          <a:xfrm>
            <a:off x="6384034" y="5198339"/>
            <a:ext cx="2000265" cy="300210"/>
          </a:xfrm>
          <a:prstGeom prst="rect">
            <a:avLst/>
          </a:prstGeom>
          <a:noFill/>
        </p:spPr>
        <p:txBody>
          <a:bodyPr wrap="square" rtlCol="0">
            <a:spAutoFit/>
          </a:bodyPr>
          <a:lstStyle/>
          <a:p>
            <a:pPr algn="ctr"/>
            <a:r>
              <a:rPr lang="en-US" altLang="zh-CN" sz="1350" dirty="0">
                <a:latin typeface="宋体" panose="02010600030101010101" pitchFamily="2" charset="-122"/>
                <a:ea typeface="宋体" panose="02010600030101010101" pitchFamily="2" charset="-122"/>
              </a:rPr>
              <a:t>QQ</a:t>
            </a:r>
            <a:r>
              <a:rPr lang="zh-CN" altLang="en-US" sz="1350" dirty="0">
                <a:latin typeface="宋体" panose="02010600030101010101" pitchFamily="2" charset="-122"/>
                <a:ea typeface="宋体" panose="02010600030101010101" pitchFamily="2" charset="-122"/>
              </a:rPr>
              <a:t>群号</a:t>
            </a:r>
            <a:r>
              <a:rPr lang="en-US" altLang="zh-CN" sz="1350" dirty="0">
                <a:latin typeface="宋体" panose="02010600030101010101" pitchFamily="2" charset="-122"/>
                <a:ea typeface="宋体" panose="02010600030101010101" pitchFamily="2" charset="-122"/>
              </a:rPr>
              <a:t>:736371980</a:t>
            </a:r>
            <a:endParaRPr lang="zh-CN" altLang="en-US" sz="1350" dirty="0">
              <a:latin typeface="宋体" panose="02010600030101010101" pitchFamily="2" charset="-122"/>
              <a:ea typeface="宋体" panose="02010600030101010101" pitchFamily="2" charset="-122"/>
            </a:endParaRPr>
          </a:p>
        </p:txBody>
      </p:sp>
      <p:pic>
        <p:nvPicPr>
          <p:cNvPr id="3" name="Picture 2"/>
          <p:cNvPicPr>
            <a:picLocks noChangeAspect="1" noChangeArrowheads="1"/>
          </p:cNvPicPr>
          <p:nvPr/>
        </p:nvPicPr>
        <p:blipFill>
          <a:blip r:embed="rId2" cstate="print"/>
          <a:srcRect/>
          <a:stretch>
            <a:fillRect/>
          </a:stretch>
        </p:blipFill>
        <p:spPr bwMode="auto">
          <a:xfrm>
            <a:off x="6384032" y="2996952"/>
            <a:ext cx="1991375" cy="2000265"/>
          </a:xfrm>
          <a:prstGeom prst="rect">
            <a:avLst/>
          </a:prstGeom>
          <a:noFill/>
          <a:ln w="9525">
            <a:noFill/>
            <a:miter lim="800000"/>
            <a:headEnd/>
            <a:tailEnd/>
          </a:ln>
          <a:effectLst/>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4709" t="4710" r="3596" b="5395"/>
          <a:stretch>
            <a:fillRect/>
          </a:stretch>
        </p:blipFill>
        <p:spPr>
          <a:xfrm>
            <a:off x="3704108" y="2996952"/>
            <a:ext cx="2198864" cy="21947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077200" y="6245229"/>
            <a:ext cx="2133600" cy="476251"/>
          </a:xfrm>
        </p:spPr>
        <p:txBody>
          <a:bodyPr/>
          <a:lstStyle/>
          <a:p>
            <a:fld id="{ECE20286-B4D7-4C17-8073-86BA3FF968C5}" type="slidenum">
              <a:rPr lang="en-US" altLang="zh-CN">
                <a:latin typeface="宋体" panose="02010600030101010101" pitchFamily="2" charset="-122"/>
                <a:ea typeface="宋体" panose="02010600030101010101" pitchFamily="2" charset="-122"/>
              </a:rPr>
              <a:t>16</a:t>
            </a:fld>
            <a:endParaRPr lang="en-US" altLang="zh-CN">
              <a:latin typeface="宋体" panose="02010600030101010101" pitchFamily="2" charset="-122"/>
              <a:ea typeface="宋体" panose="02010600030101010101" pitchFamily="2" charset="-122"/>
            </a:endParaRPr>
          </a:p>
        </p:txBody>
      </p:sp>
      <p:sp>
        <p:nvSpPr>
          <p:cNvPr id="5" name="Rectangle 2"/>
          <p:cNvSpPr>
            <a:spLocks noChangeArrowheads="1"/>
          </p:cNvSpPr>
          <p:nvPr/>
        </p:nvSpPr>
        <p:spPr bwMode="auto">
          <a:xfrm>
            <a:off x="0" y="4012359"/>
            <a:ext cx="12192000" cy="1791416"/>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w="9525">
            <a:noFill/>
            <a:miter lim="800000"/>
          </a:ln>
          <a:effectLst/>
        </p:spPr>
        <p:txBody>
          <a:bodyPr wrap="none" anchor="ctr"/>
          <a:lstStyle/>
          <a:p>
            <a:pPr algn="ctr" eaLnBrk="1" hangingPunct="1"/>
            <a:r>
              <a:rPr lang="zh-CN" altLang="en-US" sz="6000" dirty="0">
                <a:solidFill>
                  <a:schemeClr val="bg1"/>
                </a:solidFill>
                <a:latin typeface="宋体" panose="02010600030101010101" pitchFamily="2" charset="-122"/>
                <a:ea typeface="宋体" panose="02010600030101010101" pitchFamily="2" charset="-122"/>
              </a:rPr>
              <a:t>谢谢观看</a:t>
            </a:r>
            <a:r>
              <a:rPr lang="en-US" altLang="zh-CN" sz="6000" dirty="0">
                <a:solidFill>
                  <a:schemeClr val="bg1"/>
                </a:solidFill>
                <a:latin typeface="宋体" panose="02010600030101010101" pitchFamily="2" charset="-122"/>
                <a:ea typeface="宋体" panose="02010600030101010101" pitchFamily="2" charset="-122"/>
              </a:rPr>
              <a:t>!</a:t>
            </a:r>
            <a:endParaRPr lang="zh-CN" altLang="zh-CN" sz="6000" dirty="0">
              <a:solidFill>
                <a:schemeClr val="bg1"/>
              </a:solidFill>
              <a:latin typeface="宋体" panose="02010600030101010101" pitchFamily="2" charset="-122"/>
              <a:ea typeface="宋体" panose="02010600030101010101" pitchFamily="2" charset="-122"/>
            </a:endParaRPr>
          </a:p>
        </p:txBody>
      </p:sp>
      <p:sp>
        <p:nvSpPr>
          <p:cNvPr id="7" name="TextBox 6"/>
          <p:cNvSpPr>
            <a:spLocks noChangeArrowheads="1"/>
          </p:cNvSpPr>
          <p:nvPr/>
        </p:nvSpPr>
        <p:spPr bwMode="auto">
          <a:xfrm>
            <a:off x="1775521" y="3108332"/>
            <a:ext cx="8784976" cy="830997"/>
          </a:xfrm>
          <a:prstGeom prst="rect">
            <a:avLst/>
          </a:prstGeom>
          <a:noFill/>
          <a:ln w="9525">
            <a:noFill/>
            <a:miter lim="800000"/>
          </a:ln>
          <a:effectLst/>
        </p:spPr>
        <p:txBody>
          <a:bodyPr wrap="square">
            <a:spAutoFit/>
          </a:bodyPr>
          <a:lstStyle/>
          <a:p>
            <a:pPr algn="ctr"/>
            <a:r>
              <a:rPr lang="en-US" altLang="zh-CN" sz="4800" dirty="0">
                <a:solidFill>
                  <a:schemeClr val="folHlink"/>
                </a:solidFill>
                <a:latin typeface="宋体" panose="02010600030101010101" pitchFamily="2" charset="-122"/>
                <a:ea typeface="宋体" panose="02010600030101010101" pitchFamily="2" charset="-122"/>
                <a:cs typeface="Angsana New" pitchFamily="18" charset="-34"/>
                <a:sym typeface="Mistral" panose="03090702030407020403" pitchFamily="66" charset="0"/>
              </a:rPr>
              <a:t>Thank you</a:t>
            </a:r>
            <a:endParaRPr lang="zh-CN" altLang="en-US" sz="4800" dirty="0">
              <a:solidFill>
                <a:schemeClr val="folHlink"/>
              </a:solidFill>
              <a:latin typeface="宋体" panose="02010600030101010101" pitchFamily="2" charset="-122"/>
              <a:ea typeface="宋体" panose="02010600030101010101" pitchFamily="2" charset="-122"/>
              <a:cs typeface="Angsana New" pitchFamily="18" charset="-34"/>
              <a:sym typeface="Mistral" panose="03090702030407020403" pitchFamily="66" charset="0"/>
            </a:endParaRPr>
          </a:p>
        </p:txBody>
      </p:sp>
      <p:pic>
        <p:nvPicPr>
          <p:cNvPr id="10" name="Picture 7" descr="con02"/>
          <p:cNvPicPr>
            <a:picLocks noChangeAspect="1" noChangeArrowheads="1"/>
          </p:cNvPicPr>
          <p:nvPr/>
        </p:nvPicPr>
        <p:blipFill>
          <a:blip r:embed="rId2" cstate="print"/>
          <a:srcRect/>
          <a:stretch>
            <a:fillRect/>
          </a:stretch>
        </p:blipFill>
        <p:spPr bwMode="auto">
          <a:xfrm>
            <a:off x="3524237" y="1322372"/>
            <a:ext cx="5426087" cy="1820881"/>
          </a:xfrm>
          <a:prstGeom prst="rect">
            <a:avLst/>
          </a:prstGeom>
          <a:noFill/>
          <a:ln w="9525">
            <a:noFill/>
            <a:miter lim="800000"/>
            <a:headEnd/>
            <a:tailEnd/>
          </a:ln>
        </p:spPr>
      </p:pic>
      <p:sp>
        <p:nvSpPr>
          <p:cNvPr id="15" name="标题 1"/>
          <p:cNvSpPr>
            <a:spLocks noGrp="1"/>
          </p:cNvSpPr>
          <p:nvPr>
            <p:ph type="title"/>
          </p:nvPr>
        </p:nvSpPr>
        <p:spPr>
          <a:xfrm>
            <a:off x="95229" y="60320"/>
            <a:ext cx="6858016" cy="642919"/>
          </a:xfrm>
        </p:spPr>
        <p:txBody>
          <a:bodyPr>
            <a:noAutofit/>
          </a:bodyPr>
          <a:lstStyle/>
          <a:p>
            <a:r>
              <a:rPr lang="zh-CN" altLang="en-US" b="1" dirty="0">
                <a:latin typeface="宋体" panose="02010600030101010101" pitchFamily="2" charset="-122"/>
                <a:ea typeface="宋体" panose="02010600030101010101" pitchFamily="2" charset="-122"/>
              </a:rPr>
              <a:t>感谢您对我们的关注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432" y="0"/>
            <a:ext cx="9556834" cy="642919"/>
          </a:xfrm>
        </p:spPr>
        <p:txBody>
          <a:bodyPr/>
          <a:lstStyle/>
          <a:p>
            <a:r>
              <a:rPr lang="zh-CN" altLang="en-US" sz="5400" dirty="0">
                <a:latin typeface="宋体" panose="02010600030101010101" pitchFamily="2" charset="-122"/>
                <a:ea typeface="宋体" panose="02010600030101010101" pitchFamily="2" charset="-122"/>
              </a:rPr>
              <a:t>目录</a:t>
            </a:r>
          </a:p>
        </p:txBody>
      </p:sp>
      <p:sp>
        <p:nvSpPr>
          <p:cNvPr id="7" name="TextBox 6"/>
          <p:cNvSpPr txBox="1"/>
          <p:nvPr/>
        </p:nvSpPr>
        <p:spPr>
          <a:xfrm>
            <a:off x="1127448" y="836712"/>
            <a:ext cx="11717074" cy="6924973"/>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zh-CN" altLang="en-US" sz="2400" dirty="0">
                <a:solidFill>
                  <a:schemeClr val="tx1">
                    <a:lumMod val="65000"/>
                    <a:lumOff val="35000"/>
                  </a:schemeClr>
                </a:solidFill>
                <a:latin typeface="+mn-ea"/>
              </a:rPr>
              <a:t>什么是计算机</a:t>
            </a:r>
            <a:endParaRPr lang="en-US" altLang="zh-CN" sz="2400" dirty="0">
              <a:solidFill>
                <a:schemeClr val="tx1">
                  <a:lumMod val="65000"/>
                  <a:lumOff val="35000"/>
                </a:schemeClr>
              </a:solidFill>
              <a:latin typeface="+mn-ea"/>
            </a:endParaRPr>
          </a:p>
          <a:p>
            <a:pPr marL="571500" indent="-571500">
              <a:lnSpc>
                <a:spcPct val="150000"/>
              </a:lnSpc>
              <a:buFont typeface="Wingdings" panose="05000000000000000000" pitchFamily="2" charset="2"/>
              <a:buChar char="Ø"/>
            </a:pPr>
            <a:r>
              <a:rPr lang="zh-CN" altLang="en-US" sz="2400" dirty="0">
                <a:solidFill>
                  <a:schemeClr val="tx1">
                    <a:lumMod val="65000"/>
                    <a:lumOff val="35000"/>
                  </a:schemeClr>
                </a:solidFill>
                <a:latin typeface="+mn-ea"/>
              </a:rPr>
              <a:t>什么是计算机软件</a:t>
            </a:r>
            <a:endParaRPr lang="en-US" altLang="zh-CN" sz="2400" dirty="0">
              <a:solidFill>
                <a:schemeClr val="tx1">
                  <a:lumMod val="65000"/>
                  <a:lumOff val="35000"/>
                </a:schemeClr>
              </a:solidFill>
              <a:latin typeface="+mn-ea"/>
            </a:endParaRPr>
          </a:p>
          <a:p>
            <a:pPr marL="571500" indent="-571500">
              <a:lnSpc>
                <a:spcPct val="150000"/>
              </a:lnSpc>
              <a:buFont typeface="Wingdings" panose="05000000000000000000" pitchFamily="2" charset="2"/>
              <a:buChar char="Ø"/>
            </a:pPr>
            <a:r>
              <a:rPr lang="zh-CN" altLang="en-US" sz="2400" dirty="0">
                <a:solidFill>
                  <a:schemeClr val="tx1">
                    <a:lumMod val="65000"/>
                    <a:lumOff val="35000"/>
                  </a:schemeClr>
                </a:solidFill>
                <a:latin typeface="+mn-ea"/>
              </a:rPr>
              <a:t>为什么要进行软件测试</a:t>
            </a:r>
          </a:p>
          <a:p>
            <a:pPr marL="457200" indent="-457200">
              <a:lnSpc>
                <a:spcPct val="150000"/>
              </a:lnSpc>
              <a:buFont typeface="Wingdings" panose="05000000000000000000" pitchFamily="2" charset="2"/>
              <a:buChar char="Ø"/>
            </a:pPr>
            <a:r>
              <a:rPr lang="zh-CN" altLang="en-US" sz="2400" dirty="0">
                <a:solidFill>
                  <a:schemeClr val="tx1">
                    <a:lumMod val="65000"/>
                    <a:lumOff val="35000"/>
                  </a:schemeClr>
                </a:solidFill>
                <a:latin typeface="+mn-ea"/>
              </a:rPr>
              <a:t> 软件测试的概念</a:t>
            </a:r>
            <a:endParaRPr lang="en-US" altLang="zh-CN" sz="2400" dirty="0">
              <a:solidFill>
                <a:schemeClr val="tx1">
                  <a:lumMod val="65000"/>
                  <a:lumOff val="35000"/>
                </a:schemeClr>
              </a:solidFill>
              <a:latin typeface="+mn-ea"/>
            </a:endParaRPr>
          </a:p>
          <a:p>
            <a:pPr marL="457200" indent="-457200">
              <a:lnSpc>
                <a:spcPct val="150000"/>
              </a:lnSpc>
              <a:buFont typeface="Wingdings" panose="05000000000000000000" pitchFamily="2" charset="2"/>
              <a:buChar char="Ø"/>
            </a:pPr>
            <a:r>
              <a:rPr lang="zh-CN" altLang="en-US" sz="2400" dirty="0">
                <a:solidFill>
                  <a:schemeClr val="tx1">
                    <a:lumMod val="65000"/>
                    <a:lumOff val="35000"/>
                  </a:schemeClr>
                </a:solidFill>
                <a:latin typeface="+mn-ea"/>
              </a:rPr>
              <a:t> 软件测试的原则</a:t>
            </a:r>
            <a:endParaRPr lang="en-US" altLang="zh-CN" sz="2400" dirty="0">
              <a:solidFill>
                <a:schemeClr val="tx1">
                  <a:lumMod val="65000"/>
                  <a:lumOff val="35000"/>
                </a:schemeClr>
              </a:solidFill>
              <a:latin typeface="+mn-ea"/>
            </a:endParaRPr>
          </a:p>
          <a:p>
            <a:pPr marL="457200" indent="-457200">
              <a:lnSpc>
                <a:spcPct val="150000"/>
              </a:lnSpc>
              <a:buFont typeface="Wingdings" panose="05000000000000000000" pitchFamily="2" charset="2"/>
              <a:buChar char="Ø"/>
            </a:pPr>
            <a:r>
              <a:rPr lang="zh-CN" altLang="en-US" sz="2400" dirty="0">
                <a:solidFill>
                  <a:schemeClr val="tx1">
                    <a:lumMod val="65000"/>
                    <a:lumOff val="35000"/>
                  </a:schemeClr>
                </a:solidFill>
                <a:latin typeface="+mn-ea"/>
              </a:rPr>
              <a:t> 软件测试目的和对象</a:t>
            </a:r>
            <a:endParaRPr lang="en-US" altLang="zh-CN" sz="2400" dirty="0">
              <a:solidFill>
                <a:schemeClr val="tx1">
                  <a:lumMod val="65000"/>
                  <a:lumOff val="35000"/>
                </a:schemeClr>
              </a:solidFill>
              <a:latin typeface="+mn-ea"/>
            </a:endParaRPr>
          </a:p>
          <a:p>
            <a:pPr marL="457200" indent="-457200">
              <a:lnSpc>
                <a:spcPct val="150000"/>
              </a:lnSpc>
              <a:buFont typeface="Wingdings" panose="05000000000000000000" pitchFamily="2" charset="2"/>
              <a:buChar char="Ø"/>
            </a:pPr>
            <a:r>
              <a:rPr lang="zh-CN" altLang="en-US" sz="2400" dirty="0">
                <a:solidFill>
                  <a:schemeClr val="tx1">
                    <a:lumMod val="65000"/>
                    <a:lumOff val="35000"/>
                  </a:schemeClr>
                </a:solidFill>
                <a:latin typeface="+mn-ea"/>
              </a:rPr>
              <a:t> 测试的风险</a:t>
            </a:r>
            <a:endParaRPr lang="en-US" altLang="zh-CN" sz="2400" dirty="0">
              <a:solidFill>
                <a:schemeClr val="tx1">
                  <a:lumMod val="65000"/>
                  <a:lumOff val="35000"/>
                </a:schemeClr>
              </a:solidFill>
              <a:latin typeface="+mn-ea"/>
            </a:endParaRPr>
          </a:p>
          <a:p>
            <a:pPr marL="457200" indent="-457200">
              <a:lnSpc>
                <a:spcPct val="150000"/>
              </a:lnSpc>
              <a:buFont typeface="Wingdings" panose="05000000000000000000" pitchFamily="2" charset="2"/>
              <a:buChar char="Ø"/>
            </a:pPr>
            <a:r>
              <a:rPr lang="zh-CN" altLang="en-US" sz="2400" dirty="0">
                <a:solidFill>
                  <a:schemeClr val="tx1">
                    <a:lumMod val="65000"/>
                    <a:lumOff val="35000"/>
                  </a:schemeClr>
                </a:solidFill>
                <a:latin typeface="+mn-ea"/>
              </a:rPr>
              <a:t> 测试工程师具备的技能</a:t>
            </a:r>
            <a:endParaRPr lang="en-US" altLang="zh-CN" sz="2400" dirty="0">
              <a:solidFill>
                <a:schemeClr val="tx1">
                  <a:lumMod val="65000"/>
                  <a:lumOff val="35000"/>
                </a:schemeClr>
              </a:solidFill>
              <a:latin typeface="+mn-ea"/>
            </a:endParaRPr>
          </a:p>
          <a:p>
            <a:pPr marL="457200" indent="-457200">
              <a:lnSpc>
                <a:spcPct val="150000"/>
              </a:lnSpc>
              <a:buFont typeface="Wingdings" panose="05000000000000000000" pitchFamily="2" charset="2"/>
              <a:buChar char="Ø"/>
            </a:pPr>
            <a:r>
              <a:rPr lang="zh-CN" altLang="en-US" sz="2400" dirty="0">
                <a:solidFill>
                  <a:schemeClr val="tx1">
                    <a:lumMod val="65000"/>
                    <a:lumOff val="35000"/>
                  </a:schemeClr>
                </a:solidFill>
                <a:latin typeface="+mn-ea"/>
              </a:rPr>
              <a:t> 测试人员具备素质</a:t>
            </a:r>
            <a:endParaRPr lang="en-US" altLang="zh-CN" sz="2400" dirty="0">
              <a:solidFill>
                <a:schemeClr val="tx1">
                  <a:lumMod val="65000"/>
                  <a:lumOff val="35000"/>
                </a:schemeClr>
              </a:solidFill>
              <a:latin typeface="+mn-ea"/>
            </a:endParaRPr>
          </a:p>
          <a:p>
            <a:pPr marL="457200" indent="-457200">
              <a:lnSpc>
                <a:spcPct val="150000"/>
              </a:lnSpc>
              <a:buFont typeface="Wingdings" panose="05000000000000000000" pitchFamily="2" charset="2"/>
              <a:buChar char="Ø"/>
            </a:pPr>
            <a:r>
              <a:rPr lang="zh-CN" altLang="en-US" sz="2400" dirty="0">
                <a:solidFill>
                  <a:schemeClr val="tx1">
                    <a:lumMod val="65000"/>
                    <a:lumOff val="35000"/>
                  </a:schemeClr>
                </a:solidFill>
                <a:latin typeface="+mn-ea"/>
              </a:rPr>
              <a:t> 测试工程师职责</a:t>
            </a:r>
            <a:endParaRPr lang="zh-CN" altLang="zh-CN" sz="2400" dirty="0">
              <a:solidFill>
                <a:schemeClr val="tx1">
                  <a:lumMod val="65000"/>
                  <a:lumOff val="35000"/>
                </a:schemeClr>
              </a:solidFill>
              <a:latin typeface="+mn-ea"/>
            </a:endParaRP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681EB-04E1-4C1E-8CCC-210BB36F0817}"/>
              </a:ext>
            </a:extLst>
          </p:cNvPr>
          <p:cNvSpPr>
            <a:spLocks noGrp="1"/>
          </p:cNvSpPr>
          <p:nvPr>
            <p:ph type="title"/>
          </p:nvPr>
        </p:nvSpPr>
        <p:spPr>
          <a:xfrm>
            <a:off x="191344" y="-6454"/>
            <a:ext cx="8952677" cy="642919"/>
          </a:xfrm>
        </p:spPr>
        <p:txBody>
          <a:bodyPr/>
          <a:lstStyle/>
          <a:p>
            <a:r>
              <a:rPr lang="zh-CN" altLang="en-US" dirty="0"/>
              <a:t>什么是计算机</a:t>
            </a:r>
          </a:p>
        </p:txBody>
      </p:sp>
      <p:sp>
        <p:nvSpPr>
          <p:cNvPr id="3" name="内容占位符 2">
            <a:extLst>
              <a:ext uri="{FF2B5EF4-FFF2-40B4-BE49-F238E27FC236}">
                <a16:creationId xmlns:a16="http://schemas.microsoft.com/office/drawing/2014/main" id="{B7FF1940-26F3-4462-A9CA-47AA0EF9C1C1}"/>
              </a:ext>
            </a:extLst>
          </p:cNvPr>
          <p:cNvSpPr>
            <a:spLocks noGrp="1"/>
          </p:cNvSpPr>
          <p:nvPr>
            <p:ph idx="1"/>
          </p:nvPr>
        </p:nvSpPr>
        <p:spPr>
          <a:xfrm>
            <a:off x="380960" y="852518"/>
            <a:ext cx="11430080" cy="1152128"/>
          </a:xfrm>
        </p:spPr>
        <p:txBody>
          <a:bodyPr>
            <a:normAutofit/>
          </a:bodyPr>
          <a:lstStyle/>
          <a:p>
            <a:r>
              <a:rPr lang="zh-CN" altLang="en-US" sz="2400" dirty="0">
                <a:latin typeface="+mn-ea"/>
              </a:rPr>
              <a:t>定义：广义上指硬件 </a:t>
            </a:r>
            <a:r>
              <a:rPr lang="en-US" altLang="zh-CN" sz="2400" dirty="0">
                <a:latin typeface="+mn-ea"/>
              </a:rPr>
              <a:t>+ </a:t>
            </a:r>
            <a:r>
              <a:rPr lang="zh-CN" altLang="en-US" sz="2400" dirty="0">
                <a:latin typeface="+mn-ea"/>
              </a:rPr>
              <a:t>操作系统 </a:t>
            </a:r>
            <a:r>
              <a:rPr lang="en-US" altLang="zh-CN" sz="2400" dirty="0">
                <a:latin typeface="+mn-ea"/>
              </a:rPr>
              <a:t>+ </a:t>
            </a:r>
            <a:r>
              <a:rPr lang="zh-CN" altLang="en-US" sz="2400" dirty="0">
                <a:latin typeface="+mn-ea"/>
              </a:rPr>
              <a:t>软件的模式</a:t>
            </a:r>
            <a:endParaRPr lang="en-US" altLang="zh-CN" sz="2400" dirty="0">
              <a:latin typeface="+mn-ea"/>
            </a:endParaRPr>
          </a:p>
          <a:p>
            <a:r>
              <a:rPr lang="zh-CN" altLang="en-US" sz="2400" dirty="0">
                <a:latin typeface="+mn-ea"/>
              </a:rPr>
              <a:t>组成：</a:t>
            </a:r>
            <a:endParaRPr lang="en-US" altLang="zh-CN" sz="2400" dirty="0">
              <a:latin typeface="+mn-ea"/>
            </a:endParaRPr>
          </a:p>
        </p:txBody>
      </p:sp>
      <p:grpSp>
        <p:nvGrpSpPr>
          <p:cNvPr id="27" name="组合 26">
            <a:extLst>
              <a:ext uri="{FF2B5EF4-FFF2-40B4-BE49-F238E27FC236}">
                <a16:creationId xmlns:a16="http://schemas.microsoft.com/office/drawing/2014/main" id="{44F4E893-1F1C-4B6F-BBD0-BB0C70BD480D}"/>
              </a:ext>
            </a:extLst>
          </p:cNvPr>
          <p:cNvGrpSpPr/>
          <p:nvPr/>
        </p:nvGrpSpPr>
        <p:grpSpPr>
          <a:xfrm>
            <a:off x="793201" y="1628800"/>
            <a:ext cx="10703399" cy="4502320"/>
            <a:chOff x="913871" y="1700808"/>
            <a:chExt cx="10703399" cy="4502320"/>
          </a:xfrm>
        </p:grpSpPr>
        <p:sp>
          <p:nvSpPr>
            <p:cNvPr id="5" name="文本框 4">
              <a:extLst>
                <a:ext uri="{FF2B5EF4-FFF2-40B4-BE49-F238E27FC236}">
                  <a16:creationId xmlns:a16="http://schemas.microsoft.com/office/drawing/2014/main" id="{C09B0B4E-12EC-476E-A2EE-FFB066FFF914}"/>
                </a:ext>
              </a:extLst>
            </p:cNvPr>
            <p:cNvSpPr txBox="1"/>
            <p:nvPr/>
          </p:nvSpPr>
          <p:spPr>
            <a:xfrm>
              <a:off x="913871" y="3752165"/>
              <a:ext cx="446276" cy="1440160"/>
            </a:xfrm>
            <a:prstGeom prst="rect">
              <a:avLst/>
            </a:prstGeom>
            <a:noFill/>
          </p:spPr>
          <p:txBody>
            <a:bodyPr vert="eaVert" wrap="square" rtlCol="0">
              <a:spAutoFit/>
            </a:bodyPr>
            <a:lstStyle/>
            <a:p>
              <a:r>
                <a:rPr lang="zh-CN" altLang="en-US" sz="1700" dirty="0">
                  <a:latin typeface="+mn-ea"/>
                </a:rPr>
                <a:t>计算机</a:t>
              </a:r>
            </a:p>
          </p:txBody>
        </p:sp>
        <p:sp>
          <p:nvSpPr>
            <p:cNvPr id="6" name="左大括号 5">
              <a:extLst>
                <a:ext uri="{FF2B5EF4-FFF2-40B4-BE49-F238E27FC236}">
                  <a16:creationId xmlns:a16="http://schemas.microsoft.com/office/drawing/2014/main" id="{70005A6A-32C4-4A03-BDC6-EE45E69BE53D}"/>
                </a:ext>
              </a:extLst>
            </p:cNvPr>
            <p:cNvSpPr/>
            <p:nvPr/>
          </p:nvSpPr>
          <p:spPr>
            <a:xfrm>
              <a:off x="1277735" y="2708920"/>
              <a:ext cx="650738" cy="29523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latin typeface="+mn-ea"/>
              </a:endParaRPr>
            </a:p>
          </p:txBody>
        </p:sp>
        <p:sp>
          <p:nvSpPr>
            <p:cNvPr id="8" name="文本框 7">
              <a:extLst>
                <a:ext uri="{FF2B5EF4-FFF2-40B4-BE49-F238E27FC236}">
                  <a16:creationId xmlns:a16="http://schemas.microsoft.com/office/drawing/2014/main" id="{F3068E95-5AF3-45BC-897B-4F4A38357BDB}"/>
                </a:ext>
              </a:extLst>
            </p:cNvPr>
            <p:cNvSpPr txBox="1"/>
            <p:nvPr/>
          </p:nvSpPr>
          <p:spPr>
            <a:xfrm>
              <a:off x="1877158" y="2505713"/>
              <a:ext cx="1872208" cy="353943"/>
            </a:xfrm>
            <a:prstGeom prst="rect">
              <a:avLst/>
            </a:prstGeom>
            <a:noFill/>
          </p:spPr>
          <p:txBody>
            <a:bodyPr wrap="square" rtlCol="0">
              <a:spAutoFit/>
            </a:bodyPr>
            <a:lstStyle/>
            <a:p>
              <a:r>
                <a:rPr lang="zh-CN" altLang="en-US" sz="1700" dirty="0">
                  <a:latin typeface="+mn-ea"/>
                </a:rPr>
                <a:t>硬件</a:t>
              </a:r>
            </a:p>
          </p:txBody>
        </p:sp>
        <p:sp>
          <p:nvSpPr>
            <p:cNvPr id="9" name="文本框 8">
              <a:extLst>
                <a:ext uri="{FF2B5EF4-FFF2-40B4-BE49-F238E27FC236}">
                  <a16:creationId xmlns:a16="http://schemas.microsoft.com/office/drawing/2014/main" id="{1042C3DE-A051-41F4-9C05-BAFD9B40C30D}"/>
                </a:ext>
              </a:extLst>
            </p:cNvPr>
            <p:cNvSpPr txBox="1"/>
            <p:nvPr/>
          </p:nvSpPr>
          <p:spPr>
            <a:xfrm>
              <a:off x="1656436" y="3990068"/>
              <a:ext cx="1138207" cy="353943"/>
            </a:xfrm>
            <a:prstGeom prst="rect">
              <a:avLst/>
            </a:prstGeom>
            <a:noFill/>
          </p:spPr>
          <p:txBody>
            <a:bodyPr wrap="square" rtlCol="0">
              <a:spAutoFit/>
            </a:bodyPr>
            <a:lstStyle/>
            <a:p>
              <a:r>
                <a:rPr lang="zh-CN" altLang="en-US" sz="1700" dirty="0">
                  <a:latin typeface="+mn-ea"/>
                </a:rPr>
                <a:t>操作系统</a:t>
              </a:r>
            </a:p>
          </p:txBody>
        </p:sp>
        <p:sp>
          <p:nvSpPr>
            <p:cNvPr id="10" name="文本框 9">
              <a:extLst>
                <a:ext uri="{FF2B5EF4-FFF2-40B4-BE49-F238E27FC236}">
                  <a16:creationId xmlns:a16="http://schemas.microsoft.com/office/drawing/2014/main" id="{B69E1FDC-8943-41B2-9C40-821485C2ACB8}"/>
                </a:ext>
              </a:extLst>
            </p:cNvPr>
            <p:cNvSpPr txBox="1"/>
            <p:nvPr/>
          </p:nvSpPr>
          <p:spPr>
            <a:xfrm>
              <a:off x="1941263" y="5379192"/>
              <a:ext cx="1872208" cy="353943"/>
            </a:xfrm>
            <a:prstGeom prst="rect">
              <a:avLst/>
            </a:prstGeom>
            <a:noFill/>
          </p:spPr>
          <p:txBody>
            <a:bodyPr wrap="square" rtlCol="0">
              <a:spAutoFit/>
            </a:bodyPr>
            <a:lstStyle/>
            <a:p>
              <a:r>
                <a:rPr lang="zh-CN" altLang="en-US" sz="1700" dirty="0">
                  <a:latin typeface="+mn-ea"/>
                </a:rPr>
                <a:t>软件</a:t>
              </a:r>
            </a:p>
          </p:txBody>
        </p:sp>
        <p:sp>
          <p:nvSpPr>
            <p:cNvPr id="11" name="左大括号 10">
              <a:extLst>
                <a:ext uri="{FF2B5EF4-FFF2-40B4-BE49-F238E27FC236}">
                  <a16:creationId xmlns:a16="http://schemas.microsoft.com/office/drawing/2014/main" id="{00FB0085-7E3F-438D-9F7C-BAA7FC622319}"/>
                </a:ext>
              </a:extLst>
            </p:cNvPr>
            <p:cNvSpPr/>
            <p:nvPr/>
          </p:nvSpPr>
          <p:spPr>
            <a:xfrm>
              <a:off x="2485197" y="1844824"/>
              <a:ext cx="370443" cy="13818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latin typeface="+mn-ea"/>
              </a:endParaRPr>
            </a:p>
          </p:txBody>
        </p:sp>
        <p:sp>
          <p:nvSpPr>
            <p:cNvPr id="12" name="文本框 11">
              <a:extLst>
                <a:ext uri="{FF2B5EF4-FFF2-40B4-BE49-F238E27FC236}">
                  <a16:creationId xmlns:a16="http://schemas.microsoft.com/office/drawing/2014/main" id="{9FD36B88-CC95-4873-891C-33831D620496}"/>
                </a:ext>
              </a:extLst>
            </p:cNvPr>
            <p:cNvSpPr txBox="1"/>
            <p:nvPr/>
          </p:nvSpPr>
          <p:spPr>
            <a:xfrm>
              <a:off x="2855639" y="1700808"/>
              <a:ext cx="7272807" cy="353943"/>
            </a:xfrm>
            <a:prstGeom prst="rect">
              <a:avLst/>
            </a:prstGeom>
            <a:noFill/>
          </p:spPr>
          <p:txBody>
            <a:bodyPr wrap="square" rtlCol="0">
              <a:spAutoFit/>
            </a:bodyPr>
            <a:lstStyle/>
            <a:p>
              <a:r>
                <a:rPr lang="en-US" altLang="zh-CN" sz="1700" dirty="0">
                  <a:latin typeface="+mn-ea"/>
                </a:rPr>
                <a:t>1.CPU</a:t>
              </a:r>
              <a:r>
                <a:rPr lang="zh-CN" altLang="en-US" sz="1700" dirty="0">
                  <a:latin typeface="+mn-ea"/>
                </a:rPr>
                <a:t>：中央处理器，负责计算（主要参数：核数、主频、工艺等）</a:t>
              </a:r>
            </a:p>
          </p:txBody>
        </p:sp>
        <p:sp>
          <p:nvSpPr>
            <p:cNvPr id="13" name="文本框 12">
              <a:extLst>
                <a:ext uri="{FF2B5EF4-FFF2-40B4-BE49-F238E27FC236}">
                  <a16:creationId xmlns:a16="http://schemas.microsoft.com/office/drawing/2014/main" id="{DC15EFDE-8F23-4095-9849-6DEB657B943A}"/>
                </a:ext>
              </a:extLst>
            </p:cNvPr>
            <p:cNvSpPr txBox="1"/>
            <p:nvPr/>
          </p:nvSpPr>
          <p:spPr>
            <a:xfrm>
              <a:off x="2855640" y="2161666"/>
              <a:ext cx="7272808" cy="353943"/>
            </a:xfrm>
            <a:prstGeom prst="rect">
              <a:avLst/>
            </a:prstGeom>
            <a:noFill/>
          </p:spPr>
          <p:txBody>
            <a:bodyPr wrap="square" rtlCol="0">
              <a:spAutoFit/>
            </a:bodyPr>
            <a:lstStyle/>
            <a:p>
              <a:r>
                <a:rPr lang="en-US" altLang="zh-CN" sz="1700" dirty="0">
                  <a:latin typeface="+mn-ea"/>
                </a:rPr>
                <a:t>2.</a:t>
              </a:r>
              <a:r>
                <a:rPr lang="zh-CN" altLang="en-US" sz="1700" dirty="0">
                  <a:latin typeface="+mn-ea"/>
                </a:rPr>
                <a:t>内存：运行内存，断电消失</a:t>
              </a:r>
            </a:p>
          </p:txBody>
        </p:sp>
        <p:sp>
          <p:nvSpPr>
            <p:cNvPr id="14" name="文本框 13">
              <a:extLst>
                <a:ext uri="{FF2B5EF4-FFF2-40B4-BE49-F238E27FC236}">
                  <a16:creationId xmlns:a16="http://schemas.microsoft.com/office/drawing/2014/main" id="{C49A9C7A-6406-4B89-9EC4-DF24EE78F49D}"/>
                </a:ext>
              </a:extLst>
            </p:cNvPr>
            <p:cNvSpPr txBox="1"/>
            <p:nvPr/>
          </p:nvSpPr>
          <p:spPr>
            <a:xfrm>
              <a:off x="2855640" y="2608825"/>
              <a:ext cx="5064245" cy="353943"/>
            </a:xfrm>
            <a:prstGeom prst="rect">
              <a:avLst/>
            </a:prstGeom>
            <a:noFill/>
          </p:spPr>
          <p:txBody>
            <a:bodyPr wrap="square" rtlCol="0">
              <a:spAutoFit/>
            </a:bodyPr>
            <a:lstStyle/>
            <a:p>
              <a:r>
                <a:rPr lang="en-US" altLang="zh-CN" sz="1700" dirty="0">
                  <a:latin typeface="+mn-ea"/>
                </a:rPr>
                <a:t>3.</a:t>
              </a:r>
              <a:r>
                <a:rPr lang="zh-CN" altLang="en-US" sz="1700" dirty="0">
                  <a:latin typeface="+mn-ea"/>
                </a:rPr>
                <a:t>硬盘：永久保存（机械硬盘、固态硬盘）</a:t>
              </a:r>
            </a:p>
          </p:txBody>
        </p:sp>
        <p:sp>
          <p:nvSpPr>
            <p:cNvPr id="15" name="文本框 14">
              <a:extLst>
                <a:ext uri="{FF2B5EF4-FFF2-40B4-BE49-F238E27FC236}">
                  <a16:creationId xmlns:a16="http://schemas.microsoft.com/office/drawing/2014/main" id="{B5ACC2BE-D8E0-40C5-9E1E-DA5A488E9A84}"/>
                </a:ext>
              </a:extLst>
            </p:cNvPr>
            <p:cNvSpPr txBox="1"/>
            <p:nvPr/>
          </p:nvSpPr>
          <p:spPr>
            <a:xfrm>
              <a:off x="2868430" y="3025669"/>
              <a:ext cx="6275591" cy="353943"/>
            </a:xfrm>
            <a:prstGeom prst="rect">
              <a:avLst/>
            </a:prstGeom>
            <a:noFill/>
          </p:spPr>
          <p:txBody>
            <a:bodyPr wrap="square" rtlCol="0">
              <a:spAutoFit/>
            </a:bodyPr>
            <a:lstStyle/>
            <a:p>
              <a:r>
                <a:rPr lang="en-US" altLang="zh-CN" sz="1700" dirty="0">
                  <a:latin typeface="+mn-ea"/>
                </a:rPr>
                <a:t>4.</a:t>
              </a:r>
              <a:r>
                <a:rPr lang="zh-CN" altLang="en-US" sz="1700" dirty="0">
                  <a:latin typeface="+mn-ea"/>
                </a:rPr>
                <a:t>其他：主板、输入输出设备（鼠标、键盘、打印机）等</a:t>
              </a:r>
            </a:p>
          </p:txBody>
        </p:sp>
        <p:sp>
          <p:nvSpPr>
            <p:cNvPr id="16" name="左大括号 15">
              <a:extLst>
                <a:ext uri="{FF2B5EF4-FFF2-40B4-BE49-F238E27FC236}">
                  <a16:creationId xmlns:a16="http://schemas.microsoft.com/office/drawing/2014/main" id="{098C6FF7-973D-41F1-B782-931D0013630C}"/>
                </a:ext>
              </a:extLst>
            </p:cNvPr>
            <p:cNvSpPr/>
            <p:nvPr/>
          </p:nvSpPr>
          <p:spPr>
            <a:xfrm>
              <a:off x="2761734" y="3519015"/>
              <a:ext cx="439698" cy="13114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latin typeface="+mn-ea"/>
              </a:endParaRPr>
            </a:p>
          </p:txBody>
        </p:sp>
        <p:sp>
          <p:nvSpPr>
            <p:cNvPr id="17" name="文本框 16">
              <a:extLst>
                <a:ext uri="{FF2B5EF4-FFF2-40B4-BE49-F238E27FC236}">
                  <a16:creationId xmlns:a16="http://schemas.microsoft.com/office/drawing/2014/main" id="{DF1B66F0-8584-4D6F-93BF-2312DE8B79B0}"/>
                </a:ext>
              </a:extLst>
            </p:cNvPr>
            <p:cNvSpPr txBox="1"/>
            <p:nvPr/>
          </p:nvSpPr>
          <p:spPr>
            <a:xfrm>
              <a:off x="3201432" y="3429000"/>
              <a:ext cx="8174498" cy="615553"/>
            </a:xfrm>
            <a:prstGeom prst="rect">
              <a:avLst/>
            </a:prstGeom>
            <a:noFill/>
          </p:spPr>
          <p:txBody>
            <a:bodyPr wrap="square" rtlCol="0">
              <a:spAutoFit/>
            </a:bodyPr>
            <a:lstStyle/>
            <a:p>
              <a:pPr marL="342900" indent="-342900">
                <a:buAutoNum type="arabicPeriod"/>
              </a:pPr>
              <a:r>
                <a:rPr lang="en-US" altLang="zh-CN" sz="1700" dirty="0">
                  <a:latin typeface="+mn-ea"/>
                </a:rPr>
                <a:t>PC: win7</a:t>
              </a:r>
              <a:r>
                <a:rPr lang="zh-CN" altLang="en-US" sz="1700" dirty="0">
                  <a:latin typeface="+mn-ea"/>
                </a:rPr>
                <a:t>、</a:t>
              </a:r>
              <a:r>
                <a:rPr lang="en-US" altLang="zh-CN" sz="1700" dirty="0">
                  <a:latin typeface="+mn-ea"/>
                </a:rPr>
                <a:t>win10 </a:t>
              </a:r>
            </a:p>
            <a:p>
              <a:r>
                <a:rPr lang="en-US" altLang="zh-CN" sz="1700" dirty="0">
                  <a:latin typeface="+mn-ea"/>
                </a:rPr>
                <a:t>    </a:t>
              </a:r>
              <a:r>
                <a:rPr lang="zh-CN" altLang="en-US" sz="1700" dirty="0">
                  <a:latin typeface="+mn-ea"/>
                </a:rPr>
                <a:t>（</a:t>
              </a:r>
              <a:r>
                <a:rPr lang="en-US" altLang="zh-CN" sz="1700" b="0" i="0" dirty="0">
                  <a:solidFill>
                    <a:srgbClr val="1D1D1F"/>
                  </a:solidFill>
                  <a:effectLst/>
                  <a:latin typeface="+mn-ea"/>
                </a:rPr>
                <a:t>windows + R</a:t>
              </a:r>
              <a:r>
                <a:rPr lang="zh-CN" altLang="en-US" sz="1700" b="0" i="0" dirty="0">
                  <a:solidFill>
                    <a:srgbClr val="1D1D1F"/>
                  </a:solidFill>
                  <a:effectLst/>
                  <a:latin typeface="+mn-ea"/>
                </a:rPr>
                <a:t>弹出运行窗口，输入</a:t>
              </a:r>
              <a:r>
                <a:rPr lang="en-US" altLang="zh-CN" sz="1700" b="0" i="0" dirty="0" err="1">
                  <a:solidFill>
                    <a:srgbClr val="1D1D1F"/>
                  </a:solidFill>
                  <a:effectLst/>
                  <a:latin typeface="+mn-ea"/>
                </a:rPr>
                <a:t>cmd</a:t>
              </a:r>
              <a:r>
                <a:rPr lang="en-US" altLang="zh-CN" sz="1700" b="0" i="0" dirty="0">
                  <a:solidFill>
                    <a:srgbClr val="1D1D1F"/>
                  </a:solidFill>
                  <a:effectLst/>
                  <a:latin typeface="+mn-ea"/>
                </a:rPr>
                <a:t> </a:t>
              </a:r>
              <a:r>
                <a:rPr lang="zh-CN" altLang="en-US" sz="1700" b="0" i="0" dirty="0">
                  <a:solidFill>
                    <a:srgbClr val="1D1D1F"/>
                  </a:solidFill>
                  <a:effectLst/>
                  <a:latin typeface="+mn-ea"/>
                </a:rPr>
                <a:t>回车进入</a:t>
              </a:r>
              <a:r>
                <a:rPr lang="en-US" altLang="zh-CN" sz="1700" b="0" i="0" dirty="0">
                  <a:solidFill>
                    <a:srgbClr val="1D1D1F"/>
                  </a:solidFill>
                  <a:effectLst/>
                  <a:latin typeface="+mn-ea"/>
                </a:rPr>
                <a:t>DOS</a:t>
              </a:r>
              <a:r>
                <a:rPr lang="zh-CN" altLang="en-US" sz="1700" b="0" i="0" dirty="0">
                  <a:solidFill>
                    <a:srgbClr val="1D1D1F"/>
                  </a:solidFill>
                  <a:effectLst/>
                  <a:latin typeface="+mn-ea"/>
                </a:rPr>
                <a:t>系统）</a:t>
              </a:r>
              <a:endParaRPr lang="en-US" altLang="zh-CN" sz="1700" dirty="0">
                <a:latin typeface="+mn-ea"/>
              </a:endParaRPr>
            </a:p>
          </p:txBody>
        </p:sp>
        <p:sp>
          <p:nvSpPr>
            <p:cNvPr id="18" name="文本框 17">
              <a:extLst>
                <a:ext uri="{FF2B5EF4-FFF2-40B4-BE49-F238E27FC236}">
                  <a16:creationId xmlns:a16="http://schemas.microsoft.com/office/drawing/2014/main" id="{51D27BD9-8522-4746-88F4-FC2731175D7F}"/>
                </a:ext>
              </a:extLst>
            </p:cNvPr>
            <p:cNvSpPr txBox="1"/>
            <p:nvPr/>
          </p:nvSpPr>
          <p:spPr>
            <a:xfrm>
              <a:off x="3173344" y="4045682"/>
              <a:ext cx="5064245" cy="353943"/>
            </a:xfrm>
            <a:prstGeom prst="rect">
              <a:avLst/>
            </a:prstGeom>
            <a:noFill/>
          </p:spPr>
          <p:txBody>
            <a:bodyPr wrap="square" rtlCol="0">
              <a:spAutoFit/>
            </a:bodyPr>
            <a:lstStyle/>
            <a:p>
              <a:r>
                <a:rPr lang="en-US" altLang="zh-CN" sz="1700" dirty="0">
                  <a:latin typeface="+mn-ea"/>
                </a:rPr>
                <a:t>2. </a:t>
              </a:r>
              <a:r>
                <a:rPr lang="zh-CN" altLang="en-US" sz="1700" dirty="0">
                  <a:latin typeface="+mn-ea"/>
                </a:rPr>
                <a:t>服务器：</a:t>
              </a:r>
              <a:r>
                <a:rPr lang="en-US" altLang="zh-CN" sz="1700" dirty="0">
                  <a:latin typeface="+mn-ea"/>
                </a:rPr>
                <a:t>Linux</a:t>
              </a:r>
              <a:endParaRPr lang="zh-CN" altLang="en-US" sz="1700" dirty="0">
                <a:latin typeface="+mn-ea"/>
              </a:endParaRPr>
            </a:p>
          </p:txBody>
        </p:sp>
        <p:sp>
          <p:nvSpPr>
            <p:cNvPr id="19" name="文本框 18">
              <a:extLst>
                <a:ext uri="{FF2B5EF4-FFF2-40B4-BE49-F238E27FC236}">
                  <a16:creationId xmlns:a16="http://schemas.microsoft.com/office/drawing/2014/main" id="{1B59AEAD-5AD8-4FE3-8935-59EC6C371A7E}"/>
                </a:ext>
              </a:extLst>
            </p:cNvPr>
            <p:cNvSpPr txBox="1"/>
            <p:nvPr/>
          </p:nvSpPr>
          <p:spPr>
            <a:xfrm>
              <a:off x="3201432" y="4561197"/>
              <a:ext cx="5064245" cy="353943"/>
            </a:xfrm>
            <a:prstGeom prst="rect">
              <a:avLst/>
            </a:prstGeom>
            <a:noFill/>
          </p:spPr>
          <p:txBody>
            <a:bodyPr wrap="square" rtlCol="0">
              <a:spAutoFit/>
            </a:bodyPr>
            <a:lstStyle/>
            <a:p>
              <a:r>
                <a:rPr lang="en-US" altLang="zh-CN" sz="1700" dirty="0">
                  <a:latin typeface="+mn-ea"/>
                </a:rPr>
                <a:t>3.</a:t>
              </a:r>
              <a:r>
                <a:rPr lang="zh-CN" altLang="en-US" sz="1700" dirty="0">
                  <a:latin typeface="+mn-ea"/>
                </a:rPr>
                <a:t>移动设备：</a:t>
              </a:r>
              <a:r>
                <a:rPr lang="en-US" altLang="zh-CN" sz="1700" dirty="0">
                  <a:latin typeface="+mn-ea"/>
                </a:rPr>
                <a:t>IOS</a:t>
              </a:r>
              <a:r>
                <a:rPr lang="zh-CN" altLang="en-US" sz="1700" dirty="0">
                  <a:latin typeface="+mn-ea"/>
                </a:rPr>
                <a:t>、</a:t>
              </a:r>
              <a:r>
                <a:rPr lang="en-US" altLang="zh-CN" sz="1700" dirty="0">
                  <a:latin typeface="+mn-ea"/>
                </a:rPr>
                <a:t>Android</a:t>
              </a:r>
              <a:endParaRPr lang="zh-CN" altLang="en-US" sz="1700" dirty="0">
                <a:latin typeface="+mn-ea"/>
              </a:endParaRPr>
            </a:p>
          </p:txBody>
        </p:sp>
        <p:sp>
          <p:nvSpPr>
            <p:cNvPr id="21" name="左大括号 20">
              <a:extLst>
                <a:ext uri="{FF2B5EF4-FFF2-40B4-BE49-F238E27FC236}">
                  <a16:creationId xmlns:a16="http://schemas.microsoft.com/office/drawing/2014/main" id="{2A07B9F1-788D-4369-86AD-BE7B5EDF3BFA}"/>
                </a:ext>
              </a:extLst>
            </p:cNvPr>
            <p:cNvSpPr/>
            <p:nvPr/>
          </p:nvSpPr>
          <p:spPr>
            <a:xfrm>
              <a:off x="2605528" y="5003903"/>
              <a:ext cx="250112" cy="10583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latin typeface="+mn-ea"/>
              </a:endParaRPr>
            </a:p>
          </p:txBody>
        </p:sp>
        <p:sp>
          <p:nvSpPr>
            <p:cNvPr id="22" name="文本框 21">
              <a:extLst>
                <a:ext uri="{FF2B5EF4-FFF2-40B4-BE49-F238E27FC236}">
                  <a16:creationId xmlns:a16="http://schemas.microsoft.com/office/drawing/2014/main" id="{C6B9778B-5AE5-4D98-9399-2918C0622D59}"/>
                </a:ext>
              </a:extLst>
            </p:cNvPr>
            <p:cNvSpPr txBox="1"/>
            <p:nvPr/>
          </p:nvSpPr>
          <p:spPr>
            <a:xfrm>
              <a:off x="2868430" y="4941168"/>
              <a:ext cx="3264045" cy="353943"/>
            </a:xfrm>
            <a:prstGeom prst="rect">
              <a:avLst/>
            </a:prstGeom>
            <a:noFill/>
          </p:spPr>
          <p:txBody>
            <a:bodyPr wrap="square" rtlCol="0">
              <a:spAutoFit/>
            </a:bodyPr>
            <a:lstStyle/>
            <a:p>
              <a:r>
                <a:rPr lang="en-US" altLang="zh-CN" sz="1700" dirty="0">
                  <a:latin typeface="+mn-ea"/>
                </a:rPr>
                <a:t>1.PC</a:t>
              </a:r>
              <a:r>
                <a:rPr lang="zh-CN" altLang="en-US" sz="1700" dirty="0">
                  <a:latin typeface="+mn-ea"/>
                </a:rPr>
                <a:t>：</a:t>
              </a:r>
              <a:r>
                <a:rPr lang="en-US" altLang="zh-CN" sz="1700" dirty="0">
                  <a:latin typeface="+mn-ea"/>
                </a:rPr>
                <a:t>windows(.exe)</a:t>
              </a:r>
              <a:r>
                <a:rPr lang="zh-CN" altLang="en-US" sz="1700" dirty="0">
                  <a:latin typeface="+mn-ea"/>
                </a:rPr>
                <a:t> </a:t>
              </a:r>
              <a:endParaRPr lang="en-US" altLang="zh-CN" sz="1700" dirty="0">
                <a:latin typeface="+mn-ea"/>
              </a:endParaRPr>
            </a:p>
          </p:txBody>
        </p:sp>
        <p:sp>
          <p:nvSpPr>
            <p:cNvPr id="23" name="文本框 22">
              <a:extLst>
                <a:ext uri="{FF2B5EF4-FFF2-40B4-BE49-F238E27FC236}">
                  <a16:creationId xmlns:a16="http://schemas.microsoft.com/office/drawing/2014/main" id="{515E2961-E7DB-4CF2-9CF1-AABF6AF6A35A}"/>
                </a:ext>
              </a:extLst>
            </p:cNvPr>
            <p:cNvSpPr txBox="1"/>
            <p:nvPr/>
          </p:nvSpPr>
          <p:spPr>
            <a:xfrm>
              <a:off x="2868430" y="5402026"/>
              <a:ext cx="8748840" cy="353943"/>
            </a:xfrm>
            <a:prstGeom prst="rect">
              <a:avLst/>
            </a:prstGeom>
            <a:noFill/>
          </p:spPr>
          <p:txBody>
            <a:bodyPr wrap="square" rtlCol="0">
              <a:spAutoFit/>
            </a:bodyPr>
            <a:lstStyle/>
            <a:p>
              <a:r>
                <a:rPr lang="en-US" altLang="zh-CN" sz="1700" dirty="0">
                  <a:latin typeface="+mn-ea"/>
                </a:rPr>
                <a:t>2.</a:t>
              </a:r>
              <a:r>
                <a:rPr lang="zh-CN" altLang="en-US" sz="1700" dirty="0">
                  <a:latin typeface="+mn-ea"/>
                </a:rPr>
                <a:t>服务器：前端 </a:t>
              </a:r>
              <a:r>
                <a:rPr lang="en-US" altLang="zh-CN" sz="1700" dirty="0">
                  <a:latin typeface="+mn-ea"/>
                </a:rPr>
                <a:t>(HTML</a:t>
              </a:r>
              <a:r>
                <a:rPr lang="zh-CN" altLang="en-US" sz="1700" dirty="0">
                  <a:latin typeface="+mn-ea"/>
                </a:rPr>
                <a:t>、</a:t>
              </a:r>
              <a:r>
                <a:rPr lang="en-US" altLang="zh-CN" sz="1700" dirty="0">
                  <a:latin typeface="+mn-ea"/>
                </a:rPr>
                <a:t>CSS</a:t>
              </a:r>
              <a:r>
                <a:rPr lang="zh-CN" altLang="en-US" sz="1700" dirty="0">
                  <a:latin typeface="+mn-ea"/>
                </a:rPr>
                <a:t>、</a:t>
              </a:r>
              <a:r>
                <a:rPr lang="en-US" altLang="zh-CN" sz="1700" dirty="0">
                  <a:latin typeface="+mn-ea"/>
                </a:rPr>
                <a:t>JS)+ </a:t>
              </a:r>
              <a:r>
                <a:rPr lang="zh-CN" altLang="en-US" sz="1700" dirty="0">
                  <a:latin typeface="+mn-ea"/>
                </a:rPr>
                <a:t>后端（</a:t>
              </a:r>
              <a:r>
                <a:rPr lang="en-US" altLang="zh-CN" sz="1700" dirty="0">
                  <a:latin typeface="+mn-ea"/>
                </a:rPr>
                <a:t>JAVA</a:t>
              </a:r>
              <a:r>
                <a:rPr lang="zh-CN" altLang="en-US" sz="1700" dirty="0">
                  <a:latin typeface="+mn-ea"/>
                </a:rPr>
                <a:t>、</a:t>
              </a:r>
              <a:r>
                <a:rPr lang="en-US" altLang="zh-CN" sz="1700" dirty="0">
                  <a:latin typeface="+mn-ea"/>
                </a:rPr>
                <a:t>C++)</a:t>
              </a:r>
              <a:r>
                <a:rPr lang="zh-CN" altLang="en-US" sz="1700" dirty="0">
                  <a:latin typeface="+mn-ea"/>
                </a:rPr>
                <a:t>） </a:t>
              </a:r>
              <a:r>
                <a:rPr lang="en-US" altLang="zh-CN" sz="1700" dirty="0">
                  <a:latin typeface="+mn-ea"/>
                </a:rPr>
                <a:t>+ </a:t>
              </a:r>
              <a:r>
                <a:rPr lang="zh-CN" altLang="en-US" sz="1700" dirty="0">
                  <a:latin typeface="+mn-ea"/>
                </a:rPr>
                <a:t>数据库（</a:t>
              </a:r>
              <a:r>
                <a:rPr lang="en-US" altLang="zh-CN" sz="1700" dirty="0" err="1">
                  <a:latin typeface="+mn-ea"/>
                </a:rPr>
                <a:t>mysql</a:t>
              </a:r>
              <a:r>
                <a:rPr lang="zh-CN" altLang="en-US" sz="1700" dirty="0">
                  <a:latin typeface="+mn-ea"/>
                </a:rPr>
                <a:t>、</a:t>
              </a:r>
              <a:r>
                <a:rPr lang="en-US" altLang="zh-CN" sz="1700" dirty="0">
                  <a:latin typeface="+mn-ea"/>
                </a:rPr>
                <a:t>oracle</a:t>
              </a:r>
              <a:r>
                <a:rPr lang="zh-CN" altLang="en-US" sz="1700" dirty="0">
                  <a:latin typeface="+mn-ea"/>
                </a:rPr>
                <a:t>）</a:t>
              </a:r>
            </a:p>
          </p:txBody>
        </p:sp>
        <p:sp>
          <p:nvSpPr>
            <p:cNvPr id="24" name="文本框 23">
              <a:extLst>
                <a:ext uri="{FF2B5EF4-FFF2-40B4-BE49-F238E27FC236}">
                  <a16:creationId xmlns:a16="http://schemas.microsoft.com/office/drawing/2014/main" id="{5025AB20-BBCF-4F27-8AE2-F70AEDC2D9D1}"/>
                </a:ext>
              </a:extLst>
            </p:cNvPr>
            <p:cNvSpPr txBox="1"/>
            <p:nvPr/>
          </p:nvSpPr>
          <p:spPr>
            <a:xfrm>
              <a:off x="2868430" y="5849185"/>
              <a:ext cx="5064245" cy="353943"/>
            </a:xfrm>
            <a:prstGeom prst="rect">
              <a:avLst/>
            </a:prstGeom>
            <a:noFill/>
          </p:spPr>
          <p:txBody>
            <a:bodyPr wrap="square" rtlCol="0">
              <a:spAutoFit/>
            </a:bodyPr>
            <a:lstStyle/>
            <a:p>
              <a:r>
                <a:rPr lang="en-US" altLang="zh-CN" sz="1700" dirty="0">
                  <a:latin typeface="+mn-ea"/>
                </a:rPr>
                <a:t>3.</a:t>
              </a:r>
              <a:r>
                <a:rPr lang="zh-CN" altLang="en-US" sz="1700" dirty="0">
                  <a:latin typeface="+mn-ea"/>
                </a:rPr>
                <a:t>移动设备：</a:t>
              </a:r>
              <a:r>
                <a:rPr lang="en-US" altLang="zh-CN" sz="1700" dirty="0">
                  <a:latin typeface="+mn-ea"/>
                </a:rPr>
                <a:t>IOS(.IPA)</a:t>
              </a:r>
              <a:r>
                <a:rPr lang="zh-CN" altLang="en-US" sz="1700" dirty="0">
                  <a:latin typeface="+mn-ea"/>
                </a:rPr>
                <a:t>、</a:t>
              </a:r>
              <a:r>
                <a:rPr lang="en-US" altLang="zh-CN" sz="1700" dirty="0">
                  <a:latin typeface="+mn-ea"/>
                </a:rPr>
                <a:t>Android(.APK)</a:t>
              </a:r>
              <a:endParaRPr lang="zh-CN" altLang="en-US" sz="1700" dirty="0">
                <a:latin typeface="+mn-ea"/>
              </a:endParaRPr>
            </a:p>
          </p:txBody>
        </p:sp>
      </p:grpSp>
    </p:spTree>
    <p:extLst>
      <p:ext uri="{BB962C8B-B14F-4D97-AF65-F5344CB8AC3E}">
        <p14:creationId xmlns:p14="http://schemas.microsoft.com/office/powerpoint/2010/main" val="3219006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什么是计算机软件</a:t>
            </a:r>
          </a:p>
        </p:txBody>
      </p:sp>
      <p:sp>
        <p:nvSpPr>
          <p:cNvPr id="3" name="内容占位符 2"/>
          <p:cNvSpPr>
            <a:spLocks noGrp="1"/>
          </p:cNvSpPr>
          <p:nvPr>
            <p:ph idx="1"/>
          </p:nvPr>
        </p:nvSpPr>
        <p:spPr>
          <a:xfrm>
            <a:off x="191344" y="908720"/>
            <a:ext cx="11430080" cy="5040560"/>
          </a:xfrm>
        </p:spPr>
        <p:txBody>
          <a:bodyPr/>
          <a:lstStyle/>
          <a:p>
            <a:pPr marL="0" indent="0">
              <a:lnSpc>
                <a:spcPct val="200000"/>
              </a:lnSpc>
              <a:buNone/>
            </a:pPr>
            <a:r>
              <a:rPr lang="zh-CN" altLang="en-US" sz="2800" b="1" dirty="0">
                <a:latin typeface="宋体" panose="02010600030101010101" pitchFamily="2" charset="-122"/>
              </a:rPr>
              <a:t>软件的定义：</a:t>
            </a:r>
            <a:endParaRPr lang="en-US" altLang="zh-CN" sz="2800" b="1" dirty="0">
              <a:latin typeface="宋体" panose="02010600030101010101" pitchFamily="2" charset="-122"/>
            </a:endParaRPr>
          </a:p>
          <a:p>
            <a:pPr marL="0" indent="0">
              <a:lnSpc>
                <a:spcPct val="200000"/>
              </a:lnSpc>
              <a:buNone/>
            </a:pPr>
            <a:r>
              <a:rPr lang="zh-CN" altLang="en-US" sz="2000" dirty="0">
                <a:solidFill>
                  <a:schemeClr val="tx1">
                    <a:lumMod val="50000"/>
                    <a:lumOff val="50000"/>
                  </a:schemeClr>
                </a:solidFill>
                <a:latin typeface="+mn-ea"/>
              </a:rPr>
              <a:t>软件是指在计算机和计算机系统中使用的程序，以及与程序相关的资料（比如：软件产品的在线帮助文档，软件产品说明文档等）和数据总称。</a:t>
            </a:r>
            <a:endParaRPr lang="en-US" altLang="zh-CN" sz="2000" dirty="0">
              <a:solidFill>
                <a:schemeClr val="tx1">
                  <a:lumMod val="50000"/>
                  <a:lumOff val="50000"/>
                </a:schemeClr>
              </a:solidFill>
              <a:latin typeface="+mn-ea"/>
            </a:endParaRPr>
          </a:p>
          <a:p>
            <a:pPr marL="0" indent="0">
              <a:lnSpc>
                <a:spcPct val="200000"/>
              </a:lnSpc>
              <a:buNone/>
            </a:pPr>
            <a:endParaRPr lang="en-US" altLang="zh-CN" sz="2000" dirty="0">
              <a:solidFill>
                <a:schemeClr val="tx1">
                  <a:lumMod val="50000"/>
                  <a:lumOff val="50000"/>
                </a:schemeClr>
              </a:solidFill>
              <a:latin typeface="+mn-ea"/>
            </a:endParaRPr>
          </a:p>
          <a:p>
            <a:pPr marL="0" indent="0">
              <a:lnSpc>
                <a:spcPct val="200000"/>
              </a:lnSpc>
              <a:buNone/>
            </a:pPr>
            <a:r>
              <a:rPr lang="zh-CN" altLang="en-US" sz="2000" dirty="0">
                <a:solidFill>
                  <a:schemeClr val="tx1">
                    <a:lumMod val="50000"/>
                    <a:lumOff val="50000"/>
                  </a:schemeClr>
                </a:solidFill>
                <a:latin typeface="+mn-ea"/>
              </a:rPr>
              <a:t>程序是计算机能够认识并理解的指令集，程序的目的是让计算机执行预设好的指令，然后提供用户需要的服务。</a:t>
            </a:r>
          </a:p>
          <a:p>
            <a:pPr marL="0" indent="0">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为什么要进行软件测试</a:t>
            </a:r>
          </a:p>
        </p:txBody>
      </p:sp>
      <p:sp>
        <p:nvSpPr>
          <p:cNvPr id="7" name="TextBox 6"/>
          <p:cNvSpPr txBox="1"/>
          <p:nvPr/>
        </p:nvSpPr>
        <p:spPr>
          <a:xfrm>
            <a:off x="139566" y="1073056"/>
            <a:ext cx="11717074" cy="575437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为什么要进行软件测试</a:t>
            </a:r>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pPr marL="457200" indent="-457200">
              <a:lnSpc>
                <a:spcPct val="200000"/>
              </a:lnSpc>
              <a:buFont typeface="Wingdings" panose="05000000000000000000" pitchFamily="2" charset="2"/>
              <a:buChar char="Ø"/>
            </a:pPr>
            <a:r>
              <a:rPr lang="zh-CN" altLang="en-US" sz="2000" dirty="0">
                <a:latin typeface="+mn-ea"/>
                <a:sym typeface="+mn-ea"/>
              </a:rPr>
              <a:t>91年 Gulf war时候，海湾战争</a:t>
            </a:r>
            <a:endParaRPr lang="zh-CN" altLang="en-US" sz="2000" dirty="0">
              <a:latin typeface="+mn-ea"/>
            </a:endParaRPr>
          </a:p>
          <a:p>
            <a:pPr marL="457200" indent="-457200">
              <a:lnSpc>
                <a:spcPct val="200000"/>
              </a:lnSpc>
              <a:buFont typeface="Wingdings" panose="05000000000000000000" pitchFamily="2" charset="2"/>
              <a:buChar char="Ø"/>
            </a:pPr>
            <a:r>
              <a:rPr lang="en-US" altLang="zh-CN" sz="2000" dirty="0">
                <a:latin typeface="+mn-ea"/>
              </a:rPr>
              <a:t>94</a:t>
            </a:r>
            <a:r>
              <a:rPr lang="zh-CN" altLang="en-US" sz="2000" dirty="0">
                <a:latin typeface="+mn-ea"/>
              </a:rPr>
              <a:t>年</a:t>
            </a:r>
            <a:r>
              <a:rPr lang="en-US" altLang="zh-CN" sz="2000" dirty="0">
                <a:latin typeface="+mn-ea"/>
              </a:rPr>
              <a:t> Disney </a:t>
            </a:r>
            <a:r>
              <a:rPr lang="zh-CN" altLang="en-US" sz="2000" dirty="0">
                <a:latin typeface="+mn-ea"/>
              </a:rPr>
              <a:t>进军软件行业市场</a:t>
            </a:r>
            <a:endParaRPr lang="en-US" altLang="zh-CN" sz="2000" dirty="0">
              <a:latin typeface="+mn-ea"/>
            </a:endParaRPr>
          </a:p>
          <a:p>
            <a:pPr marL="457200" indent="-457200">
              <a:lnSpc>
                <a:spcPct val="200000"/>
              </a:lnSpc>
              <a:buFont typeface="Wingdings" panose="05000000000000000000" pitchFamily="2" charset="2"/>
              <a:buChar char="Ø"/>
            </a:pPr>
            <a:r>
              <a:rPr lang="zh-CN" altLang="en-US" sz="2000" dirty="0">
                <a:latin typeface="+mn-ea"/>
                <a:sym typeface="+mn-ea"/>
              </a:rPr>
              <a:t>94年 inte</a:t>
            </a:r>
            <a:r>
              <a:rPr lang="en-US" altLang="zh-CN" sz="2000" dirty="0">
                <a:latin typeface="+mn-ea"/>
                <a:sym typeface="+mn-ea"/>
              </a:rPr>
              <a:t>l</a:t>
            </a:r>
            <a:r>
              <a:rPr lang="zh-CN" altLang="en-US" sz="2000" dirty="0">
                <a:latin typeface="+mn-ea"/>
                <a:sym typeface="+mn-ea"/>
              </a:rPr>
              <a:t>公司的奔腾</a:t>
            </a:r>
            <a:r>
              <a:rPr lang="en-US" altLang="zh-CN" sz="2000" dirty="0">
                <a:latin typeface="+mn-ea"/>
                <a:sym typeface="+mn-ea"/>
              </a:rPr>
              <a:t>CPU</a:t>
            </a:r>
            <a:r>
              <a:rPr lang="zh-CN" altLang="en-US" sz="2000" dirty="0">
                <a:latin typeface="+mn-ea"/>
                <a:sym typeface="+mn-ea"/>
              </a:rPr>
              <a:t> Pentium</a:t>
            </a:r>
          </a:p>
          <a:p>
            <a:pPr marL="457200" indent="-457200">
              <a:lnSpc>
                <a:spcPct val="200000"/>
              </a:lnSpc>
              <a:buFont typeface="Wingdings" panose="05000000000000000000" pitchFamily="2" charset="2"/>
              <a:buChar char="Ø"/>
            </a:pPr>
            <a:r>
              <a:rPr lang="zh-CN" altLang="en-US" sz="2000" dirty="0">
                <a:latin typeface="+mn-ea"/>
                <a:sym typeface="+mn-ea"/>
              </a:rPr>
              <a:t>2000年 千年虫问题</a:t>
            </a:r>
            <a:endParaRPr lang="zh-CN" altLang="en-US" sz="2000" dirty="0">
              <a:latin typeface="+mn-ea"/>
            </a:endParaRPr>
          </a:p>
          <a:p>
            <a:pPr marL="457200" indent="-457200">
              <a:lnSpc>
                <a:spcPct val="200000"/>
              </a:lnSpc>
              <a:buFont typeface="Wingdings" panose="05000000000000000000" pitchFamily="2" charset="2"/>
              <a:buChar char="Ø"/>
            </a:pPr>
            <a:r>
              <a:rPr lang="zh-CN" altLang="en-US" sz="2000" dirty="0">
                <a:latin typeface="+mn-ea"/>
              </a:rPr>
              <a:t>2008年 奥运会售票系统</a:t>
            </a: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zh-CN" altLang="en-US" sz="28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6384032" y="1073304"/>
            <a:ext cx="5256584" cy="52116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软件测试的概念</a:t>
            </a:r>
          </a:p>
        </p:txBody>
      </p:sp>
      <p:sp>
        <p:nvSpPr>
          <p:cNvPr id="7" name="TextBox 6"/>
          <p:cNvSpPr txBox="1"/>
          <p:nvPr/>
        </p:nvSpPr>
        <p:spPr>
          <a:xfrm>
            <a:off x="139565" y="908720"/>
            <a:ext cx="6838009" cy="7109639"/>
          </a:xfrm>
          <a:prstGeom prst="rect">
            <a:avLst/>
          </a:prstGeom>
          <a:noFill/>
        </p:spPr>
        <p:txBody>
          <a:bodyPr wrap="square" rtlCol="0">
            <a:spAutoFit/>
          </a:bodyPr>
          <a:lstStyle/>
          <a:p>
            <a:endParaRPr lang="en-US" altLang="zh-CN" sz="1600" dirty="0">
              <a:latin typeface="宋体" panose="02010600030101010101" pitchFamily="2" charset="-122"/>
              <a:ea typeface="宋体" panose="02010600030101010101" pitchFamily="2" charset="-122"/>
            </a:endParaRPr>
          </a:p>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测试是为发现错误而执行程序的过程。</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规定的条件下对程序进行操作，以发现错误，对软件质量进行评估</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使用人工或自动化手段，来运行或测试某个系统的过程，其目的在于检验它是否满足规定的需求或弄清预期结果与实际结果之间的差别。</a:t>
            </a: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zh-CN" altLang="en-US" sz="2800" dirty="0">
              <a:latin typeface="宋体" panose="02010600030101010101" pitchFamily="2" charset="-122"/>
              <a:ea typeface="宋体" panose="02010600030101010101" pitchFamily="2"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327" y="965167"/>
            <a:ext cx="2055383" cy="1638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3675" y="2691633"/>
            <a:ext cx="1964688" cy="1889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3675" y="4668697"/>
            <a:ext cx="2050372" cy="1718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软件测试的原则</a:t>
            </a:r>
          </a:p>
        </p:txBody>
      </p:sp>
      <p:sp>
        <p:nvSpPr>
          <p:cNvPr id="3" name="内容占位符 2"/>
          <p:cNvSpPr>
            <a:spLocks noGrp="1"/>
          </p:cNvSpPr>
          <p:nvPr>
            <p:ph idx="1"/>
          </p:nvPr>
        </p:nvSpPr>
        <p:spPr>
          <a:xfrm>
            <a:off x="380960" y="836712"/>
            <a:ext cx="11430080" cy="5472608"/>
          </a:xfrm>
        </p:spPr>
        <p:txBody>
          <a:bodyPr>
            <a:normAutofit fontScale="97500" lnSpcReduction="10000"/>
          </a:bodyPr>
          <a:lstStyle/>
          <a:p>
            <a:pPr>
              <a:lnSpc>
                <a:spcPct val="150000"/>
              </a:lnSpc>
              <a:buFont typeface="Wingdings" panose="05000000000000000000" pitchFamily="2" charset="2"/>
              <a:buChar char="Ø"/>
            </a:pPr>
            <a:r>
              <a:rPr lang="zh-CN" altLang="en-US" sz="2800" dirty="0"/>
              <a:t>测试证明软件存在缺陷</a:t>
            </a:r>
            <a:endParaRPr lang="en-US" altLang="zh-CN" sz="2800" dirty="0"/>
          </a:p>
          <a:p>
            <a:pPr>
              <a:lnSpc>
                <a:spcPct val="150000"/>
              </a:lnSpc>
              <a:buFont typeface="Wingdings" panose="05000000000000000000" pitchFamily="2" charset="2"/>
              <a:buChar char="Ø"/>
            </a:pPr>
            <a:r>
              <a:rPr lang="zh-CN" altLang="en-US" sz="2800" dirty="0"/>
              <a:t>测试不能穷尽</a:t>
            </a:r>
            <a:endParaRPr lang="en-US" altLang="zh-CN" sz="2800" dirty="0"/>
          </a:p>
          <a:p>
            <a:pPr>
              <a:lnSpc>
                <a:spcPct val="150000"/>
              </a:lnSpc>
              <a:buFont typeface="Wingdings" panose="05000000000000000000" pitchFamily="2" charset="2"/>
              <a:buChar char="Ø"/>
            </a:pPr>
            <a:r>
              <a:rPr lang="zh-CN" altLang="en-US" sz="2800" dirty="0"/>
              <a:t>测试的</a:t>
            </a:r>
            <a:r>
              <a:rPr lang="en-US" altLang="zh-CN" sz="2800" dirty="0"/>
              <a:t>2/8</a:t>
            </a:r>
            <a:r>
              <a:rPr lang="zh-CN" altLang="en-US" sz="2800" dirty="0"/>
              <a:t>现象</a:t>
            </a:r>
            <a:endParaRPr lang="en-US" altLang="zh-CN" sz="2800" dirty="0"/>
          </a:p>
          <a:p>
            <a:pPr>
              <a:lnSpc>
                <a:spcPct val="150000"/>
              </a:lnSpc>
              <a:buFont typeface="Wingdings" panose="05000000000000000000" pitchFamily="2" charset="2"/>
              <a:buChar char="Ø"/>
            </a:pPr>
            <a:r>
              <a:rPr lang="zh-CN" altLang="en-US" sz="2800" dirty="0"/>
              <a:t>测试应尽早介入</a:t>
            </a:r>
            <a:endParaRPr lang="en-US" altLang="zh-CN" sz="2800" dirty="0"/>
          </a:p>
          <a:p>
            <a:pPr>
              <a:lnSpc>
                <a:spcPct val="150000"/>
              </a:lnSpc>
              <a:buFont typeface="Wingdings" panose="05000000000000000000" pitchFamily="2" charset="2"/>
              <a:buChar char="Ø"/>
            </a:pPr>
            <a:r>
              <a:rPr lang="zh-CN" altLang="en-US" sz="2800" dirty="0"/>
              <a:t>杀虫剂现象</a:t>
            </a:r>
            <a:endParaRPr lang="en-US" altLang="zh-CN" sz="2800" dirty="0"/>
          </a:p>
          <a:p>
            <a:pPr>
              <a:lnSpc>
                <a:spcPct val="150000"/>
              </a:lnSpc>
              <a:buFont typeface="Wingdings" panose="05000000000000000000" pitchFamily="2" charset="2"/>
              <a:buChar char="Ø"/>
            </a:pPr>
            <a:r>
              <a:rPr lang="zh-CN" altLang="en-US" sz="2800" dirty="0"/>
              <a:t>避免开发测试自己的代码</a:t>
            </a:r>
            <a:endParaRPr lang="en-US" altLang="zh-CN" sz="2800" dirty="0"/>
          </a:p>
          <a:p>
            <a:pPr>
              <a:lnSpc>
                <a:spcPct val="150000"/>
              </a:lnSpc>
              <a:buFont typeface="Wingdings" panose="05000000000000000000" pitchFamily="2" charset="2"/>
              <a:buChar char="Ø"/>
            </a:pPr>
            <a:r>
              <a:rPr lang="zh-CN" altLang="en-US" sz="2800" dirty="0">
                <a:solidFill>
                  <a:schemeClr val="tx1"/>
                </a:solidFill>
              </a:rPr>
              <a:t>用例包含合理和不合理的输入条件</a:t>
            </a:r>
          </a:p>
          <a:p>
            <a:pPr marL="0" lvl="1">
              <a:lnSpc>
                <a:spcPct val="150000"/>
              </a:lnSpc>
              <a:buFont typeface="Wingdings" panose="05000000000000000000" pitchFamily="2" charset="2"/>
              <a:buChar char="Ø"/>
            </a:pPr>
            <a:r>
              <a:rPr lang="zh-CN" altLang="en-US" dirty="0">
                <a:solidFill>
                  <a:schemeClr val="tx1"/>
                </a:solidFill>
                <a:sym typeface="+mn-ea"/>
              </a:rPr>
              <a:t>所有的软件测试都应追溯到用户需求</a:t>
            </a:r>
            <a:r>
              <a:rPr lang="zh-CN" altLang="en-US" dirty="0">
                <a:solidFill>
                  <a:schemeClr val="bg1"/>
                </a:solidFill>
                <a:latin typeface="微软雅黑" panose="020B0503020204020204" pitchFamily="34" charset="-122"/>
                <a:ea typeface="微软雅黑" panose="020B0503020204020204" pitchFamily="34" charset="-122"/>
                <a:sym typeface="+mn-ea"/>
              </a:rPr>
              <a:t>求</a:t>
            </a:r>
            <a:endParaRPr lang="en-US" altLang="zh-CN"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anose="05000000000000000000" pitchFamily="2" charset="2"/>
              <a:buNone/>
            </a:pPr>
            <a:endParaRPr lang="en-US" altLang="zh-CN" sz="2800" dirty="0"/>
          </a:p>
          <a:p>
            <a:pPr marL="0"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软件测试目的</a:t>
            </a:r>
          </a:p>
        </p:txBody>
      </p:sp>
      <p:grpSp>
        <p:nvGrpSpPr>
          <p:cNvPr id="9" name="组合 8"/>
          <p:cNvGrpSpPr/>
          <p:nvPr/>
        </p:nvGrpSpPr>
        <p:grpSpPr bwMode="auto">
          <a:xfrm>
            <a:off x="1672590" y="1416730"/>
            <a:ext cx="7891401" cy="832513"/>
            <a:chOff x="3281530" y="2480182"/>
            <a:chExt cx="5297914" cy="1731199"/>
          </a:xfrm>
        </p:grpSpPr>
        <p:sp>
          <p:nvSpPr>
            <p:cNvPr id="10" name="矩形标注 4"/>
            <p:cNvSpPr/>
            <p:nvPr/>
          </p:nvSpPr>
          <p:spPr bwMode="auto">
            <a:xfrm>
              <a:off x="3281530" y="2480182"/>
              <a:ext cx="5297914" cy="1709737"/>
            </a:xfrm>
            <a:prstGeom prst="wedgeRectCallout">
              <a:avLst>
                <a:gd name="adj1" fmla="val -49814"/>
                <a:gd name="adj2" fmla="val 26567"/>
              </a:avLst>
            </a:prstGeom>
            <a:solidFill>
              <a:srgbClr val="00B050"/>
            </a:solidFill>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lIns="145311" tIns="145311" rIns="145311" bIns="145311" spcCol="1270" anchor="ctr"/>
            <a:lstStyle/>
            <a:p>
              <a:pPr algn="ctr" defTabSz="1111250">
                <a:lnSpc>
                  <a:spcPct val="90000"/>
                </a:lnSpc>
                <a:spcAft>
                  <a:spcPct val="35000"/>
                </a:spcAft>
                <a:defRPr/>
              </a:pPr>
              <a:endParaRPr lang="zh-CN" altLang="en-US" sz="2500" dirty="0"/>
            </a:p>
          </p:txBody>
        </p:sp>
        <p:sp>
          <p:nvSpPr>
            <p:cNvPr id="11" name="矩形 12"/>
            <p:cNvSpPr>
              <a:spLocks noChangeArrowheads="1"/>
            </p:cNvSpPr>
            <p:nvPr/>
          </p:nvSpPr>
          <p:spPr bwMode="auto">
            <a:xfrm>
              <a:off x="3409529" y="2929561"/>
              <a:ext cx="4379241" cy="88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112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1112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11125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11125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11125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11125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11125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11125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11125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20000"/>
                </a:lnSpc>
                <a:spcBef>
                  <a:spcPct val="0"/>
                </a:spcBef>
                <a:spcAft>
                  <a:spcPct val="35000"/>
                </a:spcAft>
                <a:buFontTx/>
                <a:buNone/>
              </a:pPr>
              <a:r>
                <a:rPr lang="zh-CN" altLang="en-US" sz="1800" dirty="0">
                  <a:solidFill>
                    <a:schemeClr val="bg1">
                      <a:lumMod val="95000"/>
                    </a:schemeClr>
                  </a:solidFill>
                  <a:latin typeface="微软雅黑" panose="020B0503020204020204" pitchFamily="34" charset="-122"/>
                  <a:ea typeface="微软雅黑" panose="020B0503020204020204" pitchFamily="34" charset="-122"/>
                </a:rPr>
                <a:t>软件测试是程序的执行过程，目的在于发现错误 </a:t>
              </a:r>
            </a:p>
          </p:txBody>
        </p:sp>
        <p:pic>
          <p:nvPicPr>
            <p:cNvPr id="12" name="图片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9472" y="2894532"/>
              <a:ext cx="1026793" cy="131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2"/>
          <p:cNvGrpSpPr/>
          <p:nvPr/>
        </p:nvGrpSpPr>
        <p:grpSpPr>
          <a:xfrm>
            <a:off x="1672590" y="2993390"/>
            <a:ext cx="7887970" cy="828040"/>
            <a:chOff x="2689" y="2115"/>
            <a:chExt cx="12422" cy="1304"/>
          </a:xfrm>
        </p:grpSpPr>
        <p:sp>
          <p:nvSpPr>
            <p:cNvPr id="8" name="矩形标注 3"/>
            <p:cNvSpPr/>
            <p:nvPr/>
          </p:nvSpPr>
          <p:spPr bwMode="auto">
            <a:xfrm>
              <a:off x="2689" y="2115"/>
              <a:ext cx="12422" cy="1305"/>
            </a:xfrm>
            <a:prstGeom prst="wedgeRectCallout">
              <a:avLst>
                <a:gd name="adj1" fmla="val -49997"/>
                <a:gd name="adj2" fmla="val 34485"/>
              </a:avLst>
            </a:prstGeom>
            <a:solidFill>
              <a:schemeClr val="accent5">
                <a:lumMod val="40000"/>
                <a:lumOff val="6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75791" tIns="175791" rIns="175791" bIns="175791" spcCol="1270" anchor="ctr"/>
            <a:lstStyle/>
            <a:p>
              <a:pPr algn="ctr" defTabSz="1466850">
                <a:lnSpc>
                  <a:spcPct val="90000"/>
                </a:lnSpc>
                <a:spcAft>
                  <a:spcPct val="35000"/>
                </a:spcAft>
                <a:defRPr/>
              </a:pPr>
              <a:endParaRPr lang="zh-CN" altLang="en-US" sz="2800" dirty="0"/>
            </a:p>
          </p:txBody>
        </p:sp>
        <p:pic>
          <p:nvPicPr>
            <p:cNvPr id="13" name="图片 2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02" y="2234"/>
              <a:ext cx="2106" cy="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1"/>
            <p:cNvSpPr>
              <a:spLocks noChangeArrowheads="1"/>
            </p:cNvSpPr>
            <p:nvPr/>
          </p:nvSpPr>
          <p:spPr bwMode="auto">
            <a:xfrm>
              <a:off x="2998" y="2460"/>
              <a:ext cx="9773"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4668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4668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46685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46685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46685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46685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46685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46685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46685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20000"/>
                </a:lnSpc>
                <a:spcBef>
                  <a:spcPct val="0"/>
                </a:spcBef>
                <a:spcAft>
                  <a:spcPct val="35000"/>
                </a:spcAft>
                <a:buFontTx/>
                <a:buNone/>
              </a:pPr>
              <a:r>
                <a:rPr lang="zh-CN" altLang="en-US" sz="1800" dirty="0">
                  <a:latin typeface="微软雅黑" panose="020B0503020204020204" pitchFamily="34" charset="-122"/>
                  <a:ea typeface="微软雅黑" panose="020B0503020204020204" pitchFamily="34" charset="-122"/>
                </a:rPr>
                <a:t>软件测试的目的是确保交给用户的软件产品符合用户的需求</a:t>
              </a:r>
            </a:p>
          </p:txBody>
        </p:sp>
      </p:grpSp>
      <p:grpSp>
        <p:nvGrpSpPr>
          <p:cNvPr id="15" name="组合 14"/>
          <p:cNvGrpSpPr/>
          <p:nvPr/>
        </p:nvGrpSpPr>
        <p:grpSpPr bwMode="auto">
          <a:xfrm>
            <a:off x="1583209" y="4475827"/>
            <a:ext cx="7977353" cy="2080742"/>
            <a:chOff x="5988748" y="4454525"/>
            <a:chExt cx="2622447" cy="1867551"/>
          </a:xfrm>
        </p:grpSpPr>
        <p:sp>
          <p:nvSpPr>
            <p:cNvPr id="16" name="矩形标注 6"/>
            <p:cNvSpPr/>
            <p:nvPr/>
          </p:nvSpPr>
          <p:spPr bwMode="auto">
            <a:xfrm>
              <a:off x="5988748" y="4454525"/>
              <a:ext cx="2594717" cy="866525"/>
            </a:xfrm>
            <a:prstGeom prst="wedgeRectCallout">
              <a:avLst>
                <a:gd name="adj1" fmla="val -8473"/>
                <a:gd name="adj2" fmla="val 50411"/>
              </a:avLst>
            </a:prstGeom>
            <a:solidFill>
              <a:schemeClr val="accent3"/>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lIns="145311" tIns="145311" rIns="145311" bIns="145311" spcCol="1270" anchor="ctr"/>
            <a:lstStyle/>
            <a:p>
              <a:pPr algn="just" defTabSz="1111250">
                <a:lnSpc>
                  <a:spcPct val="120000"/>
                </a:lnSpc>
                <a:spcAft>
                  <a:spcPct val="35000"/>
                </a:spcAft>
                <a:defRPr/>
              </a:pP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7"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95338" y="5506219"/>
              <a:ext cx="815857" cy="81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 name="矩形 12"/>
          <p:cNvSpPr>
            <a:spLocks noChangeArrowheads="1"/>
          </p:cNvSpPr>
          <p:nvPr/>
        </p:nvSpPr>
        <p:spPr bwMode="auto">
          <a:xfrm>
            <a:off x="1836318" y="4779475"/>
            <a:ext cx="683476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1112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1112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11125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11125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11125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11125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11125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11125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11125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20000"/>
              </a:lnSpc>
              <a:spcBef>
                <a:spcPct val="0"/>
              </a:spcBef>
              <a:spcAft>
                <a:spcPct val="35000"/>
              </a:spcAft>
              <a:buFontTx/>
              <a:buNone/>
            </a:pPr>
            <a:r>
              <a:rPr lang="zh-CN" altLang="en-US" sz="1800" dirty="0">
                <a:solidFill>
                  <a:schemeClr val="bg1">
                    <a:lumMod val="95000"/>
                  </a:schemeClr>
                </a:solidFill>
                <a:latin typeface="微软雅黑" panose="020B0503020204020204" pitchFamily="34" charset="-122"/>
                <a:ea typeface="微软雅黑" panose="020B0503020204020204" pitchFamily="34" charset="-122"/>
              </a:rPr>
              <a:t>软件测试的目的是检验软件产品是否满足用户的显性和隐性需求</a:t>
            </a:r>
          </a:p>
        </p:txBody>
      </p:sp>
      <p:pic>
        <p:nvPicPr>
          <p:cNvPr id="19"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79189" y="4607207"/>
            <a:ext cx="874299" cy="908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软件测试的对象</a:t>
            </a:r>
          </a:p>
        </p:txBody>
      </p:sp>
      <p:pic>
        <p:nvPicPr>
          <p:cNvPr id="5" name="图片 4"/>
          <p:cNvPicPr>
            <a:picLocks noChangeAspect="1"/>
          </p:cNvPicPr>
          <p:nvPr/>
        </p:nvPicPr>
        <p:blipFill>
          <a:blip r:embed="rId2"/>
          <a:stretch>
            <a:fillRect/>
          </a:stretch>
        </p:blipFill>
        <p:spPr>
          <a:xfrm>
            <a:off x="335360" y="836712"/>
            <a:ext cx="5832648" cy="5549772"/>
          </a:xfrm>
          <a:prstGeom prst="rect">
            <a:avLst/>
          </a:prstGeom>
        </p:spPr>
      </p:pic>
      <p:pic>
        <p:nvPicPr>
          <p:cNvPr id="6" name="图片 5"/>
          <p:cNvPicPr>
            <a:picLocks noChangeAspect="1"/>
          </p:cNvPicPr>
          <p:nvPr/>
        </p:nvPicPr>
        <p:blipFill>
          <a:blip r:embed="rId3"/>
          <a:stretch>
            <a:fillRect/>
          </a:stretch>
        </p:blipFill>
        <p:spPr>
          <a:xfrm>
            <a:off x="7334430" y="950545"/>
            <a:ext cx="3619182" cy="1758375"/>
          </a:xfrm>
          <a:prstGeom prst="rect">
            <a:avLst/>
          </a:prstGeom>
        </p:spPr>
      </p:pic>
      <p:pic>
        <p:nvPicPr>
          <p:cNvPr id="7" name="图片 6"/>
          <p:cNvPicPr>
            <a:picLocks noChangeAspect="1"/>
          </p:cNvPicPr>
          <p:nvPr/>
        </p:nvPicPr>
        <p:blipFill>
          <a:blip r:embed="rId4"/>
          <a:stretch>
            <a:fillRect/>
          </a:stretch>
        </p:blipFill>
        <p:spPr>
          <a:xfrm>
            <a:off x="7305163" y="2708920"/>
            <a:ext cx="3677716" cy="1893686"/>
          </a:xfrm>
          <a:prstGeom prst="rect">
            <a:avLst/>
          </a:prstGeom>
        </p:spPr>
      </p:pic>
      <p:pic>
        <p:nvPicPr>
          <p:cNvPr id="8" name="图片 7"/>
          <p:cNvPicPr>
            <a:picLocks noChangeAspect="1"/>
          </p:cNvPicPr>
          <p:nvPr/>
        </p:nvPicPr>
        <p:blipFill>
          <a:blip r:embed="rId5"/>
          <a:stretch>
            <a:fillRect/>
          </a:stretch>
        </p:blipFill>
        <p:spPr>
          <a:xfrm>
            <a:off x="7464152" y="4613357"/>
            <a:ext cx="3664464" cy="1747624"/>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3104</TotalTime>
  <Words>909</Words>
  <Application>Microsoft Office PowerPoint</Application>
  <PresentationFormat>宽屏</PresentationFormat>
  <Paragraphs>132</Paragraphs>
  <Slides>16</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PingFang SC</vt:lpstr>
      <vt:lpstr>等线</vt:lpstr>
      <vt:lpstr>楷体</vt:lpstr>
      <vt:lpstr>宋体</vt:lpstr>
      <vt:lpstr>微软雅黑</vt:lpstr>
      <vt:lpstr>Arial</vt:lpstr>
      <vt:lpstr>Calibri</vt:lpstr>
      <vt:lpstr>Wingdings</vt:lpstr>
      <vt:lpstr>Office 主题</vt:lpstr>
      <vt:lpstr>PowerPoint 演示文稿</vt:lpstr>
      <vt:lpstr>目录</vt:lpstr>
      <vt:lpstr>什么是计算机</vt:lpstr>
      <vt:lpstr>什么是计算机软件</vt:lpstr>
      <vt:lpstr>为什么要进行软件测试</vt:lpstr>
      <vt:lpstr>软件测试的概念</vt:lpstr>
      <vt:lpstr>软件测试的原则</vt:lpstr>
      <vt:lpstr>软件测试目的</vt:lpstr>
      <vt:lpstr>软件测试的对象</vt:lpstr>
      <vt:lpstr>测试的风险</vt:lpstr>
      <vt:lpstr>测试工程师具备的技能</vt:lpstr>
      <vt:lpstr>测试人员具备的素质</vt:lpstr>
      <vt:lpstr>测试人员的职责</vt:lpstr>
      <vt:lpstr>软件测试的职业发展</vt:lpstr>
      <vt:lpstr>联系我们</vt:lpstr>
      <vt:lpstr>感谢您对我们的关注</vt:lpstr>
    </vt:vector>
  </TitlesOfParts>
  <Manager>门道科技</Manager>
  <Company>门道科技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蓉华教育</dc:title>
  <dc:subject>门道科技</dc:subject>
  <dc:creator>vince</dc:creator>
  <cp:lastModifiedBy>Administrator</cp:lastModifiedBy>
  <cp:revision>350</cp:revision>
  <dcterms:created xsi:type="dcterms:W3CDTF">2013-07-09T06:34:00Z</dcterms:created>
  <dcterms:modified xsi:type="dcterms:W3CDTF">2022-08-18T01:08:34Z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29D27F6A6F1743668B46115D2C074C96</vt:lpwstr>
  </property>
  <property fmtid="{D5CDD505-2E9C-101B-9397-08002B2CF9AE}" pid="3" name="KSOProductBuildVer">
    <vt:lpwstr>2052-11.1.0.10938</vt:lpwstr>
  </property>
</Properties>
</file>