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4"/>
  </p:notesMasterIdLst>
  <p:sldIdLst>
    <p:sldId id="256" r:id="rId5"/>
    <p:sldId id="280" r:id="rId6"/>
    <p:sldId id="287" r:id="rId7"/>
    <p:sldId id="288" r:id="rId8"/>
    <p:sldId id="289" r:id="rId9"/>
    <p:sldId id="291" r:id="rId10"/>
    <p:sldId id="307" r:id="rId11"/>
    <p:sldId id="336" r:id="rId12"/>
    <p:sldId id="337" r:id="rId13"/>
    <p:sldId id="338" r:id="rId14"/>
    <p:sldId id="295" r:id="rId15"/>
    <p:sldId id="293" r:id="rId16"/>
    <p:sldId id="296" r:id="rId17"/>
    <p:sldId id="317" r:id="rId18"/>
    <p:sldId id="318" r:id="rId19"/>
    <p:sldId id="294" r:id="rId20"/>
    <p:sldId id="297" r:id="rId21"/>
    <p:sldId id="299" r:id="rId22"/>
    <p:sldId id="298" r:id="rId23"/>
    <p:sldId id="341" r:id="rId24"/>
    <p:sldId id="302" r:id="rId25"/>
    <p:sldId id="303" r:id="rId26"/>
    <p:sldId id="305" r:id="rId27"/>
    <p:sldId id="304" r:id="rId28"/>
    <p:sldId id="314" r:id="rId29"/>
    <p:sldId id="315" r:id="rId30"/>
    <p:sldId id="316" r:id="rId31"/>
    <p:sldId id="286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 autoAdjust="0"/>
    <p:restoredTop sz="94270" autoAdjust="0"/>
  </p:normalViewPr>
  <p:slideViewPr>
    <p:cSldViewPr>
      <p:cViewPr varScale="1">
        <p:scale>
          <a:sx n="42" d="100"/>
          <a:sy n="42" d="100"/>
        </p:scale>
        <p:origin x="72" y="720"/>
      </p:cViewPr>
      <p:guideLst>
        <p:guide orient="horz" pos="2153"/>
        <p:guide pos="38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2F28-3563-4B41-B135-4BF9DA9DE0B0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B505-6E03-456C-ADE4-66C9D4A8C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什么是软件研发流程，软件研发流程的作用，具体有那些研发流程，及各个流程的优劣势。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版本更新列表： </a:t>
            </a:r>
            <a:r>
              <a:rPr lang="en-US" altLang="zh-CN" dirty="0"/>
              <a:t>https://weixin.qq.com/cgi-bin/readtemplate?t=weixin_faq_list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测试工程师可以负责的工作：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）软件的测试；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）负责部分需求管理的工作（优势：测试对系统功能、流程比较熟悉）；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）负责编写部分文档，比如：安装文档、升级文档、使用手册等；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）到客户现场出差或远程支持版本的上线；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）支持现网的技术问题处理，当收到运维反馈的技术问题时，先在测试环境上尝试复现，然后确认是软件问题后找开发解决。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设计、产品经理、运维（分两种：公司自己做产品，并且自己运营产品时，运维人员包括在项目中；公司卖产品时，运维是独立的部门，不包括在项目中）、测试经理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9776" y="3068960"/>
            <a:ext cx="399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软件研发流程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51845" y="605371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+mn-ea"/>
              </a:rPr>
              <a:t>1</a:t>
            </a:fld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模型</a:t>
            </a:r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066585" y="942242"/>
            <a:ext cx="0" cy="533400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62785" y="2426970"/>
            <a:ext cx="3693160" cy="2717165"/>
          </a:xfrm>
          <a:prstGeom prst="rect">
            <a:avLst/>
          </a:prstGeom>
          <a:noFill/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符合尽早测试和不断测试的原则</a:t>
            </a:r>
          </a:p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符合实际工作中的测试活动。</a:t>
            </a:r>
            <a:endParaRPr lang="zh-CN" altLang="zh-CN" strike="noStrike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62785" y="1953895"/>
            <a:ext cx="3693160" cy="469900"/>
          </a:xfrm>
          <a:prstGeom prst="rect">
            <a:avLst/>
          </a:prstGeom>
          <a:solidFill>
            <a:srgbClr val="1CC493"/>
          </a:solidFill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base" hangingPunct="1"/>
            <a:r>
              <a:rPr lang="zh-CN" altLang="en-US" sz="22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</a:p>
        </p:txBody>
      </p:sp>
      <p:sp>
        <p:nvSpPr>
          <p:cNvPr id="16" name="矩形 15"/>
          <p:cNvSpPr/>
          <p:nvPr/>
        </p:nvSpPr>
        <p:spPr>
          <a:xfrm>
            <a:off x="6509385" y="2426970"/>
            <a:ext cx="3693160" cy="2716530"/>
          </a:xfrm>
          <a:prstGeom prst="rect">
            <a:avLst/>
          </a:prstGeom>
          <a:noFill/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模型一样，视软件开发活动是一系列串行的活动，开发和测试保持一种线性的前后关系，这样就无法支持迭代。</a:t>
            </a:r>
            <a:endParaRPr lang="zh-CN" altLang="zh-CN" strike="noStrike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9385" y="1957070"/>
            <a:ext cx="3692525" cy="469900"/>
          </a:xfrm>
          <a:prstGeom prst="rect">
            <a:avLst/>
          </a:prstGeom>
          <a:solidFill>
            <a:srgbClr val="1CC493"/>
          </a:solidFill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base" hangingPunct="1"/>
            <a:r>
              <a:rPr lang="zh-CN" altLang="en-US" sz="22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83" y="1048131"/>
            <a:ext cx="3271242" cy="5186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增量模型又称为渐增模型，也称为有计划的产品改进模型，它从一组给定的需求开始，通过构造一系列可执行中间版本来实施开发活动。第一个版本纳入一部分需求，下一个版本纳入另一部分的需求，依此类推，直到系统完成。每个中间版本都要执行必需的过程、活动和任务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09670" y="2024844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59896" y="2024844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设计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713939" y="2024844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编码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06094" y="2024844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49258" y="170668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72451" y="2040240"/>
            <a:ext cx="108012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</a:t>
            </a:r>
            <a:endParaRPr lang="en-US" altLang="zh-CN" dirty="0"/>
          </a:p>
          <a:p>
            <a:r>
              <a:rPr lang="zh-CN" altLang="en-US" dirty="0"/>
              <a:t>交付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521668" y="2280952"/>
            <a:ext cx="607035" cy="1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168008" y="2276872"/>
            <a:ext cx="5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722051" y="2276872"/>
            <a:ext cx="5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359883" y="3524021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975030" y="3508625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设计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529073" y="3508625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编码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083116" y="3508625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10166" y="31946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97099" y="3436617"/>
            <a:ext cx="108012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</a:t>
            </a:r>
            <a:endParaRPr lang="en-US" altLang="zh-CN" dirty="0"/>
          </a:p>
          <a:p>
            <a:r>
              <a:rPr lang="zh-CN" altLang="en-US" dirty="0"/>
              <a:t>交付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3"/>
            <a:endCxn id="20" idx="1"/>
          </p:cNvCxnSpPr>
          <p:nvPr/>
        </p:nvCxnSpPr>
        <p:spPr>
          <a:xfrm flipV="1">
            <a:off x="5367995" y="3760653"/>
            <a:ext cx="607035" cy="1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983142" y="3760653"/>
            <a:ext cx="5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537185" y="3776049"/>
            <a:ext cx="5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193008" y="4988274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808155" y="4972878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设计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8362198" y="4972878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编码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9916241" y="4950491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测试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043291" y="465889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6201120" y="5224906"/>
            <a:ext cx="607035" cy="1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816267" y="5224906"/>
            <a:ext cx="5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370310" y="5240302"/>
            <a:ext cx="54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931686" y="4878483"/>
            <a:ext cx="108012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</a:t>
            </a:r>
            <a:endParaRPr lang="en-US" altLang="zh-CN" dirty="0"/>
          </a:p>
          <a:p>
            <a:r>
              <a:rPr lang="zh-CN" altLang="en-US" dirty="0"/>
              <a:t>交付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0" idx="2"/>
          </p:cNvCxnSpPr>
          <p:nvPr/>
        </p:nvCxnSpPr>
        <p:spPr>
          <a:xfrm>
            <a:off x="10420297" y="5454547"/>
            <a:ext cx="11943" cy="33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604107" y="5834859"/>
            <a:ext cx="18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最终交付产品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增量模型的优缺点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24" y="836712"/>
            <a:ext cx="9864321" cy="36603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9496" y="4497071"/>
            <a:ext cx="79928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zh-CN" altLang="en-US" sz="2400" dirty="0"/>
              <a:t>该模型适用于具有以下特征的项目：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软件产品可以分批次地进行交付；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待开发的软件系统能够被模块化；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软件开发人员对应用领域不熟悉，难以一次性地进行系统开发；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项目管理人员必须对最终产品的认识很清晰。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7" y="908720"/>
            <a:ext cx="3476605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迭代模型中的每次迭代都是一次完整地经过所有工作流程的过程：需求分析、设计、实施和测试工作流程。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它类似小型的瀑布模型。每一次的迭代都会产生一个可以发布的产品，这个产品是最终产品的一个子集。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053239" y="209832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需求分析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93399" y="2818409"/>
            <a:ext cx="151216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设      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005567" y="3592630"/>
            <a:ext cx="1584176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编    码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89743" y="4330577"/>
            <a:ext cx="151216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测    试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101911" y="5050657"/>
            <a:ext cx="1440160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维    护</a:t>
            </a:r>
          </a:p>
        </p:txBody>
      </p:sp>
      <p:sp>
        <p:nvSpPr>
          <p:cNvPr id="13" name="下弧形箭头 12"/>
          <p:cNvSpPr/>
          <p:nvPr/>
        </p:nvSpPr>
        <p:spPr>
          <a:xfrm rot="12212337">
            <a:off x="5444949" y="2514855"/>
            <a:ext cx="5090701" cy="81804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迭代周期的划分原则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每个迭代的周期长短依据该迭代工作量的不同而不同，如果工作量小，一周可以两个迭代；如果工作量大，可能</a:t>
            </a:r>
            <a:r>
              <a:rPr lang="en-US" altLang="zh-CN" sz="2400" dirty="0"/>
              <a:t>4</a:t>
            </a:r>
            <a:r>
              <a:rPr lang="zh-CN" altLang="en-US" sz="2400" dirty="0"/>
              <a:t>周一个迭代；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每个迭代实现模块优先级的确定原则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产品核心功能、能够给用户带来最大利益的功能，需要在前面的迭代中实现。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迭代产品</a:t>
            </a:r>
            <a:r>
              <a:rPr lang="en-US" altLang="zh-CN" dirty="0"/>
              <a:t>--</a:t>
            </a:r>
            <a:r>
              <a:rPr lang="zh-CN" altLang="en-US" dirty="0"/>
              <a:t>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908720"/>
            <a:ext cx="3838095" cy="49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058" y="887265"/>
            <a:ext cx="3190476" cy="5422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314" y="922176"/>
            <a:ext cx="3485714" cy="5387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迭代模型的优缺点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1484784"/>
            <a:ext cx="9444770" cy="33843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1381" y="5348147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该模型</a:t>
            </a:r>
            <a:r>
              <a:rPr lang="zh-CN" altLang="en-US" sz="2400" dirty="0"/>
              <a:t>适合于一开始不能明确产品需求，计划多期开发的项目。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7" y="980728"/>
            <a:ext cx="11430080" cy="5031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迭代模型与增量模型的区别：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178098" cy="17375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3933056"/>
            <a:ext cx="8322114" cy="1763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59896" y="3265735"/>
            <a:ext cx="186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增量模型图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46504" y="5675268"/>
            <a:ext cx="186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迭代模型图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敏捷开发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556792"/>
            <a:ext cx="9577064" cy="4584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敏捷开发模型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916832"/>
            <a:ext cx="3503712" cy="3816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敏捷开发没有明确告诉我们到底采用什么样的流程进行开发，而</a:t>
            </a:r>
            <a:r>
              <a:rPr lang="en-US" altLang="zh-CN" sz="2400" dirty="0"/>
              <a:t>Scrum</a:t>
            </a:r>
            <a:r>
              <a:rPr lang="zh-CN" altLang="en-US" sz="2400" dirty="0"/>
              <a:t>就是敏捷开发思想中最为出名、使用最广的流程框架。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800969"/>
            <a:ext cx="7019925" cy="292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9658" y="52292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Scrum</a:t>
            </a:r>
            <a:r>
              <a:rPr lang="zh-CN" altLang="en-US" dirty="0"/>
              <a:t>开发模型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0"/>
            <a:ext cx="9556834" cy="642919"/>
          </a:xfrm>
        </p:spPr>
        <p:txBody>
          <a:bodyPr/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448" y="1124744"/>
            <a:ext cx="117170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软件开发过程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软件研发模型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软件生命周期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测试生命周期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软件研发流程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软件测试流程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软件项目成员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6DA9-CE8A-4C20-BA48-AB15CB8A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en-US" altLang="zh-CN" dirty="0"/>
              <a:t>XX</a:t>
            </a:r>
            <a:r>
              <a:rPr lang="zh-CN" altLang="en-US" dirty="0"/>
              <a:t>项目敏捷开发流程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55D065-0298-4B5F-B7EA-4998C950F3A4}"/>
              </a:ext>
            </a:extLst>
          </p:cNvPr>
          <p:cNvSpPr/>
          <p:nvPr/>
        </p:nvSpPr>
        <p:spPr>
          <a:xfrm>
            <a:off x="1899567" y="1754736"/>
            <a:ext cx="1296144" cy="4873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整理</a:t>
            </a:r>
            <a:r>
              <a:rPr lang="zh-CN" altLang="en-US" sz="1600" b="1" dirty="0">
                <a:solidFill>
                  <a:srgbClr val="FF0000"/>
                </a:solidFill>
              </a:rPr>
              <a:t>故事卡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CBF1B1-3FD6-4E41-B2B3-BA251F9D47DF}"/>
              </a:ext>
            </a:extLst>
          </p:cNvPr>
          <p:cNvSpPr/>
          <p:nvPr/>
        </p:nvSpPr>
        <p:spPr>
          <a:xfrm>
            <a:off x="5499716" y="1767886"/>
            <a:ext cx="1195391" cy="48737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需求澄清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9F896B-F71D-49A6-96CF-F6CEE5847BD4}"/>
              </a:ext>
            </a:extLst>
          </p:cNvPr>
          <p:cNvSpPr/>
          <p:nvPr/>
        </p:nvSpPr>
        <p:spPr>
          <a:xfrm>
            <a:off x="255606" y="1708437"/>
            <a:ext cx="1075159" cy="4873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客户需求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9290B-ED1E-4611-AF45-B7F75591F3B1}"/>
              </a:ext>
            </a:extLst>
          </p:cNvPr>
          <p:cNvCxnSpPr>
            <a:cxnSpLocks/>
          </p:cNvCxnSpPr>
          <p:nvPr/>
        </p:nvCxnSpPr>
        <p:spPr>
          <a:xfrm>
            <a:off x="1389663" y="20115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A021528-9BDA-4896-945A-5A0B638A1A66}"/>
              </a:ext>
            </a:extLst>
          </p:cNvPr>
          <p:cNvSpPr txBox="1"/>
          <p:nvPr/>
        </p:nvSpPr>
        <p:spPr>
          <a:xfrm>
            <a:off x="2135566" y="134386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产品经理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062088A7-7DB2-40BF-9D45-21349F5FF235}"/>
              </a:ext>
            </a:extLst>
          </p:cNvPr>
          <p:cNvSpPr/>
          <p:nvPr/>
        </p:nvSpPr>
        <p:spPr>
          <a:xfrm>
            <a:off x="9408362" y="1336716"/>
            <a:ext cx="1195391" cy="48372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评审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5A895D-426B-4245-B688-9EF9F0E03B0B}"/>
              </a:ext>
            </a:extLst>
          </p:cNvPr>
          <p:cNvCxnSpPr>
            <a:cxnSpLocks/>
          </p:cNvCxnSpPr>
          <p:nvPr/>
        </p:nvCxnSpPr>
        <p:spPr>
          <a:xfrm>
            <a:off x="3172670" y="1998425"/>
            <a:ext cx="488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C95977-3FC4-4E8F-9C20-1C92272D54A7}"/>
              </a:ext>
            </a:extLst>
          </p:cNvPr>
          <p:cNvCxnSpPr>
            <a:cxnSpLocks/>
          </p:cNvCxnSpPr>
          <p:nvPr/>
        </p:nvCxnSpPr>
        <p:spPr>
          <a:xfrm>
            <a:off x="4956838" y="2011576"/>
            <a:ext cx="54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08EF0-4375-4A33-8C10-0535FBC7CC44}"/>
              </a:ext>
            </a:extLst>
          </p:cNvPr>
          <p:cNvSpPr txBox="1"/>
          <p:nvPr/>
        </p:nvSpPr>
        <p:spPr>
          <a:xfrm>
            <a:off x="3876619" y="138090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项目经理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92CBA0-09D2-4591-BB8B-843C37F5A225}"/>
              </a:ext>
            </a:extLst>
          </p:cNvPr>
          <p:cNvSpPr txBox="1"/>
          <p:nvPr/>
        </p:nvSpPr>
        <p:spPr>
          <a:xfrm>
            <a:off x="5541744" y="944318"/>
            <a:ext cx="1296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effectLst/>
                <a:latin typeface="+mn-ea"/>
                <a:cs typeface="微软雅黑" panose="020B0503020204020204" pitchFamily="34" charset="-122"/>
              </a:rPr>
              <a:t>产品</a:t>
            </a:r>
            <a:r>
              <a:rPr lang="zh-CN" altLang="en-US" sz="1600" kern="100" dirty="0">
                <a:effectLst/>
                <a:latin typeface="+mn-ea"/>
                <a:cs typeface="微软雅黑" panose="020B0503020204020204" pitchFamily="34" charset="-122"/>
              </a:rPr>
              <a:t>经理</a:t>
            </a:r>
            <a:r>
              <a:rPr lang="zh-CN" altLang="zh-CN" sz="1600" kern="100" dirty="0">
                <a:effectLst/>
                <a:latin typeface="+mn-ea"/>
                <a:cs typeface="微软雅黑" panose="020B0503020204020204" pitchFamily="34" charset="-122"/>
              </a:rPr>
              <a:t>、项目经理</a:t>
            </a:r>
            <a:r>
              <a:rPr lang="zh-CN" altLang="en-US" sz="1600" kern="100" dirty="0">
                <a:effectLst/>
                <a:latin typeface="+mn-ea"/>
                <a:cs typeface="微软雅黑" panose="020B0503020204020204" pitchFamily="34" charset="-122"/>
              </a:rPr>
              <a:t>、</a:t>
            </a:r>
            <a:r>
              <a:rPr lang="zh-CN" altLang="zh-CN" sz="1600" kern="100" dirty="0">
                <a:effectLst/>
                <a:latin typeface="+mn-ea"/>
                <a:cs typeface="微软雅黑" panose="020B0503020204020204" pitchFamily="34" charset="-122"/>
              </a:rPr>
              <a:t>开发、测试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FC9C3EF-E582-487B-820D-EDF93415A0BA}"/>
              </a:ext>
            </a:extLst>
          </p:cNvPr>
          <p:cNvSpPr/>
          <p:nvPr/>
        </p:nvSpPr>
        <p:spPr>
          <a:xfrm>
            <a:off x="7564899" y="1340243"/>
            <a:ext cx="1195391" cy="487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开发设计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E6BE48F-1D17-48C7-ADAC-3BCB03C07EE7}"/>
              </a:ext>
            </a:extLst>
          </p:cNvPr>
          <p:cNvSpPr/>
          <p:nvPr/>
        </p:nvSpPr>
        <p:spPr>
          <a:xfrm>
            <a:off x="7420882" y="2195815"/>
            <a:ext cx="1483430" cy="487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测试用例编写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F25E65-FCE8-4F99-B99C-7A7ABAEBA0A9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695107" y="1583933"/>
            <a:ext cx="869792" cy="42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AA3FE10-FE00-4F06-B456-93D6B1B00C3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6695107" y="2011576"/>
            <a:ext cx="725775" cy="42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菱形 34">
            <a:extLst>
              <a:ext uri="{FF2B5EF4-FFF2-40B4-BE49-F238E27FC236}">
                <a16:creationId xmlns:a16="http://schemas.microsoft.com/office/drawing/2014/main" id="{1802CEF0-4E5B-476F-AF09-0A28A81D585E}"/>
              </a:ext>
            </a:extLst>
          </p:cNvPr>
          <p:cNvSpPr/>
          <p:nvPr/>
        </p:nvSpPr>
        <p:spPr>
          <a:xfrm>
            <a:off x="3699641" y="1698659"/>
            <a:ext cx="1296144" cy="625832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把控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需求</a:t>
            </a:r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5A3607B0-D445-42B6-91D2-058E92E41A74}"/>
              </a:ext>
            </a:extLst>
          </p:cNvPr>
          <p:cNvSpPr/>
          <p:nvPr/>
        </p:nvSpPr>
        <p:spPr>
          <a:xfrm>
            <a:off x="9480376" y="2200812"/>
            <a:ext cx="1195391" cy="48372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评审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80E0A8-5CFB-458A-AD40-E3323BABC5EB}"/>
              </a:ext>
            </a:extLst>
          </p:cNvPr>
          <p:cNvCxnSpPr>
            <a:stCxn id="27" idx="3"/>
          </p:cNvCxnSpPr>
          <p:nvPr/>
        </p:nvCxnSpPr>
        <p:spPr>
          <a:xfrm>
            <a:off x="8760290" y="1583933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B01F912-EE5C-46C6-A6DD-72383B0050B9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8904312" y="2439505"/>
            <a:ext cx="576064" cy="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88E2555-C269-4812-BD77-885F4ADFD550}"/>
              </a:ext>
            </a:extLst>
          </p:cNvPr>
          <p:cNvCxnSpPr>
            <a:cxnSpLocks/>
            <a:stCxn id="10" idx="0"/>
            <a:endCxn id="27" idx="0"/>
          </p:cNvCxnSpPr>
          <p:nvPr/>
        </p:nvCxnSpPr>
        <p:spPr>
          <a:xfrm rot="16200000" flipH="1" flipV="1">
            <a:off x="9082563" y="416747"/>
            <a:ext cx="3527" cy="1843463"/>
          </a:xfrm>
          <a:prstGeom prst="bentConnector3">
            <a:avLst>
              <a:gd name="adj1" fmla="val -8475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B433DA8-4DD2-4625-8BA0-A6C7DF3A1080}"/>
              </a:ext>
            </a:extLst>
          </p:cNvPr>
          <p:cNvCxnSpPr>
            <a:stCxn id="36" idx="2"/>
            <a:endCxn id="28" idx="2"/>
          </p:cNvCxnSpPr>
          <p:nvPr/>
        </p:nvCxnSpPr>
        <p:spPr>
          <a:xfrm rot="5400000" flipH="1">
            <a:off x="9119666" y="1726126"/>
            <a:ext cx="1338" cy="1915475"/>
          </a:xfrm>
          <a:prstGeom prst="bentConnector3">
            <a:avLst>
              <a:gd name="adj1" fmla="val -17085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C2A7C4B-49F0-46AC-A595-5B4E869E6E59}"/>
              </a:ext>
            </a:extLst>
          </p:cNvPr>
          <p:cNvSpPr txBox="1"/>
          <p:nvPr/>
        </p:nvSpPr>
        <p:spPr>
          <a:xfrm>
            <a:off x="10988640" y="3429000"/>
            <a:ext cx="680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通过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63D0906-4AD7-4E43-8C70-0DE12FE21030}"/>
              </a:ext>
            </a:extLst>
          </p:cNvPr>
          <p:cNvSpPr/>
          <p:nvPr/>
        </p:nvSpPr>
        <p:spPr>
          <a:xfrm>
            <a:off x="9633291" y="4341379"/>
            <a:ext cx="1195391" cy="487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编码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自测试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5B77064-7B6D-4398-AC04-56F27E3F5215}"/>
              </a:ext>
            </a:extLst>
          </p:cNvPr>
          <p:cNvSpPr/>
          <p:nvPr/>
        </p:nvSpPr>
        <p:spPr>
          <a:xfrm>
            <a:off x="9651286" y="5288923"/>
            <a:ext cx="1195391" cy="487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搭建环境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9C5358C3-61E9-4B71-AB40-FCA8C4C54CA5}"/>
              </a:ext>
            </a:extLst>
          </p:cNvPr>
          <p:cNvCxnSpPr>
            <a:cxnSpLocks/>
            <a:stCxn id="10" idx="3"/>
            <a:endCxn id="64" idx="3"/>
          </p:cNvCxnSpPr>
          <p:nvPr/>
        </p:nvCxnSpPr>
        <p:spPr>
          <a:xfrm>
            <a:off x="10603753" y="1578576"/>
            <a:ext cx="224929" cy="3006493"/>
          </a:xfrm>
          <a:prstGeom prst="bentConnector3">
            <a:avLst>
              <a:gd name="adj1" fmla="val 201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8364EE3-103F-4925-BE84-64A20B0212A6}"/>
              </a:ext>
            </a:extLst>
          </p:cNvPr>
          <p:cNvCxnSpPr>
            <a:cxnSpLocks/>
            <a:stCxn id="36" idx="3"/>
            <a:endCxn id="65" idx="3"/>
          </p:cNvCxnSpPr>
          <p:nvPr/>
        </p:nvCxnSpPr>
        <p:spPr>
          <a:xfrm>
            <a:off x="10675767" y="2442672"/>
            <a:ext cx="170910" cy="3089941"/>
          </a:xfrm>
          <a:prstGeom prst="bentConnector3">
            <a:avLst>
              <a:gd name="adj1" fmla="val 51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6099B20F-80B9-4DBA-8082-092569484534}"/>
              </a:ext>
            </a:extLst>
          </p:cNvPr>
          <p:cNvSpPr/>
          <p:nvPr/>
        </p:nvSpPr>
        <p:spPr>
          <a:xfrm>
            <a:off x="7845287" y="5288923"/>
            <a:ext cx="1092338" cy="480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测试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FD5B8E-6021-48E1-9F4D-28A4015C9A5C}"/>
              </a:ext>
            </a:extLst>
          </p:cNvPr>
          <p:cNvCxnSpPr>
            <a:cxnSpLocks/>
            <a:stCxn id="64" idx="1"/>
            <a:endCxn id="80" idx="3"/>
          </p:cNvCxnSpPr>
          <p:nvPr/>
        </p:nvCxnSpPr>
        <p:spPr>
          <a:xfrm flipH="1" flipV="1">
            <a:off x="9179837" y="4576913"/>
            <a:ext cx="453454" cy="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菱形 79">
            <a:extLst>
              <a:ext uri="{FF2B5EF4-FFF2-40B4-BE49-F238E27FC236}">
                <a16:creationId xmlns:a16="http://schemas.microsoft.com/office/drawing/2014/main" id="{41831987-BCEF-4828-AA32-535D91609A34}"/>
              </a:ext>
            </a:extLst>
          </p:cNvPr>
          <p:cNvSpPr/>
          <p:nvPr/>
        </p:nvSpPr>
        <p:spPr>
          <a:xfrm>
            <a:off x="7591566" y="4280811"/>
            <a:ext cx="1588271" cy="59220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演示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故事卡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7261F1EB-9726-4A81-A381-E8DEA2FA877A}"/>
              </a:ext>
            </a:extLst>
          </p:cNvPr>
          <p:cNvCxnSpPr>
            <a:cxnSpLocks/>
            <a:stCxn id="80" idx="0"/>
            <a:endCxn id="64" idx="0"/>
          </p:cNvCxnSpPr>
          <p:nvPr/>
        </p:nvCxnSpPr>
        <p:spPr>
          <a:xfrm rot="16200000" flipH="1">
            <a:off x="9278060" y="3388453"/>
            <a:ext cx="60568" cy="1845285"/>
          </a:xfrm>
          <a:prstGeom prst="bentConnector3">
            <a:avLst>
              <a:gd name="adj1" fmla="val -377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D45DB455-0D5B-4CB2-8A20-5FB92C83FAE9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 rot="16200000" flipH="1">
            <a:off x="8180625" y="5078091"/>
            <a:ext cx="415909" cy="5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AB1EF3E-5BEC-442F-BE36-45EA7950FFEE}"/>
              </a:ext>
            </a:extLst>
          </p:cNvPr>
          <p:cNvCxnSpPr>
            <a:cxnSpLocks/>
            <a:stCxn id="65" idx="1"/>
            <a:endCxn id="74" idx="3"/>
          </p:cNvCxnSpPr>
          <p:nvPr/>
        </p:nvCxnSpPr>
        <p:spPr>
          <a:xfrm flipH="1" flipV="1">
            <a:off x="8937625" y="5528951"/>
            <a:ext cx="713661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F3975CD-F487-4482-B279-956A8E1962BD}"/>
              </a:ext>
            </a:extLst>
          </p:cNvPr>
          <p:cNvSpPr txBox="1"/>
          <p:nvPr/>
        </p:nvSpPr>
        <p:spPr>
          <a:xfrm>
            <a:off x="8758991" y="3861048"/>
            <a:ext cx="90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不通过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198F083-4BAC-4B05-AFFE-E6C6CBE95A3A}"/>
              </a:ext>
            </a:extLst>
          </p:cNvPr>
          <p:cNvSpPr txBox="1"/>
          <p:nvPr/>
        </p:nvSpPr>
        <p:spPr>
          <a:xfrm>
            <a:off x="8540422" y="4908030"/>
            <a:ext cx="64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通过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BB32218-ACC6-4C04-93F5-BBB03CDD4016}"/>
              </a:ext>
            </a:extLst>
          </p:cNvPr>
          <p:cNvSpPr/>
          <p:nvPr/>
        </p:nvSpPr>
        <p:spPr>
          <a:xfrm>
            <a:off x="6022825" y="5281599"/>
            <a:ext cx="1196559" cy="487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提交</a:t>
            </a:r>
            <a:r>
              <a:rPr lang="en-US" altLang="zh-CN" sz="1600" dirty="0">
                <a:solidFill>
                  <a:schemeClr val="tx1"/>
                </a:solidFill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</a:rPr>
              <a:t>单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48C4506-7241-41D7-A10F-2797332FE38E}"/>
              </a:ext>
            </a:extLst>
          </p:cNvPr>
          <p:cNvCxnSpPr>
            <a:cxnSpLocks/>
            <a:stCxn id="74" idx="1"/>
            <a:endCxn id="99" idx="3"/>
          </p:cNvCxnSpPr>
          <p:nvPr/>
        </p:nvCxnSpPr>
        <p:spPr>
          <a:xfrm flipH="1" flipV="1">
            <a:off x="7219384" y="5525289"/>
            <a:ext cx="625903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D225855-4075-453F-ADCF-950F1E6D673E}"/>
              </a:ext>
            </a:extLst>
          </p:cNvPr>
          <p:cNvSpPr/>
          <p:nvPr/>
        </p:nvSpPr>
        <p:spPr>
          <a:xfrm>
            <a:off x="6022825" y="4321699"/>
            <a:ext cx="1195391" cy="487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开发修改</a:t>
            </a:r>
            <a:r>
              <a:rPr lang="en-US" altLang="zh-CN" sz="1600" dirty="0">
                <a:solidFill>
                  <a:schemeClr val="tx1"/>
                </a:solidFill>
              </a:rPr>
              <a:t>bug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7A404F77-B3C5-446B-9EDC-E2CEFF78517D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H="1" flipV="1">
            <a:off x="6620521" y="4809078"/>
            <a:ext cx="584" cy="47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051C34E-280E-45ED-B950-5CFDBEA005A8}"/>
              </a:ext>
            </a:extLst>
          </p:cNvPr>
          <p:cNvCxnSpPr>
            <a:cxnSpLocks/>
          </p:cNvCxnSpPr>
          <p:nvPr/>
        </p:nvCxnSpPr>
        <p:spPr>
          <a:xfrm flipH="1" flipV="1">
            <a:off x="3638887" y="4549378"/>
            <a:ext cx="3725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C7C713E-19E7-4295-ADEF-64A0CD7F6ECB}"/>
              </a:ext>
            </a:extLst>
          </p:cNvPr>
          <p:cNvCxnSpPr/>
          <p:nvPr/>
        </p:nvCxnSpPr>
        <p:spPr>
          <a:xfrm flipH="1">
            <a:off x="5390284" y="4558381"/>
            <a:ext cx="664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ED14456B-03C3-4BEC-A7AE-A594EB9D25C8}"/>
              </a:ext>
            </a:extLst>
          </p:cNvPr>
          <p:cNvSpPr/>
          <p:nvPr/>
        </p:nvSpPr>
        <p:spPr>
          <a:xfrm>
            <a:off x="3659098" y="4280811"/>
            <a:ext cx="1731186" cy="4873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完成所有故事卡开发</a:t>
            </a:r>
            <a:r>
              <a:rPr lang="en-US" altLang="zh-CN" sz="1600" dirty="0">
                <a:solidFill>
                  <a:schemeClr val="tx1"/>
                </a:solidFill>
              </a:rPr>
              <a:t>+bug</a:t>
            </a:r>
            <a:r>
              <a:rPr lang="zh-CN" altLang="en-US" sz="1600" dirty="0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357B002C-FD33-46AB-91F4-31A96B4D77A7}"/>
              </a:ext>
            </a:extLst>
          </p:cNvPr>
          <p:cNvSpPr/>
          <p:nvPr/>
        </p:nvSpPr>
        <p:spPr>
          <a:xfrm>
            <a:off x="1961013" y="4280812"/>
            <a:ext cx="1092338" cy="5015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内部验收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9920EF-09E7-48BE-B5B9-0E2D58C769AE}"/>
              </a:ext>
            </a:extLst>
          </p:cNvPr>
          <p:cNvCxnSpPr>
            <a:cxnSpLocks/>
            <a:endCxn id="167" idx="3"/>
          </p:cNvCxnSpPr>
          <p:nvPr/>
        </p:nvCxnSpPr>
        <p:spPr>
          <a:xfrm flipH="1" flipV="1">
            <a:off x="3053351" y="4531599"/>
            <a:ext cx="625264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49193DD4-66FD-400B-9AE4-2AC41D05F3D8}"/>
              </a:ext>
            </a:extLst>
          </p:cNvPr>
          <p:cNvSpPr/>
          <p:nvPr/>
        </p:nvSpPr>
        <p:spPr>
          <a:xfrm>
            <a:off x="241175" y="4280810"/>
            <a:ext cx="1092338" cy="4873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UAT</a:t>
            </a:r>
            <a:r>
              <a:rPr lang="zh-CN" altLang="en-US" sz="1600" dirty="0">
                <a:solidFill>
                  <a:schemeClr val="tx1"/>
                </a:solidFill>
              </a:rPr>
              <a:t>环境上验证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E662976C-9131-4AA5-A62B-B73FEC9E96CC}"/>
              </a:ext>
            </a:extLst>
          </p:cNvPr>
          <p:cNvCxnSpPr>
            <a:cxnSpLocks/>
            <a:stCxn id="167" idx="1"/>
            <a:endCxn id="169" idx="3"/>
          </p:cNvCxnSpPr>
          <p:nvPr/>
        </p:nvCxnSpPr>
        <p:spPr>
          <a:xfrm flipH="1" flipV="1">
            <a:off x="1333513" y="4524499"/>
            <a:ext cx="627500" cy="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526F542-F759-4BFC-AD73-6E372809D186}"/>
              </a:ext>
            </a:extLst>
          </p:cNvPr>
          <p:cNvSpPr/>
          <p:nvPr/>
        </p:nvSpPr>
        <p:spPr>
          <a:xfrm>
            <a:off x="255606" y="5373216"/>
            <a:ext cx="1075159" cy="501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上线</a:t>
            </a: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FF5A2A17-ACF1-4DB2-86FE-6A68D0CFFE81}"/>
              </a:ext>
            </a:extLst>
          </p:cNvPr>
          <p:cNvCxnSpPr>
            <a:cxnSpLocks/>
            <a:stCxn id="169" idx="2"/>
            <a:endCxn id="171" idx="0"/>
          </p:cNvCxnSpPr>
          <p:nvPr/>
        </p:nvCxnSpPr>
        <p:spPr>
          <a:xfrm>
            <a:off x="787344" y="4768188"/>
            <a:ext cx="5842" cy="60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D921969-B93B-43C2-8A1B-90ACFFDAE11D}"/>
              </a:ext>
            </a:extLst>
          </p:cNvPr>
          <p:cNvSpPr txBox="1"/>
          <p:nvPr/>
        </p:nvSpPr>
        <p:spPr>
          <a:xfrm>
            <a:off x="7817079" y="1827622"/>
            <a:ext cx="6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9FD8162-54A9-4969-B6AC-08FB9F48293F}"/>
              </a:ext>
            </a:extLst>
          </p:cNvPr>
          <p:cNvSpPr txBox="1"/>
          <p:nvPr/>
        </p:nvSpPr>
        <p:spPr>
          <a:xfrm>
            <a:off x="7218216" y="1054614"/>
            <a:ext cx="155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开发人员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88303907-ADC2-4879-BF72-12EA033303A4}"/>
              </a:ext>
            </a:extLst>
          </p:cNvPr>
          <p:cNvSpPr txBox="1"/>
          <p:nvPr/>
        </p:nvSpPr>
        <p:spPr>
          <a:xfrm>
            <a:off x="7256297" y="1913448"/>
            <a:ext cx="155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测试人员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83062AA0-FEDE-4F5F-9F54-5E9EB9555428}"/>
              </a:ext>
            </a:extLst>
          </p:cNvPr>
          <p:cNvSpPr txBox="1"/>
          <p:nvPr/>
        </p:nvSpPr>
        <p:spPr>
          <a:xfrm>
            <a:off x="9937994" y="1067764"/>
            <a:ext cx="155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开发经理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F5253CE-0300-4DAF-8D38-22498047992B}"/>
              </a:ext>
            </a:extLst>
          </p:cNvPr>
          <p:cNvSpPr txBox="1"/>
          <p:nvPr/>
        </p:nvSpPr>
        <p:spPr>
          <a:xfrm>
            <a:off x="8904312" y="1901068"/>
            <a:ext cx="226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产品经理、开发、测试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EB73BAC-2FF3-44E0-B6AC-1C2D9B7DDD3F}"/>
              </a:ext>
            </a:extLst>
          </p:cNvPr>
          <p:cNvSpPr txBox="1"/>
          <p:nvPr/>
        </p:nvSpPr>
        <p:spPr>
          <a:xfrm>
            <a:off x="9769818" y="5732104"/>
            <a:ext cx="155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测试人员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4BA6D0A-7712-4C20-8963-75CF3A33B884}"/>
              </a:ext>
            </a:extLst>
          </p:cNvPr>
          <p:cNvSpPr txBox="1"/>
          <p:nvPr/>
        </p:nvSpPr>
        <p:spPr>
          <a:xfrm>
            <a:off x="7910949" y="5765317"/>
            <a:ext cx="155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测试人员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B4589FA9-20D6-48D8-8F29-066B139C8538}"/>
              </a:ext>
            </a:extLst>
          </p:cNvPr>
          <p:cNvSpPr txBox="1"/>
          <p:nvPr/>
        </p:nvSpPr>
        <p:spPr>
          <a:xfrm>
            <a:off x="139300" y="3927295"/>
            <a:ext cx="1886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用户验证测试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377F35EE-F4C7-4163-8A05-128BF3077C61}"/>
              </a:ext>
            </a:extLst>
          </p:cNvPr>
          <p:cNvSpPr txBox="1"/>
          <p:nvPr/>
        </p:nvSpPr>
        <p:spPr>
          <a:xfrm>
            <a:off x="762211" y="4983970"/>
            <a:ext cx="104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2FE7CF-B63A-4959-926B-23A631F1E2E9}"/>
              </a:ext>
            </a:extLst>
          </p:cNvPr>
          <p:cNvSpPr txBox="1"/>
          <p:nvPr/>
        </p:nvSpPr>
        <p:spPr>
          <a:xfrm>
            <a:off x="8758991" y="814904"/>
            <a:ext cx="91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不通过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224B5C9-1820-4826-AEFA-F4B3DC53B3BA}"/>
              </a:ext>
            </a:extLst>
          </p:cNvPr>
          <p:cNvSpPr/>
          <p:nvPr/>
        </p:nvSpPr>
        <p:spPr>
          <a:xfrm>
            <a:off x="5905408" y="3320659"/>
            <a:ext cx="2546856" cy="768627"/>
          </a:xfrm>
          <a:prstGeom prst="wedgeRoundRectCallout">
            <a:avLst>
              <a:gd name="adj1" fmla="val 42847"/>
              <a:gd name="adj2" fmla="val 7850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开发演示故事卡，产品经理、测试一起评审，重点关注故事卡实现是否正确</a:t>
            </a:r>
          </a:p>
        </p:txBody>
      </p:sp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B1D4D563-C70C-4C2C-87D6-F3379C9F3CB2}"/>
              </a:ext>
            </a:extLst>
          </p:cNvPr>
          <p:cNvSpPr/>
          <p:nvPr/>
        </p:nvSpPr>
        <p:spPr>
          <a:xfrm>
            <a:off x="1330765" y="2477484"/>
            <a:ext cx="2296088" cy="519228"/>
          </a:xfrm>
          <a:prstGeom prst="wedgeRoundRectCallout">
            <a:avLst>
              <a:gd name="adj1" fmla="val -5633"/>
              <a:gd name="adj2" fmla="val -8850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kern="100" dirty="0">
                <a:solidFill>
                  <a:schemeClr val="tx1"/>
                </a:solidFill>
                <a:effectLst/>
                <a:latin typeface="+mn-ea"/>
                <a:cs typeface="微软雅黑" panose="020B0503020204020204" pitchFamily="34" charset="-122"/>
              </a:rPr>
              <a:t>每个故事卡上面都有一个或多个的功能点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68DFD7E4-231B-45E2-AD46-534542FD8E9D}"/>
              </a:ext>
            </a:extLst>
          </p:cNvPr>
          <p:cNvSpPr/>
          <p:nvPr/>
        </p:nvSpPr>
        <p:spPr>
          <a:xfrm>
            <a:off x="2139510" y="3320659"/>
            <a:ext cx="2296088" cy="710231"/>
          </a:xfrm>
          <a:prstGeom prst="wedgeRoundRectCallout">
            <a:avLst>
              <a:gd name="adj1" fmla="val -39195"/>
              <a:gd name="adj2" fmla="val 8382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测试人员演示，项目经理、产品经理、开发参与，重点：业务流程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65355E-C4A5-4C54-A4CE-5D24563FED95}"/>
              </a:ext>
            </a:extLst>
          </p:cNvPr>
          <p:cNvSpPr txBox="1"/>
          <p:nvPr/>
        </p:nvSpPr>
        <p:spPr>
          <a:xfrm>
            <a:off x="9735518" y="4834772"/>
            <a:ext cx="155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开发人员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DC95031-4AD2-44DA-A42D-4226FA5EE8E5}"/>
              </a:ext>
            </a:extLst>
          </p:cNvPr>
          <p:cNvSpPr/>
          <p:nvPr/>
        </p:nvSpPr>
        <p:spPr>
          <a:xfrm>
            <a:off x="1973847" y="5381396"/>
            <a:ext cx="1092338" cy="501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维护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164D60E-1CC9-4DFD-8118-0E8C253167E3}"/>
              </a:ext>
            </a:extLst>
          </p:cNvPr>
          <p:cNvCxnSpPr>
            <a:stCxn id="171" idx="3"/>
            <a:endCxn id="79" idx="1"/>
          </p:cNvCxnSpPr>
          <p:nvPr/>
        </p:nvCxnSpPr>
        <p:spPr>
          <a:xfrm>
            <a:off x="1330765" y="5624003"/>
            <a:ext cx="643082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对话气泡: 圆角矩形 82">
            <a:extLst>
              <a:ext uri="{FF2B5EF4-FFF2-40B4-BE49-F238E27FC236}">
                <a16:creationId xmlns:a16="http://schemas.microsoft.com/office/drawing/2014/main" id="{2D4828C9-9F00-444A-86E2-4A054DD78DF8}"/>
              </a:ext>
            </a:extLst>
          </p:cNvPr>
          <p:cNvSpPr/>
          <p:nvPr/>
        </p:nvSpPr>
        <p:spPr>
          <a:xfrm>
            <a:off x="3473790" y="5624003"/>
            <a:ext cx="2236083" cy="731854"/>
          </a:xfrm>
          <a:prstGeom prst="wedgeRoundRectCallout">
            <a:avLst>
              <a:gd name="adj1" fmla="val -67219"/>
              <a:gd name="adj2" fmla="val -4810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维护过程中发现</a:t>
            </a:r>
            <a:r>
              <a:rPr lang="en-US" altLang="zh-CN" sz="1600" dirty="0">
                <a:solidFill>
                  <a:schemeClr val="tx1"/>
                </a:solidFill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</a:rPr>
              <a:t>，开发修改，然后在</a:t>
            </a:r>
            <a:r>
              <a:rPr lang="en-US" altLang="zh-CN" sz="1600" dirty="0">
                <a:solidFill>
                  <a:schemeClr val="tx1"/>
                </a:solidFill>
              </a:rPr>
              <a:t>UAT</a:t>
            </a:r>
            <a:r>
              <a:rPr lang="zh-CN" altLang="en-US" sz="1600" dirty="0">
                <a:solidFill>
                  <a:schemeClr val="tx1"/>
                </a:solidFill>
              </a:rPr>
              <a:t>环境上测试，上线</a:t>
            </a:r>
          </a:p>
        </p:txBody>
      </p:sp>
      <p:sp>
        <p:nvSpPr>
          <p:cNvPr id="84" name="对话气泡: 圆角矩形 83">
            <a:extLst>
              <a:ext uri="{FF2B5EF4-FFF2-40B4-BE49-F238E27FC236}">
                <a16:creationId xmlns:a16="http://schemas.microsoft.com/office/drawing/2014/main" id="{F7C8E723-FD36-4F7A-B92D-3FFD5939A515}"/>
              </a:ext>
            </a:extLst>
          </p:cNvPr>
          <p:cNvSpPr/>
          <p:nvPr/>
        </p:nvSpPr>
        <p:spPr>
          <a:xfrm>
            <a:off x="4258436" y="2415339"/>
            <a:ext cx="2546856" cy="763345"/>
          </a:xfrm>
          <a:prstGeom prst="wedgeRoundRectCallout">
            <a:avLst>
              <a:gd name="adj1" fmla="val -37559"/>
              <a:gd name="adj2" fmla="val -7375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kern="100" dirty="0">
                <a:solidFill>
                  <a:schemeClr val="tx1"/>
                </a:solidFill>
                <a:effectLst/>
                <a:latin typeface="+mn-ea"/>
                <a:cs typeface="微软雅黑" panose="020B0503020204020204" pitchFamily="34" charset="-122"/>
              </a:rPr>
              <a:t>明确哪些需求要做、哪些需求需要再确认，尽量避免开发过程中的需求变更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010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敏捷模型的优缺点</a:t>
            </a:r>
          </a:p>
        </p:txBody>
      </p:sp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839470" y="1624965"/>
          <a:ext cx="10184765" cy="360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99980" imgH="3466465" progId="Paint.Picture">
                  <p:embed/>
                </p:oleObj>
              </mc:Choice>
              <mc:Fallback>
                <p:oleObj r:id="rId3" imgW="9999980" imgH="346646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470" y="1624965"/>
                        <a:ext cx="10184765" cy="360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软件研发模型的目的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600" y="1556792"/>
            <a:ext cx="6480720" cy="37172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每种软件开发模型都有一个完整的流程活动，增量模型和迭代模型都是以瀑布模型为基础优化而来的；而敏捷模型是迭代模型和增量模型的优化组合体；增量模型、迭代模型、敏捷模型都包含了多个周期，每一个周期内都包含了其完整的流程活动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软件生命周期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196752"/>
            <a:ext cx="9721080" cy="50465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软件研发流程（细化）</a:t>
            </a:r>
            <a:endParaRPr lang="en-US" altLang="zh-CN" b="1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9820" y="1340768"/>
            <a:ext cx="12028684" cy="45996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软件测试流程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5015877" y="1457529"/>
            <a:ext cx="223224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测试需求分析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5020298" y="2361913"/>
            <a:ext cx="2227827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5039860" y="3246065"/>
            <a:ext cx="2208265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5052729" y="4084810"/>
            <a:ext cx="2208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测试用例编写</a:t>
            </a:r>
          </a:p>
        </p:txBody>
      </p:sp>
      <p:sp>
        <p:nvSpPr>
          <p:cNvPr id="8" name="矩形 7"/>
          <p:cNvSpPr/>
          <p:nvPr/>
        </p:nvSpPr>
        <p:spPr>
          <a:xfrm>
            <a:off x="4572010" y="4968961"/>
            <a:ext cx="318017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测试执行、</a:t>
            </a:r>
            <a:r>
              <a:rPr lang="en-US" altLang="zh-CN" sz="2400" dirty="0">
                <a:solidFill>
                  <a:schemeClr val="tx1"/>
                </a:solidFill>
              </a:rPr>
              <a:t> Bug</a:t>
            </a:r>
            <a:r>
              <a:rPr lang="zh-CN" altLang="en-US" sz="2400" dirty="0">
                <a:solidFill>
                  <a:schemeClr val="tx1"/>
                </a:solidFill>
              </a:rPr>
              <a:t>管理</a:t>
            </a: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6132001" y="1817569"/>
            <a:ext cx="2211" cy="54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14319" y="2722633"/>
            <a:ext cx="2213" cy="49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111131" y="3606105"/>
            <a:ext cx="2213" cy="49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88313" y="4458133"/>
            <a:ext cx="2213" cy="49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103563" y="5368068"/>
            <a:ext cx="2213" cy="49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39859" y="5873346"/>
            <a:ext cx="2278065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编写测试报告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软件项目组成员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908720"/>
            <a:ext cx="9721080" cy="473872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211145" y="3429000"/>
            <a:ext cx="2304256" cy="2854024"/>
            <a:chOff x="717" y="4331"/>
            <a:chExt cx="3918" cy="5498"/>
          </a:xfrm>
        </p:grpSpPr>
        <p:sp>
          <p:nvSpPr>
            <p:cNvPr id="6" name="文本框 5"/>
            <p:cNvSpPr txBox="1"/>
            <p:nvPr/>
          </p:nvSpPr>
          <p:spPr>
            <a:xfrm>
              <a:off x="2028" y="4633"/>
              <a:ext cx="1884" cy="71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测试经理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7" y="5382"/>
              <a:ext cx="3918" cy="44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驱动整个项目中测试工作的运转，负责制定测试计划，安排人力，管理进度，协调测试团队，进行测试相关的重大决策。</a:t>
              </a:r>
              <a:endParaRPr lang="zh-CN" altLang="en-US" sz="160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824" y="5291"/>
              <a:ext cx="3704" cy="0"/>
            </a:xfrm>
            <a:prstGeom prst="line">
              <a:avLst/>
            </a:prstGeom>
            <a:ln w="25400" cmpd="sng">
              <a:solidFill>
                <a:srgbClr val="1CC4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 descr="经理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" y="4331"/>
              <a:ext cx="904" cy="899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716630" y="3418115"/>
            <a:ext cx="2304256" cy="1841776"/>
            <a:chOff x="610" y="4331"/>
            <a:chExt cx="3918" cy="3548"/>
          </a:xfrm>
        </p:grpSpPr>
        <p:sp>
          <p:nvSpPr>
            <p:cNvPr id="11" name="文本框 10"/>
            <p:cNvSpPr txBox="1"/>
            <p:nvPr/>
          </p:nvSpPr>
          <p:spPr>
            <a:xfrm>
              <a:off x="2028" y="4633"/>
              <a:ext cx="1884" cy="71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产品经理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10" y="5567"/>
              <a:ext cx="3918" cy="23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产品的市场调研、产品定义及设计、项目管理、产品宣传。</a:t>
              </a:r>
              <a:endParaRPr lang="zh-CN" altLang="en-US" sz="1600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824" y="5291"/>
              <a:ext cx="3704" cy="0"/>
            </a:xfrm>
            <a:prstGeom prst="line">
              <a:avLst/>
            </a:prstGeom>
            <a:ln w="25400" cmpd="sng">
              <a:solidFill>
                <a:srgbClr val="1CC4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 descr="经理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" y="4331"/>
              <a:ext cx="904" cy="89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912274" y="1052740"/>
            <a:ext cx="2304256" cy="1006021"/>
            <a:chOff x="717" y="4331"/>
            <a:chExt cx="3918" cy="1938"/>
          </a:xfrm>
        </p:grpSpPr>
        <p:sp>
          <p:nvSpPr>
            <p:cNvPr id="15" name="文本框 14"/>
            <p:cNvSpPr txBox="1"/>
            <p:nvPr/>
          </p:nvSpPr>
          <p:spPr>
            <a:xfrm>
              <a:off x="2028" y="4633"/>
              <a:ext cx="1909" cy="7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UI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工程师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7" y="5382"/>
              <a:ext cx="3918" cy="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产品的交互设计</a:t>
              </a:r>
              <a:endParaRPr lang="zh-CN" altLang="en-US" sz="1600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24" y="5291"/>
              <a:ext cx="3704" cy="0"/>
            </a:xfrm>
            <a:prstGeom prst="line">
              <a:avLst/>
            </a:prstGeom>
            <a:ln w="25400" cmpd="sng">
              <a:solidFill>
                <a:srgbClr val="1CC4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 descr="经理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" y="4331"/>
              <a:ext cx="904" cy="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1" y="44624"/>
            <a:ext cx="9648077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联系我们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1226" y="1000111"/>
            <a:ext cx="7171161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19983568393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（微信同步）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service@ronghuanet.com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：成都市高新区天府二街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号蜀都中心一期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813" y="5226319"/>
            <a:ext cx="23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手机扫描关注公众号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4034" y="5198339"/>
            <a:ext cx="200026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群号</a:t>
            </a:r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:736371980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032" y="2996952"/>
            <a:ext cx="1991375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4710" r="3596" b="5395"/>
          <a:stretch>
            <a:fillRect/>
          </a:stretch>
        </p:blipFill>
        <p:spPr>
          <a:xfrm>
            <a:off x="3704108" y="2996952"/>
            <a:ext cx="2198864" cy="21947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9"/>
            <a:ext cx="2133600" cy="476251"/>
          </a:xfrm>
        </p:spPr>
        <p:txBody>
          <a:bodyPr/>
          <a:lstStyle/>
          <a:p>
            <a:fld id="{ECE20286-B4D7-4C17-8073-86BA3FF968C5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29</a:t>
            </a:fld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12359"/>
            <a:ext cx="12192000" cy="179141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zh-CN" sz="6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75521" y="3108332"/>
            <a:ext cx="878497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itchFamily="18" charset="-34"/>
                <a:sym typeface="Mistral" panose="03090702030407020403" pitchFamily="66" charset="0"/>
              </a:rPr>
              <a:t>Thank you</a:t>
            </a:r>
            <a:endParaRPr lang="zh-CN" altLang="en-US" sz="48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Angsana New" pitchFamily="18" charset="-34"/>
              <a:sym typeface="Mistral" panose="03090702030407020403" pitchFamily="66" charset="0"/>
            </a:endParaRPr>
          </a:p>
        </p:txBody>
      </p:sp>
      <p:pic>
        <p:nvPicPr>
          <p:cNvPr id="10" name="Picture 7" descr="con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37" y="1322372"/>
            <a:ext cx="5426087" cy="18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5229" y="60320"/>
            <a:ext cx="6858016" cy="642919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感谢您对我们的关注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软件开发过程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926" y="1052736"/>
            <a:ext cx="117170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软件开发过程“是什么”？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软件产品从最初构思到公开发行的过程，称为软件开发过程。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开发过程有各种不同的方法，没有所谓最好的模式。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软件研发模型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566" y="836712"/>
            <a:ext cx="11789082" cy="741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软件研发模型是一个从软件项目需求定义开始，直至软件消亡为止，跨越整个生产周期的系统开发、运作和维护所实施的全部过程、活动和任务的结构框架。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常用的软件研发模型有以下几种：</a:t>
            </a:r>
            <a:endParaRPr lang="en-US" altLang="zh-CN" sz="24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瀑布模型</a:t>
            </a:r>
            <a:endParaRPr lang="en-US" altLang="zh-CN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VW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增量模型</a:t>
            </a:r>
            <a:endParaRPr lang="en-US" altLang="zh-CN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迭代模型</a:t>
            </a:r>
            <a:endParaRPr lang="en-US" altLang="zh-CN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敏捷开发模型</a:t>
            </a:r>
            <a:endParaRPr lang="en-US" altLang="zh-CN" sz="2000" dirty="0"/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瀑布模型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980728"/>
            <a:ext cx="11430080" cy="5031680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  <a:defRPr/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年代，瀑布模型一直是惟一被广泛采用的软件过程模型，现在它仍然是软件工程中应用得非常广泛的过程模型。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瀑布模型是一种</a:t>
            </a:r>
            <a:r>
              <a:rPr lang="zh-CN" altLang="en-US" sz="1800" dirty="0">
                <a:solidFill>
                  <a:srgbClr val="1CC4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线形的、顺序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的软件开发模型。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844823"/>
            <a:ext cx="9649072" cy="45372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瀑布模型的优缺点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92605"/>
            <a:ext cx="9641693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484784"/>
            <a:ext cx="8041391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89305" y="2338070"/>
            <a:ext cx="5125085" cy="2899410"/>
          </a:xfrm>
          <a:prstGeom prst="rect">
            <a:avLst/>
          </a:prstGeom>
          <a:noFill/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明确标明了测试过程中存在的不同级别</a:t>
            </a:r>
          </a:p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清楚地描述了测试阶段与开发过程各阶段的对应关系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与开发同步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引入检测机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需求分析做的好不好，看验收测试）</a:t>
            </a:r>
          </a:p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模型的测试策略既包括了低层测试（代码级的测试），又包括了高层测试（需求级的测试）</a:t>
            </a:r>
            <a:endParaRPr lang="zh-CN" altLang="zh-CN" strike="noStrike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9305" y="1864995"/>
            <a:ext cx="5125085" cy="469900"/>
          </a:xfrm>
          <a:prstGeom prst="rect">
            <a:avLst/>
          </a:prstGeom>
          <a:solidFill>
            <a:srgbClr val="1CC493"/>
          </a:solidFill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base" hangingPunct="1"/>
            <a:r>
              <a:rPr lang="zh-CN" altLang="en-US" sz="22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</a:p>
        </p:txBody>
      </p:sp>
      <p:sp>
        <p:nvSpPr>
          <p:cNvPr id="30" name="矩形 29"/>
          <p:cNvSpPr/>
          <p:nvPr/>
        </p:nvSpPr>
        <p:spPr>
          <a:xfrm>
            <a:off x="6265545" y="2334895"/>
            <a:ext cx="5074285" cy="2900045"/>
          </a:xfrm>
          <a:prstGeom prst="rect">
            <a:avLst/>
          </a:prstGeom>
          <a:noFill/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它仅仅把测试过程作为需求分析，概要设计，详细设计编码之后的一个阶段，容易让人理解为测试是软件开发的最后一个阶段。</a:t>
            </a:r>
          </a:p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没有明确说明早期的测试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不符合越早测试和不断地进行测试的原则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（用户需求对不对要到验收测试才能发现）。</a:t>
            </a:r>
          </a:p>
          <a:p>
            <a:pPr lvl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和瀑布模型一样，流程也是单向的，不可逆。</a:t>
            </a:r>
            <a:endParaRPr lang="zh-CN" altLang="zh-CN" strike="noStrike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65545" y="1864995"/>
            <a:ext cx="5074285" cy="469900"/>
          </a:xfrm>
          <a:prstGeom prst="rect">
            <a:avLst/>
          </a:prstGeom>
          <a:solidFill>
            <a:srgbClr val="1CC493"/>
          </a:solidFill>
          <a:ln w="28575" cmpd="sng">
            <a:solidFill>
              <a:srgbClr val="1CC49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base" hangingPunct="1"/>
            <a:r>
              <a:rPr lang="zh-CN" altLang="en-US" sz="22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6066585" y="942242"/>
            <a:ext cx="0" cy="533400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双</a:t>
            </a:r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652348" y="1324357"/>
            <a:ext cx="1732280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73" name="矩形 72"/>
          <p:cNvSpPr/>
          <p:nvPr/>
        </p:nvSpPr>
        <p:spPr>
          <a:xfrm>
            <a:off x="2652348" y="1645032"/>
            <a:ext cx="1732280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验收测试设计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3270203" y="2360677"/>
            <a:ext cx="1711960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75" name="矩形 74"/>
          <p:cNvSpPr/>
          <p:nvPr/>
        </p:nvSpPr>
        <p:spPr>
          <a:xfrm>
            <a:off x="3270203" y="2727707"/>
            <a:ext cx="1711960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系统测试设计</a:t>
            </a:r>
          </a:p>
        </p:txBody>
      </p:sp>
      <p:sp>
        <p:nvSpPr>
          <p:cNvPr id="76" name="矩形 75"/>
          <p:cNvSpPr/>
          <p:nvPr/>
        </p:nvSpPr>
        <p:spPr>
          <a:xfrm>
            <a:off x="4355418" y="3437002"/>
            <a:ext cx="1654175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77" name="矩形 76"/>
          <p:cNvSpPr/>
          <p:nvPr/>
        </p:nvSpPr>
        <p:spPr>
          <a:xfrm>
            <a:off x="4355418" y="3811652"/>
            <a:ext cx="1654175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集成测试设计</a:t>
            </a:r>
          </a:p>
        </p:txBody>
      </p:sp>
      <p:sp>
        <p:nvSpPr>
          <p:cNvPr id="78" name="矩形 77"/>
          <p:cNvSpPr/>
          <p:nvPr/>
        </p:nvSpPr>
        <p:spPr>
          <a:xfrm>
            <a:off x="4978988" y="4431412"/>
            <a:ext cx="1622425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79" name="矩形 78"/>
          <p:cNvSpPr/>
          <p:nvPr/>
        </p:nvSpPr>
        <p:spPr>
          <a:xfrm>
            <a:off x="4978988" y="4806062"/>
            <a:ext cx="1623060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26135" y="1228725"/>
            <a:ext cx="7907020" cy="4657090"/>
            <a:chOff x="918" y="1328"/>
            <a:chExt cx="13611" cy="8870"/>
          </a:xfrm>
        </p:grpSpPr>
        <p:cxnSp>
          <p:nvCxnSpPr>
            <p:cNvPr id="5" name="直接箭头连接符 4"/>
            <p:cNvCxnSpPr>
              <a:stCxn id="8" idx="2"/>
            </p:cNvCxnSpPr>
            <p:nvPr/>
          </p:nvCxnSpPr>
          <p:spPr>
            <a:xfrm>
              <a:off x="1922" y="2347"/>
              <a:ext cx="6264" cy="7179"/>
            </a:xfrm>
            <a:prstGeom prst="straightConnector1">
              <a:avLst/>
            </a:prstGeom>
            <a:ln w="28575">
              <a:solidFill>
                <a:srgbClr val="1CC49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8484" y="1999"/>
              <a:ext cx="4858" cy="7527"/>
            </a:xfrm>
            <a:prstGeom prst="straightConnector1">
              <a:avLst/>
            </a:prstGeom>
            <a:ln w="28575">
              <a:solidFill>
                <a:srgbClr val="1CC49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18" y="1676"/>
              <a:ext cx="2007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用户需求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077" y="3600"/>
              <a:ext cx="2007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165" y="6075"/>
              <a:ext cx="2007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概要设计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642" y="7970"/>
              <a:ext cx="2007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87" y="9527"/>
              <a:ext cx="2007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569" y="1328"/>
              <a:ext cx="1960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交付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1195" y="3549"/>
              <a:ext cx="1960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949" y="5427"/>
              <a:ext cx="1960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53435" y="1197622"/>
            <a:ext cx="7093987" cy="4695178"/>
            <a:chOff x="2101" y="1472"/>
            <a:chExt cx="12351" cy="872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2101" y="2347"/>
              <a:ext cx="6264" cy="7179"/>
            </a:xfrm>
            <a:prstGeom prst="straightConnector1">
              <a:avLst/>
            </a:prstGeom>
            <a:ln w="28575">
              <a:solidFill>
                <a:srgbClr val="1CC49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8484" y="1999"/>
              <a:ext cx="4858" cy="7527"/>
            </a:xfrm>
            <a:prstGeom prst="straightConnector1">
              <a:avLst/>
            </a:prstGeom>
            <a:ln w="28575">
              <a:solidFill>
                <a:srgbClr val="1CC49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413" y="9527"/>
              <a:ext cx="1935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单元测试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517" y="1472"/>
              <a:ext cx="1935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验收测试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1264" y="3786"/>
              <a:ext cx="1935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系统测试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946" y="5622"/>
              <a:ext cx="1935" cy="6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CC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2665048" y="1286892"/>
            <a:ext cx="1732280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25" name="矩形 24"/>
          <p:cNvSpPr/>
          <p:nvPr/>
        </p:nvSpPr>
        <p:spPr>
          <a:xfrm>
            <a:off x="2665048" y="1607567"/>
            <a:ext cx="1732280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验收测试设计</a:t>
            </a:r>
          </a:p>
        </p:txBody>
      </p:sp>
      <p:sp>
        <p:nvSpPr>
          <p:cNvPr id="26" name="矩形 25"/>
          <p:cNvSpPr/>
          <p:nvPr/>
        </p:nvSpPr>
        <p:spPr>
          <a:xfrm>
            <a:off x="3282903" y="2323212"/>
            <a:ext cx="1711960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27" name="矩形 26"/>
          <p:cNvSpPr/>
          <p:nvPr/>
        </p:nvSpPr>
        <p:spPr>
          <a:xfrm>
            <a:off x="3282903" y="2690242"/>
            <a:ext cx="1711960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系统测试设计</a:t>
            </a:r>
          </a:p>
        </p:txBody>
      </p:sp>
      <p:sp>
        <p:nvSpPr>
          <p:cNvPr id="28" name="矩形 27"/>
          <p:cNvSpPr/>
          <p:nvPr/>
        </p:nvSpPr>
        <p:spPr>
          <a:xfrm>
            <a:off x="4368118" y="3399537"/>
            <a:ext cx="1654175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29" name="矩形 28"/>
          <p:cNvSpPr/>
          <p:nvPr/>
        </p:nvSpPr>
        <p:spPr>
          <a:xfrm>
            <a:off x="4368118" y="3774187"/>
            <a:ext cx="1654175" cy="365125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集成测试设计</a:t>
            </a:r>
          </a:p>
        </p:txBody>
      </p:sp>
      <p:sp>
        <p:nvSpPr>
          <p:cNvPr id="30" name="矩形 29"/>
          <p:cNvSpPr/>
          <p:nvPr/>
        </p:nvSpPr>
        <p:spPr>
          <a:xfrm>
            <a:off x="4991688" y="4393947"/>
            <a:ext cx="1622425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V&amp;V</a:t>
            </a:r>
          </a:p>
        </p:txBody>
      </p:sp>
      <p:sp>
        <p:nvSpPr>
          <p:cNvPr id="31" name="矩形 30"/>
          <p:cNvSpPr/>
          <p:nvPr/>
        </p:nvSpPr>
        <p:spPr>
          <a:xfrm>
            <a:off x="4991688" y="4768597"/>
            <a:ext cx="1623060" cy="350520"/>
          </a:xfrm>
          <a:prstGeom prst="rect">
            <a:avLst/>
          </a:prstGeom>
          <a:solidFill>
            <a:schemeClr val="bg1"/>
          </a:solidFill>
          <a:ln w="25400">
            <a:solidFill>
              <a:srgbClr val="1CC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单元测试设计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63,&quot;width&quot;:1576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1440</Words>
  <Application>Microsoft Office PowerPoint</Application>
  <PresentationFormat>宽屏</PresentationFormat>
  <Paragraphs>222</Paragraphs>
  <Slides>29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1_Office 主题</vt:lpstr>
      <vt:lpstr>2_Office 主题</vt:lpstr>
      <vt:lpstr>1_Office 主题</vt:lpstr>
      <vt:lpstr>Bitmap Image</vt:lpstr>
      <vt:lpstr>PowerPoint 演示文稿</vt:lpstr>
      <vt:lpstr>目录</vt:lpstr>
      <vt:lpstr>软件开发过程</vt:lpstr>
      <vt:lpstr>软件研发模型</vt:lpstr>
      <vt:lpstr>瀑布模型</vt:lpstr>
      <vt:lpstr>瀑布模型的优缺点</vt:lpstr>
      <vt:lpstr>V模型</vt:lpstr>
      <vt:lpstr>V模型</vt:lpstr>
      <vt:lpstr>W模型-双V模型</vt:lpstr>
      <vt:lpstr>W模型</vt:lpstr>
      <vt:lpstr>增量模型</vt:lpstr>
      <vt:lpstr>增量模型的优缺点</vt:lpstr>
      <vt:lpstr>迭代模型</vt:lpstr>
      <vt:lpstr>迭代模型</vt:lpstr>
      <vt:lpstr>迭代产品--示例</vt:lpstr>
      <vt:lpstr>迭代模型的优缺点</vt:lpstr>
      <vt:lpstr>软件开发模型</vt:lpstr>
      <vt:lpstr>敏捷开发</vt:lpstr>
      <vt:lpstr>敏捷开发模型</vt:lpstr>
      <vt:lpstr>新XX项目敏捷开发流程</vt:lpstr>
      <vt:lpstr>敏捷模型的优缺点</vt:lpstr>
      <vt:lpstr>软件研发模型的目的</vt:lpstr>
      <vt:lpstr>总结</vt:lpstr>
      <vt:lpstr>软件生命周期</vt:lpstr>
      <vt:lpstr>软件研发流程（细化）</vt:lpstr>
      <vt:lpstr>软件测试流程</vt:lpstr>
      <vt:lpstr>软件项目组成员</vt:lpstr>
      <vt:lpstr>联系我们</vt:lpstr>
      <vt:lpstr>感谢您对我们的关注</vt:lpstr>
    </vt:vector>
  </TitlesOfParts>
  <Manager>门道科技</Manager>
  <Company>门道科技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蓉华教育</dc:title>
  <dc:subject>门道科技</dc:subject>
  <dc:creator>vince</dc:creator>
  <cp:lastModifiedBy>Administrator</cp:lastModifiedBy>
  <cp:revision>354</cp:revision>
  <dcterms:created xsi:type="dcterms:W3CDTF">2013-07-09T06:34:00Z</dcterms:created>
  <dcterms:modified xsi:type="dcterms:W3CDTF">2022-08-18T01:40:23Z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7F859D3D27C04F1A987029F917081F01</vt:lpwstr>
  </property>
  <property fmtid="{D5CDD505-2E9C-101B-9397-08002B2CF9AE}" pid="3" name="KSOProductBuildVer">
    <vt:lpwstr>2052-11.1.0.10938</vt:lpwstr>
  </property>
</Properties>
</file>