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99" r:id="rId4"/>
    <p:sldId id="306" r:id="rId5"/>
    <p:sldId id="300" r:id="rId6"/>
    <p:sldId id="309" r:id="rId7"/>
    <p:sldId id="310" r:id="rId8"/>
    <p:sldId id="311" r:id="rId9"/>
    <p:sldId id="313" r:id="rId10"/>
    <p:sldId id="314" r:id="rId11"/>
    <p:sldId id="315" r:id="rId12"/>
    <p:sldId id="312" r:id="rId13"/>
    <p:sldId id="301" r:id="rId14"/>
    <p:sldId id="307" r:id="rId15"/>
    <p:sldId id="308" r:id="rId16"/>
    <p:sldId id="302" r:id="rId17"/>
    <p:sldId id="303" r:id="rId18"/>
    <p:sldId id="304" r:id="rId19"/>
    <p:sldId id="286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 autoAdjust="0"/>
    <p:restoredTop sz="94270" autoAdjust="0"/>
  </p:normalViewPr>
  <p:slideViewPr>
    <p:cSldViewPr>
      <p:cViewPr varScale="1">
        <p:scale>
          <a:sx n="72" d="100"/>
          <a:sy n="72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3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点击率是指网站页面上某一内容被点击的次数与被显示次数之比；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点击率越大对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造成的压力就越大。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性能测试：批量用户在线，观察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、内存、网络、等占用情况，页面响应时间。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6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对公司来说，数据非常重要，所以会做数据备份</a:t>
            </a:r>
            <a:endParaRPr lang="en-US" altLang="zh-CN" dirty="0"/>
          </a:p>
          <a:p>
            <a:r>
              <a:rPr lang="en-US" altLang="zh-CN" dirty="0"/>
              <a:t>Tencent</a:t>
            </a:r>
            <a:r>
              <a:rPr lang="zh-CN" altLang="en-US" dirty="0"/>
              <a:t>数据中心有多个：</a:t>
            </a:r>
            <a:r>
              <a:rPr lang="en-US" altLang="zh-CN" dirty="0" err="1"/>
              <a:t>guizhou</a:t>
            </a:r>
            <a:r>
              <a:rPr lang="zh-CN" altLang="en-US" dirty="0"/>
              <a:t>、</a:t>
            </a:r>
            <a:r>
              <a:rPr lang="en-US" altLang="zh-CN" dirty="0"/>
              <a:t>American</a:t>
            </a:r>
            <a:r>
              <a:rPr lang="zh-CN" altLang="en-US" dirty="0"/>
              <a:t>、</a:t>
            </a:r>
            <a:r>
              <a:rPr lang="en-US" altLang="zh-CN" dirty="0"/>
              <a:t>HK</a:t>
            </a:r>
            <a:r>
              <a:rPr lang="zh-CN" altLang="en-US" dirty="0"/>
              <a:t>、</a:t>
            </a:r>
            <a:r>
              <a:rPr lang="en-US" altLang="zh-CN" dirty="0"/>
              <a:t>India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5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8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z="1200" dirty="0"/>
              <a:t>Α</a:t>
            </a:r>
            <a:r>
              <a:rPr lang="zh-CN" altLang="en-US" sz="1200" dirty="0"/>
              <a:t>对应内测；</a:t>
            </a:r>
            <a:r>
              <a:rPr lang="el-GR" altLang="zh-CN" sz="1200" dirty="0"/>
              <a:t>β</a:t>
            </a:r>
            <a:r>
              <a:rPr lang="zh-CN" altLang="en-US" sz="1200" dirty="0"/>
              <a:t>对应公测</a:t>
            </a:r>
            <a:endParaRPr lang="en-US" altLang="zh-CN" sz="1200" dirty="0"/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Alpha</a:t>
            </a:r>
            <a:r>
              <a:rPr lang="zh-CN" altLang="en-US" dirty="0"/>
              <a:t>测试执行适合的人选是了解产品用户使用场景和使用习惯的人员，而不是对产品系统实现方式熟悉的测试人员。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这里的盒子是指被测的软件程序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0B505-6E03-456C-ADE4-66C9D4A8CF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65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冒烟测试源自硬件行业。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0B505-6E03-456C-ADE4-66C9D4A8CF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8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测试基本过程：</a:t>
            </a:r>
            <a:endParaRPr lang="en-US" altLang="zh-CN" dirty="0"/>
          </a:p>
          <a:p>
            <a:r>
              <a:rPr lang="zh-CN" altLang="en-US" dirty="0"/>
              <a:t>识别软件系统的目的；</a:t>
            </a:r>
          </a:p>
          <a:p>
            <a:r>
              <a:rPr lang="zh-CN" altLang="en-US" dirty="0"/>
              <a:t>识别软件系统提供的功能；</a:t>
            </a:r>
          </a:p>
          <a:p>
            <a:r>
              <a:rPr lang="zh-CN" altLang="en-US" dirty="0"/>
              <a:t>识别软件系统潜在的不稳定的区域；</a:t>
            </a:r>
          </a:p>
          <a:p>
            <a:r>
              <a:rPr lang="zh-CN" altLang="en-US" dirty="0"/>
              <a:t>在探索软件系统的过程中记录关于软件的信息和问题；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0B505-6E03-456C-ADE4-66C9D4A8CF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1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0B505-6E03-456C-ADE4-66C9D4A8CF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79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6D11A5-B8B9-4509-9866-0A0586DE1D2E}"/>
              </a:ext>
            </a:extLst>
          </p:cNvPr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97530E-3150-4784-8DA5-111C85F33273}"/>
              </a:ext>
            </a:extLst>
          </p:cNvPr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2CD824-3859-4A37-97AE-49F050C13058}"/>
              </a:ext>
            </a:extLst>
          </p:cNvPr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988463B-A1B8-4A92-B025-3C60902DC5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/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C97364F-A4F1-4B31-976E-1167AAB04C75}"/>
                </a:ext>
              </a:extLst>
            </p:cNvPr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BCCC3C-075D-4910-9E80-038C3ECE7156}"/>
              </a:ext>
            </a:extLst>
          </p:cNvPr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54F5733B-5DC9-4CE8-844B-AD4C11AD2940}"/>
                </a:ext>
              </a:extLst>
            </p:cNvPr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1C28C465-25F5-4541-9E6C-C81E25086AA7}"/>
                </a:ext>
              </a:extLst>
            </p:cNvPr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5A65A4D0-A797-469B-AAD2-6FBFCCA9C25B}"/>
                </a:ext>
              </a:extLst>
            </p:cNvPr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3AD93361-2F60-46BC-8442-DA1941821FC1}"/>
              </a:ext>
            </a:extLst>
          </p:cNvPr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成都蓉华软创科技有限公司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Chengdu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Ronghua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Technology Co . , LTD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版权所有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>
              <a:solidFill>
                <a:srgbClr val="0070C0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B171DF-67C6-4031-AAE8-9DE96FDBAC5A}"/>
              </a:ext>
            </a:extLst>
          </p:cNvPr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BC35F66-AFB5-428D-925B-8A64BC13E5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/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EB57B21-77EF-451B-A8F9-0D6FC971EF74}"/>
                </a:ext>
              </a:extLst>
            </p:cNvPr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61CF2C-C081-452A-B97D-DA75E3C3EB90}"/>
              </a:ext>
            </a:extLst>
          </p:cNvPr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C6E956D4-50D0-4265-8346-DAF40CDE2C44}"/>
                </a:ext>
              </a:extLst>
            </p:cNvPr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E4263BE2-3BC0-4118-B467-CAB369D491FD}"/>
                </a:ext>
              </a:extLst>
            </p:cNvPr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57739DBB-5ECE-4505-89A7-B429124458BC}"/>
                </a:ext>
              </a:extLst>
            </p:cNvPr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9776" y="3068960"/>
            <a:ext cx="399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软件测试分类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FAA5A-3287-4635-BEC4-76F4BE2EE8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  <a:pPr/>
              <a:t>1</a:t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693D-F23F-45F5-912C-BE4C042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600F9-2A4E-4C02-9E2F-D12A916B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60" y="980728"/>
            <a:ext cx="11811040" cy="56886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latin typeface="+mn-ea"/>
              </a:rPr>
              <a:t>兼容性测试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600" dirty="0">
                <a:latin typeface="+mn-ea"/>
              </a:rPr>
              <a:t> 软件兼容性主要考虑：常见系统：</a:t>
            </a:r>
            <a:r>
              <a:rPr lang="en-US" altLang="zh-CN" sz="2600" dirty="0">
                <a:latin typeface="+mn-ea"/>
              </a:rPr>
              <a:t>BS</a:t>
            </a:r>
            <a:r>
              <a:rPr lang="zh-CN" altLang="en-US" sz="2600" dirty="0">
                <a:latin typeface="+mn-ea"/>
              </a:rPr>
              <a:t>架构、</a:t>
            </a:r>
            <a:r>
              <a:rPr lang="en-US" altLang="zh-CN" sz="2600" dirty="0">
                <a:latin typeface="+mn-ea"/>
              </a:rPr>
              <a:t>CS</a:t>
            </a:r>
            <a:r>
              <a:rPr lang="zh-CN" altLang="en-US" sz="2600" dirty="0">
                <a:latin typeface="+mn-ea"/>
              </a:rPr>
              <a:t>架构（</a:t>
            </a:r>
            <a:r>
              <a:rPr lang="en-US" altLang="zh-CN" sz="2600" dirty="0">
                <a:latin typeface="+mn-ea"/>
              </a:rPr>
              <a:t>APP</a:t>
            </a:r>
            <a:r>
              <a:rPr lang="zh-CN" altLang="en-US" sz="2600" dirty="0">
                <a:latin typeface="+mn-ea"/>
              </a:rPr>
              <a:t>）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BS</a:t>
            </a:r>
            <a:r>
              <a:rPr lang="zh-CN" altLang="en-US" sz="2600" dirty="0">
                <a:latin typeface="+mn-ea"/>
              </a:rPr>
              <a:t>：浏览器兼容（举例：在</a:t>
            </a:r>
            <a:r>
              <a:rPr lang="en-US" altLang="zh-CN" sz="2600" dirty="0">
                <a:latin typeface="+mn-ea"/>
              </a:rPr>
              <a:t>chrome</a:t>
            </a:r>
            <a:r>
              <a:rPr lang="zh-CN" altLang="en-US" sz="2600" dirty="0">
                <a:latin typeface="+mn-ea"/>
              </a:rPr>
              <a:t>上）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CS</a:t>
            </a:r>
            <a:r>
              <a:rPr lang="zh-CN" altLang="en-US" sz="2600" dirty="0">
                <a:latin typeface="+mn-ea"/>
              </a:rPr>
              <a:t>：在不同的操作系统上，屏幕大小和分辨率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endParaRPr lang="en-US" altLang="zh-CN" sz="2600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容量测试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600" kern="100" dirty="0">
                <a:effectLst/>
                <a:latin typeface="+mn-ea"/>
                <a:cs typeface="Times New Roman" panose="02020603050405020304" pitchFamily="18" charset="0"/>
              </a:rPr>
              <a:t>面向数据的测试，测试系统的最大承载的数据量。</a:t>
            </a:r>
            <a:r>
              <a:rPr lang="zh-CN" altLang="en-US" sz="2600" kern="100" dirty="0">
                <a:effectLst/>
                <a:latin typeface="+mn-ea"/>
                <a:cs typeface="Times New Roman" panose="02020603050405020304" pitchFamily="18" charset="0"/>
              </a:rPr>
              <a:t>（系统支持的最大用户量，类似于负载测试）</a:t>
            </a:r>
            <a:endParaRPr lang="en-US" altLang="zh-CN" sz="2600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数据备份测试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600" kern="100" dirty="0">
                <a:latin typeface="+mn-ea"/>
                <a:cs typeface="Times New Roman" panose="02020603050405020304" pitchFamily="18" charset="0"/>
              </a:rPr>
              <a:t>系统出现故障时候，备份数据的能力（手工备份，自动备份）</a:t>
            </a:r>
            <a:endParaRPr lang="en-US" altLang="zh-CN" sz="26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+mn-ea"/>
              </a:rPr>
              <a:t>失效恢复测试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600" kern="100" dirty="0">
                <a:latin typeface="+mn-ea"/>
                <a:cs typeface="Times New Roman" panose="02020603050405020304" pitchFamily="18" charset="0"/>
              </a:rPr>
              <a:t>系统故障后，恢复系统的能力（完整性、恢复的时间</a:t>
            </a:r>
            <a:r>
              <a:rPr lang="zh-CN" altLang="en-US" sz="2600" kern="1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6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+mn-ea"/>
              </a:rPr>
              <a:t>可用性测试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600" kern="100" dirty="0">
                <a:latin typeface="+mn-ea"/>
                <a:cs typeface="Times New Roman" panose="02020603050405020304" pitchFamily="18" charset="0"/>
              </a:rPr>
              <a:t>检查系统或软件的易用性和可操作性</a:t>
            </a:r>
            <a:r>
              <a:rPr lang="en-US" altLang="zh-CN" sz="2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600" kern="100" dirty="0">
                <a:latin typeface="+mn-ea"/>
                <a:cs typeface="Times New Roman" panose="02020603050405020304" pitchFamily="18" charset="0"/>
              </a:rPr>
              <a:t>（微信和</a:t>
            </a:r>
            <a:r>
              <a:rPr lang="en-US" altLang="zh-CN" sz="2600" kern="100" dirty="0">
                <a:latin typeface="+mn-ea"/>
                <a:cs typeface="Times New Roman" panose="02020603050405020304" pitchFamily="18" charset="0"/>
              </a:rPr>
              <a:t>QQ</a:t>
            </a:r>
            <a:r>
              <a:rPr lang="zh-CN" altLang="en-US" sz="2600" kern="100" dirty="0">
                <a:latin typeface="+mn-ea"/>
                <a:cs typeface="Times New Roman" panose="02020603050405020304" pitchFamily="18" charset="0"/>
              </a:rPr>
              <a:t>，微信为啥使用比较广泛，易用性好）</a:t>
            </a:r>
            <a:endParaRPr lang="en-US" altLang="zh-CN" sz="26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600" b="1" dirty="0"/>
              <a:t>健壮性测试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+mn-ea"/>
              </a:rPr>
              <a:t>  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+mn-ea"/>
              </a:rPr>
              <a:t>测试系统在出现故障时，是否能够自动恢复或者忽略故障继续运行（输入用户名是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+mn-ea"/>
              </a:rPr>
              <a:t>5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+mn-ea"/>
              </a:rPr>
              <a:t>位，不会异常，而且会有提示信息）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7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1BC2D-713B-4B2B-B260-7430463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C64CD-DF89-4C48-A75E-10099D6A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60" y="908720"/>
            <a:ext cx="11430080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/>
              <a:t>安装测试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是否能够安装、是否按照正确的路径安装、是否有良好的信息提示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，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安装中是否有残留的文件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、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是否能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取消安装、再次安装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，是否可以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更新安装、修复、卸载。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800" b="1" dirty="0"/>
              <a:t>配置测试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面向硬件。检查系统硬件之间的配合。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（这个软件适用的最优硬件配置，玩游戏的时候，有推荐配置）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800" b="1" dirty="0"/>
              <a:t>文档测试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《用户手册》《帮助文档》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800" b="1" dirty="0"/>
              <a:t>在线帮助测试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验证系统提供的实时咨询服务的可操作性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800" b="1" dirty="0"/>
              <a:t>GUI</a:t>
            </a:r>
            <a:r>
              <a:rPr lang="zh-CN" altLang="en-US" sz="2800" b="1" dirty="0"/>
              <a:t>测试（</a:t>
            </a:r>
            <a:r>
              <a:rPr lang="en-US" altLang="zh-CN" sz="2800" b="1" dirty="0"/>
              <a:t>graphical User interface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   图形用户界面，主要测试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菜单、按钮、文本框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800" b="1" dirty="0"/>
              <a:t>安全性测试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2200" dirty="0">
                <a:solidFill>
                  <a:srgbClr val="333333"/>
                </a:solidFill>
                <a:latin typeface="+mn-ea"/>
              </a:rPr>
              <a:t>非法或者非正常途径入侵系统时，检查系统的保护和防御机制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2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  <a:r>
              <a:rPr lang="en-US" altLang="zh-CN" dirty="0"/>
              <a:t>—</a:t>
            </a:r>
            <a:r>
              <a:rPr lang="zh-CN" altLang="en-US" dirty="0"/>
              <a:t>按阶段划分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6" y="980728"/>
            <a:ext cx="9918216" cy="54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836712"/>
            <a:ext cx="11430080" cy="5031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从测试介入代码的程度划分，有以下几种测试类型：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340768"/>
            <a:ext cx="7872557" cy="49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908720"/>
            <a:ext cx="11430080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黑盒测试的特点：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1074691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11430080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白盒测试特点：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1090282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052736"/>
            <a:ext cx="11430080" cy="5031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其它类型的软件测试：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冒烟测试：是对软件基本的功能进行测试，测试的对象是每一个新编译的需要正式测试的软件版本，目的是确认软件基本的功能正常，保证软件系统能跑的起来，可以进行后续的正式测试工作。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发散测试：是指测试人员基于对被测对象的理解，在不受测试计划、测试用例等相关规则的约束进行的自由测试。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18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908720"/>
            <a:ext cx="11430080" cy="5031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其它类型的软件测试：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探索性测试：是指在对测试对象进行测试的同时学习测试对象，并设计测试，在测试过程中利用对测试对象的理解来设计更好的测试。其典型的过程如下图所示：</a:t>
            </a:r>
            <a:endParaRPr lang="en-US" altLang="zh-CN" sz="2000" dirty="0"/>
          </a:p>
          <a:p>
            <a:pPr marL="457176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557381"/>
            <a:ext cx="7344816" cy="36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8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052736"/>
            <a:ext cx="11430080" cy="5031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其它类型的软件测试：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回归测试：是指软件</a:t>
            </a:r>
            <a:r>
              <a:rPr lang="en-US" altLang="zh-CN" sz="2400" dirty="0"/>
              <a:t>bug</a:t>
            </a:r>
            <a:r>
              <a:rPr lang="zh-CN" altLang="en-US" sz="2400" dirty="0"/>
              <a:t>被修改后，进行的测试，以确认原来的</a:t>
            </a:r>
            <a:r>
              <a:rPr lang="en-US" altLang="zh-CN" sz="2400" dirty="0"/>
              <a:t>bug</a:t>
            </a:r>
            <a:r>
              <a:rPr lang="zh-CN" altLang="en-US" sz="2400" dirty="0"/>
              <a:t>已经被解决，并且没有因为此次修改而引入新的</a:t>
            </a:r>
            <a:r>
              <a:rPr lang="en-US" altLang="zh-CN" sz="2400" dirty="0"/>
              <a:t>bug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0750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1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1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1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1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C5E2FA-29A6-4CC4-8A55-8A5846DCE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/>
        </p:blipFill>
        <p:spPr>
          <a:xfrm>
            <a:off x="3704108" y="2996952"/>
            <a:ext cx="2198864" cy="2194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0"/>
            <a:ext cx="9556834" cy="642919"/>
          </a:xfrm>
        </p:spPr>
        <p:txBody>
          <a:bodyPr/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448" y="1124744"/>
            <a:ext cx="11717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从是否执行程序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从测试实现方法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从阶段划分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从介入代码的程度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其它类型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pPr/>
              <a:t>20</a:t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836712"/>
            <a:ext cx="11430080" cy="5031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从是否执行程序的角度划分，有以下几种类型：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340768"/>
            <a:ext cx="8712968" cy="50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052736"/>
            <a:ext cx="11430080" cy="503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800" dirty="0"/>
              <a:t>从测试实现方式划分，有下面几种测试类型：</a:t>
            </a:r>
            <a:endParaRPr lang="en-US" altLang="zh-CN" sz="2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手工测试：是指由人根据用例进行数据输入，并分析判断测试结果的方式。</a:t>
            </a:r>
            <a:endParaRPr lang="en-US" altLang="zh-CN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自动化测试：是指由程序实现的工具代替人进行测试条件预置、程序运行、测试结果分析判断的方式。</a:t>
            </a:r>
          </a:p>
        </p:txBody>
      </p:sp>
    </p:spTree>
    <p:extLst>
      <p:ext uri="{BB962C8B-B14F-4D97-AF65-F5344CB8AC3E}">
        <p14:creationId xmlns:p14="http://schemas.microsoft.com/office/powerpoint/2010/main" val="35172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980728"/>
            <a:ext cx="114300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从测试执行阶段划分，有以下几种类型的测试：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530909"/>
            <a:ext cx="7560840" cy="46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  <a:r>
              <a:rPr lang="en-US" altLang="zh-CN" dirty="0"/>
              <a:t>—</a:t>
            </a:r>
            <a:r>
              <a:rPr lang="zh-CN" altLang="en-US" dirty="0"/>
              <a:t>按阶段划分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80727"/>
            <a:ext cx="10081120" cy="52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  <a:r>
              <a:rPr lang="en-US" altLang="zh-CN" dirty="0"/>
              <a:t>—</a:t>
            </a:r>
            <a:r>
              <a:rPr lang="zh-CN" altLang="en-US" dirty="0"/>
              <a:t>按阶段划分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1126291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6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软件测试类型</a:t>
            </a:r>
            <a:r>
              <a:rPr lang="en-US" altLang="zh-CN" dirty="0"/>
              <a:t>—</a:t>
            </a:r>
            <a:r>
              <a:rPr lang="zh-CN" altLang="en-US" dirty="0"/>
              <a:t>按阶段划分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" y="908720"/>
            <a:ext cx="11254321" cy="5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EEFB-BF00-4103-B08E-903D4D4A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AA3E9-260B-4807-B802-4498B0E6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08720"/>
            <a:ext cx="11449272" cy="547260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</a:rPr>
              <a:t>功能测试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1D1D1F"/>
                </a:solidFill>
                <a:effectLst/>
                <a:latin typeface="+mn-ea"/>
              </a:rPr>
              <a:t>  </a:t>
            </a:r>
            <a:r>
              <a:rPr lang="zh-CN" altLang="en-US" sz="2200" b="0" i="0" dirty="0">
                <a:solidFill>
                  <a:srgbClr val="1D1D1F"/>
                </a:solidFill>
                <a:effectLst/>
                <a:latin typeface="+mn-ea"/>
              </a:rPr>
              <a:t>软件功能是否实现、实现的是否准确、是否符合</a:t>
            </a:r>
            <a:r>
              <a:rPr lang="en-US" altLang="zh-CN" sz="2200" b="0" i="0" dirty="0">
                <a:solidFill>
                  <a:srgbClr val="1D1D1F"/>
                </a:solidFill>
                <a:effectLst/>
                <a:latin typeface="+mn-ea"/>
              </a:rPr>
              <a:t>《</a:t>
            </a:r>
            <a:r>
              <a:rPr lang="zh-CN" altLang="en-US" sz="2200" b="0" i="0" dirty="0">
                <a:solidFill>
                  <a:srgbClr val="1D1D1F"/>
                </a:solidFill>
                <a:effectLst/>
                <a:latin typeface="+mn-ea"/>
              </a:rPr>
              <a:t>需求规格说明书</a:t>
            </a:r>
            <a:r>
              <a:rPr lang="en-US" altLang="zh-CN" sz="2200" b="0" i="0" dirty="0">
                <a:solidFill>
                  <a:srgbClr val="1D1D1F"/>
                </a:solidFill>
                <a:effectLst/>
                <a:latin typeface="+mn-ea"/>
              </a:rPr>
              <a:t>》</a:t>
            </a:r>
            <a:r>
              <a:rPr lang="zh-CN" altLang="en-US" sz="2200" b="0" i="0" dirty="0">
                <a:solidFill>
                  <a:srgbClr val="1D1D1F"/>
                </a:solidFill>
                <a:effectLst/>
                <a:latin typeface="+mn-ea"/>
              </a:rPr>
              <a:t>中的功能</a:t>
            </a:r>
            <a:endParaRPr lang="en-US" altLang="zh-CN" sz="2200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性能测试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D1D1F"/>
                </a:solidFill>
                <a:latin typeface="+mn-ea"/>
              </a:rPr>
              <a:t>  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主要测试系统运行时的各种指标（</a:t>
            </a:r>
            <a:r>
              <a:rPr lang="en-US" altLang="zh-CN" sz="2200" dirty="0">
                <a:solidFill>
                  <a:srgbClr val="1D1D1F"/>
                </a:solidFill>
                <a:latin typeface="+mn-ea"/>
              </a:rPr>
              <a:t>CPU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、内存、点击率、用户并发量、吞吐量等）</a:t>
            </a:r>
            <a:endParaRPr lang="en-US" altLang="zh-CN" sz="2200" dirty="0">
              <a:solidFill>
                <a:srgbClr val="1D1D1F"/>
              </a:solidFill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负载测试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1D1D1F"/>
                </a:solidFill>
                <a:latin typeface="+mn-ea"/>
              </a:rPr>
              <a:t>  </a:t>
            </a:r>
            <a:r>
              <a:rPr lang="zh-CN" altLang="zh-CN" sz="2200" dirty="0">
                <a:solidFill>
                  <a:srgbClr val="1D1D1F"/>
                </a:solidFill>
                <a:latin typeface="+mn-ea"/>
              </a:rPr>
              <a:t>性能测试的一种，不断给系统施加压力，检测系统的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最大</a:t>
            </a:r>
            <a:r>
              <a:rPr lang="zh-CN" altLang="zh-CN" sz="2200" dirty="0">
                <a:solidFill>
                  <a:srgbClr val="1D1D1F"/>
                </a:solidFill>
                <a:latin typeface="+mn-ea"/>
              </a:rPr>
              <a:t>承受能力</a:t>
            </a:r>
            <a:endParaRPr lang="en-US" altLang="zh-CN" sz="2200" dirty="0">
              <a:solidFill>
                <a:srgbClr val="1D1D1F"/>
              </a:solidFill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压力测试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D1D1F"/>
                </a:solidFill>
                <a:latin typeface="+mn-ea"/>
              </a:rPr>
              <a:t>  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性能测试的一种，不断给系统施加压力，在饱和状态下运行一段时间，来验证</a:t>
            </a:r>
            <a:endParaRPr lang="en-US" altLang="zh-CN" sz="2200" dirty="0">
              <a:solidFill>
                <a:srgbClr val="1D1D1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1D1D1F"/>
                </a:solidFill>
                <a:latin typeface="+mn-ea"/>
              </a:rPr>
              <a:t>  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系统的最大承受能力。</a:t>
            </a:r>
            <a:endParaRPr lang="en-US" altLang="zh-CN" sz="2200" dirty="0">
              <a:solidFill>
                <a:srgbClr val="1D1D1F"/>
              </a:solidFill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稳定性测试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1D1D1F"/>
                </a:solidFill>
                <a:latin typeface="+mn-ea"/>
              </a:rPr>
              <a:t>  </a:t>
            </a:r>
            <a:r>
              <a:rPr lang="zh-CN" altLang="en-US" sz="2400" dirty="0">
                <a:solidFill>
                  <a:srgbClr val="1D1D1F"/>
                </a:solidFill>
                <a:latin typeface="+mn-ea"/>
              </a:rPr>
              <a:t>一定负载的情况下，</a:t>
            </a:r>
            <a:r>
              <a:rPr lang="zh-CN" altLang="zh-CN" sz="2200" dirty="0">
                <a:solidFill>
                  <a:srgbClr val="1D1D1F"/>
                </a:solidFill>
                <a:latin typeface="+mn-ea"/>
              </a:rPr>
              <a:t>系统运行一段时间后的稳定程度。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通常：</a:t>
            </a:r>
            <a:r>
              <a:rPr lang="en-US" altLang="zh-CN" sz="2200" dirty="0">
                <a:solidFill>
                  <a:srgbClr val="1D1D1F"/>
                </a:solidFill>
                <a:latin typeface="+mn-ea"/>
              </a:rPr>
              <a:t>7*24 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或</a:t>
            </a:r>
            <a:r>
              <a:rPr lang="en-US" altLang="zh-CN" sz="2200" dirty="0">
                <a:solidFill>
                  <a:srgbClr val="1D1D1F"/>
                </a:solidFill>
                <a:latin typeface="+mn-ea"/>
              </a:rPr>
              <a:t>3*24</a:t>
            </a:r>
            <a:r>
              <a:rPr lang="zh-CN" altLang="en-US" sz="2200" dirty="0">
                <a:solidFill>
                  <a:srgbClr val="1D1D1F"/>
                </a:solidFill>
                <a:latin typeface="+mn-ea"/>
              </a:rPr>
              <a:t>。</a:t>
            </a:r>
            <a:endParaRPr lang="zh-CN" altLang="zh-CN" sz="2200" dirty="0">
              <a:solidFill>
                <a:srgbClr val="1D1D1F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pPr marL="457176" lvl="1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95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1030</Words>
  <Application>Microsoft Office PowerPoint</Application>
  <PresentationFormat>宽屏</PresentationFormat>
  <Paragraphs>113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Neue</vt:lpstr>
      <vt:lpstr>等线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目录</vt:lpstr>
      <vt:lpstr>软件测试类型</vt:lpstr>
      <vt:lpstr>软件测试类型</vt:lpstr>
      <vt:lpstr>软件测试类型</vt:lpstr>
      <vt:lpstr>软件测试类型—按阶段划分</vt:lpstr>
      <vt:lpstr>软件测试类型—按阶段划分</vt:lpstr>
      <vt:lpstr>软件测试类型—按阶段划分</vt:lpstr>
      <vt:lpstr>系统测试（1）</vt:lpstr>
      <vt:lpstr>系统测试（2）</vt:lpstr>
      <vt:lpstr>系统测试（3）</vt:lpstr>
      <vt:lpstr>软件测试类型—按阶段划分</vt:lpstr>
      <vt:lpstr>软件测试类型</vt:lpstr>
      <vt:lpstr>软件测试类型</vt:lpstr>
      <vt:lpstr>软件测试类型</vt:lpstr>
      <vt:lpstr>软件测试类型</vt:lpstr>
      <vt:lpstr>软件测试类型</vt:lpstr>
      <vt:lpstr>软件测试类型</vt:lpstr>
      <vt:lpstr>联系我们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320</cp:revision>
  <dcterms:created xsi:type="dcterms:W3CDTF">2013-07-09T06:34:59Z</dcterms:created>
  <dcterms:modified xsi:type="dcterms:W3CDTF">2022-01-18T10:01:59Z</dcterms:modified>
</cp:coreProperties>
</file>