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80" r:id="rId3"/>
    <p:sldId id="287" r:id="rId4"/>
    <p:sldId id="288" r:id="rId5"/>
    <p:sldId id="290" r:id="rId6"/>
    <p:sldId id="289" r:id="rId7"/>
    <p:sldId id="291" r:id="rId8"/>
    <p:sldId id="296" r:id="rId9"/>
    <p:sldId id="292" r:id="rId10"/>
    <p:sldId id="293" r:id="rId11"/>
    <p:sldId id="294" r:id="rId12"/>
    <p:sldId id="295" r:id="rId13"/>
    <p:sldId id="297" r:id="rId14"/>
    <p:sldId id="299" r:id="rId15"/>
    <p:sldId id="298" r:id="rId16"/>
    <p:sldId id="300" r:id="rId17"/>
    <p:sldId id="301" r:id="rId18"/>
    <p:sldId id="303" r:id="rId19"/>
    <p:sldId id="304" r:id="rId20"/>
    <p:sldId id="305" r:id="rId21"/>
    <p:sldId id="302" r:id="rId22"/>
    <p:sldId id="308" r:id="rId23"/>
    <p:sldId id="307" r:id="rId24"/>
    <p:sldId id="310" r:id="rId25"/>
    <p:sldId id="306" r:id="rId26"/>
    <p:sldId id="315" r:id="rId27"/>
    <p:sldId id="311" r:id="rId28"/>
    <p:sldId id="313" r:id="rId29"/>
    <p:sldId id="312" r:id="rId30"/>
    <p:sldId id="314" r:id="rId31"/>
    <p:sldId id="316" r:id="rId32"/>
    <p:sldId id="286" r:id="rId33"/>
    <p:sldId id="285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322" autoAdjust="0"/>
  </p:normalViewPr>
  <p:slideViewPr>
    <p:cSldViewPr>
      <p:cViewPr varScale="1">
        <p:scale>
          <a:sx n="72" d="100"/>
          <a:sy n="72" d="100"/>
        </p:scale>
        <p:origin x="756" y="84"/>
      </p:cViewPr>
      <p:guideLst>
        <p:guide orient="horz" pos="2160"/>
        <p:guide pos="3817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42F28-3563-4B41-B135-4BF9DA9DE0B0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0B505-6E03-456C-ADE4-66C9D4A8CF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引入：软件测试的目的，发现</a:t>
            </a:r>
            <a:r>
              <a:rPr lang="en-US" altLang="zh-CN" dirty="0"/>
              <a:t>bug</a:t>
            </a:r>
            <a:r>
              <a:rPr lang="zh-CN" altLang="en-US" dirty="0"/>
              <a:t>，评估质量，是否满足用户需求。举例：菜品通过色香味来评估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422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e.G</a:t>
            </a:r>
            <a:r>
              <a:rPr lang="en-US" altLang="zh-CN" dirty="0"/>
              <a:t> </a:t>
            </a:r>
            <a:r>
              <a:rPr lang="zh-CN" altLang="en-US" dirty="0"/>
              <a:t>输入错误的密码登录，系统不能无响应，不能使用；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322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举例：错误的密码登录的时候给出提示“账号或密码错误”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363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最基本的易恢复性，是主备；更强一点的就是异地容灾（避免自然灾害，例如在北京有自然灾害，自动切换到成都的系统）</a:t>
            </a:r>
            <a:endParaRPr lang="en-US" altLang="zh-CN" dirty="0"/>
          </a:p>
          <a:p>
            <a:r>
              <a:rPr lang="zh-CN" altLang="en-US" dirty="0"/>
              <a:t>举例：断电系统没法启动恢复，导致通讯中断</a:t>
            </a:r>
            <a:r>
              <a:rPr lang="en-US" altLang="zh-CN" dirty="0"/>
              <a:t>4</a:t>
            </a:r>
            <a:r>
              <a:rPr lang="zh-CN" altLang="en-US" dirty="0"/>
              <a:t>个小时，后面要求做异地容灾，东马来西亚和西马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105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易学习：王者荣耀，小孩子都可以很快学会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254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新颖：微信支付，通过红包功能吸引；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301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易改变：软件实现后，软件架构可以支持新增功能的能力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670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举例：表示一个星期用数字</a:t>
            </a:r>
            <a:r>
              <a:rPr lang="en-US" altLang="zh-CN" dirty="0"/>
              <a:t>7</a:t>
            </a:r>
            <a:r>
              <a:rPr lang="zh-CN" altLang="en-US" dirty="0"/>
              <a:t>，很多地方都用到，如果用数字的话，后期每个地方都要修改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513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可观察：测试版本打开日志功能，便于观察和定位；商用版本会把不必要的日志关闭。</a:t>
            </a:r>
            <a:endParaRPr lang="en-US" altLang="zh-CN" dirty="0"/>
          </a:p>
          <a:p>
            <a:r>
              <a:rPr lang="zh-CN" altLang="en-US" dirty="0"/>
              <a:t>日志级别：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level</a:t>
            </a:r>
            <a:r>
              <a:rPr lang="zh-CN" altLang="en-US" dirty="0"/>
              <a:t>，</a:t>
            </a:r>
            <a:r>
              <a:rPr lang="en-US" altLang="zh-CN" dirty="0"/>
              <a:t>Debug/info/Warm/Error/Fatal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612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楷体_GB2312"/>
                <a:ea typeface="楷体_GB2312"/>
                <a:cs typeface="楷体_GB2312"/>
              </a:rPr>
              <a:t>例如：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2007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年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5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月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18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日，在赛门铁克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SAV 2007-5-17 Rev 18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版本的病毒定义码中，将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Windows XP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操作系统的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netapi32.dll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文件盒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Isasrc.dll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文件判定为</a:t>
            </a:r>
            <a:r>
              <a:rPr lang="en-US" altLang="zh-CN" dirty="0" err="1">
                <a:latin typeface="楷体_GB2312"/>
                <a:ea typeface="楷体_GB2312"/>
                <a:cs typeface="楷体_GB2312"/>
              </a:rPr>
              <a:t>Backdoor.Haxdoor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病毒，并进行隔离，导致重启电脑后无法进入系统，以致连安全模式也无法进入，并出现蓝屏、重启等现象。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升级：增量升级（替换部分文件）、全量升级（把之前的版本都替换掉）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039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举例：车、菜品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31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扩展：</a:t>
            </a:r>
            <a:r>
              <a:rPr lang="en-US" altLang="zh-CN" dirty="0"/>
              <a:t>IEEE</a:t>
            </a:r>
            <a:r>
              <a:rPr lang="zh-CN" altLang="en-US" dirty="0"/>
              <a:t>定义了</a:t>
            </a:r>
            <a:r>
              <a:rPr lang="en-US" altLang="zh-CN" dirty="0"/>
              <a:t>5G</a:t>
            </a:r>
            <a:r>
              <a:rPr lang="zh-CN" altLang="en-US" dirty="0"/>
              <a:t>标准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650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衔接：软件的质量特性有哪些？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99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强调：</a:t>
            </a:r>
            <a:r>
              <a:rPr lang="en-US" altLang="zh-CN" dirty="0"/>
              <a:t>ISO</a:t>
            </a:r>
            <a:r>
              <a:rPr lang="zh-CN" altLang="en-US" dirty="0"/>
              <a:t>定义的评估软件质量的特性总和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765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举例：种菜游戏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204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举例：不同用户有不同的权限，一般的规则是上级有下级的权限，平级之间没有相互的权限</a:t>
            </a:r>
            <a:endParaRPr lang="en-US" altLang="zh-CN" dirty="0"/>
          </a:p>
          <a:p>
            <a:r>
              <a:rPr lang="zh-CN" altLang="en-US" dirty="0"/>
              <a:t>销售系统：你录入的客户信息，平级的同事是看不到的，上级领导可以看到。</a:t>
            </a:r>
            <a:endParaRPr lang="en-US" altLang="zh-CN" dirty="0"/>
          </a:p>
          <a:p>
            <a:r>
              <a:rPr lang="en-US" altLang="zh-CN" dirty="0"/>
              <a:t>IP</a:t>
            </a:r>
            <a:r>
              <a:rPr lang="zh-CN" altLang="en-US" dirty="0"/>
              <a:t>地址访问限制：黑名单</a:t>
            </a:r>
            <a:endParaRPr lang="en-US" altLang="zh-CN" dirty="0"/>
          </a:p>
          <a:p>
            <a:r>
              <a:rPr lang="zh-CN" altLang="en-US" dirty="0"/>
              <a:t>数据的保护：用户名和密码，浏览器加密后发到后端系统，后端系统解密后核对用户名和密码是否正确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335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举例：通过自动化脚本去模拟批量用户登录，占用系统资源，导致合法用户请求没法响应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89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什么是加密和解密？什么是算法？</a:t>
            </a:r>
            <a:endParaRPr lang="en-US" altLang="zh-CN" dirty="0"/>
          </a:p>
          <a:p>
            <a:r>
              <a:rPr lang="zh-CN" altLang="en-US" dirty="0"/>
              <a:t>谍战片：发报，密码本是圣经，发送</a:t>
            </a:r>
            <a:r>
              <a:rPr lang="en-US" altLang="zh-CN" dirty="0"/>
              <a:t>135</a:t>
            </a:r>
            <a:r>
              <a:rPr lang="zh-CN" altLang="en-US" dirty="0"/>
              <a:t>，对应第一页第</a:t>
            </a:r>
            <a:r>
              <a:rPr lang="en-US" altLang="zh-CN" dirty="0"/>
              <a:t>3</a:t>
            </a:r>
            <a:r>
              <a:rPr lang="zh-CN" altLang="en-US" dirty="0"/>
              <a:t>行第</a:t>
            </a:r>
            <a:r>
              <a:rPr lang="en-US" altLang="zh-CN" dirty="0"/>
              <a:t>5</a:t>
            </a:r>
            <a:r>
              <a:rPr lang="zh-CN" altLang="en-US" dirty="0"/>
              <a:t>个字；收到后，按照约定规则解密。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0B505-6E03-456C-ADE4-66C9D4A8CFB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99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1340768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7914192" y="67410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你值得信赖的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教育机构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43343" y="44623"/>
            <a:ext cx="5376593" cy="1297281"/>
            <a:chOff x="143343" y="44623"/>
            <a:chExt cx="5376593" cy="129728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92"/>
            <a:stretch>
              <a:fillRect/>
            </a:stretch>
          </p:blipFill>
          <p:spPr>
            <a:xfrm>
              <a:off x="143343" y="44623"/>
              <a:ext cx="1272137" cy="1297281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1415480" y="243215"/>
              <a:ext cx="41044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28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28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587" y="6405226"/>
            <a:ext cx="12190413" cy="452774"/>
            <a:chOff x="1" y="6406814"/>
            <a:chExt cx="9142809" cy="452774"/>
          </a:xfrm>
        </p:grpSpPr>
        <p:sp>
          <p:nvSpPr>
            <p:cNvPr id="13" name="六边形 12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六边形 13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1"/>
          <p:cNvSpPr txBox="1"/>
          <p:nvPr userDrawn="1"/>
        </p:nvSpPr>
        <p:spPr>
          <a:xfrm>
            <a:off x="1738299" y="5112890"/>
            <a:ext cx="885828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成都蓉华软创科技有限公司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Chengdu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Ronghua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Technology Co . , LTD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版权所有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侵权必究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7984-1673-4F01-9E24-3FC9A2A1704D}" type="datetime1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93F-5944-4390-9CFF-D8D501E1F64E}" type="datetime1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-6454"/>
            <a:ext cx="9144021" cy="642919"/>
          </a:xfrm>
        </p:spPr>
        <p:txBody>
          <a:bodyPr>
            <a:noAutofit/>
          </a:bodyPr>
          <a:lstStyle>
            <a:lvl1pPr algn="l"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主标题宋体</a:t>
            </a:r>
            <a:r>
              <a:rPr lang="en-US" altLang="zh-CN" dirty="0"/>
              <a:t>-40</a:t>
            </a:r>
            <a:r>
              <a:rPr lang="zh-CN" altLang="en-US" dirty="0"/>
              <a:t>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0" y="1267054"/>
            <a:ext cx="11430080" cy="5031680"/>
          </a:xfr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764704"/>
            <a:ext cx="12192000" cy="714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70C0"/>
              </a:solidFill>
            </a:endParaRP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9912424" y="27509"/>
            <a:ext cx="2351688" cy="772914"/>
            <a:chOff x="9696400" y="44624"/>
            <a:chExt cx="2351688" cy="772914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120"/>
            <a:stretch>
              <a:fillRect/>
            </a:stretch>
          </p:blipFill>
          <p:spPr>
            <a:xfrm>
              <a:off x="9696400" y="44624"/>
              <a:ext cx="685611" cy="772914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 userDrawn="1"/>
          </p:nvSpPr>
          <p:spPr>
            <a:xfrm>
              <a:off x="10382011" y="260648"/>
              <a:ext cx="1666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蓉 华 教 育</a:t>
              </a:r>
              <a:endParaRPr lang="en-US" altLang="zh-CN" sz="1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200" b="1" dirty="0">
                  <a:solidFill>
                    <a:srgbClr val="0070C0"/>
                  </a:solidFill>
                  <a:latin typeface="+mn-lt"/>
                  <a:ea typeface="楷体" panose="02010609060101010101" pitchFamily="49" charset="-122"/>
                </a:rPr>
                <a:t>www.ronghuanet.com</a:t>
              </a:r>
              <a:endParaRPr lang="zh-CN" altLang="en-US" sz="1200" b="1" dirty="0">
                <a:solidFill>
                  <a:srgbClr val="0070C0"/>
                </a:solidFill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1587" y="6381328"/>
            <a:ext cx="12190413" cy="452774"/>
            <a:chOff x="1" y="6406814"/>
            <a:chExt cx="9142809" cy="452774"/>
          </a:xfrm>
        </p:grpSpPr>
        <p:sp>
          <p:nvSpPr>
            <p:cNvPr id="24" name="六边形 23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F2D-5F62-46E0-B38C-A9F4748A0A2D}" type="datetime1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4EF-0F3F-480A-ABFB-DB42F648B22D}" type="datetime1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3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AA79-586B-4198-9C8C-4606463DF527}" type="datetime1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5C3A-82B3-4843-A97E-BA0F21F4F05C}" type="datetime1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08BD-0D3B-4C60-9712-2B8BB4CD0E13}" type="datetime1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5" y="273058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4324-409D-468F-9A25-D09971148FE7}" type="datetime1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BF43-3906-4941-9AD0-DE35A97B26F0}" type="datetime1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50E3-F456-4B25-869B-1F2EFCBBF0B5}" type="datetime1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79776" y="3068960"/>
            <a:ext cx="3999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+mn-ea"/>
              </a:rPr>
              <a:t>软件质量</a:t>
            </a:r>
            <a:endParaRPr lang="zh-CN" altLang="en-US" sz="4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751845" y="6053712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+mn-ea"/>
              </a:rPr>
              <a:t>1</a:t>
            </a:fld>
            <a:endParaRPr lang="zh-CN" altLang="en-US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78" y="908720"/>
            <a:ext cx="8809709" cy="53136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22" y="980727"/>
            <a:ext cx="8279378" cy="52766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412776"/>
            <a:ext cx="8712968" cy="503168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⑸加密、解密：</a:t>
            </a:r>
            <a:r>
              <a:rPr lang="zh-CN" altLang="en-US" sz="2400" dirty="0">
                <a:latin typeface="Calibri" panose="020F0502020204030204" charset="0"/>
                <a:ea typeface="楷体_GB2312"/>
                <a:cs typeface="楷体_GB2312"/>
              </a:rPr>
              <a:t>在计算机通讯中，采用密码技术将信息隐蔽起来，再将隐蔽后的信息传输出去，使信息在传输过程中即使被窃取或截获，窃取者也不能了解信息的内容，从而保证信息传输的安全。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可靠性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27448" y="1052736"/>
            <a:ext cx="8229600" cy="23764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可靠性，是指在特定的条件下使用时，软件产品维持规定的</a:t>
            </a: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性能级别的能力。</a:t>
            </a: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24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可靠性的三要素：规定的环境，规定的时间，规定的性能。</a:t>
            </a: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24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可靠性包括以下子特性：</a:t>
            </a:r>
            <a:endParaRPr lang="en-US" altLang="zh-CN" sz="24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24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、成熟性</a:t>
            </a: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2400" dirty="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55440" y="5013176"/>
            <a:ext cx="7416824" cy="1079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软件为避免由软件中的错误而导致软件失效的能力。</a:t>
            </a:r>
            <a:endParaRPr lang="zh-CN" altLang="en-US" sz="2400" dirty="0">
              <a:solidFill>
                <a:srgbClr val="FF0000"/>
              </a:solidFill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可靠性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15480" y="1772816"/>
            <a:ext cx="8424863" cy="421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2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、容错性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    软件出现故障或者违反了制定接口的情况，软件规定了维护性能级别的能力。</a:t>
            </a:r>
            <a:endParaRPr lang="en-US" altLang="zh-CN" sz="24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24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如：检查外部传进来的指针是否非空、或者外部传进来的参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数是否合法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.</a:t>
            </a:r>
            <a:endParaRPr lang="zh-CN" altLang="en-US" sz="1000" dirty="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可靠性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504" y="1052736"/>
            <a:ext cx="7878880" cy="529509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可靠性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271464" y="2276872"/>
            <a:ext cx="8389938" cy="2175596"/>
          </a:xfrm>
          <a:prstGeom prst="rect">
            <a:avLst/>
          </a:prstGeom>
          <a:noFill/>
          <a:ln w="28575" algn="ctr">
            <a:noFill/>
            <a:miter lim="800000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4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、可靠性依从性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      遵循相关的标准（国际标准、国家标准、行业标准、企业内部规范等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约定或法规以及类似规定的能力。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易用性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941388"/>
            <a:ext cx="8507413" cy="2411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三、软件易用性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楷体_GB2312"/>
                <a:ea typeface="楷体_GB2312"/>
                <a:cs typeface="楷体_GB2312"/>
              </a:rPr>
              <a:t>		</a:t>
            </a:r>
            <a:r>
              <a:rPr lang="zh-CN" altLang="en-US" b="1" dirty="0">
                <a:latin typeface="楷体_GB2312"/>
                <a:ea typeface="楷体_GB2312"/>
                <a:cs typeface="楷体_GB2312"/>
              </a:rPr>
              <a:t>在指定条件下使用时，软件产品被理解、学习、使用和吸引用户的能力。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b="1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 sz="1600" b="1" dirty="0">
                <a:latin typeface="楷体_GB2312"/>
                <a:ea typeface="楷体_GB2312"/>
                <a:cs typeface="楷体_GB2312"/>
              </a:rPr>
              <a:t>、易理解性</a:t>
            </a:r>
            <a:br>
              <a:rPr lang="zh-CN" altLang="en-US" sz="1600" b="1" dirty="0">
                <a:latin typeface="楷体_GB2312"/>
                <a:ea typeface="楷体_GB2312"/>
                <a:cs typeface="楷体_GB2312"/>
              </a:rPr>
            </a:br>
            <a:endParaRPr lang="zh-CN" altLang="en-US" sz="1600" b="1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latin typeface="楷体_GB2312"/>
                <a:ea typeface="楷体_GB2312"/>
                <a:cs typeface="楷体_GB2312"/>
              </a:rPr>
              <a:t>    用户在使用软件系统的过程中，系统交互给用户的信息是否准确、清晰、易懂，能帮助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latin typeface="楷体_GB2312"/>
                <a:ea typeface="楷体_GB2312"/>
                <a:cs typeface="楷体_GB2312"/>
              </a:rPr>
              <a:t>用户准确理解系统当前真实的状态，指导其进一步的操作。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latin typeface="楷体_GB2312"/>
                <a:ea typeface="楷体_GB2312"/>
                <a:cs typeface="楷体_GB2312"/>
              </a:rPr>
              <a:t>  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924944"/>
            <a:ext cx="8496944" cy="34416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易用性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980729"/>
            <a:ext cx="8712968" cy="471236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易用性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11424" y="1484784"/>
            <a:ext cx="9505056" cy="38884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4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、吸引性</a:t>
            </a: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楷体_GB2312"/>
                <a:ea typeface="楷体_GB2312"/>
                <a:cs typeface="楷体_GB2312"/>
              </a:rPr>
              <a:t>   软件吸引用户的能力。  </a:t>
            </a:r>
            <a:endParaRPr lang="en-US" altLang="zh-CN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   美观：游戏</a:t>
            </a: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GUI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界面设计、手机外观等。</a:t>
            </a: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   新颖：如某手机防护软件最新推出具有防盗、远程定位功能。</a:t>
            </a: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20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5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、易用性的依从性</a:t>
            </a: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dirty="0">
                <a:latin typeface="楷体_GB2312"/>
                <a:ea typeface="楷体_GB2312"/>
                <a:cs typeface="楷体_GB2312"/>
              </a:rPr>
              <a:t>      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遵循相关的标准（国际标准、国家标准、行业标准、企业内部规范等</a:t>
            </a: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)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约定或法规以及类似规定的能力。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0"/>
            <a:ext cx="9556834" cy="642919"/>
          </a:xfrm>
        </p:spPr>
        <p:txBody>
          <a:bodyPr/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7448" y="1124744"/>
            <a:ext cx="117170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什么是质量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质量的特性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软件质量模型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QA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与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QC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的区别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效率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46432" y="1215230"/>
            <a:ext cx="8782015" cy="4878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效率（指的是性能测试）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、时间效率：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    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系统在各业务场景下完成用户指定的业务请求所需的响应时间。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+mn-ea"/>
              </a:rPr>
              <a:t>         榨一公斤黄豆需要多长时间？</a:t>
            </a:r>
            <a:endParaRPr lang="zh-CN" altLang="en-US" sz="20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2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、资源效率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     系统在各业务场景下完成用户指定的业务请求所消耗的系统资源。如</a:t>
            </a: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CPU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使用率、内存使用率、</a:t>
            </a: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IO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、通信带宽使用等。</a:t>
            </a:r>
            <a:endParaRPr lang="en-US" altLang="zh-CN" sz="20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+mn-ea"/>
              </a:rPr>
              <a:t>     榨一公斤黄豆在这么长的时间里耗掉我多少电，机器损耗有多大？</a:t>
            </a:r>
            <a:endParaRPr lang="zh-CN" altLang="en-US" sz="20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20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3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、效率依从性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    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遵循相关的标准（国际标准、国家标准、行业标准、企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业内部规范等</a:t>
            </a: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)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约定或法规以及类似规定的能力。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维护性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15480" y="1269300"/>
            <a:ext cx="8229600" cy="5614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、易分析性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易分析性：是指软件产品诊断软件中的缺陷或失效原因，以及判定待修改的部分的能力。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    </a:t>
            </a:r>
            <a:endParaRPr lang="en-US" altLang="zh-CN" sz="20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 </a:t>
            </a:r>
            <a:endParaRPr lang="en-US" altLang="zh-CN" sz="20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   软件系统提供辅助手段帮助开发人员分析、识别缺陷、失效产生的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原因，找出待修复部分的能力，降低缺陷定位的成本。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	例子：软件的日志功能。</a:t>
            </a:r>
            <a:endParaRPr lang="en-US" altLang="zh-CN" sz="20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20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20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2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、易改变性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dirty="0"/>
              <a:t>		</a:t>
            </a:r>
            <a:r>
              <a:rPr lang="zh-CN" altLang="en-US" sz="2400" dirty="0"/>
              <a:t>是指软件产品使指定的修改可以被实现的能力。</a:t>
            </a:r>
            <a:endParaRPr lang="en-US" altLang="zh-CN" sz="2400" dirty="0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20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     </a:t>
            </a:r>
            <a:endParaRPr lang="zh-CN" altLang="en-US" sz="2000" b="1" dirty="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维护性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87488" y="1628800"/>
            <a:ext cx="8229600" cy="45365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FF0000"/>
              </a:solidFill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3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、稳定性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	稳定性，是指软件产品避免由于软件修改而造成意外结果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的能力。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	例如：代码中的有物理含义的数字，一定要用变量代替。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24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	</a:t>
            </a:r>
            <a:endParaRPr lang="zh-CN" altLang="en-US" sz="2400" b="1" dirty="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维护性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15480" y="1268760"/>
            <a:ext cx="8640763" cy="5473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4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、易测试性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（降低发现缺陷的成本）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/>
              <a:t>    是指软件产品使已修改软件能被确认的能力。</a:t>
            </a:r>
            <a:endParaRPr lang="en-US" altLang="zh-CN" sz="20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①软件可控制：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    软件系统提供辅助手段帮助测试工程师控制该系统的运行，实现其测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试执行步骤的能力（如：</a:t>
            </a: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API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测试，通过打点、改变内部状态、值等手段。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20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②可观察：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    软件系统提供辅助手段帮助测试工程师获得充分的系统运行信息，以正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确判断系统运行状态和测试执行结果的能力。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 </a:t>
            </a: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a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、设计单独的测试模式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 </a:t>
            </a: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b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、提供单独的测试版本（如：测试版本上打开日志功能）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2000" dirty="0">
              <a:solidFill>
                <a:srgbClr val="FF0000"/>
              </a:solidFill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楷体_GB2312"/>
                <a:ea typeface="楷体_GB2312"/>
                <a:cs typeface="楷体_GB2312"/>
              </a:rPr>
              <a:t>5</a:t>
            </a:r>
            <a:r>
              <a:rPr lang="zh-CN" altLang="en-US" sz="2000" b="1" dirty="0">
                <a:latin typeface="楷体_GB2312"/>
                <a:ea typeface="楷体_GB2312"/>
                <a:cs typeface="楷体_GB2312"/>
              </a:rPr>
              <a:t>、维护性的依从性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    遵循相关的标准（国际标准、国家标准、行业标准、企业内部规范等</a:t>
            </a: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)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约定或法规以及类似规定的能力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可移植性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7408" y="908719"/>
            <a:ext cx="10801200" cy="54790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 sz="2000" b="1" dirty="0">
                <a:latin typeface="楷体_GB2312"/>
                <a:ea typeface="楷体_GB2312"/>
                <a:cs typeface="楷体_GB2312"/>
              </a:rPr>
              <a:t>、适应性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     软件系统无需做任何相应变动就能适应不同运行环境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（操作系统平台、数据库平台、硬件平台等）的能力。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▲</a:t>
            </a:r>
            <a:r>
              <a:rPr lang="zh-CN" altLang="en-US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解决平台无关、可移植性问题的一个常用思路是构造出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一个虚拟层，虚拟层将下层细节屏蔽，对上层提供统一口。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例如：</a:t>
            </a:r>
            <a:r>
              <a:rPr lang="en-US" altLang="zh-CN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JAVA</a:t>
            </a:r>
            <a:r>
              <a:rPr lang="zh-CN" altLang="en-US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JVM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200" dirty="0">
              <a:solidFill>
                <a:srgbClr val="FF0000"/>
              </a:solidFill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楷体_GB2312"/>
                <a:ea typeface="楷体_GB2312"/>
                <a:cs typeface="楷体_GB2312"/>
              </a:rPr>
              <a:t>2</a:t>
            </a:r>
            <a:r>
              <a:rPr lang="zh-CN" altLang="en-US" sz="2000" b="1" dirty="0">
                <a:latin typeface="楷体_GB2312"/>
                <a:ea typeface="楷体_GB2312"/>
                <a:cs typeface="楷体_GB2312"/>
              </a:rPr>
              <a:t>、易安装性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	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易安装性，是指软件产品在指定环境中被安装的能力。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例子：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软件的安装类型是文本界面，还是图形导向；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4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楷体_GB2312"/>
                <a:ea typeface="楷体_GB2312"/>
                <a:cs typeface="楷体_GB2312"/>
              </a:rPr>
              <a:t>3</a:t>
            </a:r>
            <a:r>
              <a:rPr lang="zh-CN" altLang="en-US" sz="2000" b="1" dirty="0">
                <a:latin typeface="楷体_GB2312"/>
                <a:ea typeface="楷体_GB2312"/>
                <a:cs typeface="楷体_GB2312"/>
              </a:rPr>
              <a:t>、共存性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    软件系统和在公共环境与其共享资源的其他系统共存的能力。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▲测试不仅需要关注自身特性的实现，还要关注本软件是否影响了其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他软件的正常功能。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	</a:t>
            </a:r>
            <a:endParaRPr lang="zh-CN" altLang="en-US" dirty="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可移植性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55440" y="1556792"/>
            <a:ext cx="8229600" cy="3024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4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、易替换性</a:t>
            </a: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/>
              <a:t>     是指软件产品在环境相同、目的相同的情况下替代另一个指定软件产品的能力。</a:t>
            </a:r>
            <a:endParaRPr lang="en-US" altLang="zh-CN" sz="2000" dirty="0"/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   </a:t>
            </a: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        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软件系统升级的能力。</a:t>
            </a: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	例如：在线升级、打补丁升级等。</a:t>
            </a: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20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5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、可移植性的依从性</a:t>
            </a: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      遵循相关的标准（国际标准、国家标准、行业标准、企业内部规范等</a:t>
            </a:r>
            <a:r>
              <a:rPr lang="en-US" altLang="zh-CN" sz="2000" dirty="0">
                <a:latin typeface="楷体_GB2312"/>
                <a:ea typeface="楷体_GB2312"/>
                <a:cs typeface="楷体_GB2312"/>
              </a:rPr>
              <a:t>)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约定或法规以及类似规定的能力。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D9349-7502-4D76-9822-8B25588E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兼容性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F012D44-1B16-4B60-AFB4-229E00BB9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660710"/>
              </p:ext>
            </p:extLst>
          </p:nvPr>
        </p:nvGraphicFramePr>
        <p:xfrm>
          <a:off x="381000" y="1700808"/>
          <a:ext cx="114300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520">
                  <a:extLst>
                    <a:ext uri="{9D8B030D-6E8A-4147-A177-3AD203B41FA5}">
                      <a16:colId xmlns:a16="http://schemas.microsoft.com/office/drawing/2014/main" val="3482970304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4204059900"/>
                    </a:ext>
                  </a:extLst>
                </a:gridCol>
                <a:gridCol w="2367136">
                  <a:extLst>
                    <a:ext uri="{9D8B030D-6E8A-4147-A177-3AD203B41FA5}">
                      <a16:colId xmlns:a16="http://schemas.microsoft.com/office/drawing/2014/main" val="2687232368"/>
                    </a:ext>
                  </a:extLst>
                </a:gridCol>
                <a:gridCol w="2097360">
                  <a:extLst>
                    <a:ext uri="{9D8B030D-6E8A-4147-A177-3AD203B41FA5}">
                      <a16:colId xmlns:a16="http://schemas.microsoft.com/office/drawing/2014/main" val="344091873"/>
                    </a:ext>
                  </a:extLst>
                </a:gridCol>
                <a:gridCol w="2474640">
                  <a:extLst>
                    <a:ext uri="{9D8B030D-6E8A-4147-A177-3AD203B41FA5}">
                      <a16:colId xmlns:a16="http://schemas.microsoft.com/office/drawing/2014/main" val="2648289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架构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兼容性测试内容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优势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劣势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157664"/>
                  </a:ext>
                </a:extLst>
              </a:tr>
              <a:tr h="1198984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BS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架构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不同浏览器的兼容性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可维护性比较好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性能相对差一些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浏览器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---》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前端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—-》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后端架构的原因，导致性能相对差一些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CS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架构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操作系统、屏幕大小、分辨率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性能比较好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维护性不太好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发布了新版本，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APP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需要升级，同时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APP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上架还需要审核（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IOS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需要一周时间审核）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62841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F9CF1CD-7B81-44BA-AFBD-11FB2620D877}"/>
              </a:ext>
            </a:extLst>
          </p:cNvPr>
          <p:cNvSpPr txBox="1"/>
          <p:nvPr/>
        </p:nvSpPr>
        <p:spPr>
          <a:xfrm>
            <a:off x="381000" y="1124744"/>
            <a:ext cx="823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对于常用的</a:t>
            </a:r>
            <a:r>
              <a:rPr lang="en-US" altLang="zh-CN" sz="2400" dirty="0">
                <a:latin typeface="+mn-ea"/>
              </a:rPr>
              <a:t>BS</a:t>
            </a:r>
            <a:r>
              <a:rPr lang="zh-CN" altLang="en-US" sz="2400" dirty="0">
                <a:latin typeface="+mn-ea"/>
              </a:rPr>
              <a:t>架构和</a:t>
            </a:r>
            <a:r>
              <a:rPr lang="en-US" altLang="zh-CN" sz="2400" dirty="0">
                <a:latin typeface="+mn-ea"/>
              </a:rPr>
              <a:t>CS</a:t>
            </a:r>
            <a:r>
              <a:rPr lang="zh-CN" altLang="en-US" sz="2400" dirty="0">
                <a:latin typeface="+mn-ea"/>
              </a:rPr>
              <a:t>架构，兼容性需要考虑如下方面：</a:t>
            </a:r>
          </a:p>
        </p:txBody>
      </p:sp>
    </p:spTree>
    <p:extLst>
      <p:ext uri="{BB962C8B-B14F-4D97-AF65-F5344CB8AC3E}">
        <p14:creationId xmlns:p14="http://schemas.microsoft.com/office/powerpoint/2010/main" val="1420245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质量保证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1631504" y="1700808"/>
            <a:ext cx="8997192" cy="4280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+mn-ea"/>
              </a:rPr>
              <a:t>为保证产品和服务充分满足消费者要求的质量而进行的有计划、有组织的活动。</a:t>
            </a:r>
            <a:endParaRPr lang="en-US" dirty="0">
              <a:latin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dirty="0">
              <a:latin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+mn-ea"/>
              </a:rPr>
              <a:t>当前的软件研发过程中，通常定义了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个软件质量相关的角色：</a:t>
            </a:r>
            <a:endParaRPr lang="en-US" altLang="zh-CN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latin typeface="+mn-ea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–"/>
              <a:defRPr/>
            </a:pPr>
            <a:r>
              <a:rPr lang="en-US" altLang="zh-CN" sz="1800" dirty="0"/>
              <a:t>QA</a:t>
            </a:r>
            <a:r>
              <a:rPr lang="zh-CN" altLang="en-US" sz="1800" dirty="0"/>
              <a:t>即英文</a:t>
            </a:r>
            <a:r>
              <a:rPr lang="en-US" altLang="zh-CN" sz="1800" dirty="0"/>
              <a:t>QUALITY ASSURANCE </a:t>
            </a:r>
            <a:r>
              <a:rPr lang="zh-CN" altLang="en-US" sz="1800" dirty="0"/>
              <a:t>的简称，中文意思是质量保证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–"/>
              <a:defRPr/>
            </a:pPr>
            <a:r>
              <a:rPr lang="en-US" altLang="zh-CN" sz="1800" dirty="0"/>
              <a:t>QC</a:t>
            </a:r>
            <a:r>
              <a:rPr lang="zh-CN" altLang="en-US" sz="1800" dirty="0"/>
              <a:t>即英文</a:t>
            </a:r>
            <a:r>
              <a:rPr lang="en-US" altLang="zh-CN" sz="1800" dirty="0"/>
              <a:t>QUALITY CONTROL</a:t>
            </a:r>
            <a:r>
              <a:rPr lang="zh-CN" altLang="en-US" sz="1800" dirty="0"/>
              <a:t>的简称，中文意义是质量控制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QA</a:t>
            </a:r>
            <a:r>
              <a:rPr lang="zh-CN" altLang="en-US" dirty="0"/>
              <a:t>和</a:t>
            </a:r>
            <a:r>
              <a:rPr lang="en-US" altLang="zh-CN" dirty="0"/>
              <a:t>QC</a:t>
            </a:r>
            <a:r>
              <a:rPr lang="zh-CN" altLang="en-US" dirty="0"/>
              <a:t>的区别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1322862" y="129819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latin typeface="+mn-ea"/>
              </a:rPr>
              <a:t>QC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QA</a:t>
            </a:r>
            <a:r>
              <a:rPr lang="zh-CN" altLang="en-US" dirty="0">
                <a:latin typeface="+mn-ea"/>
              </a:rPr>
              <a:t>的主要区别：前者是保证产品质量符合规定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后者是建立体系并确保体系按要求运作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以提供内外部的信任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endParaRPr lang="en-US" dirty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latin typeface="+mn-ea"/>
              </a:rPr>
              <a:t>QC</a:t>
            </a:r>
            <a:r>
              <a:rPr lang="zh-CN" altLang="en-US" dirty="0">
                <a:latin typeface="+mn-ea"/>
              </a:rPr>
              <a:t>就是测试人员，职责是尽可能早地发现软件的缺陷，并确保缺陷得到修复（有些企业里，测试人员被称为</a:t>
            </a:r>
            <a:r>
              <a:rPr lang="en-US" altLang="zh-CN" dirty="0">
                <a:latin typeface="+mn-ea"/>
              </a:rPr>
              <a:t>SQA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endParaRPr lang="en-US" dirty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latin typeface="+mn-ea"/>
              </a:rPr>
              <a:t>QA</a:t>
            </a:r>
            <a:r>
              <a:rPr lang="zh-CN" altLang="en-US" dirty="0">
                <a:latin typeface="+mn-ea"/>
              </a:rPr>
              <a:t>是流程的监督者，职责是创建和执行 改进软件开发过程，并防止软件缺陷发生 的标准和方法</a:t>
            </a:r>
            <a:endParaRPr lang="en-US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QA</a:t>
            </a:r>
            <a:r>
              <a:rPr lang="zh-CN" altLang="en-US" dirty="0"/>
              <a:t>和</a:t>
            </a:r>
            <a:r>
              <a:rPr lang="en-US" altLang="zh-CN" dirty="0"/>
              <a:t>QC</a:t>
            </a:r>
            <a:r>
              <a:rPr lang="zh-CN" altLang="en-US" dirty="0"/>
              <a:t>的区别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980728"/>
            <a:ext cx="9144000" cy="530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566" y="0"/>
            <a:ext cx="9556834" cy="642919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什么是质量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5440" y="1625095"/>
            <a:ext cx="1034892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韦氏电子词典中，质量（</a:t>
            </a:r>
            <a:r>
              <a:rPr lang="en-US" altLang="zh-CN" sz="2400" dirty="0">
                <a:latin typeface="+mn-ea"/>
              </a:rPr>
              <a:t>quality</a:t>
            </a:r>
            <a:r>
              <a:rPr lang="zh-CN" altLang="en-US" sz="2400" dirty="0">
                <a:latin typeface="+mn-ea"/>
              </a:rPr>
              <a:t>）定义为“优秀程度”或者“同类优越性”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日常生活中，质量好意味着</a:t>
            </a:r>
            <a:endParaRPr lang="en-US" altLang="zh-CN" sz="2400" dirty="0">
              <a:latin typeface="+mn-ea"/>
            </a:endParaRPr>
          </a:p>
          <a:p>
            <a:pPr lvl="3"/>
            <a:r>
              <a:rPr lang="zh-CN" altLang="en-US" sz="1200" dirty="0"/>
              <a:t>“好吃”</a:t>
            </a:r>
            <a:endParaRPr lang="en-US" altLang="zh-CN" sz="1200" dirty="0"/>
          </a:p>
          <a:p>
            <a:pPr lvl="3"/>
            <a:r>
              <a:rPr lang="zh-CN" altLang="en-US" sz="1200" dirty="0"/>
              <a:t>“好用”</a:t>
            </a:r>
            <a:endParaRPr lang="en-US" altLang="zh-CN" sz="1200" dirty="0"/>
          </a:p>
          <a:p>
            <a:pPr lvl="3"/>
            <a:r>
              <a:rPr lang="zh-CN" altLang="en-US" sz="1200" dirty="0"/>
              <a:t>“耐用”</a:t>
            </a:r>
            <a:endParaRPr lang="en-US" altLang="zh-CN" sz="1200" dirty="0"/>
          </a:p>
          <a:p>
            <a:pPr lvl="3"/>
            <a:r>
              <a:rPr lang="zh-CN" altLang="en-US" sz="1200" dirty="0"/>
              <a:t>“省电”</a:t>
            </a:r>
            <a:endParaRPr lang="en-US" altLang="zh-CN" sz="1200" dirty="0"/>
          </a:p>
          <a:p>
            <a:pPr lvl="3"/>
            <a:r>
              <a:rPr lang="zh-CN" altLang="en-US" sz="1200" dirty="0"/>
              <a:t>“用着顺手”</a:t>
            </a:r>
            <a:endParaRPr lang="en-US" altLang="zh-CN" sz="1200" dirty="0"/>
          </a:p>
          <a:p>
            <a:pPr lvl="3"/>
            <a:r>
              <a:rPr lang="zh-CN" altLang="en-US" sz="1200" dirty="0"/>
              <a:t>“摔不坏”</a:t>
            </a:r>
            <a:endParaRPr lang="en-US" altLang="zh-CN" sz="1200" dirty="0"/>
          </a:p>
          <a:p>
            <a:pPr lvl="3"/>
            <a:r>
              <a:rPr lang="zh-CN" altLang="en-US" sz="1200" dirty="0"/>
              <a:t>“速度快”</a:t>
            </a:r>
            <a:endParaRPr lang="en-US" altLang="zh-CN" sz="1200" dirty="0"/>
          </a:p>
          <a:p>
            <a:pPr lvl="3"/>
            <a:endParaRPr lang="en-US" altLang="zh-CN" sz="1200" dirty="0"/>
          </a:p>
          <a:p>
            <a:r>
              <a:rPr lang="zh-CN" altLang="en-US" sz="2400" dirty="0">
                <a:latin typeface="+mn-ea"/>
              </a:rPr>
              <a:t>对于不用类型的产品，评价质量好坏的关注点不同</a:t>
            </a: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QA</a:t>
            </a:r>
            <a:r>
              <a:rPr lang="zh-CN" altLang="en-US" dirty="0"/>
              <a:t>和</a:t>
            </a:r>
            <a:r>
              <a:rPr lang="en-US" altLang="zh-CN" dirty="0"/>
              <a:t>QC</a:t>
            </a:r>
            <a:r>
              <a:rPr lang="zh-CN" altLang="en-US" dirty="0"/>
              <a:t>的区别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908721"/>
            <a:ext cx="9125677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2C66C-0C66-4244-A6AC-1E94DB0C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5DECB-4715-422F-95C2-45B0AAF8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60" y="1196752"/>
            <a:ext cx="11430080" cy="5031680"/>
          </a:xfrm>
        </p:spPr>
        <p:txBody>
          <a:bodyPr/>
          <a:lstStyle/>
          <a:p>
            <a:r>
              <a:rPr lang="zh-CN" altLang="en-US" dirty="0"/>
              <a:t>如何测试一张地铁乘车卡？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sz="2800" dirty="0"/>
              <a:t>提示：从软件质量</a:t>
            </a:r>
            <a:r>
              <a:rPr lang="en-US" altLang="zh-CN" sz="2800" dirty="0"/>
              <a:t>8</a:t>
            </a:r>
            <a:r>
              <a:rPr lang="zh-CN" altLang="en-US" sz="2800" dirty="0"/>
              <a:t>个特性考虑。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13FADBC-731C-4E44-A130-D904B2E87B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766952"/>
              </p:ext>
            </p:extLst>
          </p:nvPr>
        </p:nvGraphicFramePr>
        <p:xfrm>
          <a:off x="8688288" y="3645025"/>
          <a:ext cx="1512168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包装程序外壳对象" showAsIcon="1" r:id="rId3" imgW="914570" imgH="828774" progId="Package">
                  <p:embed/>
                </p:oleObj>
              </mc:Choice>
              <mc:Fallback>
                <p:oleObj name="包装程序外壳对象" showAsIcon="1" r:id="rId3" imgW="914570" imgH="828774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88288" y="3645025"/>
                        <a:ext cx="1512168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564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331" y="44624"/>
            <a:ext cx="9648077" cy="642919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联系我们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81226" y="1000111"/>
            <a:ext cx="7171161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电话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19983568393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（微信同步）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邮箱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service@ronghuanet.com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：成都市高新区天府二街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138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号蜀都中心一期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号楼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楼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24813" y="5226319"/>
            <a:ext cx="2357455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手机扫描关注公众号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84034" y="5198339"/>
            <a:ext cx="2000265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QQ</a:t>
            </a:r>
            <a:r>
              <a:rPr lang="zh-CN" altLang="en-US" sz="1350" dirty="0">
                <a:latin typeface="宋体" panose="02010600030101010101" pitchFamily="2" charset="-122"/>
                <a:ea typeface="宋体" panose="02010600030101010101" pitchFamily="2" charset="-122"/>
              </a:rPr>
              <a:t>群号</a:t>
            </a:r>
            <a:r>
              <a:rPr lang="en-US" altLang="zh-CN" sz="1350" dirty="0">
                <a:latin typeface="宋体" panose="02010600030101010101" pitchFamily="2" charset="-122"/>
                <a:ea typeface="宋体" panose="02010600030101010101" pitchFamily="2" charset="-122"/>
              </a:rPr>
              <a:t>:736371980</a:t>
            </a:r>
            <a:endParaRPr lang="zh-CN" altLang="en-US" sz="13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4032" y="2996952"/>
            <a:ext cx="1991375" cy="200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9" t="4710" r="3596" b="5395"/>
          <a:stretch>
            <a:fillRect/>
          </a:stretch>
        </p:blipFill>
        <p:spPr>
          <a:xfrm>
            <a:off x="3704108" y="2996952"/>
            <a:ext cx="2198864" cy="219479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9"/>
            <a:ext cx="2133600" cy="476251"/>
          </a:xfrm>
        </p:spPr>
        <p:txBody>
          <a:bodyPr/>
          <a:lstStyle/>
          <a:p>
            <a:fld id="{ECE20286-B4D7-4C17-8073-86BA3FF968C5}" type="slidenum"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33</a:t>
            </a:fld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012359"/>
            <a:ext cx="12192000" cy="1791416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r>
              <a:rPr lang="zh-CN" altLang="en-US" sz="6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谢谢观看</a:t>
            </a:r>
            <a:r>
              <a:rPr lang="en-US" altLang="zh-CN" sz="6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  <a:endParaRPr lang="zh-CN" altLang="zh-CN" sz="6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75521" y="3108332"/>
            <a:ext cx="8784976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  <a:cs typeface="Angsana New" pitchFamily="18" charset="-34"/>
                <a:sym typeface="Mistral" panose="03090702030407020403" pitchFamily="66" charset="0"/>
              </a:rPr>
              <a:t>Thank you</a:t>
            </a:r>
            <a:endParaRPr lang="zh-CN" altLang="en-US" sz="4800" dirty="0">
              <a:solidFill>
                <a:schemeClr val="folHlink"/>
              </a:solidFill>
              <a:latin typeface="宋体" panose="02010600030101010101" pitchFamily="2" charset="-122"/>
              <a:ea typeface="宋体" panose="02010600030101010101" pitchFamily="2" charset="-122"/>
              <a:cs typeface="Angsana New" pitchFamily="18" charset="-34"/>
              <a:sym typeface="Mistral" panose="03090702030407020403" pitchFamily="66" charset="0"/>
            </a:endParaRPr>
          </a:p>
        </p:txBody>
      </p:sp>
      <p:pic>
        <p:nvPicPr>
          <p:cNvPr id="10" name="Picture 7" descr="con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4237" y="1322372"/>
            <a:ext cx="5426087" cy="182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95229" y="60320"/>
            <a:ext cx="6858016" cy="642919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感谢您对我们的关注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566" y="0"/>
            <a:ext cx="9556834" cy="642919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什么是质量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352" y="1196752"/>
            <a:ext cx="11717074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在</a:t>
            </a:r>
            <a:r>
              <a:rPr lang="en-US" altLang="zh-CN" sz="2400" dirty="0">
                <a:latin typeface="+mn-ea"/>
              </a:rPr>
              <a:t>1991</a:t>
            </a:r>
            <a:r>
              <a:rPr lang="zh-CN" altLang="en-US" sz="2400" dirty="0">
                <a:latin typeface="+mn-ea"/>
              </a:rPr>
              <a:t>年软件产品质量评价国际标准</a:t>
            </a:r>
            <a:r>
              <a:rPr lang="en-US" altLang="zh-CN" sz="2400" dirty="0">
                <a:latin typeface="+mn-ea"/>
              </a:rPr>
              <a:t>ISO 9126</a:t>
            </a:r>
            <a:r>
              <a:rPr lang="zh-CN" altLang="en-US" sz="2400" dirty="0">
                <a:latin typeface="+mn-ea"/>
              </a:rPr>
              <a:t>中定义的“软件质量”是：软件满足规定或潜在用户需求特性的总和。</a:t>
            </a:r>
            <a:r>
              <a:rPr lang="en-US" altLang="zh-CN" sz="2400" dirty="0">
                <a:latin typeface="+mn-ea"/>
              </a:rPr>
              <a:t>到1991年，软件“产品”国际标准ISO 14598经典的“软件质量”定义是：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     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软件特性的总和，软件满足规定或潜在用户需求的能力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。 </a:t>
            </a:r>
          </a:p>
          <a:p>
            <a:endParaRPr lang="zh-CN" altLang="en-US" sz="2400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</a:rPr>
              <a:t>一般对“质量”的理解是一个实体的“属性”，“属性”好就是质量好的。但这不够全面，“属性”是内在特性，内在特性好，不一定能胜任和完成好用户的任务。因此，软件质量也是关于软件特性具备“能力”的体现。 </a:t>
            </a:r>
          </a:p>
          <a:p>
            <a:pPr>
              <a:buFont typeface="Wingdings" panose="05000000000000000000" pitchFamily="2" charset="2"/>
              <a:buChar char="l"/>
            </a:pPr>
            <a:endParaRPr lang="zh-CN" altLang="en-US" sz="24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</a:rPr>
              <a:t>2001年，软件“产品质量”国际标准ISO 9126定义的软件质量包括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“内部质量”、“外部质量”和“使用质量”</a:t>
            </a:r>
            <a:r>
              <a:rPr lang="en-US" altLang="zh-CN" sz="2400" dirty="0">
                <a:latin typeface="+mn-ea"/>
              </a:rPr>
              <a:t>三部分。</a:t>
            </a:r>
            <a:r>
              <a:rPr lang="zh-CN" altLang="en-US" sz="2400" dirty="0">
                <a:latin typeface="+mn-ea"/>
              </a:rPr>
              <a:t>也就是说，“软件满足规定或潜在用户需求的能力”要从软件内部、外部和使用中的表现来衡量。</a:t>
            </a: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质量特性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 err="1">
                <a:solidFill>
                  <a:srgbClr val="FF0000"/>
                </a:solidFill>
                <a:latin typeface="+mn-ea"/>
              </a:rPr>
              <a:t>特性的总和</a:t>
            </a:r>
            <a:r>
              <a:rPr lang="zh-CN" altLang="en-US" sz="2800" b="1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>
                <a:latin typeface="+mn-ea"/>
              </a:rPr>
              <a:t>不同的实体，其特性</a:t>
            </a:r>
            <a:r>
              <a:rPr lang="en-US" altLang="zh-CN" sz="2800" dirty="0" err="1">
                <a:latin typeface="+mn-ea"/>
              </a:rPr>
              <a:t>的总和</a:t>
            </a:r>
            <a:r>
              <a:rPr lang="zh-CN" altLang="en-US" sz="2800" dirty="0">
                <a:latin typeface="+mn-ea"/>
              </a:rPr>
              <a:t>不同 </a:t>
            </a:r>
            <a:r>
              <a:rPr lang="en-US" altLang="zh-CN" sz="2800" dirty="0">
                <a:latin typeface="+mn-ea"/>
              </a:rPr>
              <a:t>)</a:t>
            </a:r>
          </a:p>
          <a:p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    例子： 榨汁机：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</a:rPr>
              <a:t>功能：能够榨豆浆、果汁</a:t>
            </a:r>
            <a:r>
              <a:rPr lang="en-US" altLang="zh-CN" sz="2000" dirty="0">
                <a:latin typeface="+mn-ea"/>
              </a:rPr>
              <a:t>……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</a:rPr>
              <a:t>性能：榨一公斤黄豆需要多长时间？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</a:rPr>
              <a:t>安全性：榨汁过程中有无人体安全防护措施？有无漏电保护？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</a:rPr>
              <a:t>稳定性：榨汁机能持续稳定运转多长时间？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</a:rPr>
              <a:t>易用性：榨汁机的操作是否简单方便？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</a:rPr>
              <a:t>……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软件质量特性</a:t>
            </a:r>
          </a:p>
        </p:txBody>
      </p:sp>
      <p:grpSp>
        <p:nvGrpSpPr>
          <p:cNvPr id="4" name="Group 5"/>
          <p:cNvGrpSpPr/>
          <p:nvPr/>
        </p:nvGrpSpPr>
        <p:grpSpPr bwMode="auto">
          <a:xfrm>
            <a:off x="1199456" y="1556792"/>
            <a:ext cx="9288463" cy="4035425"/>
            <a:chOff x="0" y="0"/>
            <a:chExt cx="5851" cy="254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21" y="0"/>
              <a:ext cx="1125" cy="3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92075" tIns="46038" rIns="92075" bIns="46038"/>
            <a:lstStyle/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质量特性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" y="795"/>
              <a:ext cx="555" cy="2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92075" tIns="46038" rIns="92075" bIns="46038"/>
            <a:lstStyle/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功能性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46" y="795"/>
              <a:ext cx="556" cy="2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92075" tIns="46038" rIns="92075" bIns="46038"/>
            <a:lstStyle/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可靠性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490" y="795"/>
              <a:ext cx="555" cy="2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92075" tIns="46038" rIns="92075" bIns="46038"/>
            <a:lstStyle/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易用性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233" y="795"/>
              <a:ext cx="556" cy="2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92075" tIns="46038" rIns="92075" bIns="46038"/>
            <a:lstStyle/>
            <a:p>
              <a:pPr algn="ctr" eaLnBrk="0" hangingPunct="0"/>
              <a:r>
                <a:rPr lang="zh-CN" altLang="en-US" sz="1400">
                  <a:latin typeface="Times New Roman" panose="02020603050405020304" pitchFamily="18" charset="0"/>
                </a:rPr>
                <a:t>效率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977" y="795"/>
              <a:ext cx="555" cy="2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92075" tIns="46038" rIns="92075" bIns="46038"/>
            <a:lstStyle/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维护性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720" y="795"/>
              <a:ext cx="646" cy="2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92075" tIns="46038" rIns="92075" bIns="46038"/>
            <a:lstStyle/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可移植性</a:t>
              </a: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40" y="545"/>
              <a:ext cx="5511" cy="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32" y="55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021" y="55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765" y="55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508" y="55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252" y="55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042" y="556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0" y="1272"/>
              <a:ext cx="649" cy="12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92075" tIns="46038" rIns="92075" bIns="46038"/>
            <a:lstStyle/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适合性</a:t>
              </a:r>
            </a:p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准确性</a:t>
              </a:r>
            </a:p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互操作性</a:t>
              </a:r>
            </a:p>
            <a:p>
              <a:pPr algn="ctr" eaLnBrk="0" hangingPunct="0"/>
              <a:endParaRPr lang="zh-CN" altLang="en-US" sz="1400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功能性的</a:t>
              </a:r>
            </a:p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依从性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743" y="1272"/>
              <a:ext cx="649" cy="12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92075" tIns="46038" rIns="92075" bIns="46038"/>
            <a:lstStyle/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成熟性</a:t>
              </a:r>
            </a:p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容错性</a:t>
              </a:r>
            </a:p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易恢复性</a:t>
              </a:r>
            </a:p>
            <a:p>
              <a:pPr algn="ctr" eaLnBrk="0" hangingPunct="0"/>
              <a:endParaRPr lang="zh-CN" altLang="en-US" sz="1400" dirty="0">
                <a:latin typeface="Times New Roman" panose="02020603050405020304" pitchFamily="18" charset="0"/>
              </a:endParaRPr>
            </a:p>
            <a:p>
              <a:pPr algn="ctr" eaLnBrk="0" hangingPunct="0"/>
              <a:endParaRPr lang="zh-CN" altLang="en-US" sz="1400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可靠性的</a:t>
              </a:r>
            </a:p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依从性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487" y="1272"/>
              <a:ext cx="649" cy="12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92075" tIns="46038" rIns="92075" bIns="46038"/>
            <a:lstStyle/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易理解性</a:t>
              </a:r>
            </a:p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易学习性</a:t>
              </a:r>
            </a:p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易操作性</a:t>
              </a:r>
            </a:p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吸引性</a:t>
              </a:r>
            </a:p>
            <a:p>
              <a:pPr algn="ctr" eaLnBrk="0" hangingPunct="0"/>
              <a:endParaRPr lang="zh-CN" altLang="en-US" sz="1400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易用性的</a:t>
              </a:r>
            </a:p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依从性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230" y="1272"/>
              <a:ext cx="649" cy="12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92075" tIns="46038" rIns="92075" bIns="46038"/>
            <a:lstStyle/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时间特性</a:t>
              </a:r>
            </a:p>
            <a:p>
              <a:pPr algn="ctr" eaLnBrk="0" hangingPunct="0"/>
              <a:endParaRPr lang="zh-CN" altLang="en-US" sz="1400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资源利用性</a:t>
              </a:r>
            </a:p>
            <a:p>
              <a:pPr algn="ctr" eaLnBrk="0" hangingPunct="0"/>
              <a:endParaRPr lang="zh-CN" altLang="en-US" sz="1400" dirty="0">
                <a:latin typeface="Times New Roman" panose="02020603050405020304" pitchFamily="18" charset="0"/>
              </a:endParaRPr>
            </a:p>
            <a:p>
              <a:pPr algn="ctr" eaLnBrk="0" hangingPunct="0"/>
              <a:endParaRPr lang="zh-CN" altLang="en-US" sz="1400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效率依从性</a:t>
              </a:r>
            </a:p>
            <a:p>
              <a:pPr algn="ctr" eaLnBrk="0" hangingPunct="0"/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974" y="1272"/>
              <a:ext cx="649" cy="12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92075" tIns="46038" rIns="92075" bIns="46038"/>
            <a:lstStyle/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易分析性</a:t>
              </a:r>
            </a:p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易改变性</a:t>
              </a:r>
            </a:p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稳定性</a:t>
              </a:r>
            </a:p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易测试性</a:t>
              </a:r>
            </a:p>
            <a:p>
              <a:pPr algn="ctr" eaLnBrk="0" hangingPunct="0"/>
              <a:endParaRPr lang="zh-CN" altLang="en-US" sz="1400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维护性的</a:t>
              </a:r>
            </a:p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依从性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717" y="1272"/>
              <a:ext cx="649" cy="127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92075" tIns="46038" rIns="92075" bIns="46038"/>
            <a:lstStyle/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适应性</a:t>
              </a:r>
            </a:p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易安装性</a:t>
              </a:r>
            </a:p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共存性</a:t>
              </a:r>
            </a:p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易替换性</a:t>
              </a:r>
            </a:p>
            <a:p>
              <a:pPr algn="ctr" eaLnBrk="0" hangingPunct="0"/>
              <a:endParaRPr lang="zh-CN" altLang="en-US" sz="1400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可移植性的</a:t>
              </a:r>
            </a:p>
            <a:p>
              <a:pPr algn="ctr" eaLnBrk="0" hangingPunct="0"/>
              <a:r>
                <a:rPr lang="zh-CN" altLang="en-US" sz="1400" dirty="0">
                  <a:latin typeface="Times New Roman" panose="02020603050405020304" pitchFamily="18" charset="0"/>
                </a:rPr>
                <a:t>依从性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09" y="1033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021" y="1033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1765" y="1033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2508" y="1033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3252" y="1033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088" y="1033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2137" y="397"/>
              <a:ext cx="0" cy="1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Line 17"/>
          <p:cNvSpPr>
            <a:spLocks noChangeShapeType="1"/>
          </p:cNvSpPr>
          <p:nvPr/>
        </p:nvSpPr>
        <p:spPr bwMode="auto">
          <a:xfrm>
            <a:off x="8994250" y="2429917"/>
            <a:ext cx="0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>
            <a:off x="10488488" y="2421980"/>
            <a:ext cx="0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8498783" y="2818855"/>
            <a:ext cx="1025525" cy="3762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lIns="92075" tIns="46038" rIns="92075" bIns="46038"/>
          <a:lstStyle/>
          <a:p>
            <a:pPr algn="ctr" eaLnBrk="0" hangingPunct="0"/>
            <a:r>
              <a:rPr lang="zh-CN" altLang="en-US" sz="1400" dirty="0">
                <a:latin typeface="Times New Roman" panose="02020603050405020304" pitchFamily="18" charset="0"/>
              </a:rPr>
              <a:t>安全性</a:t>
            </a: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10063453" y="2792661"/>
            <a:ext cx="1025525" cy="3762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lIns="92075" tIns="46038" rIns="92075" bIns="46038"/>
          <a:lstStyle/>
          <a:p>
            <a:pPr algn="ctr" eaLnBrk="0" hangingPunct="0"/>
            <a:r>
              <a:rPr lang="zh-CN" altLang="en-US" sz="1400" dirty="0">
                <a:latin typeface="Times New Roman" panose="02020603050405020304" pitchFamily="18" charset="0"/>
              </a:rPr>
              <a:t>兼容性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功能性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623392" y="1268760"/>
            <a:ext cx="10873208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l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当软件在指定条件下使用时，软件产品提供满足明确和隐含要求的功能的能力。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09600" indent="-609600" algn="l"/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、适合性：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软件为指定任务和用户目标，提供了一组合适功能的能力。</a:t>
            </a:r>
          </a:p>
          <a:p>
            <a:pPr algn="l" eaLnBrk="0" hangingPunct="0">
              <a:lnSpc>
                <a:spcPct val="8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、准确性：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软件系统提供给用户的功能是否满足用户对该功能的精确度要求。</a:t>
            </a:r>
          </a:p>
          <a:p>
            <a:pPr algn="l" eaLnBrk="0" hangingPunct="0">
              <a:lnSpc>
                <a:spcPct val="80000"/>
              </a:lnSpc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楷体_GB2312"/>
            </a:endParaRPr>
          </a:p>
          <a:p>
            <a:pPr algn="l" eaLnBrk="0" hangingPunct="0">
              <a:lnSpc>
                <a:spcPct val="8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例子：	</a:t>
            </a:r>
          </a:p>
          <a:p>
            <a:pPr algn="l" eaLnBrk="0" hangingPunct="0"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）计算器，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1+1=2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。适合性是看是否有加法功能，准确性是看加法功能的结果是否正确的。</a:t>
            </a:r>
          </a:p>
          <a:p>
            <a:pPr algn="l" eaLnBrk="0" hangingPunct="0">
              <a:lnSpc>
                <a:spcPct val="8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楷体_GB2312"/>
              </a:rPr>
              <a:t>）手机，发送、接收短信。适合性是看是否能进行发送和接收，准确性是看发送接收的内容是否正确，如，发送的内容和接收到的内容是否一致，有无丢失</a:t>
            </a: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。</a:t>
            </a:r>
          </a:p>
          <a:p>
            <a:pPr algn="l" eaLnBrk="0" hangingPunct="0">
              <a:lnSpc>
                <a:spcPct val="80000"/>
              </a:lnSpc>
            </a:pPr>
            <a:endParaRPr lang="zh-CN" altLang="en-US" sz="2000" dirty="0">
              <a:latin typeface="楷体_GB2312"/>
              <a:ea typeface="楷体_GB2312"/>
              <a:cs typeface="楷体_GB2312"/>
            </a:endParaRP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互操作性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   软件系统和一个或多个周边系统进行信息交互的能力。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en-US" sz="2000" dirty="0">
                <a:latin typeface="楷体_GB2312"/>
                <a:ea typeface="楷体_GB2312"/>
                <a:cs typeface="楷体_GB2312"/>
              </a:rPr>
              <a:t>例如：</a:t>
            </a:r>
          </a:p>
          <a:p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5085184"/>
            <a:ext cx="7066667" cy="11523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1267054"/>
            <a:ext cx="9577064" cy="5031680"/>
          </a:xfrm>
        </p:spPr>
        <p:txBody>
          <a:bodyPr/>
          <a:lstStyle/>
          <a:p>
            <a:pPr marL="342900" indent="-342900" eaLnBrk="0" hangingPunct="0">
              <a:lnSpc>
                <a:spcPct val="200000"/>
              </a:lnSpc>
              <a:buNone/>
            </a:pP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4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、功能性的依从性</a:t>
            </a:r>
          </a:p>
          <a:p>
            <a:pPr marL="342900" indent="-342900" eaLnBrk="0" hangingPunct="0">
              <a:lnSpc>
                <a:spcPct val="200000"/>
              </a:lnSpc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       遵循相关的标准（国际标准、国家标准、行业标准、企业内部规范等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)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约定或法规以及类似规定的能力。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安全性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487488" y="908720"/>
            <a:ext cx="8435975" cy="5616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保密安全性：</a:t>
            </a: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软件系统保护信息和数据的能力。</a:t>
            </a: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Ⅰ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、防止未得到授权的人或系统访问相关的信息或数据</a:t>
            </a: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Ⅱ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、保证得到授权的人或系统能正常访问相关的信息或数据</a:t>
            </a: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FF3300"/>
                </a:solidFill>
                <a:latin typeface="楷体_GB2312"/>
                <a:ea typeface="楷体_GB2312"/>
                <a:cs typeface="楷体_GB2312"/>
              </a:rPr>
              <a:t>不同的系统对于安全性的需求差别很大</a:t>
            </a: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2000" dirty="0">
              <a:latin typeface="楷体_GB2312"/>
              <a:ea typeface="楷体_GB2312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常见的安全性测试：</a:t>
            </a: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⑴用户验证：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登录密码验证、</a:t>
            </a:r>
            <a:r>
              <a:rPr lang="en-US" altLang="zh-CN" sz="2400" dirty="0">
                <a:latin typeface="楷体_GB2312"/>
                <a:ea typeface="楷体_GB2312"/>
                <a:cs typeface="楷体_GB2312"/>
              </a:rPr>
              <a:t>IP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地址访问限制等</a:t>
            </a: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⑵用户权限管理</a:t>
            </a: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: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验证低级别用户是否具有了高级别用户的权限，各级别用户权限都得到了实现。</a:t>
            </a: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⑶系统数据的保护</a:t>
            </a: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:</a:t>
            </a:r>
            <a:r>
              <a:rPr lang="zh-CN" altLang="en-US" sz="2400" dirty="0">
                <a:latin typeface="楷体_GB2312"/>
                <a:ea typeface="楷体_GB2312"/>
                <a:cs typeface="楷体_GB2312"/>
              </a:rPr>
              <a:t>对例如系统文件、用户密码文件等进行隐藏、密码验证、内容加密、备份。</a:t>
            </a:r>
            <a:endParaRPr lang="zh-CN" altLang="en-US" sz="2400" b="1" dirty="0">
              <a:solidFill>
                <a:srgbClr val="FF3300"/>
              </a:solidFill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2543</Words>
  <Application>Microsoft Office PowerPoint</Application>
  <PresentationFormat>宽屏</PresentationFormat>
  <Paragraphs>324</Paragraphs>
  <Slides>33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等线</vt:lpstr>
      <vt:lpstr>楷体</vt:lpstr>
      <vt:lpstr>楷体_GB2312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程序包</vt:lpstr>
      <vt:lpstr>PowerPoint 演示文稿</vt:lpstr>
      <vt:lpstr>目录</vt:lpstr>
      <vt:lpstr>什么是质量</vt:lpstr>
      <vt:lpstr>什么是质量</vt:lpstr>
      <vt:lpstr>质量特性</vt:lpstr>
      <vt:lpstr>软件质量特性</vt:lpstr>
      <vt:lpstr>功能性</vt:lpstr>
      <vt:lpstr>功能性</vt:lpstr>
      <vt:lpstr>安全性</vt:lpstr>
      <vt:lpstr>安全性</vt:lpstr>
      <vt:lpstr>安全性</vt:lpstr>
      <vt:lpstr>安全性</vt:lpstr>
      <vt:lpstr>可靠性</vt:lpstr>
      <vt:lpstr>可靠性</vt:lpstr>
      <vt:lpstr>可靠性</vt:lpstr>
      <vt:lpstr>可靠性</vt:lpstr>
      <vt:lpstr>易用性</vt:lpstr>
      <vt:lpstr>易用性</vt:lpstr>
      <vt:lpstr>易用性</vt:lpstr>
      <vt:lpstr>效率</vt:lpstr>
      <vt:lpstr>维护性</vt:lpstr>
      <vt:lpstr>维护性</vt:lpstr>
      <vt:lpstr>维护性</vt:lpstr>
      <vt:lpstr>可移植性</vt:lpstr>
      <vt:lpstr>可移植性</vt:lpstr>
      <vt:lpstr>兼容性</vt:lpstr>
      <vt:lpstr>质量保证</vt:lpstr>
      <vt:lpstr>QA和QC的区别</vt:lpstr>
      <vt:lpstr>QA和QC的区别</vt:lpstr>
      <vt:lpstr>QA和QC的区别</vt:lpstr>
      <vt:lpstr>练习</vt:lpstr>
      <vt:lpstr>联系我们</vt:lpstr>
      <vt:lpstr>感谢您对我们的关注</vt:lpstr>
    </vt:vector>
  </TitlesOfParts>
  <Manager>门道科技</Manager>
  <Company>门道科技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蓉华教育</dc:title>
  <dc:subject>门道科技</dc:subject>
  <dc:creator>vince</dc:creator>
  <cp:lastModifiedBy>Administrator</cp:lastModifiedBy>
  <cp:revision>330</cp:revision>
  <dcterms:created xsi:type="dcterms:W3CDTF">2013-07-09T06:34:00Z</dcterms:created>
  <dcterms:modified xsi:type="dcterms:W3CDTF">2021-12-23T03:53:55Z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7A3127B5FD9D4F3DADCAB2A3F95B3937</vt:lpwstr>
  </property>
  <property fmtid="{D5CDD505-2E9C-101B-9397-08002B2CF9AE}" pid="3" name="KSOProductBuildVer">
    <vt:lpwstr>2052-11.1.0.10938</vt:lpwstr>
  </property>
</Properties>
</file>