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80" r:id="rId4"/>
    <p:sldId id="287" r:id="rId5"/>
    <p:sldId id="288" r:id="rId6"/>
    <p:sldId id="289" r:id="rId7"/>
    <p:sldId id="291" r:id="rId8"/>
    <p:sldId id="292" r:id="rId10"/>
    <p:sldId id="294" r:id="rId11"/>
    <p:sldId id="293" r:id="rId12"/>
    <p:sldId id="295" r:id="rId13"/>
    <p:sldId id="296" r:id="rId14"/>
    <p:sldId id="297" r:id="rId15"/>
    <p:sldId id="299" r:id="rId16"/>
    <p:sldId id="300" r:id="rId17"/>
    <p:sldId id="286" r:id="rId18"/>
    <p:sldId id="285"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6" autoAdjust="0"/>
    <p:restoredTop sz="94270" autoAdjust="0"/>
  </p:normalViewPr>
  <p:slideViewPr>
    <p:cSldViewPr>
      <p:cViewPr varScale="1">
        <p:scale>
          <a:sx n="72" d="100"/>
          <a:sy n="72" d="100"/>
        </p:scale>
        <p:origin x="636" y="84"/>
      </p:cViewPr>
      <p:guideLst>
        <p:guide orient="horz" pos="2160"/>
        <p:guide pos="384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342F28-3563-4B41-B135-4BF9DA9DE0B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F0B505-6E03-456C-ADE4-66C9D4A8CFB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带着大家一起思考，边画边讲</a:t>
            </a:r>
            <a:endParaRPr lang="zh-CN" altLang="en-US" dirty="0"/>
          </a:p>
        </p:txBody>
      </p:sp>
      <p:sp>
        <p:nvSpPr>
          <p:cNvPr id="4" name="灯片编号占位符 3"/>
          <p:cNvSpPr>
            <a:spLocks noGrp="1"/>
          </p:cNvSpPr>
          <p:nvPr>
            <p:ph type="sldNum" sz="quarter" idx="5"/>
          </p:nvPr>
        </p:nvSpPr>
        <p:spPr/>
        <p:txBody>
          <a:bodyPr/>
          <a:lstStyle/>
          <a:p>
            <a:fld id="{5CF0B505-6E03-456C-ADE4-66C9D4A8CFB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Subversion</a:t>
            </a:r>
            <a:r>
              <a:rPr lang="zh-CN" altLang="en-US" dirty="0"/>
              <a:t>：开源版本控制系统</a:t>
            </a:r>
            <a:endParaRPr lang="zh-CN" altLang="en-US" dirty="0"/>
          </a:p>
        </p:txBody>
      </p:sp>
      <p:sp>
        <p:nvSpPr>
          <p:cNvPr id="4" name="灯片编号占位符 3"/>
          <p:cNvSpPr>
            <a:spLocks noGrp="1"/>
          </p:cNvSpPr>
          <p:nvPr>
            <p:ph type="sldNum" sz="quarter" idx="5"/>
          </p:nvPr>
        </p:nvSpPr>
        <p:spPr/>
        <p:txBody>
          <a:bodyPr/>
          <a:lstStyle/>
          <a:p>
            <a:fld id="{5CF0B505-6E03-456C-ADE4-66C9D4A8CFB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zh-CN" altLang="en-US" dirty="0"/>
          </a:p>
        </p:txBody>
      </p:sp>
      <p:sp>
        <p:nvSpPr>
          <p:cNvPr id="7" name="矩形 6"/>
          <p:cNvSpPr/>
          <p:nvPr userDrawn="1"/>
        </p:nvSpPr>
        <p:spPr>
          <a:xfrm>
            <a:off x="0" y="1340768"/>
            <a:ext cx="12192000" cy="714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70C0"/>
              </a:solidFill>
            </a:endParaRPr>
          </a:p>
        </p:txBody>
      </p:sp>
      <p:sp>
        <p:nvSpPr>
          <p:cNvPr id="9" name="文本框 8"/>
          <p:cNvSpPr txBox="1"/>
          <p:nvPr userDrawn="1"/>
        </p:nvSpPr>
        <p:spPr>
          <a:xfrm>
            <a:off x="7914192" y="674102"/>
            <a:ext cx="4134465" cy="523220"/>
          </a:xfrm>
          <a:prstGeom prst="rect">
            <a:avLst/>
          </a:prstGeom>
          <a:noFill/>
        </p:spPr>
        <p:txBody>
          <a:bodyPr wrap="none" rtlCol="0">
            <a:spAutoFit/>
          </a:bodyPr>
          <a:lstStyle/>
          <a:p>
            <a:r>
              <a:rPr lang="zh-CN" altLang="en-US" sz="2800" b="1" dirty="0">
                <a:solidFill>
                  <a:srgbClr val="0070C0"/>
                </a:solidFill>
                <a:latin typeface="楷体" panose="02010609060101010101" pitchFamily="49" charset="-122"/>
                <a:ea typeface="楷体" panose="02010609060101010101" pitchFamily="49" charset="-122"/>
              </a:rPr>
              <a:t>你值得信赖的</a:t>
            </a:r>
            <a:r>
              <a:rPr lang="en-US" altLang="zh-CN" sz="2800" b="1" dirty="0">
                <a:solidFill>
                  <a:srgbClr val="0070C0"/>
                </a:solidFill>
                <a:latin typeface="楷体" panose="02010609060101010101" pitchFamily="49" charset="-122"/>
                <a:ea typeface="楷体" panose="02010609060101010101" pitchFamily="49" charset="-122"/>
              </a:rPr>
              <a:t>IT</a:t>
            </a:r>
            <a:r>
              <a:rPr lang="zh-CN" altLang="en-US" sz="2800" b="1" dirty="0">
                <a:solidFill>
                  <a:srgbClr val="0070C0"/>
                </a:solidFill>
                <a:latin typeface="楷体" panose="02010609060101010101" pitchFamily="49" charset="-122"/>
                <a:ea typeface="楷体" panose="02010609060101010101" pitchFamily="49" charset="-122"/>
              </a:rPr>
              <a:t>教育机构</a:t>
            </a:r>
            <a:endParaRPr lang="zh-CN" altLang="en-US" sz="2800" b="1" dirty="0">
              <a:solidFill>
                <a:srgbClr val="0070C0"/>
              </a:solidFill>
              <a:latin typeface="楷体" panose="02010609060101010101" pitchFamily="49" charset="-122"/>
              <a:ea typeface="楷体" panose="02010609060101010101" pitchFamily="49" charset="-122"/>
            </a:endParaRPr>
          </a:p>
        </p:txBody>
      </p:sp>
      <p:grpSp>
        <p:nvGrpSpPr>
          <p:cNvPr id="11" name="组合 10"/>
          <p:cNvGrpSpPr/>
          <p:nvPr userDrawn="1"/>
        </p:nvGrpSpPr>
        <p:grpSpPr>
          <a:xfrm>
            <a:off x="143343" y="44623"/>
            <a:ext cx="5376593" cy="1297281"/>
            <a:chOff x="143343" y="44623"/>
            <a:chExt cx="5376593" cy="1297281"/>
          </a:xfrm>
        </p:grpSpPr>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b="19992"/>
            <a:stretch>
              <a:fillRect/>
            </a:stretch>
          </p:blipFill>
          <p:spPr>
            <a:xfrm>
              <a:off x="143343" y="44623"/>
              <a:ext cx="1272137" cy="1297281"/>
            </a:xfrm>
            <a:prstGeom prst="rect">
              <a:avLst/>
            </a:prstGeom>
          </p:spPr>
        </p:pic>
        <p:sp>
          <p:nvSpPr>
            <p:cNvPr id="10" name="文本框 9"/>
            <p:cNvSpPr txBox="1"/>
            <p:nvPr userDrawn="1"/>
          </p:nvSpPr>
          <p:spPr>
            <a:xfrm>
              <a:off x="1415480" y="243215"/>
              <a:ext cx="4104456" cy="954107"/>
            </a:xfrm>
            <a:prstGeom prst="rect">
              <a:avLst/>
            </a:prstGeom>
            <a:noFill/>
          </p:spPr>
          <p:txBody>
            <a:bodyPr wrap="square" rtlCol="0">
              <a:spAutoFit/>
            </a:bodyPr>
            <a:lstStyle/>
            <a:p>
              <a:r>
                <a:rPr lang="zh-CN" altLang="en-US" sz="2800" b="1" dirty="0">
                  <a:solidFill>
                    <a:srgbClr val="0070C0"/>
                  </a:solidFill>
                  <a:latin typeface="楷体" panose="02010609060101010101" pitchFamily="49" charset="-122"/>
                  <a:ea typeface="楷体" panose="02010609060101010101" pitchFamily="49" charset="-122"/>
                </a:rPr>
                <a:t>蓉 华 教 育</a:t>
              </a:r>
              <a:endParaRPr lang="en-US" altLang="zh-CN" sz="2800" b="1" dirty="0">
                <a:solidFill>
                  <a:srgbClr val="0070C0"/>
                </a:solidFill>
                <a:latin typeface="楷体" panose="02010609060101010101" pitchFamily="49" charset="-122"/>
                <a:ea typeface="楷体" panose="02010609060101010101" pitchFamily="49" charset="-122"/>
              </a:endParaRPr>
            </a:p>
            <a:p>
              <a:r>
                <a:rPr lang="en-US" altLang="zh-CN" sz="2800" b="1" dirty="0">
                  <a:solidFill>
                    <a:srgbClr val="0070C0"/>
                  </a:solidFill>
                  <a:latin typeface="+mn-lt"/>
                  <a:ea typeface="楷体" panose="02010609060101010101" pitchFamily="49" charset="-122"/>
                </a:rPr>
                <a:t>www.ronghuanet.com</a:t>
              </a:r>
              <a:endParaRPr lang="zh-CN" altLang="en-US" sz="2800" b="1" dirty="0">
                <a:solidFill>
                  <a:srgbClr val="0070C0"/>
                </a:solidFill>
                <a:latin typeface="+mn-lt"/>
                <a:ea typeface="楷体" panose="02010609060101010101" pitchFamily="49" charset="-122"/>
              </a:endParaRPr>
            </a:p>
          </p:txBody>
        </p:sp>
      </p:grpSp>
      <p:grpSp>
        <p:nvGrpSpPr>
          <p:cNvPr id="12" name="组合 11"/>
          <p:cNvGrpSpPr/>
          <p:nvPr userDrawn="1"/>
        </p:nvGrpSpPr>
        <p:grpSpPr>
          <a:xfrm>
            <a:off x="1587" y="6405226"/>
            <a:ext cx="12190413" cy="452774"/>
            <a:chOff x="1" y="6406814"/>
            <a:chExt cx="9142809" cy="452774"/>
          </a:xfrm>
        </p:grpSpPr>
        <p:sp>
          <p:nvSpPr>
            <p:cNvPr id="13" name="六边形 12"/>
            <p:cNvSpPr/>
            <p:nvPr/>
          </p:nvSpPr>
          <p:spPr>
            <a:xfrm>
              <a:off x="1" y="6406814"/>
              <a:ext cx="3041773" cy="45277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4" name="六边形 13"/>
            <p:cNvSpPr/>
            <p:nvPr/>
          </p:nvSpPr>
          <p:spPr>
            <a:xfrm>
              <a:off x="3041775" y="6406814"/>
              <a:ext cx="3063750" cy="45277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5" name="六边形 14"/>
            <p:cNvSpPr/>
            <p:nvPr/>
          </p:nvSpPr>
          <p:spPr>
            <a:xfrm>
              <a:off x="6095207" y="6406814"/>
              <a:ext cx="3047603" cy="45277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sp>
        <p:nvSpPr>
          <p:cNvPr id="16" name="TextBox 11"/>
          <p:cNvSpPr txBox="1"/>
          <p:nvPr userDrawn="1"/>
        </p:nvSpPr>
        <p:spPr>
          <a:xfrm>
            <a:off x="1738299" y="5112890"/>
            <a:ext cx="8858281" cy="1261884"/>
          </a:xfrm>
          <a:prstGeom prst="rect">
            <a:avLst/>
          </a:prstGeom>
          <a:noFill/>
        </p:spPr>
        <p:txBody>
          <a:bodyPr wrap="square" rtlCol="0">
            <a:spAutoFit/>
          </a:bodyPr>
          <a:lstStyle/>
          <a:p>
            <a:pPr algn="ctr"/>
            <a:r>
              <a:rPr lang="zh-CN" altLang="en-US" sz="2800" b="1" dirty="0">
                <a:latin typeface="楷体" panose="02010609060101010101" pitchFamily="49" charset="-122"/>
                <a:ea typeface="楷体" panose="02010609060101010101" pitchFamily="49" charset="-122"/>
              </a:rPr>
              <a:t>成都蓉华软创科技有限公司</a:t>
            </a:r>
            <a:endParaRPr lang="en-US" altLang="zh-CN" sz="2800" b="1" dirty="0">
              <a:latin typeface="楷体" panose="02010609060101010101" pitchFamily="49" charset="-122"/>
              <a:ea typeface="楷体" panose="02010609060101010101" pitchFamily="49" charset="-122"/>
            </a:endParaRPr>
          </a:p>
          <a:p>
            <a:pPr algn="ctr"/>
            <a:r>
              <a:rPr lang="en-US" altLang="zh-CN" sz="2000" dirty="0">
                <a:latin typeface="微软雅黑" panose="020B0503020204020204" pitchFamily="34" charset="-122"/>
                <a:ea typeface="微软雅黑" panose="020B0503020204020204" pitchFamily="34" charset="-122"/>
              </a:rPr>
              <a:t>Chengdu </a:t>
            </a:r>
            <a:r>
              <a:rPr lang="en-US" altLang="zh-CN" sz="2000" dirty="0" err="1">
                <a:latin typeface="微软雅黑" panose="020B0503020204020204" pitchFamily="34" charset="-122"/>
                <a:ea typeface="微软雅黑" panose="020B0503020204020204" pitchFamily="34" charset="-122"/>
              </a:rPr>
              <a:t>Ronghua</a:t>
            </a:r>
            <a:r>
              <a:rPr lang="en-US" altLang="zh-CN" sz="2000" dirty="0">
                <a:latin typeface="微软雅黑" panose="020B0503020204020204" pitchFamily="34" charset="-122"/>
                <a:ea typeface="微软雅黑" panose="020B0503020204020204" pitchFamily="34" charset="-122"/>
              </a:rPr>
              <a:t> Technology Co . , LTD</a:t>
            </a:r>
            <a:endParaRPr lang="en-US" altLang="zh-CN" sz="2000" b="1" dirty="0">
              <a:latin typeface="楷体" panose="02010609060101010101" pitchFamily="49" charset="-122"/>
              <a:ea typeface="楷体" panose="02010609060101010101" pitchFamily="49" charset="-122"/>
            </a:endParaRPr>
          </a:p>
          <a:p>
            <a:pPr algn="ctr"/>
            <a:r>
              <a:rPr lang="zh-CN" altLang="en-US" sz="2800" b="1" dirty="0">
                <a:latin typeface="楷体" panose="02010609060101010101" pitchFamily="49" charset="-122"/>
                <a:ea typeface="楷体" panose="02010609060101010101" pitchFamily="49" charset="-122"/>
              </a:rPr>
              <a:t>版权所有</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侵权必究</a:t>
            </a:r>
            <a:endParaRPr lang="zh-CN" altLang="en-US" sz="2800" b="1" dirty="0">
              <a:latin typeface="楷体" panose="02010609060101010101" pitchFamily="49" charset="-122"/>
              <a:ea typeface="楷体" panose="02010609060101010101" pitchFamily="49"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9637984-1673-4F01-9E24-3FC9A2A1704D}"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2"/>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42"/>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022B93F-5944-4390-9CFF-D8D501E1F64E}"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0" y="-6454"/>
            <a:ext cx="9144021" cy="642919"/>
          </a:xfrm>
        </p:spPr>
        <p:txBody>
          <a:bodyPr>
            <a:noAutofit/>
          </a:bodyPr>
          <a:lstStyle>
            <a:lvl1pPr algn="l">
              <a:defRPr sz="4000">
                <a:latin typeface="+mj-ea"/>
                <a:ea typeface="+mj-ea"/>
              </a:defRPr>
            </a:lvl1pPr>
          </a:lstStyle>
          <a:p>
            <a:r>
              <a:rPr lang="zh-CN" altLang="en-US" dirty="0"/>
              <a:t>主标题宋体</a:t>
            </a:r>
            <a:r>
              <a:rPr lang="en-US" altLang="zh-CN" dirty="0"/>
              <a:t>-40</a:t>
            </a:r>
            <a:r>
              <a:rPr lang="zh-CN" altLang="en-US" dirty="0"/>
              <a:t>号</a:t>
            </a:r>
            <a:endParaRPr lang="zh-CN" altLang="en-US" dirty="0"/>
          </a:p>
        </p:txBody>
      </p:sp>
      <p:sp>
        <p:nvSpPr>
          <p:cNvPr id="3" name="内容占位符 2"/>
          <p:cNvSpPr>
            <a:spLocks noGrp="1"/>
          </p:cNvSpPr>
          <p:nvPr>
            <p:ph idx="1"/>
          </p:nvPr>
        </p:nvSpPr>
        <p:spPr>
          <a:xfrm>
            <a:off x="380960" y="1267054"/>
            <a:ext cx="11430080" cy="5031680"/>
          </a:xfrm>
        </p:spPr>
        <p:txBody>
          <a:bodyPr/>
          <a:lstStyle>
            <a:lvl1pPr>
              <a:buFontTx/>
              <a:buBlip>
                <a:blip r:embed="rId2"/>
              </a:buBlip>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矩形 6"/>
          <p:cNvSpPr/>
          <p:nvPr userDrawn="1"/>
        </p:nvSpPr>
        <p:spPr>
          <a:xfrm>
            <a:off x="0" y="764704"/>
            <a:ext cx="12192000" cy="714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70C0"/>
              </a:solidFill>
            </a:endParaRPr>
          </a:p>
        </p:txBody>
      </p:sp>
      <p:grpSp>
        <p:nvGrpSpPr>
          <p:cNvPr id="21" name="组合 20"/>
          <p:cNvGrpSpPr/>
          <p:nvPr userDrawn="1"/>
        </p:nvGrpSpPr>
        <p:grpSpPr>
          <a:xfrm>
            <a:off x="9912424" y="27509"/>
            <a:ext cx="2351688" cy="772914"/>
            <a:chOff x="9696400" y="44624"/>
            <a:chExt cx="2351688" cy="772914"/>
          </a:xfrm>
        </p:grpSpPr>
        <p:pic>
          <p:nvPicPr>
            <p:cNvPr id="18" name="图片 17"/>
            <p:cNvPicPr>
              <a:picLocks noChangeAspect="1"/>
            </p:cNvPicPr>
            <p:nvPr userDrawn="1"/>
          </p:nvPicPr>
          <p:blipFill rotWithShape="1">
            <a:blip r:embed="rId3" cstate="print">
              <a:extLst>
                <a:ext uri="{28A0092B-C50C-407E-A947-70E740481C1C}">
                  <a14:useLocalDpi xmlns:a14="http://schemas.microsoft.com/office/drawing/2010/main" val="0"/>
                </a:ext>
              </a:extLst>
            </a:blip>
            <a:srcRect b="14120"/>
            <a:stretch>
              <a:fillRect/>
            </a:stretch>
          </p:blipFill>
          <p:spPr>
            <a:xfrm>
              <a:off x="9696400" y="44624"/>
              <a:ext cx="685611" cy="772914"/>
            </a:xfrm>
            <a:prstGeom prst="rect">
              <a:avLst/>
            </a:prstGeom>
          </p:spPr>
        </p:pic>
        <p:sp>
          <p:nvSpPr>
            <p:cNvPr id="20" name="文本框 19"/>
            <p:cNvSpPr txBox="1"/>
            <p:nvPr userDrawn="1"/>
          </p:nvSpPr>
          <p:spPr>
            <a:xfrm>
              <a:off x="10382011" y="260648"/>
              <a:ext cx="1666077" cy="461665"/>
            </a:xfrm>
            <a:prstGeom prst="rect">
              <a:avLst/>
            </a:prstGeom>
            <a:noFill/>
          </p:spPr>
          <p:txBody>
            <a:bodyPr wrap="square" rtlCol="0">
              <a:spAutoFit/>
            </a:bodyPr>
            <a:lstStyle/>
            <a:p>
              <a:r>
                <a:rPr lang="zh-CN" altLang="en-US" sz="1200" b="1" dirty="0">
                  <a:solidFill>
                    <a:srgbClr val="0070C0"/>
                  </a:solidFill>
                  <a:latin typeface="楷体" panose="02010609060101010101" pitchFamily="49" charset="-122"/>
                  <a:ea typeface="楷体" panose="02010609060101010101" pitchFamily="49" charset="-122"/>
                </a:rPr>
                <a:t>蓉 华 教 育</a:t>
              </a:r>
              <a:endParaRPr lang="en-US" altLang="zh-CN" sz="1200" b="1" dirty="0">
                <a:solidFill>
                  <a:srgbClr val="0070C0"/>
                </a:solidFill>
                <a:latin typeface="楷体" panose="02010609060101010101" pitchFamily="49" charset="-122"/>
                <a:ea typeface="楷体" panose="02010609060101010101" pitchFamily="49" charset="-122"/>
              </a:endParaRPr>
            </a:p>
            <a:p>
              <a:r>
                <a:rPr lang="en-US" altLang="zh-CN" sz="1200" b="1" dirty="0">
                  <a:solidFill>
                    <a:srgbClr val="0070C0"/>
                  </a:solidFill>
                  <a:latin typeface="+mn-lt"/>
                  <a:ea typeface="楷体" panose="02010609060101010101" pitchFamily="49" charset="-122"/>
                </a:rPr>
                <a:t>www.ronghuanet.com</a:t>
              </a:r>
              <a:endParaRPr lang="zh-CN" altLang="en-US" sz="1200" b="1" dirty="0">
                <a:solidFill>
                  <a:srgbClr val="0070C0"/>
                </a:solidFill>
                <a:latin typeface="+mn-lt"/>
                <a:ea typeface="楷体" panose="02010609060101010101" pitchFamily="49" charset="-122"/>
              </a:endParaRPr>
            </a:p>
          </p:txBody>
        </p:sp>
      </p:grpSp>
      <p:grpSp>
        <p:nvGrpSpPr>
          <p:cNvPr id="23" name="组合 22"/>
          <p:cNvGrpSpPr/>
          <p:nvPr userDrawn="1"/>
        </p:nvGrpSpPr>
        <p:grpSpPr>
          <a:xfrm>
            <a:off x="1587" y="6381328"/>
            <a:ext cx="12190413" cy="452774"/>
            <a:chOff x="1" y="6406814"/>
            <a:chExt cx="9142809" cy="452774"/>
          </a:xfrm>
        </p:grpSpPr>
        <p:sp>
          <p:nvSpPr>
            <p:cNvPr id="24" name="六边形 23"/>
            <p:cNvSpPr/>
            <p:nvPr/>
          </p:nvSpPr>
          <p:spPr>
            <a:xfrm>
              <a:off x="1" y="6406814"/>
              <a:ext cx="3041773" cy="45277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25" name="六边形 24"/>
            <p:cNvSpPr/>
            <p:nvPr/>
          </p:nvSpPr>
          <p:spPr>
            <a:xfrm>
              <a:off x="3041775" y="6406814"/>
              <a:ext cx="3063750" cy="45277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26" name="六边形 25"/>
            <p:cNvSpPr/>
            <p:nvPr/>
          </p:nvSpPr>
          <p:spPr>
            <a:xfrm>
              <a:off x="6095207" y="6406814"/>
              <a:ext cx="3047603" cy="45277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B6B75F2D-5F62-46E0-B38C-A9F4748A0A2D}"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B8E34EF-0F3F-480A-ABFB-DB42F648B22D}"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3" y="1535115"/>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3"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72" y="1535115"/>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E9BAA79-586B-4198-9C8C-4606463DF527}"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E4A85C3A-82B3-4843-A97E-BA0F21F4F05C}"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4E08BD-0D3B-4C60-9712-2B8BB4CD0E13}"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1"/>
            <a:ext cx="4011084" cy="1162051"/>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5" y="273058"/>
            <a:ext cx="681566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3" y="1435104"/>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C1E4324-409D-468F-9A25-D09971148FE7}"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2"/>
            <a:ext cx="7315200" cy="566739"/>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43"/>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C41BF43-3906-4941-9AD0-DE35A97B26F0}"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09600" y="6356354"/>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1750E3-F456-4B25-869B-1F2EFCBBF0B5}" type="datetime1">
              <a:rPr lang="zh-CN" altLang="en-US" smtClean="0"/>
            </a:fld>
            <a:endParaRPr lang="zh-CN" altLang="en-US"/>
          </a:p>
        </p:txBody>
      </p:sp>
      <p:sp>
        <p:nvSpPr>
          <p:cNvPr id="5" name="页脚占位符 4"/>
          <p:cNvSpPr>
            <a:spLocks noGrp="1"/>
          </p:cNvSpPr>
          <p:nvPr>
            <p:ph type="ftr" sz="quarter" idx="3"/>
          </p:nvPr>
        </p:nvSpPr>
        <p:spPr>
          <a:xfrm>
            <a:off x="4165600" y="6356354"/>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4"/>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079776" y="3068960"/>
            <a:ext cx="3999386" cy="830997"/>
          </a:xfrm>
          <a:prstGeom prst="rect">
            <a:avLst/>
          </a:prstGeom>
          <a:noFill/>
        </p:spPr>
        <p:txBody>
          <a:bodyPr wrap="square" rtlCol="0">
            <a:spAutoFit/>
          </a:bodyPr>
          <a:lstStyle/>
          <a:p>
            <a:r>
              <a:rPr lang="zh-CN" altLang="en-US" sz="4800" b="1" dirty="0">
                <a:latin typeface="+mn-ea"/>
              </a:rPr>
              <a:t>测试计划</a:t>
            </a:r>
            <a:endParaRPr lang="zh-CN" altLang="en-US" sz="4800" dirty="0">
              <a:solidFill>
                <a:schemeClr val="accent2"/>
              </a:solidFill>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4294967295"/>
          </p:nvPr>
        </p:nvSpPr>
        <p:spPr>
          <a:xfrm>
            <a:off x="8751845" y="6053712"/>
            <a:ext cx="2844800" cy="365125"/>
          </a:xfrm>
        </p:spPr>
        <p:txBody>
          <a:bodyPr/>
          <a:lstStyle/>
          <a:p>
            <a:fld id="{0C913308-F349-4B6D-A68A-DD1791B4A57B}" type="slidenum">
              <a:rPr lang="zh-CN" altLang="en-US" smtClean="0">
                <a:latin typeface="+mn-ea"/>
              </a:rPr>
            </a:fld>
            <a:endParaRPr lang="zh-CN" altLang="en-US">
              <a:latin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测试环境</a:t>
            </a:r>
            <a:endParaRPr lang="zh-CN" altLang="en-US" dirty="0"/>
          </a:p>
        </p:txBody>
      </p:sp>
      <p:sp>
        <p:nvSpPr>
          <p:cNvPr id="5" name="内容占位符 5"/>
          <p:cNvSpPr txBox="1"/>
          <p:nvPr/>
        </p:nvSpPr>
        <p:spPr>
          <a:xfrm>
            <a:off x="919762" y="908720"/>
            <a:ext cx="8229600" cy="542916"/>
          </a:xfrm>
          <a:prstGeom prst="rect">
            <a:avLst/>
          </a:prstGeom>
        </p:spPr>
        <p:txBody>
          <a:bodyPr/>
          <a:lstStyle/>
          <a:p>
            <a:pPr marL="342900" indent="-342900">
              <a:spcBef>
                <a:spcPct val="20000"/>
              </a:spcBef>
              <a:buFont typeface="Wingdings" panose="05000000000000000000" pitchFamily="2" charset="2"/>
              <a:buChar char="p"/>
              <a:defRPr/>
            </a:pPr>
            <a:r>
              <a:rPr lang="zh-CN" altLang="en-US" sz="2400" dirty="0"/>
              <a:t>硬件环境</a:t>
            </a:r>
            <a:endParaRPr lang="zh-CN" altLang="en-US" sz="2400" dirty="0"/>
          </a:p>
        </p:txBody>
      </p:sp>
      <p:graphicFrame>
        <p:nvGraphicFramePr>
          <p:cNvPr id="6" name="表格 5"/>
          <p:cNvGraphicFramePr>
            <a:graphicFrameLocks noGrp="1"/>
          </p:cNvGraphicFramePr>
          <p:nvPr>
            <p:custDataLst>
              <p:tags r:id="rId1"/>
            </p:custDataLst>
          </p:nvPr>
        </p:nvGraphicFramePr>
        <p:xfrm>
          <a:off x="1966067" y="1412776"/>
          <a:ext cx="8263663" cy="1296144"/>
        </p:xfrm>
        <a:graphic>
          <a:graphicData uri="http://schemas.openxmlformats.org/drawingml/2006/table">
            <a:tbl>
              <a:tblPr/>
              <a:tblGrid>
                <a:gridCol w="1537645"/>
                <a:gridCol w="5328592"/>
                <a:gridCol w="1397426"/>
              </a:tblGrid>
              <a:tr h="356406">
                <a:tc>
                  <a:txBody>
                    <a:bodyPr/>
                    <a:lstStyle/>
                    <a:p>
                      <a:pPr algn="ctr" fontAlgn="t"/>
                      <a:r>
                        <a:rPr lang="zh-CN" sz="1400" b="1" i="0" u="none" strike="noStrike" dirty="0">
                          <a:solidFill>
                            <a:srgbClr val="000000"/>
                          </a:solidFill>
                          <a:latin typeface="宋体" panose="02010600030101010101" pitchFamily="2" charset="-122"/>
                        </a:rPr>
                        <a:t>资源</a:t>
                      </a:r>
                      <a:endParaRPr lang="zh-CN" sz="1400" b="1" i="0" u="none" strike="noStrike" dirty="0">
                        <a:solidFill>
                          <a:srgbClr val="000000"/>
                        </a:solidFill>
                        <a:latin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r>
                        <a:rPr lang="zh-CN" sz="1400" b="1" i="0" u="none" strike="noStrike" dirty="0">
                          <a:solidFill>
                            <a:srgbClr val="000000"/>
                          </a:solidFill>
                          <a:latin typeface="宋体" panose="02010600030101010101" pitchFamily="2" charset="-122"/>
                        </a:rPr>
                        <a:t>详情</a:t>
                      </a:r>
                      <a:endParaRPr lang="zh-CN" sz="1400" b="1" i="0" u="none" strike="noStrike" dirty="0">
                        <a:solidFill>
                          <a:srgbClr val="000000"/>
                        </a:solidFill>
                        <a:latin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r>
                        <a:rPr lang="zh-CN" sz="1400" b="1" i="0" u="none" strike="noStrike" dirty="0">
                          <a:solidFill>
                            <a:srgbClr val="000000"/>
                          </a:solidFill>
                          <a:latin typeface="宋体" panose="02010600030101010101" pitchFamily="2" charset="-122"/>
                        </a:rPr>
                        <a:t>数量</a:t>
                      </a:r>
                      <a:endParaRPr lang="zh-CN" sz="1400" b="1" i="0" u="none" strike="noStrike" dirty="0">
                        <a:solidFill>
                          <a:srgbClr val="000000"/>
                        </a:solidFill>
                        <a:latin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364961">
                <a:tc>
                  <a:txBody>
                    <a:bodyPr/>
                    <a:lstStyle/>
                    <a:p>
                      <a:pPr algn="l" fontAlgn="t"/>
                      <a:r>
                        <a:rPr lang="zh-CN" sz="1400" b="0" i="0" u="none" strike="noStrike" dirty="0">
                          <a:solidFill>
                            <a:srgbClr val="000000"/>
                          </a:solidFill>
                          <a:latin typeface="Arial" panose="020B0604020202020204"/>
                        </a:rPr>
                        <a:t>Pc</a:t>
                      </a:r>
                      <a:endParaRPr lang="zh-CN" sz="1400" b="0" i="0" u="none" strike="noStrike" dirty="0">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400" b="0" i="0" u="none" strike="noStrike" dirty="0">
                          <a:solidFill>
                            <a:srgbClr val="000000"/>
                          </a:solidFill>
                          <a:latin typeface="Arial" panose="020B0604020202020204"/>
                        </a:rPr>
                        <a:t>客户端</a:t>
                      </a:r>
                      <a:endParaRPr lang="zh-CN" sz="1400" b="0" i="0" u="none" strike="noStrike" dirty="0">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zh-CN" sz="1400" b="0" i="0" u="none" strike="noStrike" dirty="0">
                          <a:solidFill>
                            <a:srgbClr val="000000"/>
                          </a:solidFill>
                          <a:latin typeface="Arial" panose="020B0604020202020204"/>
                        </a:rPr>
                        <a:t>4</a:t>
                      </a:r>
                      <a:endParaRPr lang="zh-CN" sz="1400" b="0" i="0" u="none" strike="noStrike" dirty="0">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4777">
                <a:tc>
                  <a:txBody>
                    <a:bodyPr/>
                    <a:lstStyle/>
                    <a:p>
                      <a:pPr algn="l" fontAlgn="t"/>
                      <a:r>
                        <a:rPr lang="zh-CN" sz="1400" b="0" i="0" u="none" strike="noStrike" dirty="0">
                          <a:solidFill>
                            <a:srgbClr val="000000"/>
                          </a:solidFill>
                          <a:latin typeface="Arial" panose="020B0604020202020204"/>
                        </a:rPr>
                        <a:t>server</a:t>
                      </a:r>
                      <a:endParaRPr lang="zh-CN" sz="1400" b="0" i="0" u="none" strike="noStrike" dirty="0">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t" latinLnBrk="0" hangingPunct="1"/>
                      <a:r>
                        <a:rPr lang="en-US" altLang="zh-CN" sz="1400" b="0" i="0" u="none" strike="noStrike" kern="1200" dirty="0">
                          <a:solidFill>
                            <a:srgbClr val="000000"/>
                          </a:solidFill>
                          <a:latin typeface="Arial" panose="020B0604020202020204"/>
                          <a:ea typeface="+mn-ea"/>
                          <a:cs typeface="+mn-cs"/>
                        </a:rPr>
                        <a:t>Linux</a:t>
                      </a:r>
                      <a:r>
                        <a:rPr lang="zh-CN" altLang="en-US" sz="1400" b="0" i="0" u="none" strike="noStrike" kern="1200" dirty="0">
                          <a:solidFill>
                            <a:srgbClr val="000000"/>
                          </a:solidFill>
                          <a:latin typeface="Arial" panose="020B0604020202020204"/>
                          <a:ea typeface="+mn-ea"/>
                          <a:cs typeface="+mn-cs"/>
                        </a:rPr>
                        <a:t>服务器（</a:t>
                      </a:r>
                      <a:r>
                        <a:rPr lang="en-GB" altLang="zh-CN" sz="1400" b="0" i="0" u="none" strike="noStrike" kern="1200" dirty="0">
                          <a:solidFill>
                            <a:srgbClr val="000000"/>
                          </a:solidFill>
                          <a:latin typeface="Arial" panose="020B0604020202020204"/>
                          <a:ea typeface="+mn-ea"/>
                          <a:cs typeface="+mn-cs"/>
                        </a:rPr>
                        <a:t>CPU</a:t>
                      </a:r>
                      <a:r>
                        <a:rPr lang="zh-CN" altLang="zh-CN" sz="1400" b="0" i="0" u="none" strike="noStrike" kern="1200" dirty="0">
                          <a:solidFill>
                            <a:srgbClr val="000000"/>
                          </a:solidFill>
                          <a:latin typeface="Arial" panose="020B0604020202020204"/>
                          <a:ea typeface="+mn-ea"/>
                          <a:cs typeface="+mn-cs"/>
                        </a:rPr>
                        <a:t>：英特尔</a:t>
                      </a:r>
                      <a:r>
                        <a:rPr lang="en-US" altLang="zh-CN" sz="1400" b="0" i="0" u="none" strike="noStrike" kern="1200" dirty="0">
                          <a:solidFill>
                            <a:srgbClr val="000000"/>
                          </a:solidFill>
                          <a:latin typeface="Arial" panose="020B0604020202020204"/>
                          <a:ea typeface="+mn-ea"/>
                          <a:cs typeface="+mn-cs"/>
                        </a:rPr>
                        <a:t> Core i5 @ 3.60GHz 4</a:t>
                      </a:r>
                      <a:r>
                        <a:rPr lang="zh-CN" altLang="zh-CN" sz="1400" b="0" i="0" u="none" strike="noStrike" kern="1200" dirty="0">
                          <a:solidFill>
                            <a:srgbClr val="000000"/>
                          </a:solidFill>
                          <a:latin typeface="Arial" panose="020B0604020202020204"/>
                          <a:ea typeface="+mn-ea"/>
                          <a:cs typeface="+mn-cs"/>
                        </a:rPr>
                        <a:t>核</a:t>
                      </a:r>
                      <a:r>
                        <a:rPr lang="zh-CN" altLang="en-US" sz="1400" b="0" i="0" u="none" strike="noStrike" kern="1200" dirty="0">
                          <a:solidFill>
                            <a:srgbClr val="000000"/>
                          </a:solidFill>
                          <a:latin typeface="Arial" panose="020B0604020202020204"/>
                          <a:ea typeface="+mn-ea"/>
                          <a:cs typeface="+mn-cs"/>
                        </a:rPr>
                        <a:t>，</a:t>
                      </a:r>
                      <a:r>
                        <a:rPr lang="zh-CN" altLang="zh-CN" sz="1400" b="0" i="0" u="none" strike="noStrike" kern="1200" dirty="0">
                          <a:solidFill>
                            <a:srgbClr val="000000"/>
                          </a:solidFill>
                          <a:latin typeface="Arial" panose="020B0604020202020204"/>
                          <a:ea typeface="+mn-ea"/>
                          <a:cs typeface="+mn-cs"/>
                        </a:rPr>
                        <a:t>内存：</a:t>
                      </a:r>
                      <a:r>
                        <a:rPr lang="en-GB" altLang="zh-CN" sz="1400" b="0" i="0" u="none" strike="noStrike" kern="1200" dirty="0">
                          <a:solidFill>
                            <a:srgbClr val="000000"/>
                          </a:solidFill>
                          <a:latin typeface="Arial" panose="020B0604020202020204"/>
                          <a:ea typeface="+mn-ea"/>
                          <a:cs typeface="+mn-cs"/>
                        </a:rPr>
                        <a:t>8G</a:t>
                      </a:r>
                      <a:r>
                        <a:rPr lang="zh-CN" altLang="en-US" sz="1400" b="0" i="0" u="none" strike="noStrike" kern="1200" dirty="0">
                          <a:solidFill>
                            <a:srgbClr val="000000"/>
                          </a:solidFill>
                          <a:latin typeface="Arial" panose="020B0604020202020204"/>
                          <a:ea typeface="+mn-ea"/>
                          <a:cs typeface="+mn-cs"/>
                        </a:rPr>
                        <a:t>，</a:t>
                      </a:r>
                      <a:r>
                        <a:rPr lang="zh-CN" altLang="zh-CN" sz="1400" b="0" i="0" u="none" strike="noStrike" kern="1200" dirty="0">
                          <a:solidFill>
                            <a:srgbClr val="000000"/>
                          </a:solidFill>
                          <a:latin typeface="Arial" panose="020B0604020202020204"/>
                          <a:ea typeface="+mn-ea"/>
                          <a:cs typeface="+mn-cs"/>
                        </a:rPr>
                        <a:t>硬盘：</a:t>
                      </a:r>
                      <a:r>
                        <a:rPr lang="en-US" altLang="zh-CN" sz="1400" b="0" i="0" u="none" strike="noStrike" kern="1200" dirty="0">
                          <a:solidFill>
                            <a:srgbClr val="000000"/>
                          </a:solidFill>
                          <a:latin typeface="Arial" panose="020B0604020202020204"/>
                          <a:ea typeface="+mn-ea"/>
                          <a:cs typeface="+mn-cs"/>
                        </a:rPr>
                        <a:t>20</a:t>
                      </a:r>
                      <a:r>
                        <a:rPr lang="en-GB" altLang="zh-CN" sz="1400" b="0" i="0" u="none" strike="noStrike" kern="1200" dirty="0">
                          <a:solidFill>
                            <a:srgbClr val="000000"/>
                          </a:solidFill>
                          <a:latin typeface="Arial" panose="020B0604020202020204"/>
                          <a:ea typeface="+mn-ea"/>
                          <a:cs typeface="+mn-cs"/>
                        </a:rPr>
                        <a:t>G</a:t>
                      </a:r>
                      <a:r>
                        <a:rPr lang="zh-CN" altLang="en-US" sz="1400" b="0" i="0" u="none" strike="noStrike" kern="1200" dirty="0">
                          <a:solidFill>
                            <a:srgbClr val="000000"/>
                          </a:solidFill>
                          <a:latin typeface="Arial" panose="020B0604020202020204"/>
                          <a:ea typeface="+mn-ea"/>
                          <a:cs typeface="+mn-cs"/>
                        </a:rPr>
                        <a:t>）</a:t>
                      </a:r>
                      <a:endParaRPr lang="zh-CN" altLang="en-US" sz="1400" b="0" i="0" u="none" strike="noStrike" kern="1200" dirty="0">
                        <a:solidFill>
                          <a:srgbClr val="000000"/>
                        </a:solidFill>
                        <a:latin typeface="Arial" panose="020B0604020202020204"/>
                        <a:ea typeface="+mn-ea"/>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zh-CN" sz="1400" b="0" i="0" u="none" strike="noStrike" dirty="0">
                          <a:solidFill>
                            <a:srgbClr val="000000"/>
                          </a:solidFill>
                          <a:latin typeface="Arial" panose="020B0604020202020204"/>
                        </a:rPr>
                        <a:t>1</a:t>
                      </a:r>
                      <a:endParaRPr lang="zh-CN" sz="1400" b="0" i="0" u="none" strike="noStrike" dirty="0">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内容占位符 5"/>
          <p:cNvSpPr>
            <a:spLocks noGrp="1"/>
          </p:cNvSpPr>
          <p:nvPr>
            <p:ph idx="1"/>
          </p:nvPr>
        </p:nvSpPr>
        <p:spPr>
          <a:xfrm>
            <a:off x="914421" y="2708919"/>
            <a:ext cx="8229600" cy="542916"/>
          </a:xfrm>
        </p:spPr>
        <p:txBody>
          <a:bodyPr/>
          <a:lstStyle/>
          <a:p>
            <a:pPr>
              <a:buFont typeface="Wingdings" panose="05000000000000000000" pitchFamily="2" charset="2"/>
              <a:buChar char="p"/>
            </a:pPr>
            <a:r>
              <a:rPr lang="zh-CN" altLang="en-US" sz="2400" dirty="0"/>
              <a:t>软件环境</a:t>
            </a:r>
            <a:endParaRPr lang="zh-CN" altLang="en-US" sz="2400" dirty="0"/>
          </a:p>
        </p:txBody>
      </p:sp>
      <p:graphicFrame>
        <p:nvGraphicFramePr>
          <p:cNvPr id="8" name="表格 7"/>
          <p:cNvGraphicFramePr>
            <a:graphicFrameLocks noGrp="1"/>
          </p:cNvGraphicFramePr>
          <p:nvPr>
            <p:custDataLst>
              <p:tags r:id="rId2"/>
            </p:custDataLst>
          </p:nvPr>
        </p:nvGraphicFramePr>
        <p:xfrm>
          <a:off x="2000131" y="3212976"/>
          <a:ext cx="8229600" cy="3264144"/>
        </p:xfrm>
        <a:graphic>
          <a:graphicData uri="http://schemas.openxmlformats.org/drawingml/2006/table">
            <a:tbl>
              <a:tblPr/>
              <a:tblGrid>
                <a:gridCol w="1176744"/>
                <a:gridCol w="1334949"/>
                <a:gridCol w="1515697"/>
                <a:gridCol w="2804629"/>
                <a:gridCol w="1397581"/>
              </a:tblGrid>
              <a:tr h="320946">
                <a:tc gridSpan="2">
                  <a:txBody>
                    <a:bodyPr/>
                    <a:lstStyle/>
                    <a:p>
                      <a:pPr algn="ctr" fontAlgn="t"/>
                      <a:r>
                        <a:rPr lang="zh-CN" altLang="en-US" sz="1400" b="1" i="0" u="none" strike="noStrike" dirty="0">
                          <a:solidFill>
                            <a:srgbClr val="000000"/>
                          </a:solidFill>
                          <a:latin typeface="宋体" panose="02010600030101010101" pitchFamily="2" charset="-122"/>
                        </a:rPr>
                        <a:t>分类</a:t>
                      </a:r>
                      <a:endParaRPr lang="zh-CN" sz="1400" b="1" i="0" u="none" strike="noStrike" dirty="0">
                        <a:solidFill>
                          <a:srgbClr val="000000"/>
                        </a:solidFill>
                        <a:latin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hMerge="1">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r>
                        <a:rPr lang="zh-CN" sz="1400" b="1" i="0" u="none" strike="noStrike" dirty="0">
                          <a:solidFill>
                            <a:srgbClr val="000000"/>
                          </a:solidFill>
                          <a:latin typeface="宋体" panose="02010600030101010101" pitchFamily="2" charset="-122"/>
                        </a:rPr>
                        <a:t>资源</a:t>
                      </a:r>
                      <a:endParaRPr lang="zh-CN" sz="1400" b="1" i="0" u="none" strike="noStrike" dirty="0">
                        <a:solidFill>
                          <a:srgbClr val="000000"/>
                        </a:solidFill>
                        <a:latin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r>
                        <a:rPr lang="zh-CN" sz="1400" b="1" i="0" u="none" strike="noStrike" dirty="0">
                          <a:solidFill>
                            <a:srgbClr val="000000"/>
                          </a:solidFill>
                          <a:latin typeface="宋体" panose="02010600030101010101" pitchFamily="2" charset="-122"/>
                        </a:rPr>
                        <a:t>详情</a:t>
                      </a:r>
                      <a:endParaRPr lang="zh-CN" sz="1400" b="1" i="0" u="none" strike="noStrike" dirty="0">
                        <a:solidFill>
                          <a:srgbClr val="000000"/>
                        </a:solidFill>
                        <a:latin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r>
                        <a:rPr lang="zh-CN" sz="1400" b="1" i="0" u="none" strike="noStrike" dirty="0">
                          <a:solidFill>
                            <a:srgbClr val="000000"/>
                          </a:solidFill>
                          <a:latin typeface="宋体" panose="02010600030101010101" pitchFamily="2" charset="-122"/>
                        </a:rPr>
                        <a:t>数量</a:t>
                      </a:r>
                      <a:endParaRPr lang="zh-CN" sz="1400" b="1" i="0" u="none" strike="noStrike" dirty="0">
                        <a:solidFill>
                          <a:srgbClr val="000000"/>
                        </a:solidFill>
                        <a:latin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320946">
                <a:tc rowSpan="4" gridSpan="2">
                  <a:txBody>
                    <a:bodyPr/>
                    <a:lstStyle/>
                    <a:p>
                      <a:pPr algn="ctr" fontAlgn="t"/>
                      <a:r>
                        <a:rPr lang="zh-CN" altLang="en-US" sz="1400" b="0" i="0" u="none" strike="noStrike" dirty="0">
                          <a:solidFill>
                            <a:srgbClr val="000000"/>
                          </a:solidFill>
                          <a:latin typeface="Arial" panose="020B0604020202020204"/>
                        </a:rPr>
                        <a:t>服务器端</a:t>
                      </a:r>
                      <a:endParaRPr lang="zh-CN" sz="1400" b="0" i="0" u="none" strike="noStrike" dirty="0">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hMerge="1">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altLang="en-US" sz="1400" b="0" i="0" u="none" strike="noStrike" dirty="0">
                          <a:solidFill>
                            <a:srgbClr val="000000"/>
                          </a:solidFill>
                          <a:latin typeface="Arial" panose="020B0604020202020204"/>
                        </a:rPr>
                        <a:t>操作系统</a:t>
                      </a:r>
                      <a:endParaRPr lang="zh-CN" sz="1400" b="0" i="0" u="none" strike="noStrike" dirty="0">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t" latinLnBrk="0" hangingPunct="1"/>
                      <a:r>
                        <a:rPr lang="en-US" altLang="zh-CN" sz="1400" b="0" i="0" u="none" strike="noStrike" kern="1200" dirty="0">
                          <a:solidFill>
                            <a:srgbClr val="000000"/>
                          </a:solidFill>
                          <a:latin typeface="Arial" panose="020B0604020202020204"/>
                          <a:ea typeface="+mn-ea"/>
                          <a:cs typeface="+mn-cs"/>
                        </a:rPr>
                        <a:t>Centos 6.5</a:t>
                      </a:r>
                      <a:r>
                        <a:rPr lang="zh-CN" altLang="zh-CN" sz="1400" b="0" i="0" u="none" strike="noStrike" kern="1200" dirty="0">
                          <a:solidFill>
                            <a:srgbClr val="000000"/>
                          </a:solidFill>
                          <a:latin typeface="Arial" panose="020B0604020202020204"/>
                          <a:ea typeface="+mn-ea"/>
                          <a:cs typeface="+mn-cs"/>
                        </a:rPr>
                        <a:t>及以上</a:t>
                      </a:r>
                      <a:endParaRPr lang="zh-CN" altLang="en-US" sz="1400" b="0" i="0" u="none" strike="noStrike" kern="1200" dirty="0">
                        <a:solidFill>
                          <a:srgbClr val="000000"/>
                        </a:solidFill>
                        <a:latin typeface="Arial" panose="020B0604020202020204"/>
                        <a:ea typeface="+mn-ea"/>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zh-CN" sz="1400" b="0" i="0" u="none" strike="noStrike" dirty="0">
                          <a:solidFill>
                            <a:srgbClr val="000000"/>
                          </a:solidFill>
                          <a:latin typeface="Arial" panose="020B0604020202020204"/>
                        </a:rPr>
                        <a:t>1</a:t>
                      </a:r>
                      <a:endParaRPr lang="zh-CN" sz="1400" b="0" i="0" u="none" strike="noStrike" dirty="0">
                        <a:solidFill>
                          <a:srgbClr val="000000"/>
                        </a:solidFill>
                        <a:latin typeface="Arial" panose="020B0604020202020204"/>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0675">
                <a:tc vMerge="1" gridSpan="2">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hMerge="1">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altLang="en-US" sz="1400" b="0" i="0" u="none" strike="noStrike" dirty="0">
                          <a:solidFill>
                            <a:srgbClr val="000000"/>
                          </a:solidFill>
                          <a:latin typeface="Arial" panose="020B0604020202020204"/>
                        </a:rPr>
                        <a:t>数据库</a:t>
                      </a:r>
                      <a:endParaRPr lang="zh-CN" sz="1400" b="0" i="0" u="none" strike="noStrike" dirty="0">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t" latinLnBrk="0" hangingPunct="1"/>
                      <a:r>
                        <a:rPr lang="en-US" altLang="zh-CN" sz="1400" b="0" i="0" u="none" strike="noStrike" kern="1200" dirty="0">
                          <a:solidFill>
                            <a:srgbClr val="000000"/>
                          </a:solidFill>
                          <a:latin typeface="Arial" panose="020B0604020202020204"/>
                          <a:ea typeface="+mn-ea"/>
                          <a:cs typeface="+mn-cs"/>
                        </a:rPr>
                        <a:t>MySQL 5.6</a:t>
                      </a:r>
                      <a:endParaRPr lang="zh-CN" altLang="en-US" sz="1400" b="0" i="0" u="none" strike="noStrike" kern="1200" dirty="0">
                        <a:solidFill>
                          <a:srgbClr val="000000"/>
                        </a:solidFill>
                        <a:latin typeface="Arial" panose="020B0604020202020204"/>
                        <a:ea typeface="+mn-ea"/>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zh-CN" sz="1400" b="0" i="0" u="none" strike="noStrike">
                          <a:solidFill>
                            <a:srgbClr val="000000"/>
                          </a:solidFill>
                          <a:latin typeface="Arial" panose="020B0604020202020204"/>
                        </a:rPr>
                        <a:t>1</a:t>
                      </a:r>
                      <a:endParaRPr lang="zh-CN" sz="1400" b="0" i="0" u="none" strike="noStrike">
                        <a:solidFill>
                          <a:srgbClr val="000000"/>
                        </a:solidFill>
                        <a:latin typeface="Arial" panose="020B0604020202020204"/>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0946">
                <a:tc vMerge="1" gridSpan="2">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hMerge="1">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t" latinLnBrk="0" hangingPunct="1"/>
                      <a:r>
                        <a:rPr lang="en-US" altLang="zh-CN" sz="1400" b="0" i="0" u="none" strike="noStrike" kern="1200" dirty="0">
                          <a:solidFill>
                            <a:srgbClr val="000000"/>
                          </a:solidFill>
                          <a:latin typeface="Arial" panose="020B0604020202020204"/>
                          <a:ea typeface="+mn-ea"/>
                          <a:cs typeface="+mn-cs"/>
                        </a:rPr>
                        <a:t>Java</a:t>
                      </a:r>
                      <a:r>
                        <a:rPr lang="zh-CN" altLang="en-US" sz="1400" b="0" i="0" u="none" strike="noStrike" kern="1200" dirty="0">
                          <a:solidFill>
                            <a:srgbClr val="000000"/>
                          </a:solidFill>
                          <a:latin typeface="Arial" panose="020B0604020202020204"/>
                          <a:ea typeface="+mn-ea"/>
                          <a:cs typeface="+mn-cs"/>
                        </a:rPr>
                        <a:t>运行环境</a:t>
                      </a:r>
                      <a:endParaRPr lang="zh-CN" altLang="en-US" sz="1400" b="0" i="0" u="none" strike="noStrike" kern="1200" dirty="0">
                        <a:solidFill>
                          <a:srgbClr val="000000"/>
                        </a:solidFill>
                        <a:latin typeface="Arial" panose="020B0604020202020204"/>
                        <a:ea typeface="+mn-ea"/>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t" latinLnBrk="0" hangingPunct="1"/>
                      <a:r>
                        <a:rPr lang="en-US" altLang="zh-CN" sz="1400" b="0" i="0" u="none" strike="noStrike" kern="1200" dirty="0">
                          <a:solidFill>
                            <a:srgbClr val="000000"/>
                          </a:solidFill>
                          <a:latin typeface="Arial" panose="020B0604020202020204"/>
                          <a:ea typeface="+mn-ea"/>
                          <a:cs typeface="+mn-cs"/>
                        </a:rPr>
                        <a:t>JDK 1.5</a:t>
                      </a:r>
                      <a:r>
                        <a:rPr lang="zh-CN" altLang="zh-CN" sz="1400" b="0" i="0" u="none" strike="noStrike" kern="1200" dirty="0">
                          <a:solidFill>
                            <a:srgbClr val="000000"/>
                          </a:solidFill>
                          <a:latin typeface="Arial" panose="020B0604020202020204"/>
                          <a:ea typeface="+mn-ea"/>
                          <a:cs typeface="+mn-cs"/>
                        </a:rPr>
                        <a:t>及以上</a:t>
                      </a:r>
                      <a:endParaRPr lang="zh-CN" altLang="en-US" sz="1400" b="0" i="0" u="none" strike="noStrike" kern="1200" dirty="0">
                        <a:solidFill>
                          <a:srgbClr val="000000"/>
                        </a:solidFill>
                        <a:latin typeface="Arial" panose="020B0604020202020204"/>
                        <a:ea typeface="+mn-ea"/>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zh-CN" sz="1400" b="0" i="0" u="none" strike="noStrike">
                          <a:solidFill>
                            <a:srgbClr val="000000"/>
                          </a:solidFill>
                          <a:latin typeface="Arial" panose="020B0604020202020204"/>
                        </a:rPr>
                        <a:t>1</a:t>
                      </a:r>
                      <a:endParaRPr lang="zh-CN" sz="1400" b="0" i="0" u="none" strike="noStrike">
                        <a:solidFill>
                          <a:srgbClr val="000000"/>
                        </a:solidFill>
                        <a:latin typeface="Arial" panose="020B0604020202020204"/>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458">
                <a:tc vMerge="1" gridSpan="2">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hMerge="1">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t" latinLnBrk="0" hangingPunct="1"/>
                      <a:r>
                        <a:rPr lang="en-GB" altLang="zh-CN" sz="1400" b="0" i="0" u="none" strike="noStrike" kern="1200" dirty="0">
                          <a:solidFill>
                            <a:srgbClr val="000000"/>
                          </a:solidFill>
                          <a:latin typeface="Arial" panose="020B0604020202020204"/>
                          <a:ea typeface="+mn-ea"/>
                          <a:cs typeface="+mn-cs"/>
                        </a:rPr>
                        <a:t>Web</a:t>
                      </a:r>
                      <a:r>
                        <a:rPr lang="zh-CN" altLang="zh-CN" sz="1400" b="0" i="0" u="none" strike="noStrike" kern="1200" dirty="0">
                          <a:solidFill>
                            <a:srgbClr val="000000"/>
                          </a:solidFill>
                          <a:latin typeface="Arial" panose="020B0604020202020204"/>
                          <a:ea typeface="+mn-ea"/>
                          <a:cs typeface="+mn-cs"/>
                        </a:rPr>
                        <a:t>服务器</a:t>
                      </a:r>
                      <a:endParaRPr lang="zh-CN" altLang="en-US" sz="1400" b="0" i="0" u="none" strike="noStrike" kern="1200" dirty="0">
                        <a:solidFill>
                          <a:srgbClr val="000000"/>
                        </a:solidFill>
                        <a:latin typeface="Arial" panose="020B0604020202020204"/>
                        <a:ea typeface="+mn-ea"/>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fontAlgn="t" latinLnBrk="0" hangingPunct="1"/>
                      <a:r>
                        <a:rPr lang="en-US" altLang="zh-CN" sz="1400" b="0" i="0" u="none" strike="noStrike" kern="1200" dirty="0">
                          <a:solidFill>
                            <a:srgbClr val="000000"/>
                          </a:solidFill>
                          <a:latin typeface="Arial" panose="020B0604020202020204"/>
                          <a:ea typeface="+mn-ea"/>
                          <a:cs typeface="+mn-cs"/>
                        </a:rPr>
                        <a:t>Tomcat 8</a:t>
                      </a:r>
                      <a:endParaRPr lang="zh-CN" altLang="en-US" sz="1400" b="0" i="0" u="none" strike="noStrike" kern="1200" dirty="0">
                        <a:solidFill>
                          <a:srgbClr val="000000"/>
                        </a:solidFill>
                        <a:latin typeface="Arial" panose="020B0604020202020204"/>
                        <a:ea typeface="+mn-ea"/>
                        <a:cs typeface="+mn-cs"/>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zh-CN" sz="1400" b="0" i="0" u="none" strike="noStrike" dirty="0">
                          <a:solidFill>
                            <a:srgbClr val="000000"/>
                          </a:solidFill>
                          <a:latin typeface="Arial" panose="020B0604020202020204"/>
                        </a:rPr>
                        <a:t>1</a:t>
                      </a:r>
                      <a:endParaRPr lang="zh-CN" sz="1400" b="0" i="0" u="none" strike="noStrike" dirty="0">
                        <a:solidFill>
                          <a:srgbClr val="000000"/>
                        </a:solidFill>
                        <a:latin typeface="Arial" panose="020B0604020202020204"/>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6117">
                <a:tc rowSpan="4">
                  <a:txBody>
                    <a:bodyPr/>
                    <a:lstStyle/>
                    <a:p>
                      <a:pPr algn="ctr" fontAlgn="t"/>
                      <a:endParaRPr lang="en-US" altLang="zh-CN" sz="1400" b="0" i="0" u="none" strike="noStrike" dirty="0">
                        <a:solidFill>
                          <a:srgbClr val="000000"/>
                        </a:solidFill>
                        <a:latin typeface="Arial" panose="020B0604020202020204"/>
                      </a:endParaRPr>
                    </a:p>
                    <a:p>
                      <a:pPr algn="ctr" fontAlgn="t"/>
                      <a:r>
                        <a:rPr lang="zh-CN" altLang="en-US" sz="1400" b="0" i="0" u="none" strike="noStrike" dirty="0">
                          <a:solidFill>
                            <a:srgbClr val="000000"/>
                          </a:solidFill>
                          <a:latin typeface="Arial" panose="020B0604020202020204"/>
                        </a:rPr>
                        <a:t>客户端</a:t>
                      </a:r>
                      <a:endParaRPr lang="zh-CN" sz="1400" b="0" i="0" u="none" strike="noStrike" dirty="0">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altLang="zh-CN" sz="1400" b="0" i="0" u="none" strike="noStrike" dirty="0">
                          <a:solidFill>
                            <a:srgbClr val="000000"/>
                          </a:solidFill>
                          <a:latin typeface="Arial" panose="020B0604020202020204"/>
                        </a:rPr>
                        <a:t>BS</a:t>
                      </a:r>
                      <a:r>
                        <a:rPr lang="zh-CN" altLang="en-US" sz="1400" b="0" i="0" u="none" strike="noStrike" dirty="0">
                          <a:solidFill>
                            <a:srgbClr val="000000"/>
                          </a:solidFill>
                          <a:latin typeface="Arial" panose="020B0604020202020204"/>
                        </a:rPr>
                        <a:t>架构</a:t>
                      </a:r>
                      <a:endParaRPr lang="zh-CN" sz="1400" b="0" i="0" u="none" strike="noStrike" dirty="0">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zh-CN" altLang="en-US" sz="1400" b="0" i="0" u="none" strike="noStrike" dirty="0">
                          <a:solidFill>
                            <a:srgbClr val="000000"/>
                          </a:solidFill>
                          <a:latin typeface="Arial" panose="020B0604020202020204"/>
                        </a:rPr>
                        <a:t>操作系统</a:t>
                      </a:r>
                      <a:endParaRPr lang="zh-CN" altLang="zh-CN" sz="1400" b="0" i="0" u="none" strike="noStrike" dirty="0">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en-US" altLang="zh-CN" sz="1400" b="0" i="0" u="none" strike="noStrike" dirty="0">
                          <a:solidFill>
                            <a:srgbClr val="000000"/>
                          </a:solidFill>
                          <a:latin typeface="Arial" panose="020B0604020202020204"/>
                        </a:rPr>
                        <a:t>Windows10</a:t>
                      </a:r>
                      <a:endParaRPr lang="zh-CN" altLang="zh-CN" sz="1400" b="0" i="0" u="none" strike="noStrike" dirty="0">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1400" b="0" i="0" u="none" strike="noStrike" dirty="0">
                          <a:solidFill>
                            <a:srgbClr val="000000"/>
                          </a:solidFill>
                          <a:latin typeface="Arial" panose="020B0604020202020204"/>
                        </a:rPr>
                        <a:t>1</a:t>
                      </a:r>
                      <a:endParaRPr lang="zh-CN" sz="1400" b="0" i="0" u="none" strike="noStrike" dirty="0">
                        <a:solidFill>
                          <a:srgbClr val="000000"/>
                        </a:solidFill>
                        <a:latin typeface="Arial" panose="020B0604020202020204"/>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252">
                <a:tc vMerge="1">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400" b="0" i="0" u="none" strike="noStrike" dirty="0">
                          <a:solidFill>
                            <a:srgbClr val="000000"/>
                          </a:solidFill>
                          <a:latin typeface="Arial" panose="020B0604020202020204"/>
                        </a:rPr>
                        <a:t>浏览器</a:t>
                      </a:r>
                      <a:endParaRPr lang="zh-CN" sz="1400" b="0" i="0" u="none" strike="noStrike" dirty="0">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400" b="0" i="0" u="none" strike="noStrike" dirty="0">
                          <a:solidFill>
                            <a:srgbClr val="000000"/>
                          </a:solidFill>
                          <a:latin typeface="Arial" panose="020B0604020202020204"/>
                        </a:rPr>
                        <a:t>IE（多版本）、FireFox、Chrome</a:t>
                      </a:r>
                      <a:endParaRPr lang="zh-CN" sz="1400" b="0" i="0" u="none" strike="noStrike" dirty="0">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1400" b="0" i="0" u="none" strike="noStrike" dirty="0">
                          <a:solidFill>
                            <a:srgbClr val="000000"/>
                          </a:solidFill>
                          <a:latin typeface="Arial" panose="020B0604020202020204"/>
                        </a:rPr>
                        <a:t>1</a:t>
                      </a:r>
                      <a:endParaRPr lang="zh-CN" sz="1400" b="0" i="0" u="none" strike="noStrike" dirty="0">
                        <a:solidFill>
                          <a:srgbClr val="000000"/>
                        </a:solidFill>
                        <a:latin typeface="Arial" panose="020B0604020202020204"/>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2145">
                <a:tc vMerge="1">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t"/>
                      <a:r>
                        <a:rPr lang="en-US" altLang="zh-CN" sz="1400" b="0" i="0" u="none" strike="noStrike" dirty="0">
                          <a:solidFill>
                            <a:srgbClr val="000000"/>
                          </a:solidFill>
                          <a:latin typeface="Arial" panose="020B0604020202020204"/>
                        </a:rPr>
                        <a:t>CS</a:t>
                      </a:r>
                      <a:r>
                        <a:rPr lang="zh-CN" altLang="en-US" sz="1400" b="0" i="0" u="none" strike="noStrike" dirty="0">
                          <a:solidFill>
                            <a:srgbClr val="000000"/>
                          </a:solidFill>
                          <a:latin typeface="Arial" panose="020B0604020202020204"/>
                        </a:rPr>
                        <a:t>架构</a:t>
                      </a:r>
                      <a:endParaRPr lang="zh-CN" sz="1400" b="0" i="0" u="none" strike="noStrike" dirty="0">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zh-CN" altLang="en-US" sz="1400" b="0" i="0" u="none" strike="noStrike" dirty="0">
                          <a:solidFill>
                            <a:srgbClr val="000000"/>
                          </a:solidFill>
                          <a:latin typeface="Arial" panose="020B0604020202020204"/>
                        </a:rPr>
                        <a:t>挑选不同的机型</a:t>
                      </a:r>
                      <a:endParaRPr lang="zh-CN" altLang="zh-CN" sz="1400" b="0" i="0" u="none" strike="noStrike" dirty="0">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altLang="en-US" sz="1400" b="0" i="0" u="none" strike="noStrike" dirty="0">
                          <a:solidFill>
                            <a:srgbClr val="000000"/>
                          </a:solidFill>
                          <a:latin typeface="Arial" panose="020B0604020202020204"/>
                        </a:rPr>
                        <a:t>操作系统</a:t>
                      </a:r>
                      <a:endParaRPr lang="en-US" altLang="zh-CN" sz="1400" b="0" i="0" u="none" strike="noStrike" dirty="0">
                        <a:solidFill>
                          <a:srgbClr val="000000"/>
                        </a:solidFill>
                        <a:latin typeface="Arial" panose="020B0604020202020204"/>
                      </a:endParaRPr>
                    </a:p>
                    <a:p>
                      <a:pPr algn="l" fontAlgn="t"/>
                      <a:r>
                        <a:rPr lang="en-US" altLang="zh-CN" sz="1400" b="0" i="0" u="none" strike="noStrike" dirty="0">
                          <a:solidFill>
                            <a:srgbClr val="000000"/>
                          </a:solidFill>
                          <a:latin typeface="Arial" panose="020B0604020202020204"/>
                        </a:rPr>
                        <a:t>PC</a:t>
                      </a:r>
                      <a:r>
                        <a:rPr lang="zh-CN" altLang="en-US" sz="1400" b="0" i="0" u="none" strike="noStrike" dirty="0">
                          <a:solidFill>
                            <a:srgbClr val="000000"/>
                          </a:solidFill>
                          <a:latin typeface="Arial" panose="020B0604020202020204"/>
                        </a:rPr>
                        <a:t>：</a:t>
                      </a:r>
                      <a:r>
                        <a:rPr lang="en-US" altLang="zh-CN" sz="1400" b="0" i="0" u="none" strike="noStrike" dirty="0">
                          <a:solidFill>
                            <a:srgbClr val="000000"/>
                          </a:solidFill>
                          <a:latin typeface="Arial" panose="020B0604020202020204"/>
                        </a:rPr>
                        <a:t>Windows 10</a:t>
                      </a:r>
                      <a:endParaRPr lang="en-US" altLang="zh-CN" sz="1400" b="0" i="0" u="none" strike="noStrike" dirty="0">
                        <a:solidFill>
                          <a:srgbClr val="000000"/>
                        </a:solidFill>
                        <a:latin typeface="Arial" panose="020B0604020202020204"/>
                      </a:endParaRPr>
                    </a:p>
                    <a:p>
                      <a:pPr algn="l" fontAlgn="t"/>
                      <a:r>
                        <a:rPr lang="zh-CN" altLang="en-US" sz="1400" b="0" i="0" u="none" strike="noStrike" dirty="0">
                          <a:solidFill>
                            <a:srgbClr val="000000"/>
                          </a:solidFill>
                          <a:latin typeface="Arial" panose="020B0604020202020204"/>
                        </a:rPr>
                        <a:t>移动终端：</a:t>
                      </a:r>
                      <a:r>
                        <a:rPr lang="en-US" altLang="zh-CN" sz="1400" b="0" i="0" u="none" strike="noStrike" dirty="0">
                          <a:solidFill>
                            <a:srgbClr val="000000"/>
                          </a:solidFill>
                          <a:latin typeface="Arial" panose="020B0604020202020204"/>
                        </a:rPr>
                        <a:t>Android</a:t>
                      </a:r>
                      <a:r>
                        <a:rPr lang="zh-CN" altLang="en-US" sz="1400" b="0" i="0" u="none" strike="noStrike" dirty="0">
                          <a:solidFill>
                            <a:srgbClr val="000000"/>
                          </a:solidFill>
                          <a:latin typeface="Arial" panose="020B0604020202020204"/>
                        </a:rPr>
                        <a:t>、</a:t>
                      </a:r>
                      <a:r>
                        <a:rPr lang="en-US" altLang="zh-CN" sz="1400" b="0" i="0" u="none" strike="noStrike" dirty="0">
                          <a:solidFill>
                            <a:srgbClr val="000000"/>
                          </a:solidFill>
                          <a:latin typeface="Arial" panose="020B0604020202020204"/>
                        </a:rPr>
                        <a:t>IOS</a:t>
                      </a:r>
                      <a:endParaRPr lang="zh-CN" sz="1400" b="0" i="0" u="none" strike="noStrike" dirty="0">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zh-CN" sz="1400" b="0" i="0" u="none" strike="noStrike" dirty="0">
                          <a:solidFill>
                            <a:srgbClr val="000000"/>
                          </a:solidFill>
                          <a:latin typeface="Arial" panose="020B0604020202020204"/>
                        </a:rPr>
                        <a:t>1</a:t>
                      </a:r>
                      <a:endParaRPr lang="zh-CN" sz="1400" b="0" i="0" u="none" strike="noStrike" dirty="0">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8928">
                <a:tc v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zh-CN" altLang="en-US" sz="1400" b="0" i="0" u="none" strike="noStrike" dirty="0">
                          <a:solidFill>
                            <a:srgbClr val="000000"/>
                          </a:solidFill>
                          <a:latin typeface="Arial" panose="020B0604020202020204"/>
                        </a:rPr>
                        <a:t>屏幕大小、分辨率</a:t>
                      </a:r>
                      <a:endParaRPr lang="zh-CN" sz="1400" b="0" i="0" u="none" strike="noStrike" dirty="0">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1400" b="0" i="0" u="none" strike="noStrike" dirty="0">
                          <a:solidFill>
                            <a:srgbClr val="000000"/>
                          </a:solidFill>
                          <a:latin typeface="Arial" panose="020B0604020202020204"/>
                        </a:rPr>
                        <a:t>1</a:t>
                      </a:r>
                      <a:endParaRPr lang="zh-CN" sz="1400" b="0" i="0" u="none" strike="noStrike" dirty="0">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测试开始</a:t>
            </a:r>
            <a:r>
              <a:rPr lang="en-US" altLang="zh-CN" dirty="0"/>
              <a:t>/</a:t>
            </a:r>
            <a:r>
              <a:rPr lang="zh-CN" altLang="en-US" dirty="0"/>
              <a:t>结束条件</a:t>
            </a:r>
            <a:endParaRPr lang="zh-CN" altLang="en-US" dirty="0"/>
          </a:p>
        </p:txBody>
      </p:sp>
      <p:sp>
        <p:nvSpPr>
          <p:cNvPr id="4" name="Rectangle 3"/>
          <p:cNvSpPr txBox="1">
            <a:spLocks noChangeArrowheads="1"/>
          </p:cNvSpPr>
          <p:nvPr/>
        </p:nvSpPr>
        <p:spPr>
          <a:xfrm>
            <a:off x="1415480" y="1484784"/>
            <a:ext cx="8642381" cy="4429156"/>
          </a:xfrm>
          <a:prstGeom prst="rect">
            <a:avLst/>
          </a:prstGeom>
        </p:spPr>
        <p:txBody>
          <a:bodyPr/>
          <a:lstStyle/>
          <a:p>
            <a:pPr lvl="0">
              <a:spcBef>
                <a:spcPct val="20000"/>
              </a:spcBef>
              <a:buSzPct val="80000"/>
              <a:buFont typeface="Wingdings" panose="05000000000000000000" pitchFamily="2" charset="2"/>
              <a:buChar char="p"/>
              <a:defRPr/>
            </a:pPr>
            <a:r>
              <a:rPr lang="zh-CN" altLang="en-US" sz="2400" dirty="0">
                <a:latin typeface="+mj-ea"/>
                <a:ea typeface="+mj-ea"/>
              </a:rPr>
              <a:t> 启动条件：</a:t>
            </a:r>
            <a:endParaRPr lang="en-US" altLang="zh-CN" sz="2400" dirty="0">
              <a:latin typeface="+mj-ea"/>
              <a:ea typeface="+mj-ea"/>
            </a:endParaRPr>
          </a:p>
          <a:p>
            <a:pPr lvl="0">
              <a:spcBef>
                <a:spcPct val="20000"/>
              </a:spcBef>
              <a:buSzPct val="80000"/>
              <a:defRPr/>
            </a:pPr>
            <a:r>
              <a:rPr lang="zh-CN" altLang="en-US" sz="2400" dirty="0"/>
              <a:t>        </a:t>
            </a:r>
            <a:r>
              <a:rPr lang="zh-CN" altLang="en-US" sz="2000" dirty="0"/>
              <a:t>软件测试是在项目启动、需求分析开始时随之启动。</a:t>
            </a:r>
            <a:endParaRPr lang="en-US" altLang="zh-CN" sz="2000" dirty="0"/>
          </a:p>
          <a:p>
            <a:pPr lvl="0">
              <a:spcBef>
                <a:spcPct val="20000"/>
              </a:spcBef>
              <a:buSzPct val="80000"/>
              <a:defRPr/>
            </a:pPr>
            <a:endParaRPr lang="en-US" altLang="zh-CN" sz="2400" dirty="0">
              <a:latin typeface="+mj-ea"/>
              <a:ea typeface="+mj-ea"/>
            </a:endParaRPr>
          </a:p>
          <a:p>
            <a:pPr lvl="0">
              <a:spcBef>
                <a:spcPct val="20000"/>
              </a:spcBef>
              <a:buSzPct val="80000"/>
              <a:buFont typeface="Wingdings" panose="05000000000000000000" pitchFamily="2" charset="2"/>
              <a:buChar char="p"/>
              <a:defRPr/>
            </a:pPr>
            <a:r>
              <a:rPr lang="zh-CN" altLang="en-US" sz="2400" dirty="0">
                <a:latin typeface="+mj-ea"/>
                <a:ea typeface="+mj-ea"/>
              </a:rPr>
              <a:t> 结束条件：</a:t>
            </a:r>
            <a:endParaRPr lang="en-US" altLang="zh-CN" sz="2400" dirty="0">
              <a:latin typeface="+mj-ea"/>
              <a:ea typeface="+mj-ea"/>
            </a:endParaRPr>
          </a:p>
          <a:p>
            <a:pPr>
              <a:spcBef>
                <a:spcPct val="20000"/>
              </a:spcBef>
              <a:buSzPct val="80000"/>
              <a:defRPr/>
            </a:pPr>
            <a:r>
              <a:rPr lang="zh-CN" altLang="en-US" sz="2000" dirty="0"/>
              <a:t>         需求覆盖率、用例执行率、缺陷遗留率、达到预定质量目标。</a:t>
            </a:r>
            <a:endParaRPr lang="en-US" altLang="zh-CN" sz="2000" dirty="0"/>
          </a:p>
          <a:p>
            <a:pPr>
              <a:spcBef>
                <a:spcPct val="20000"/>
              </a:spcBef>
              <a:buSzPct val="80000"/>
              <a:defRPr/>
            </a:pPr>
            <a:endParaRPr lang="en-US" altLang="zh-CN" sz="2000" dirty="0"/>
          </a:p>
          <a:p>
            <a:pPr>
              <a:spcBef>
                <a:spcPct val="20000"/>
              </a:spcBef>
              <a:buSzPct val="80000"/>
              <a:defRPr/>
            </a:pPr>
            <a:r>
              <a:rPr lang="zh-CN" altLang="en-US" sz="1600" dirty="0"/>
              <a:t>（备注：每个公司流程不一样，制定的质量标准 也是不一样的，不过大同小异，以以上条件为基准。）</a:t>
            </a:r>
            <a:endParaRPr lang="zh-CN" altLang="en-US" sz="1600" dirty="0"/>
          </a:p>
          <a:p>
            <a:pPr lvl="0">
              <a:spcBef>
                <a:spcPct val="20000"/>
              </a:spcBef>
              <a:buSzPct val="80000"/>
              <a:defRPr/>
            </a:pPr>
            <a:endParaRPr lang="en-US" altLang="zh-CN" sz="2400" dirty="0">
              <a:latin typeface="+mj-ea"/>
              <a:ea typeface="+mj-ea"/>
            </a:endParaRPr>
          </a:p>
          <a:p>
            <a:pPr lvl="0">
              <a:spcBef>
                <a:spcPct val="20000"/>
              </a:spcBef>
              <a:buSzPct val="80000"/>
              <a:defRPr/>
            </a:pPr>
            <a:r>
              <a:rPr lang="en-US" altLang="zh-CN" sz="2400" dirty="0">
                <a:latin typeface="+mj-ea"/>
                <a:ea typeface="+mj-ea"/>
              </a:rPr>
              <a:t>  </a:t>
            </a:r>
            <a:endParaRPr lang="zh-CN" altLang="en-US" sz="2400" dirty="0">
              <a:latin typeface="+mj-ea"/>
              <a:ea typeface="+mj-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测试进度与跟踪</a:t>
            </a:r>
            <a:endParaRPr lang="zh-CN" altLang="en-US" dirty="0"/>
          </a:p>
        </p:txBody>
      </p:sp>
      <p:graphicFrame>
        <p:nvGraphicFramePr>
          <p:cNvPr id="4" name="表格 3"/>
          <p:cNvGraphicFramePr>
            <a:graphicFrameLocks noGrp="1"/>
          </p:cNvGraphicFramePr>
          <p:nvPr>
            <p:custDataLst>
              <p:tags r:id="rId1"/>
            </p:custDataLst>
          </p:nvPr>
        </p:nvGraphicFramePr>
        <p:xfrm>
          <a:off x="1703512" y="1556792"/>
          <a:ext cx="8568690" cy="4164965"/>
        </p:xfrm>
        <a:graphic>
          <a:graphicData uri="http://schemas.openxmlformats.org/drawingml/2006/table">
            <a:tbl>
              <a:tblPr/>
              <a:tblGrid>
                <a:gridCol w="2016223"/>
                <a:gridCol w="1077982"/>
                <a:gridCol w="1716405"/>
                <a:gridCol w="1602378"/>
                <a:gridCol w="1077982"/>
                <a:gridCol w="1077982"/>
              </a:tblGrid>
              <a:tr h="522058">
                <a:tc rowSpan="2">
                  <a:txBody>
                    <a:bodyPr/>
                    <a:lstStyle/>
                    <a:p>
                      <a:pPr algn="ctr" fontAlgn="ctr"/>
                      <a:r>
                        <a:rPr lang="zh-CN" sz="1400" b="1" i="0" u="none" strike="noStrike" dirty="0">
                          <a:solidFill>
                            <a:srgbClr val="000000"/>
                          </a:solidFill>
                          <a:latin typeface="宋体" panose="02010600030101010101" pitchFamily="2" charset="-122"/>
                        </a:rPr>
                        <a:t>任务</a:t>
                      </a:r>
                      <a:endParaRPr lang="zh-CN" sz="1400" b="1" i="0" u="none" strike="noStrike" dirty="0">
                        <a:solidFill>
                          <a:srgbClr val="000000"/>
                        </a:solidFill>
                        <a:latin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rowSpan="2">
                  <a:txBody>
                    <a:bodyPr/>
                    <a:lstStyle/>
                    <a:p>
                      <a:pPr algn="ctr" fontAlgn="ctr"/>
                      <a:r>
                        <a:rPr lang="zh-CN" sz="1400" b="1" i="0" u="none" strike="noStrike" dirty="0">
                          <a:solidFill>
                            <a:srgbClr val="000000"/>
                          </a:solidFill>
                          <a:latin typeface="宋体" panose="02010600030101010101" pitchFamily="2" charset="-122"/>
                        </a:rPr>
                        <a:t>工作日</a:t>
                      </a:r>
                      <a:endParaRPr lang="zh-CN" sz="1400" b="1" i="0" u="none" strike="noStrike" dirty="0">
                        <a:solidFill>
                          <a:srgbClr val="000000"/>
                        </a:solidFill>
                        <a:latin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gridSpan="2">
                  <a:txBody>
                    <a:bodyPr/>
                    <a:lstStyle/>
                    <a:p>
                      <a:pPr algn="ctr" fontAlgn="ctr"/>
                      <a:r>
                        <a:rPr lang="zh-CN" sz="1400" b="1" i="0" u="none" strike="noStrike" dirty="0">
                          <a:solidFill>
                            <a:srgbClr val="000000"/>
                          </a:solidFill>
                          <a:latin typeface="宋体" panose="02010600030101010101" pitchFamily="2" charset="-122"/>
                        </a:rPr>
                        <a:t>时间计划</a:t>
                      </a:r>
                      <a:endParaRPr lang="zh-CN" sz="1400" b="1" i="0" u="none" strike="noStrike" dirty="0">
                        <a:solidFill>
                          <a:srgbClr val="000000"/>
                        </a:solidFill>
                        <a:latin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hMerge="1">
                  <a:tcPr/>
                </a:tc>
                <a:tc rowSpan="2">
                  <a:txBody>
                    <a:bodyPr/>
                    <a:lstStyle/>
                    <a:p>
                      <a:pPr algn="ctr" fontAlgn="ctr"/>
                      <a:r>
                        <a:rPr lang="zh-CN" sz="1400" b="1" i="0" u="none" strike="noStrike">
                          <a:solidFill>
                            <a:srgbClr val="000000"/>
                          </a:solidFill>
                          <a:latin typeface="宋体" panose="02010600030101010101" pitchFamily="2" charset="-122"/>
                        </a:rPr>
                        <a:t>责任人</a:t>
                      </a:r>
                      <a:endParaRPr lang="zh-CN" sz="1400" b="1" i="0" u="none" strike="noStrike">
                        <a:solidFill>
                          <a:srgbClr val="000000"/>
                        </a:solidFill>
                        <a:latin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rowSpan="2">
                  <a:txBody>
                    <a:bodyPr/>
                    <a:lstStyle/>
                    <a:p>
                      <a:pPr algn="ctr" fontAlgn="ctr"/>
                      <a:r>
                        <a:rPr lang="zh-CN" sz="1400" b="1" i="0" u="none" strike="noStrike">
                          <a:solidFill>
                            <a:srgbClr val="000000"/>
                          </a:solidFill>
                          <a:latin typeface="宋体" panose="02010600030101010101" pitchFamily="2" charset="-122"/>
                        </a:rPr>
                        <a:t>备注</a:t>
                      </a:r>
                      <a:endParaRPr lang="zh-CN" sz="1400" b="1" i="0" u="none" strike="noStrike">
                        <a:solidFill>
                          <a:srgbClr val="000000"/>
                        </a:solidFill>
                        <a:latin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522058">
                <a:tc vMerge="1">
                  <a:tcPr/>
                </a:tc>
                <a:tc vMerge="1">
                  <a:tcPr/>
                </a:tc>
                <a:tc>
                  <a:txBody>
                    <a:bodyPr/>
                    <a:lstStyle/>
                    <a:p>
                      <a:pPr algn="ctr" fontAlgn="ctr"/>
                      <a:r>
                        <a:rPr lang="zh-CN" sz="1400" b="1" i="0" u="none" strike="noStrike">
                          <a:solidFill>
                            <a:srgbClr val="000000"/>
                          </a:solidFill>
                          <a:latin typeface="宋体" panose="02010600030101010101" pitchFamily="2" charset="-122"/>
                        </a:rPr>
                        <a:t>开始日期</a:t>
                      </a:r>
                      <a:endParaRPr lang="zh-CN" sz="1400" b="1" i="0" u="none" strike="noStrike">
                        <a:solidFill>
                          <a:srgbClr val="000000"/>
                        </a:solidFill>
                        <a:latin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ctr"/>
                      <a:r>
                        <a:rPr lang="zh-CN" sz="1400" b="1" i="0" u="none" strike="noStrike" dirty="0">
                          <a:solidFill>
                            <a:srgbClr val="000000"/>
                          </a:solidFill>
                          <a:latin typeface="宋体" panose="02010600030101010101" pitchFamily="2" charset="-122"/>
                        </a:rPr>
                        <a:t>结束日期</a:t>
                      </a:r>
                      <a:endParaRPr lang="zh-CN" sz="1400" b="1" i="0" u="none" strike="noStrike" dirty="0">
                        <a:solidFill>
                          <a:srgbClr val="000000"/>
                        </a:solidFill>
                        <a:latin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vMerge="1">
                  <a:tcPr/>
                </a:tc>
                <a:tc vMerge="1">
                  <a:tcPr/>
                </a:tc>
              </a:tr>
              <a:tr h="522058">
                <a:tc>
                  <a:txBody>
                    <a:bodyPr/>
                    <a:lstStyle/>
                    <a:p>
                      <a:pPr algn="l" fontAlgn="ctr"/>
                      <a:r>
                        <a:rPr lang="zh-CN" sz="1400" b="0" i="0" u="none" strike="noStrike" dirty="0">
                          <a:solidFill>
                            <a:srgbClr val="000000"/>
                          </a:solidFill>
                          <a:latin typeface="宋体" panose="02010600030101010101" pitchFamily="2" charset="-122"/>
                        </a:rPr>
                        <a:t>测试需求分析</a:t>
                      </a:r>
                      <a:endParaRPr lang="zh-CN" sz="1400" b="0" i="0" u="none" strike="noStrike" dirty="0">
                        <a:solidFill>
                          <a:srgbClr val="000000"/>
                        </a:solidFill>
                        <a:latin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latin typeface="Arial" panose="020B0604020202020204"/>
                        </a:rPr>
                        <a:t>1</a:t>
                      </a:r>
                      <a:endParaRPr lang="zh-CN" sz="1400" b="1" i="0" u="none" strike="noStrike">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Arial" panose="020B0604020202020204"/>
                        </a:rPr>
                        <a:t>2012/11/28</a:t>
                      </a:r>
                      <a:endParaRPr lang="zh-CN" sz="1400" b="0" i="0" u="none" strike="noStrike">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Arial" panose="020B0604020202020204"/>
                        </a:rPr>
                        <a:t>2012/11/29</a:t>
                      </a:r>
                      <a:endParaRPr lang="zh-CN" sz="1400" b="0" i="0" u="none" strike="noStrike">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400" b="0" i="0" u="none" strike="noStrike" dirty="0">
                          <a:solidFill>
                            <a:srgbClr val="000000"/>
                          </a:solidFill>
                          <a:latin typeface="Arial" panose="020B0604020202020204"/>
                        </a:rPr>
                        <a:t>XXX</a:t>
                      </a:r>
                      <a:endParaRPr lang="zh-CN" sz="1400" b="0" i="0" u="none" strike="noStrike" dirty="0">
                        <a:solidFill>
                          <a:srgbClr val="000000"/>
                        </a:solidFill>
                        <a:latin typeface="Arial" panose="020B0604020202020204"/>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latin typeface="Arial" panose="020B0604020202020204"/>
                        </a:rPr>
                        <a:t>　</a:t>
                      </a:r>
                      <a:endParaRPr lang="zh-CN" sz="1400" b="1" i="0" u="none" strike="noStrike">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0540">
                <a:tc>
                  <a:txBody>
                    <a:bodyPr/>
                    <a:lstStyle/>
                    <a:p>
                      <a:pPr algn="l" fontAlgn="ctr"/>
                      <a:r>
                        <a:rPr lang="zh-CN" sz="1400" b="0" i="0" u="none" strike="noStrike" dirty="0">
                          <a:solidFill>
                            <a:srgbClr val="000000"/>
                          </a:solidFill>
                          <a:latin typeface="宋体" panose="02010600030101010101" pitchFamily="2" charset="-122"/>
                        </a:rPr>
                        <a:t>编写测试计划</a:t>
                      </a:r>
                      <a:endParaRPr lang="zh-CN" sz="1400" b="0" i="0" u="none" strike="noStrike" dirty="0">
                        <a:solidFill>
                          <a:srgbClr val="000000"/>
                        </a:solidFill>
                        <a:latin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Arial" panose="020B0604020202020204"/>
                        </a:rPr>
                        <a:t>1.5</a:t>
                      </a:r>
                      <a:endParaRPr lang="zh-CN" sz="1400" b="0" i="0" u="none" strike="noStrike">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Arial" panose="020B0604020202020204"/>
                        </a:rPr>
                        <a:t>2012/11/29</a:t>
                      </a:r>
                      <a:endParaRPr lang="zh-CN" sz="1400" b="0" i="0" u="none" strike="noStrike">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Arial" panose="020B0604020202020204"/>
                        </a:rPr>
                        <a:t>2012/11/30</a:t>
                      </a:r>
                      <a:endParaRPr lang="zh-CN" sz="1400" b="0" i="0" u="none" strike="noStrike">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400" b="0" i="0" u="none" strike="noStrike" dirty="0">
                          <a:solidFill>
                            <a:srgbClr val="000000"/>
                          </a:solidFill>
                          <a:latin typeface="Arial" panose="020B0604020202020204"/>
                        </a:rPr>
                        <a:t>XXX</a:t>
                      </a:r>
                      <a:endParaRPr lang="zh-CN" sz="1400" b="0" i="0" u="none" strike="noStrike" dirty="0">
                        <a:solidFill>
                          <a:srgbClr val="000000"/>
                        </a:solidFill>
                        <a:latin typeface="Arial" panose="020B0604020202020204"/>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latin typeface="Arial" panose="020B0604020202020204"/>
                        </a:rPr>
                        <a:t>　</a:t>
                      </a:r>
                      <a:endParaRPr lang="zh-CN" sz="1400" b="1" i="0" u="none" strike="noStrike">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1970">
                <a:tc>
                  <a:txBody>
                    <a:bodyPr/>
                    <a:lstStyle/>
                    <a:p>
                      <a:pPr algn="l" fontAlgn="ctr"/>
                      <a:r>
                        <a:rPr lang="zh-CN" sz="1400" b="0" i="0" u="none" strike="noStrike" dirty="0">
                          <a:solidFill>
                            <a:srgbClr val="FF0000"/>
                          </a:solidFill>
                          <a:latin typeface="宋体" panose="02010600030101010101" pitchFamily="2" charset="-122"/>
                        </a:rPr>
                        <a:t>编写测试方案</a:t>
                      </a:r>
                      <a:endParaRPr lang="zh-CN" sz="1400" b="0" i="0" u="none" strike="noStrike" dirty="0">
                        <a:solidFill>
                          <a:srgbClr val="FF0000"/>
                        </a:solidFill>
                        <a:latin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Arial" panose="020B0604020202020204"/>
                        </a:rPr>
                        <a:t>1.5</a:t>
                      </a:r>
                      <a:endParaRPr lang="zh-CN" sz="1400" b="0" i="0" u="none" strike="noStrike" dirty="0">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Arial" panose="020B0604020202020204"/>
                        </a:rPr>
                        <a:t>2012/12/3</a:t>
                      </a:r>
                      <a:endParaRPr lang="zh-CN" sz="1400" b="0" i="0" u="none" strike="noStrike">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Arial" panose="020B0604020202020204"/>
                        </a:rPr>
                        <a:t>2012/12/4</a:t>
                      </a:r>
                      <a:endParaRPr lang="zh-CN" sz="1400" b="0" i="0" u="none" strike="noStrike">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400" b="0" i="0" u="none" strike="noStrike" dirty="0">
                          <a:solidFill>
                            <a:srgbClr val="000000"/>
                          </a:solidFill>
                          <a:latin typeface="Arial" panose="020B0604020202020204"/>
                        </a:rPr>
                        <a:t>XXX</a:t>
                      </a:r>
                      <a:endParaRPr lang="zh-CN" sz="1400" b="0" i="0" u="none" strike="noStrike" dirty="0">
                        <a:solidFill>
                          <a:srgbClr val="000000"/>
                        </a:solidFill>
                        <a:latin typeface="Arial" panose="020B0604020202020204"/>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Arial" panose="020B0604020202020204"/>
                        </a:rPr>
                        <a:t>　</a:t>
                      </a:r>
                      <a:endParaRPr lang="zh-CN" sz="1400" b="0" i="0" u="none" strike="noStrike" dirty="0">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1970">
                <a:tc>
                  <a:txBody>
                    <a:bodyPr/>
                    <a:lstStyle/>
                    <a:p>
                      <a:pPr algn="l" fontAlgn="ctr"/>
                      <a:r>
                        <a:rPr lang="zh-CN" sz="1400" b="0" i="0" u="none" strike="noStrike" dirty="0">
                          <a:solidFill>
                            <a:srgbClr val="000000"/>
                          </a:solidFill>
                          <a:latin typeface="宋体" panose="02010600030101010101" pitchFamily="2" charset="-122"/>
                        </a:rPr>
                        <a:t>编写测试用例</a:t>
                      </a:r>
                      <a:endParaRPr lang="zh-CN" sz="1400" b="0" i="0" u="none" strike="noStrike" dirty="0">
                        <a:solidFill>
                          <a:srgbClr val="000000"/>
                        </a:solidFill>
                        <a:latin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Arial" panose="020B0604020202020204"/>
                        </a:rPr>
                        <a:t>2</a:t>
                      </a:r>
                      <a:endParaRPr lang="zh-CN" sz="1400" b="0" i="0" u="none" strike="noStrike">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Arial" panose="020B0604020202020204"/>
                        </a:rPr>
                        <a:t>2012/12/5</a:t>
                      </a:r>
                      <a:endParaRPr lang="zh-CN" sz="1400" b="0" i="0" u="none" strike="noStrike">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Arial" panose="020B0604020202020204"/>
                        </a:rPr>
                        <a:t>2012/12/7</a:t>
                      </a:r>
                      <a:endParaRPr lang="zh-CN" sz="1400" b="0" i="0" u="none" strike="noStrike">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zh-CN" sz="1400" b="0" i="0" u="none" strike="noStrike">
                          <a:solidFill>
                            <a:srgbClr val="000000"/>
                          </a:solidFill>
                          <a:latin typeface="宋体" panose="02010600030101010101" pitchFamily="2" charset="-122"/>
                        </a:rPr>
                        <a:t>所有成员</a:t>
                      </a:r>
                      <a:endParaRPr lang="zh-CN" sz="1400" b="0" i="0" u="none" strike="noStrike">
                        <a:solidFill>
                          <a:srgbClr val="000000"/>
                        </a:solidFill>
                        <a:latin typeface="宋体" panose="02010600030101010101" pitchFamily="2" charset="-122"/>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Arial" panose="020B0604020202020204"/>
                        </a:rPr>
                        <a:t>　</a:t>
                      </a:r>
                      <a:endParaRPr lang="zh-CN" sz="1400" b="0" i="0" u="none" strike="noStrike" dirty="0">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2058">
                <a:tc>
                  <a:txBody>
                    <a:bodyPr/>
                    <a:lstStyle/>
                    <a:p>
                      <a:pPr algn="just" fontAlgn="ctr"/>
                      <a:r>
                        <a:rPr lang="zh-CN" sz="1400" b="0" i="0" u="none" strike="noStrike" dirty="0">
                          <a:solidFill>
                            <a:srgbClr val="000000"/>
                          </a:solidFill>
                          <a:latin typeface="宋体" panose="02010600030101010101" pitchFamily="2" charset="-122"/>
                        </a:rPr>
                        <a:t>测试执行</a:t>
                      </a:r>
                      <a:r>
                        <a:rPr lang="en-US" altLang="zh-CN" sz="1400" b="0" i="0" u="none" strike="noStrike" dirty="0">
                          <a:solidFill>
                            <a:srgbClr val="000000"/>
                          </a:solidFill>
                          <a:latin typeface="宋体" panose="02010600030101010101" pitchFamily="2" charset="-122"/>
                        </a:rPr>
                        <a:t>&amp;</a:t>
                      </a:r>
                      <a:r>
                        <a:rPr lang="zh-CN" altLang="en-US" sz="1400" b="0" i="0" u="none" strike="noStrike" dirty="0">
                          <a:solidFill>
                            <a:srgbClr val="000000"/>
                          </a:solidFill>
                          <a:latin typeface="宋体" panose="02010600030101010101" pitchFamily="2" charset="-122"/>
                        </a:rPr>
                        <a:t>提交</a:t>
                      </a:r>
                      <a:r>
                        <a:rPr lang="en-US" altLang="zh-CN" sz="1400" b="0" i="0" u="none" strike="noStrike" dirty="0">
                          <a:solidFill>
                            <a:srgbClr val="000000"/>
                          </a:solidFill>
                          <a:latin typeface="宋体" panose="02010600030101010101" pitchFamily="2" charset="-122"/>
                        </a:rPr>
                        <a:t>bug</a:t>
                      </a:r>
                      <a:endParaRPr lang="en-US" altLang="zh-CN" sz="1400" b="0" i="0" u="none" strike="noStrike" dirty="0">
                        <a:solidFill>
                          <a:srgbClr val="000000"/>
                        </a:solidFill>
                        <a:latin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Arial" panose="020B0604020202020204"/>
                        </a:rPr>
                        <a:t>5</a:t>
                      </a:r>
                      <a:endParaRPr lang="zh-CN" sz="1400" b="0" i="0" u="none" strike="noStrike">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Arial" panose="020B0604020202020204"/>
                        </a:rPr>
                        <a:t>2012/12/10</a:t>
                      </a:r>
                      <a:endParaRPr lang="zh-CN" sz="1400" b="0" i="0" u="none" strike="noStrike">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Arial" panose="020B0604020202020204"/>
                        </a:rPr>
                        <a:t>2012/12/16</a:t>
                      </a:r>
                      <a:endParaRPr lang="zh-CN" sz="1400" b="0" i="0" u="none" strike="noStrike">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zh-CN" sz="1400" b="0" i="0" u="none" strike="noStrike">
                          <a:solidFill>
                            <a:srgbClr val="000000"/>
                          </a:solidFill>
                          <a:latin typeface="宋体" panose="02010600030101010101" pitchFamily="2" charset="-122"/>
                        </a:rPr>
                        <a:t>所有成员</a:t>
                      </a:r>
                      <a:endParaRPr lang="zh-CN" sz="1400" b="0" i="0" u="none" strike="noStrike">
                        <a:solidFill>
                          <a:srgbClr val="000000"/>
                        </a:solidFill>
                        <a:latin typeface="宋体" panose="02010600030101010101" pitchFamily="2" charset="-122"/>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Arial" panose="020B0604020202020204"/>
                        </a:rPr>
                        <a:t>　</a:t>
                      </a:r>
                      <a:endParaRPr lang="zh-CN" sz="1400" b="0" i="0" u="none" strike="noStrike" dirty="0">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2058">
                <a:tc>
                  <a:txBody>
                    <a:bodyPr/>
                    <a:lstStyle/>
                    <a:p>
                      <a:pPr algn="just" fontAlgn="ctr"/>
                      <a:r>
                        <a:rPr lang="zh-CN" altLang="en-US" sz="1400" b="0" i="0" u="none" strike="noStrike">
                          <a:solidFill>
                            <a:srgbClr val="000000"/>
                          </a:solidFill>
                          <a:latin typeface="宋体" panose="02010600030101010101" pitchFamily="2" charset="-122"/>
                        </a:rPr>
                        <a:t>编写测试报告</a:t>
                      </a:r>
                      <a:endParaRPr lang="zh-CN" altLang="en-US" sz="1400" b="0" i="0" u="none" strike="noStrike">
                        <a:solidFill>
                          <a:srgbClr val="000000"/>
                        </a:solidFill>
                        <a:latin typeface="宋体" panose="02010600030101010101" pitchFamily="2" charset="-122"/>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Arial" panose="020B0604020202020204"/>
                        </a:rPr>
                        <a:t>2</a:t>
                      </a:r>
                      <a:endParaRPr lang="zh-CN" sz="1400" b="0" i="0" u="none" strike="noStrike">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Arial" panose="020B0604020202020204"/>
                        </a:rPr>
                        <a:t>2012/12/17</a:t>
                      </a:r>
                      <a:endParaRPr lang="zh-CN" sz="1400" b="0" i="0" u="none" strike="noStrike" dirty="0">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Arial" panose="020B0604020202020204"/>
                        </a:rPr>
                        <a:t>2012/12/18</a:t>
                      </a:r>
                      <a:endParaRPr lang="zh-CN" sz="1400" b="0" i="0" u="none" strike="noStrike">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zh-CN" sz="1400" b="0" i="0" u="none" strike="noStrike">
                          <a:solidFill>
                            <a:srgbClr val="000000"/>
                          </a:solidFill>
                          <a:latin typeface="宋体" panose="02010600030101010101" pitchFamily="2" charset="-122"/>
                        </a:rPr>
                        <a:t>所有成员</a:t>
                      </a:r>
                      <a:endParaRPr lang="zh-CN" sz="1400" b="0" i="0" u="none" strike="noStrike">
                        <a:solidFill>
                          <a:srgbClr val="000000"/>
                        </a:solidFill>
                        <a:latin typeface="宋体" panose="02010600030101010101" pitchFamily="2" charset="-122"/>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Arial" panose="020B0604020202020204"/>
                        </a:rPr>
                        <a:t>　</a:t>
                      </a:r>
                      <a:endParaRPr lang="zh-CN" sz="1400" b="0" i="0" u="none" strike="noStrike" dirty="0">
                        <a:solidFill>
                          <a:srgbClr val="000000"/>
                        </a:solidFill>
                        <a:latin typeface="Arial" panose="020B0604020202020204"/>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测试风险与措施</a:t>
            </a:r>
            <a:endParaRPr lang="zh-CN" altLang="en-US" dirty="0"/>
          </a:p>
        </p:txBody>
      </p:sp>
      <p:sp>
        <p:nvSpPr>
          <p:cNvPr id="4" name="AutoShape 5"/>
          <p:cNvSpPr>
            <a:spLocks noChangeArrowheads="1"/>
          </p:cNvSpPr>
          <p:nvPr/>
        </p:nvSpPr>
        <p:spPr bwMode="auto">
          <a:xfrm>
            <a:off x="2640013" y="1628775"/>
            <a:ext cx="1727200" cy="433388"/>
          </a:xfrm>
          <a:prstGeom prst="roundRect">
            <a:avLst>
              <a:gd name="adj" fmla="val 16667"/>
            </a:avLst>
          </a:prstGeom>
          <a:solidFill>
            <a:srgbClr val="FFFF00"/>
          </a:solidFill>
          <a:ln w="9525">
            <a:solidFill>
              <a:srgbClr val="0000FF"/>
            </a:solidFill>
            <a:round/>
          </a:ln>
          <a:effectLst/>
        </p:spPr>
        <p:txBody>
          <a:bodyPr wrap="none" anchor="ctr"/>
          <a:lstStyle/>
          <a:p>
            <a:pPr algn="ctr"/>
            <a:r>
              <a:rPr lang="zh-CN" altLang="en-US" sz="2000" dirty="0">
                <a:ea typeface="黑体" panose="02010609060101010101" pitchFamily="2" charset="-122"/>
              </a:rPr>
              <a:t>确定测试需求</a:t>
            </a:r>
            <a:endParaRPr lang="zh-CN" altLang="en-US" sz="2000" dirty="0">
              <a:ea typeface="黑体" panose="02010609060101010101" pitchFamily="2" charset="-122"/>
            </a:endParaRPr>
          </a:p>
        </p:txBody>
      </p:sp>
      <p:sp>
        <p:nvSpPr>
          <p:cNvPr id="5" name="AutoShape 9"/>
          <p:cNvSpPr>
            <a:spLocks noChangeArrowheads="1"/>
          </p:cNvSpPr>
          <p:nvPr/>
        </p:nvSpPr>
        <p:spPr bwMode="auto">
          <a:xfrm>
            <a:off x="5087938" y="1700214"/>
            <a:ext cx="576262" cy="288925"/>
          </a:xfrm>
          <a:prstGeom prst="rightArrow">
            <a:avLst>
              <a:gd name="adj1" fmla="val 50000"/>
              <a:gd name="adj2" fmla="val 49863"/>
            </a:avLst>
          </a:prstGeom>
          <a:solidFill>
            <a:srgbClr val="0000FF"/>
          </a:solidFill>
          <a:ln w="9525">
            <a:solidFill>
              <a:schemeClr val="tx1"/>
            </a:solidFill>
            <a:miter lim="800000"/>
          </a:ln>
          <a:effectLst/>
        </p:spPr>
        <p:txBody>
          <a:bodyPr wrap="none" anchor="ctr"/>
          <a:lstStyle/>
          <a:p>
            <a:endParaRPr lang="zh-CN" altLang="en-US"/>
          </a:p>
        </p:txBody>
      </p:sp>
      <p:sp>
        <p:nvSpPr>
          <p:cNvPr id="6" name="AutoShape 6"/>
          <p:cNvSpPr>
            <a:spLocks noChangeArrowheads="1"/>
          </p:cNvSpPr>
          <p:nvPr/>
        </p:nvSpPr>
        <p:spPr bwMode="auto">
          <a:xfrm>
            <a:off x="6240463" y="1628775"/>
            <a:ext cx="1727200" cy="433388"/>
          </a:xfrm>
          <a:prstGeom prst="roundRect">
            <a:avLst>
              <a:gd name="adj" fmla="val 16667"/>
            </a:avLst>
          </a:prstGeom>
          <a:solidFill>
            <a:srgbClr val="FFFF00"/>
          </a:solidFill>
          <a:ln w="9525">
            <a:solidFill>
              <a:srgbClr val="0000FF"/>
            </a:solidFill>
            <a:round/>
          </a:ln>
          <a:effectLst/>
        </p:spPr>
        <p:txBody>
          <a:bodyPr wrap="none" anchor="ctr"/>
          <a:lstStyle/>
          <a:p>
            <a:pPr algn="ctr"/>
            <a:r>
              <a:rPr lang="zh-CN" altLang="en-US" sz="2000" dirty="0">
                <a:ea typeface="黑体" panose="02010609060101010101" pitchFamily="2" charset="-122"/>
              </a:rPr>
              <a:t>风险评估</a:t>
            </a:r>
            <a:endParaRPr lang="zh-CN" altLang="en-US" sz="2000" dirty="0">
              <a:ea typeface="黑体" panose="02010609060101010101" pitchFamily="2" charset="-122"/>
            </a:endParaRPr>
          </a:p>
        </p:txBody>
      </p:sp>
      <p:sp>
        <p:nvSpPr>
          <p:cNvPr id="7" name="AutoShape 10"/>
          <p:cNvSpPr>
            <a:spLocks noChangeArrowheads="1"/>
          </p:cNvSpPr>
          <p:nvPr/>
        </p:nvSpPr>
        <p:spPr bwMode="auto">
          <a:xfrm>
            <a:off x="7032625" y="2349501"/>
            <a:ext cx="287338" cy="574675"/>
          </a:xfrm>
          <a:prstGeom prst="downArrow">
            <a:avLst>
              <a:gd name="adj1" fmla="val 50000"/>
              <a:gd name="adj2" fmla="val 50000"/>
            </a:avLst>
          </a:prstGeom>
          <a:solidFill>
            <a:srgbClr val="0000FF"/>
          </a:solidFill>
          <a:ln w="9525">
            <a:solidFill>
              <a:schemeClr val="tx1"/>
            </a:solidFill>
            <a:miter lim="800000"/>
          </a:ln>
          <a:effectLst/>
        </p:spPr>
        <p:txBody>
          <a:bodyPr vert="eaVert" wrap="none" anchor="ctr"/>
          <a:lstStyle/>
          <a:p>
            <a:endParaRPr lang="zh-CN" altLang="en-US"/>
          </a:p>
        </p:txBody>
      </p:sp>
      <p:sp>
        <p:nvSpPr>
          <p:cNvPr id="8" name="AutoShape 7"/>
          <p:cNvSpPr>
            <a:spLocks noChangeArrowheads="1"/>
          </p:cNvSpPr>
          <p:nvPr/>
        </p:nvSpPr>
        <p:spPr bwMode="auto">
          <a:xfrm>
            <a:off x="6240464" y="3141663"/>
            <a:ext cx="3671887" cy="792162"/>
          </a:xfrm>
          <a:prstGeom prst="roundRect">
            <a:avLst>
              <a:gd name="adj" fmla="val 16667"/>
            </a:avLst>
          </a:prstGeom>
          <a:solidFill>
            <a:srgbClr val="FFFF00"/>
          </a:solidFill>
          <a:ln w="9525">
            <a:solidFill>
              <a:srgbClr val="0000FF"/>
            </a:solidFill>
            <a:round/>
          </a:ln>
          <a:effectLst/>
        </p:spPr>
        <p:txBody>
          <a:bodyPr wrap="none" anchor="ctr"/>
          <a:lstStyle/>
          <a:p>
            <a:r>
              <a:rPr lang="en-US" altLang="zh-CN" sz="2000" dirty="0">
                <a:ea typeface="黑体" panose="02010609060101010101" pitchFamily="2" charset="-122"/>
              </a:rPr>
              <a:t>1.</a:t>
            </a:r>
            <a:r>
              <a:rPr lang="zh-CN" altLang="en-US" sz="2000" dirty="0">
                <a:ea typeface="黑体" panose="02010609060101010101" pitchFamily="2" charset="-122"/>
              </a:rPr>
              <a:t>确定测试对象的优先级</a:t>
            </a:r>
            <a:endParaRPr lang="zh-CN" altLang="en-US" sz="2000" dirty="0">
              <a:ea typeface="黑体" panose="02010609060101010101" pitchFamily="2" charset="-122"/>
            </a:endParaRPr>
          </a:p>
          <a:p>
            <a:r>
              <a:rPr lang="en-US" altLang="zh-CN" sz="2000" dirty="0">
                <a:ea typeface="黑体" panose="02010609060101010101" pitchFamily="2" charset="-122"/>
              </a:rPr>
              <a:t>2.</a:t>
            </a:r>
            <a:r>
              <a:rPr lang="zh-CN" altLang="en-US" sz="2000" dirty="0">
                <a:ea typeface="黑体" panose="02010609060101010101" pitchFamily="2" charset="-122"/>
              </a:rPr>
              <a:t>确定测试实现的先后顺序</a:t>
            </a:r>
            <a:endParaRPr lang="zh-CN" altLang="en-US" sz="2000" dirty="0">
              <a:ea typeface="黑体" panose="02010609060101010101" pitchFamily="2" charset="-122"/>
            </a:endParaRPr>
          </a:p>
        </p:txBody>
      </p:sp>
      <p:sp>
        <p:nvSpPr>
          <p:cNvPr id="9" name="AutoShape 11"/>
          <p:cNvSpPr>
            <a:spLocks noChangeArrowheads="1"/>
          </p:cNvSpPr>
          <p:nvPr/>
        </p:nvSpPr>
        <p:spPr bwMode="auto">
          <a:xfrm>
            <a:off x="7032625" y="4149726"/>
            <a:ext cx="287338" cy="574675"/>
          </a:xfrm>
          <a:prstGeom prst="downArrow">
            <a:avLst>
              <a:gd name="adj1" fmla="val 50000"/>
              <a:gd name="adj2" fmla="val 50000"/>
            </a:avLst>
          </a:prstGeom>
          <a:solidFill>
            <a:srgbClr val="0000FF"/>
          </a:solidFill>
          <a:ln w="9525">
            <a:solidFill>
              <a:schemeClr val="tx1"/>
            </a:solidFill>
            <a:miter lim="800000"/>
          </a:ln>
          <a:effectLst/>
        </p:spPr>
        <p:txBody>
          <a:bodyPr vert="eaVert" wrap="none" anchor="ctr"/>
          <a:lstStyle/>
          <a:p>
            <a:endParaRPr lang="zh-CN" altLang="en-US"/>
          </a:p>
        </p:txBody>
      </p:sp>
      <p:sp>
        <p:nvSpPr>
          <p:cNvPr id="10" name="AutoShape 8"/>
          <p:cNvSpPr>
            <a:spLocks noChangeArrowheads="1"/>
          </p:cNvSpPr>
          <p:nvPr/>
        </p:nvSpPr>
        <p:spPr bwMode="auto">
          <a:xfrm>
            <a:off x="3216275" y="5013326"/>
            <a:ext cx="7056438" cy="576263"/>
          </a:xfrm>
          <a:prstGeom prst="roundRect">
            <a:avLst>
              <a:gd name="adj" fmla="val 16667"/>
            </a:avLst>
          </a:prstGeom>
          <a:solidFill>
            <a:srgbClr val="FFFF00"/>
          </a:solidFill>
          <a:ln w="9525">
            <a:solidFill>
              <a:srgbClr val="0000FF"/>
            </a:solidFill>
            <a:round/>
          </a:ln>
          <a:effectLst/>
        </p:spPr>
        <p:txBody>
          <a:bodyPr wrap="none" anchor="ctr"/>
          <a:lstStyle/>
          <a:p>
            <a:r>
              <a:rPr lang="zh-CN" altLang="en-US" sz="2000" dirty="0">
                <a:ea typeface="黑体" panose="02010609060101010101" pitchFamily="2" charset="-122"/>
              </a:rPr>
              <a:t>把注意力集中到最关键、最有意义和优先级最高的测试对象上</a:t>
            </a:r>
            <a:endParaRPr lang="zh-CN" altLang="en-US" sz="2000" dirty="0">
              <a:ea typeface="黑体" panose="0201060906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测试风险与措施</a:t>
            </a:r>
            <a:endParaRPr lang="zh-CN" altLang="en-US" dirty="0"/>
          </a:p>
        </p:txBody>
      </p:sp>
      <p:graphicFrame>
        <p:nvGraphicFramePr>
          <p:cNvPr id="4" name="表格 3"/>
          <p:cNvGraphicFramePr>
            <a:graphicFrameLocks noGrp="1"/>
          </p:cNvGraphicFramePr>
          <p:nvPr>
            <p:custDataLst>
              <p:tags r:id="rId1"/>
            </p:custDataLst>
          </p:nvPr>
        </p:nvGraphicFramePr>
        <p:xfrm>
          <a:off x="1199456" y="1700808"/>
          <a:ext cx="9433048" cy="3960439"/>
        </p:xfrm>
        <a:graphic>
          <a:graphicData uri="http://schemas.openxmlformats.org/drawingml/2006/table">
            <a:tbl>
              <a:tblPr/>
              <a:tblGrid>
                <a:gridCol w="657225"/>
                <a:gridCol w="4059299"/>
                <a:gridCol w="1942364"/>
                <a:gridCol w="1795044"/>
                <a:gridCol w="979116"/>
              </a:tblGrid>
              <a:tr h="518954">
                <a:tc>
                  <a:txBody>
                    <a:bodyPr/>
                    <a:lstStyle/>
                    <a:p>
                      <a:pPr algn="l" fontAlgn="t"/>
                      <a:r>
                        <a:rPr lang="zh-CN" sz="1400" b="1" i="0" u="none" strike="noStrike" dirty="0">
                          <a:solidFill>
                            <a:srgbClr val="000000"/>
                          </a:solidFill>
                          <a:latin typeface="宋体" panose="02010600030101010101" pitchFamily="2" charset="-122"/>
                        </a:rPr>
                        <a:t>序号</a:t>
                      </a:r>
                      <a:endParaRPr lang="zh-CN" sz="1400" b="1" i="0" u="none" strike="noStrike" dirty="0">
                        <a:solidFill>
                          <a:srgbClr val="000000"/>
                        </a:solidFill>
                        <a:latin typeface="宋体" panose="02010600030101010101" pitchFamily="2" charset="-122"/>
                      </a:endParaRP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l" fontAlgn="t"/>
                      <a:r>
                        <a:rPr lang="zh-CN" sz="1400" b="1" i="0" u="none" strike="noStrike" dirty="0">
                          <a:solidFill>
                            <a:srgbClr val="000000"/>
                          </a:solidFill>
                          <a:latin typeface="宋体" panose="02010600030101010101" pitchFamily="2" charset="-122"/>
                        </a:rPr>
                        <a:t>风险描述</a:t>
                      </a:r>
                      <a:endParaRPr lang="zh-CN" sz="1400" b="1" i="0" u="none" strike="noStrike" dirty="0">
                        <a:solidFill>
                          <a:srgbClr val="000000"/>
                        </a:solidFill>
                        <a:latin typeface="宋体" panose="02010600030101010101" pitchFamily="2" charset="-122"/>
                      </a:endParaRP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l" fontAlgn="t"/>
                      <a:r>
                        <a:rPr lang="zh-CN" sz="1400" b="1" i="0" u="none" strike="noStrike" dirty="0">
                          <a:solidFill>
                            <a:srgbClr val="000000"/>
                          </a:solidFill>
                          <a:latin typeface="宋体" panose="02010600030101010101" pitchFamily="2" charset="-122"/>
                        </a:rPr>
                        <a:t>规避措施</a:t>
                      </a:r>
                      <a:endParaRPr lang="zh-CN" sz="1400" b="1" i="0" u="none" strike="noStrike" dirty="0">
                        <a:solidFill>
                          <a:srgbClr val="000000"/>
                        </a:solidFill>
                        <a:latin typeface="宋体" panose="02010600030101010101" pitchFamily="2" charset="-122"/>
                      </a:endParaRP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l" fontAlgn="t"/>
                      <a:r>
                        <a:rPr lang="zh-CN" sz="1400" b="1" i="0" u="none" strike="noStrike">
                          <a:solidFill>
                            <a:srgbClr val="000000"/>
                          </a:solidFill>
                          <a:latin typeface="宋体" panose="02010600030101010101" pitchFamily="2" charset="-122"/>
                        </a:rPr>
                        <a:t>相关人</a:t>
                      </a:r>
                      <a:endParaRPr lang="zh-CN" sz="1400" b="1" i="0" u="none" strike="noStrike">
                        <a:solidFill>
                          <a:srgbClr val="000000"/>
                        </a:solidFill>
                        <a:latin typeface="宋体" panose="02010600030101010101" pitchFamily="2" charset="-122"/>
                      </a:endParaRP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l" fontAlgn="t"/>
                      <a:r>
                        <a:rPr lang="zh-CN" sz="1400" b="1" i="0" u="none" strike="noStrike">
                          <a:solidFill>
                            <a:srgbClr val="000000"/>
                          </a:solidFill>
                          <a:latin typeface="宋体" panose="02010600030101010101" pitchFamily="2" charset="-122"/>
                        </a:rPr>
                        <a:t>优先级</a:t>
                      </a:r>
                      <a:endParaRPr lang="zh-CN" sz="1400" b="1" i="0" u="none" strike="noStrike">
                        <a:solidFill>
                          <a:srgbClr val="000000"/>
                        </a:solidFill>
                        <a:latin typeface="宋体" panose="02010600030101010101" pitchFamily="2" charset="-122"/>
                      </a:endParaRP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974177">
                <a:tc>
                  <a:txBody>
                    <a:bodyPr/>
                    <a:lstStyle/>
                    <a:p>
                      <a:pPr algn="l" fontAlgn="t"/>
                      <a:r>
                        <a:rPr lang="en-US" sz="1400" b="0" i="0" u="none" strike="noStrike">
                          <a:solidFill>
                            <a:srgbClr val="000000"/>
                          </a:solidFill>
                          <a:latin typeface="Times New Roman" panose="02020603050405020304"/>
                        </a:rPr>
                        <a:t>1</a:t>
                      </a:r>
                      <a:endParaRPr lang="zh-CN" sz="1400" b="0" i="0" u="none" strike="noStrike">
                        <a:solidFill>
                          <a:srgbClr val="000000"/>
                        </a:solidFill>
                        <a:latin typeface="Times New Roman" panose="02020603050405020304"/>
                      </a:endParaRP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400" b="0" i="0" u="none" strike="noStrike" dirty="0">
                          <a:solidFill>
                            <a:srgbClr val="000000"/>
                          </a:solidFill>
                          <a:latin typeface="宋体" panose="02010600030101010101" pitchFamily="2" charset="-122"/>
                        </a:rPr>
                        <a:t>概要设计以及详细设计文档不全导致测试用例覆盖不全面</a:t>
                      </a:r>
                      <a:endParaRPr lang="zh-CN" sz="1400" b="0" i="0" u="none" strike="noStrike" dirty="0">
                        <a:solidFill>
                          <a:srgbClr val="000000"/>
                        </a:solidFill>
                        <a:latin typeface="宋体" panose="02010600030101010101" pitchFamily="2" charset="-122"/>
                      </a:endParaRP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400" b="0" i="0" u="none" strike="noStrike" dirty="0">
                          <a:solidFill>
                            <a:srgbClr val="000000"/>
                          </a:solidFill>
                          <a:latin typeface="宋体" panose="02010600030101010101" pitchFamily="2" charset="-122"/>
                        </a:rPr>
                        <a:t>严格评审、多与开发人员沟通</a:t>
                      </a:r>
                      <a:endParaRPr lang="zh-CN" sz="1400" b="0" i="0" u="none" strike="noStrike" dirty="0">
                        <a:solidFill>
                          <a:srgbClr val="000000"/>
                        </a:solidFill>
                        <a:latin typeface="宋体" panose="02010600030101010101" pitchFamily="2" charset="-122"/>
                      </a:endParaRP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400" b="0" i="0" u="none" strike="noStrike" dirty="0">
                          <a:solidFill>
                            <a:srgbClr val="000000"/>
                          </a:solidFill>
                          <a:latin typeface="宋体" panose="02010600030101010101" pitchFamily="2" charset="-122"/>
                        </a:rPr>
                        <a:t>开发、测试人员</a:t>
                      </a:r>
                      <a:endParaRPr lang="zh-CN" sz="1400" b="0" i="0" u="none" strike="noStrike" dirty="0">
                        <a:solidFill>
                          <a:srgbClr val="000000"/>
                        </a:solidFill>
                        <a:latin typeface="宋体" panose="02010600030101010101" pitchFamily="2" charset="-122"/>
                      </a:endParaRP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400" b="0" i="0" u="none" strike="noStrike">
                          <a:solidFill>
                            <a:srgbClr val="000000"/>
                          </a:solidFill>
                          <a:latin typeface="宋体" panose="02010600030101010101" pitchFamily="2" charset="-122"/>
                        </a:rPr>
                        <a:t>高</a:t>
                      </a:r>
                      <a:endParaRPr lang="zh-CN" sz="1400" b="0" i="0" u="none" strike="noStrike">
                        <a:solidFill>
                          <a:srgbClr val="000000"/>
                        </a:solidFill>
                        <a:latin typeface="宋体" panose="02010600030101010101" pitchFamily="2" charset="-122"/>
                      </a:endParaRP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8954">
                <a:tc>
                  <a:txBody>
                    <a:bodyPr/>
                    <a:lstStyle/>
                    <a:p>
                      <a:pPr algn="l" fontAlgn="t"/>
                      <a:r>
                        <a:rPr lang="en-US" sz="1400" b="0" i="0" u="none" strike="noStrike">
                          <a:solidFill>
                            <a:srgbClr val="000000"/>
                          </a:solidFill>
                          <a:latin typeface="Times New Roman" panose="02020603050405020304"/>
                        </a:rPr>
                        <a:t>2</a:t>
                      </a:r>
                      <a:endParaRPr lang="zh-CN" sz="1400" b="0" i="0" u="none" strike="noStrike">
                        <a:solidFill>
                          <a:srgbClr val="000000"/>
                        </a:solidFill>
                        <a:latin typeface="Times New Roman" panose="02020603050405020304"/>
                      </a:endParaRP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400" b="0" i="0" u="none" strike="noStrike">
                          <a:solidFill>
                            <a:srgbClr val="000000"/>
                          </a:solidFill>
                          <a:latin typeface="宋体" panose="02010600030101010101" pitchFamily="2" charset="-122"/>
                        </a:rPr>
                        <a:t>测试人力不足导致测试进度滞后</a:t>
                      </a:r>
                      <a:endParaRPr lang="zh-CN" sz="1400" b="0" i="0" u="none" strike="noStrike">
                        <a:solidFill>
                          <a:srgbClr val="000000"/>
                        </a:solidFill>
                        <a:latin typeface="宋体" panose="02010600030101010101" pitchFamily="2" charset="-122"/>
                      </a:endParaRP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400" b="0" i="0" u="none" strike="noStrike">
                          <a:solidFill>
                            <a:srgbClr val="000000"/>
                          </a:solidFill>
                          <a:latin typeface="宋体" panose="02010600030101010101" pitchFamily="2" charset="-122"/>
                        </a:rPr>
                        <a:t>开发人员兼职测试</a:t>
                      </a:r>
                      <a:endParaRPr lang="zh-CN" sz="1400" b="0" i="0" u="none" strike="noStrike">
                        <a:solidFill>
                          <a:srgbClr val="000000"/>
                        </a:solidFill>
                        <a:latin typeface="宋体" panose="02010600030101010101" pitchFamily="2" charset="-122"/>
                      </a:endParaRP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400" b="0" i="0" u="none" strike="noStrike" dirty="0">
                          <a:solidFill>
                            <a:srgbClr val="000000"/>
                          </a:solidFill>
                          <a:latin typeface="宋体" panose="02010600030101010101" pitchFamily="2" charset="-122"/>
                        </a:rPr>
                        <a:t>项目经理</a:t>
                      </a:r>
                      <a:endParaRPr lang="zh-CN" sz="1400" b="0" i="0" u="none" strike="noStrike" dirty="0">
                        <a:solidFill>
                          <a:srgbClr val="000000"/>
                        </a:solidFill>
                        <a:latin typeface="宋体" panose="02010600030101010101" pitchFamily="2" charset="-122"/>
                      </a:endParaRP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400" b="0" i="0" u="none" strike="noStrike" dirty="0">
                          <a:solidFill>
                            <a:srgbClr val="000000"/>
                          </a:solidFill>
                          <a:latin typeface="宋体" panose="02010600030101010101" pitchFamily="2" charset="-122"/>
                        </a:rPr>
                        <a:t>高</a:t>
                      </a:r>
                      <a:endParaRPr lang="zh-CN" sz="1400" b="0" i="0" u="none" strike="noStrike" dirty="0">
                        <a:solidFill>
                          <a:srgbClr val="000000"/>
                        </a:solidFill>
                        <a:latin typeface="宋体" panose="02010600030101010101" pitchFamily="2" charset="-122"/>
                      </a:endParaRP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74177">
                <a:tc>
                  <a:txBody>
                    <a:bodyPr/>
                    <a:lstStyle/>
                    <a:p>
                      <a:pPr algn="l" fontAlgn="t"/>
                      <a:r>
                        <a:rPr lang="en-US" sz="1400" b="0" i="0" u="none" strike="noStrike">
                          <a:solidFill>
                            <a:srgbClr val="000000"/>
                          </a:solidFill>
                          <a:latin typeface="Times New Roman" panose="02020603050405020304"/>
                        </a:rPr>
                        <a:t>3</a:t>
                      </a:r>
                      <a:endParaRPr lang="zh-CN" sz="1400" b="0" i="0" u="none" strike="noStrike">
                        <a:solidFill>
                          <a:srgbClr val="000000"/>
                        </a:solidFill>
                        <a:latin typeface="Times New Roman" panose="02020603050405020304"/>
                      </a:endParaRP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400" b="0" i="0" u="none" strike="noStrike" dirty="0">
                          <a:solidFill>
                            <a:srgbClr val="000000"/>
                          </a:solidFill>
                          <a:latin typeface="宋体" panose="02010600030101010101" pitchFamily="2" charset="-122"/>
                        </a:rPr>
                        <a:t>测试人员经验不足导致测试结果分析不全面</a:t>
                      </a:r>
                      <a:endParaRPr lang="zh-CN" sz="1400" b="0" i="0" u="none" strike="noStrike" dirty="0">
                        <a:solidFill>
                          <a:srgbClr val="000000"/>
                        </a:solidFill>
                        <a:latin typeface="宋体" panose="02010600030101010101" pitchFamily="2" charset="-122"/>
                      </a:endParaRP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400" b="0" i="0" u="none" strike="noStrike">
                          <a:solidFill>
                            <a:srgbClr val="000000"/>
                          </a:solidFill>
                          <a:latin typeface="宋体" panose="02010600030101010101" pitchFamily="2" charset="-122"/>
                        </a:rPr>
                        <a:t>多组织培训、多进行技术、经验交流</a:t>
                      </a:r>
                      <a:endParaRPr lang="zh-CN" sz="1400" b="0" i="0" u="none" strike="noStrike">
                        <a:solidFill>
                          <a:srgbClr val="000000"/>
                        </a:solidFill>
                        <a:latin typeface="宋体" panose="02010600030101010101" pitchFamily="2" charset="-122"/>
                      </a:endParaRP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400" b="0" i="0" u="none" strike="noStrike">
                          <a:solidFill>
                            <a:srgbClr val="000000"/>
                          </a:solidFill>
                          <a:latin typeface="宋体" panose="02010600030101010101" pitchFamily="2" charset="-122"/>
                        </a:rPr>
                        <a:t>测试总监、</a:t>
                      </a:r>
                      <a:r>
                        <a:rPr lang="zh-CN" sz="1400" b="0" i="0" u="none" strike="noStrike">
                          <a:solidFill>
                            <a:srgbClr val="000000"/>
                          </a:solidFill>
                          <a:latin typeface="Times New Roman" panose="02020603050405020304"/>
                        </a:rPr>
                        <a:t>TSE</a:t>
                      </a:r>
                      <a:endParaRPr lang="zh-CN" sz="1400" b="0" i="0" u="none" strike="noStrike">
                        <a:solidFill>
                          <a:srgbClr val="000000"/>
                        </a:solidFill>
                        <a:latin typeface="宋体" panose="02010600030101010101" pitchFamily="2" charset="-122"/>
                      </a:endParaRP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400" b="0" i="0" u="none" strike="noStrike" dirty="0">
                          <a:solidFill>
                            <a:srgbClr val="000000"/>
                          </a:solidFill>
                          <a:latin typeface="宋体" panose="02010600030101010101" pitchFamily="2" charset="-122"/>
                        </a:rPr>
                        <a:t>中</a:t>
                      </a:r>
                      <a:endParaRPr lang="zh-CN" sz="1400" b="0" i="0" u="none" strike="noStrike" dirty="0">
                        <a:solidFill>
                          <a:srgbClr val="000000"/>
                        </a:solidFill>
                        <a:latin typeface="宋体" panose="02010600030101010101" pitchFamily="2" charset="-122"/>
                      </a:endParaRP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74177">
                <a:tc>
                  <a:txBody>
                    <a:bodyPr/>
                    <a:lstStyle/>
                    <a:p>
                      <a:pPr algn="l" fontAlgn="t"/>
                      <a:r>
                        <a:rPr lang="en-US" sz="1400" b="0" i="0" u="none" strike="noStrike">
                          <a:solidFill>
                            <a:srgbClr val="000000"/>
                          </a:solidFill>
                          <a:latin typeface="Times New Roman" panose="02020603050405020304"/>
                        </a:rPr>
                        <a:t>4</a:t>
                      </a:r>
                      <a:endParaRPr lang="zh-CN" sz="1400" b="0" i="0" u="none" strike="noStrike">
                        <a:solidFill>
                          <a:srgbClr val="000000"/>
                        </a:solidFill>
                        <a:latin typeface="Times New Roman" panose="02020603050405020304"/>
                      </a:endParaRP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400" b="0" i="0" u="none" strike="noStrike" dirty="0">
                          <a:solidFill>
                            <a:srgbClr val="000000"/>
                          </a:solidFill>
                          <a:latin typeface="宋体" panose="02010600030101010101" pitchFamily="2" charset="-122"/>
                        </a:rPr>
                        <a:t>用户需求改变</a:t>
                      </a:r>
                      <a:endParaRPr lang="zh-CN" sz="1400" b="0" i="0" u="none" strike="noStrike" dirty="0">
                        <a:solidFill>
                          <a:srgbClr val="000000"/>
                        </a:solidFill>
                        <a:latin typeface="宋体" panose="02010600030101010101" pitchFamily="2" charset="-122"/>
                      </a:endParaRP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400" b="0" i="0" u="none" strike="noStrike">
                          <a:solidFill>
                            <a:srgbClr val="000000"/>
                          </a:solidFill>
                          <a:latin typeface="宋体" panose="02010600030101010101" pitchFamily="2" charset="-122"/>
                        </a:rPr>
                        <a:t>项目整体调整，项目组全员加班</a:t>
                      </a:r>
                      <a:endParaRPr lang="zh-CN" sz="1400" b="0" i="0" u="none" strike="noStrike">
                        <a:solidFill>
                          <a:srgbClr val="000000"/>
                        </a:solidFill>
                        <a:latin typeface="宋体" panose="02010600030101010101" pitchFamily="2" charset="-122"/>
                      </a:endParaRP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400" b="0" i="0" u="none" strike="noStrike">
                          <a:solidFill>
                            <a:srgbClr val="000000"/>
                          </a:solidFill>
                          <a:latin typeface="宋体" panose="02010600030101010101" pitchFamily="2" charset="-122"/>
                        </a:rPr>
                        <a:t>项目组全员</a:t>
                      </a:r>
                      <a:endParaRPr lang="zh-CN" sz="1400" b="0" i="0" u="none" strike="noStrike">
                        <a:solidFill>
                          <a:srgbClr val="000000"/>
                        </a:solidFill>
                        <a:latin typeface="宋体" panose="02010600030101010101" pitchFamily="2" charset="-122"/>
                      </a:endParaRP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400" b="0" i="0" u="none" strike="noStrike" dirty="0">
                          <a:solidFill>
                            <a:srgbClr val="000000"/>
                          </a:solidFill>
                          <a:latin typeface="宋体" panose="02010600030101010101" pitchFamily="2" charset="-122"/>
                        </a:rPr>
                        <a:t>高</a:t>
                      </a:r>
                      <a:endParaRPr lang="zh-CN" sz="1400" b="0" i="0" u="none" strike="noStrike" dirty="0">
                        <a:solidFill>
                          <a:srgbClr val="000000"/>
                        </a:solidFill>
                        <a:latin typeface="宋体" panose="02010600030101010101" pitchFamily="2" charset="-122"/>
                      </a:endParaRPr>
                    </a:p>
                  </a:txBody>
                  <a:tcPr marL="8792" marR="8792" marT="879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331" y="44624"/>
            <a:ext cx="9648077" cy="642919"/>
          </a:xfrm>
        </p:spPr>
        <p:txBody>
          <a:bodyPr/>
          <a:lstStyle/>
          <a:p>
            <a:r>
              <a:rPr lang="zh-CN" altLang="en-US" b="1" dirty="0">
                <a:latin typeface="宋体" panose="02010600030101010101" pitchFamily="2" charset="-122"/>
                <a:ea typeface="宋体" panose="02010600030101010101" pitchFamily="2" charset="-122"/>
              </a:rPr>
              <a:t>联系我们</a:t>
            </a:r>
            <a:endParaRPr lang="zh-CN" altLang="en-US" b="1" dirty="0">
              <a:latin typeface="宋体" panose="02010600030101010101" pitchFamily="2" charset="-122"/>
              <a:ea typeface="宋体" panose="02010600030101010101" pitchFamily="2" charset="-122"/>
            </a:endParaRPr>
          </a:p>
        </p:txBody>
      </p:sp>
      <p:sp>
        <p:nvSpPr>
          <p:cNvPr id="13" name="TextBox 12"/>
          <p:cNvSpPr txBox="1"/>
          <p:nvPr/>
        </p:nvSpPr>
        <p:spPr>
          <a:xfrm>
            <a:off x="2381226" y="1000111"/>
            <a:ext cx="7171161" cy="1405193"/>
          </a:xfrm>
          <a:prstGeom prst="rect">
            <a:avLst/>
          </a:prstGeom>
          <a:noFill/>
        </p:spPr>
        <p:txBody>
          <a:bodyPr wrap="square" rtlCol="0">
            <a:spAutoFit/>
          </a:bodyPr>
          <a:lstStyle/>
          <a:p>
            <a:pPr>
              <a:lnSpc>
                <a:spcPct val="150000"/>
              </a:lnSpc>
            </a:pPr>
            <a:r>
              <a:rPr lang="zh-CN" altLang="en-US" sz="2000" b="1" dirty="0">
                <a:latin typeface="宋体" panose="02010600030101010101" pitchFamily="2" charset="-122"/>
                <a:ea typeface="宋体" panose="02010600030101010101" pitchFamily="2" charset="-122"/>
              </a:rPr>
              <a:t>电话</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19983568393</a:t>
            </a:r>
            <a:r>
              <a:rPr lang="zh-CN" altLang="en-US" sz="2000" dirty="0">
                <a:latin typeface="宋体" panose="02010600030101010101" pitchFamily="2" charset="-122"/>
                <a:ea typeface="宋体" panose="02010600030101010101" pitchFamily="2" charset="-122"/>
              </a:rPr>
              <a:t>（微信同步）</a:t>
            </a:r>
            <a:endParaRPr lang="en-US" altLang="zh-CN" sz="2000" dirty="0">
              <a:latin typeface="宋体" panose="02010600030101010101" pitchFamily="2" charset="-122"/>
              <a:ea typeface="宋体" panose="02010600030101010101" pitchFamily="2" charset="-122"/>
            </a:endParaRPr>
          </a:p>
          <a:p>
            <a:pPr>
              <a:lnSpc>
                <a:spcPct val="150000"/>
              </a:lnSpc>
            </a:pPr>
            <a:r>
              <a:rPr lang="zh-CN" altLang="en-US" sz="2000" b="1" dirty="0">
                <a:latin typeface="宋体" panose="02010600030101010101" pitchFamily="2" charset="-122"/>
                <a:ea typeface="宋体" panose="02010600030101010101" pitchFamily="2" charset="-122"/>
              </a:rPr>
              <a:t>邮箱</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service@ronghuanet.com</a:t>
            </a:r>
            <a:endParaRPr lang="en-US" altLang="zh-CN" sz="2000" dirty="0">
              <a:latin typeface="宋体" panose="02010600030101010101" pitchFamily="2" charset="-122"/>
              <a:ea typeface="宋体" panose="02010600030101010101" pitchFamily="2" charset="-122"/>
            </a:endParaRPr>
          </a:p>
          <a:p>
            <a:pPr>
              <a:lnSpc>
                <a:spcPct val="150000"/>
              </a:lnSpc>
            </a:pPr>
            <a:r>
              <a:rPr lang="zh-CN" altLang="en-US" sz="2000" b="1" dirty="0">
                <a:latin typeface="宋体" panose="02010600030101010101" pitchFamily="2" charset="-122"/>
                <a:ea typeface="宋体" panose="02010600030101010101" pitchFamily="2" charset="-122"/>
              </a:rPr>
              <a:t>地址</a:t>
            </a:r>
            <a:r>
              <a:rPr lang="zh-CN" altLang="en-US" sz="2000" dirty="0">
                <a:latin typeface="宋体" panose="02010600030101010101" pitchFamily="2" charset="-122"/>
                <a:ea typeface="宋体" panose="02010600030101010101" pitchFamily="2" charset="-122"/>
              </a:rPr>
              <a:t>：成都市高新区天府二街</a:t>
            </a:r>
            <a:r>
              <a:rPr lang="en-US" altLang="zh-CN" sz="2000" dirty="0">
                <a:latin typeface="宋体" panose="02010600030101010101" pitchFamily="2" charset="-122"/>
                <a:ea typeface="宋体" panose="02010600030101010101" pitchFamily="2" charset="-122"/>
              </a:rPr>
              <a:t>138</a:t>
            </a:r>
            <a:r>
              <a:rPr lang="zh-CN" altLang="en-US" sz="2000" dirty="0">
                <a:latin typeface="宋体" panose="02010600030101010101" pitchFamily="2" charset="-122"/>
                <a:ea typeface="宋体" panose="02010600030101010101" pitchFamily="2" charset="-122"/>
              </a:rPr>
              <a:t>号蜀都中心一期</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号楼</a:t>
            </a:r>
            <a:r>
              <a:rPr lang="en-US" altLang="zh-CN" sz="2000" dirty="0">
                <a:latin typeface="宋体" panose="02010600030101010101" pitchFamily="2" charset="-122"/>
                <a:ea typeface="宋体" panose="02010600030101010101" pitchFamily="2" charset="-122"/>
              </a:rPr>
              <a:t>16</a:t>
            </a:r>
            <a:r>
              <a:rPr lang="zh-CN" altLang="en-US" sz="2000" dirty="0">
                <a:latin typeface="宋体" panose="02010600030101010101" pitchFamily="2" charset="-122"/>
                <a:ea typeface="宋体" panose="02010600030101010101" pitchFamily="2" charset="-122"/>
              </a:rPr>
              <a:t>楼</a:t>
            </a:r>
            <a:endParaRPr lang="en-US" altLang="zh-CN" sz="1600" dirty="0">
              <a:latin typeface="宋体" panose="02010600030101010101" pitchFamily="2" charset="-122"/>
              <a:ea typeface="宋体" panose="02010600030101010101" pitchFamily="2" charset="-122"/>
            </a:endParaRPr>
          </a:p>
        </p:txBody>
      </p:sp>
      <p:sp>
        <p:nvSpPr>
          <p:cNvPr id="11" name="TextBox 10"/>
          <p:cNvSpPr txBox="1"/>
          <p:nvPr/>
        </p:nvSpPr>
        <p:spPr>
          <a:xfrm>
            <a:off x="3624813" y="5226319"/>
            <a:ext cx="2357455" cy="300210"/>
          </a:xfrm>
          <a:prstGeom prst="rect">
            <a:avLst/>
          </a:prstGeom>
          <a:noFill/>
        </p:spPr>
        <p:txBody>
          <a:bodyPr wrap="square" rtlCol="0">
            <a:spAutoFit/>
          </a:bodyPr>
          <a:lstStyle/>
          <a:p>
            <a:pPr algn="ctr"/>
            <a:r>
              <a:rPr lang="zh-CN" altLang="en-US" sz="1350" dirty="0">
                <a:latin typeface="宋体" panose="02010600030101010101" pitchFamily="2" charset="-122"/>
                <a:ea typeface="宋体" panose="02010600030101010101" pitchFamily="2" charset="-122"/>
              </a:rPr>
              <a:t>手机扫描关注公众号</a:t>
            </a:r>
            <a:endParaRPr lang="zh-CN" altLang="en-US" sz="1350" dirty="0">
              <a:latin typeface="宋体" panose="02010600030101010101" pitchFamily="2" charset="-122"/>
              <a:ea typeface="宋体" panose="02010600030101010101" pitchFamily="2" charset="-122"/>
            </a:endParaRPr>
          </a:p>
        </p:txBody>
      </p:sp>
      <p:sp>
        <p:nvSpPr>
          <p:cNvPr id="12" name="TextBox 11"/>
          <p:cNvSpPr txBox="1"/>
          <p:nvPr/>
        </p:nvSpPr>
        <p:spPr>
          <a:xfrm>
            <a:off x="6384034" y="5198339"/>
            <a:ext cx="2000265" cy="300210"/>
          </a:xfrm>
          <a:prstGeom prst="rect">
            <a:avLst/>
          </a:prstGeom>
          <a:noFill/>
        </p:spPr>
        <p:txBody>
          <a:bodyPr wrap="square" rtlCol="0">
            <a:spAutoFit/>
          </a:bodyPr>
          <a:lstStyle/>
          <a:p>
            <a:pPr algn="ctr"/>
            <a:r>
              <a:rPr lang="en-US" altLang="zh-CN" sz="1350" dirty="0">
                <a:latin typeface="宋体" panose="02010600030101010101" pitchFamily="2" charset="-122"/>
                <a:ea typeface="宋体" panose="02010600030101010101" pitchFamily="2" charset="-122"/>
              </a:rPr>
              <a:t>QQ</a:t>
            </a:r>
            <a:r>
              <a:rPr lang="zh-CN" altLang="en-US" sz="1350" dirty="0">
                <a:latin typeface="宋体" panose="02010600030101010101" pitchFamily="2" charset="-122"/>
                <a:ea typeface="宋体" panose="02010600030101010101" pitchFamily="2" charset="-122"/>
              </a:rPr>
              <a:t>群号</a:t>
            </a:r>
            <a:r>
              <a:rPr lang="en-US" altLang="zh-CN" sz="1350" dirty="0">
                <a:latin typeface="宋体" panose="02010600030101010101" pitchFamily="2" charset="-122"/>
                <a:ea typeface="宋体" panose="02010600030101010101" pitchFamily="2" charset="-122"/>
              </a:rPr>
              <a:t>:736371980</a:t>
            </a:r>
            <a:endParaRPr lang="zh-CN" altLang="en-US" sz="1350" dirty="0">
              <a:latin typeface="宋体" panose="02010600030101010101" pitchFamily="2" charset="-122"/>
              <a:ea typeface="宋体" panose="02010600030101010101" pitchFamily="2" charset="-122"/>
            </a:endParaRPr>
          </a:p>
        </p:txBody>
      </p:sp>
      <p:pic>
        <p:nvPicPr>
          <p:cNvPr id="3" name="Picture 2"/>
          <p:cNvPicPr>
            <a:picLocks noChangeAspect="1" noChangeArrowheads="1"/>
          </p:cNvPicPr>
          <p:nvPr/>
        </p:nvPicPr>
        <p:blipFill>
          <a:blip r:embed="rId1" cstate="print"/>
          <a:srcRect/>
          <a:stretch>
            <a:fillRect/>
          </a:stretch>
        </p:blipFill>
        <p:spPr bwMode="auto">
          <a:xfrm>
            <a:off x="6384032" y="2996952"/>
            <a:ext cx="1991375" cy="2000265"/>
          </a:xfrm>
          <a:prstGeom prst="rect">
            <a:avLst/>
          </a:prstGeom>
          <a:noFill/>
          <a:ln w="9525">
            <a:noFill/>
            <a:miter lim="800000"/>
            <a:headEnd/>
            <a:tailEnd/>
          </a:ln>
          <a:effectLst/>
        </p:spPr>
      </p:pic>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4709" t="4710" r="3596" b="5395"/>
          <a:stretch>
            <a:fillRect/>
          </a:stretch>
        </p:blipFill>
        <p:spPr>
          <a:xfrm>
            <a:off x="3704108" y="2996952"/>
            <a:ext cx="2198864" cy="21947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8077200" y="6245229"/>
            <a:ext cx="2133600" cy="476251"/>
          </a:xfrm>
        </p:spPr>
        <p:txBody>
          <a:bodyPr/>
          <a:lstStyle/>
          <a:p>
            <a:fld id="{ECE20286-B4D7-4C17-8073-86BA3FF968C5}" type="slidenum">
              <a:rPr lang="en-US" altLang="zh-CN">
                <a:latin typeface="宋体" panose="02010600030101010101" pitchFamily="2" charset="-122"/>
                <a:ea typeface="宋体" panose="02010600030101010101" pitchFamily="2" charset="-122"/>
              </a:rPr>
            </a:fld>
            <a:endParaRPr lang="en-US" altLang="zh-CN">
              <a:latin typeface="宋体" panose="02010600030101010101" pitchFamily="2" charset="-122"/>
              <a:ea typeface="宋体" panose="02010600030101010101" pitchFamily="2" charset="-122"/>
            </a:endParaRPr>
          </a:p>
        </p:txBody>
      </p:sp>
      <p:sp>
        <p:nvSpPr>
          <p:cNvPr id="5" name="Rectangle 2"/>
          <p:cNvSpPr>
            <a:spLocks noChangeArrowheads="1"/>
          </p:cNvSpPr>
          <p:nvPr/>
        </p:nvSpPr>
        <p:spPr bwMode="auto">
          <a:xfrm>
            <a:off x="0" y="4012359"/>
            <a:ext cx="12192000" cy="1791416"/>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50000" t="50000" r="50000" b="50000"/>
            </a:path>
            <a:tileRect/>
          </a:gradFill>
          <a:ln w="9525">
            <a:noFill/>
            <a:miter lim="800000"/>
          </a:ln>
          <a:effectLst/>
        </p:spPr>
        <p:txBody>
          <a:bodyPr wrap="none" anchor="ctr"/>
          <a:lstStyle/>
          <a:p>
            <a:pPr algn="ctr" eaLnBrk="1" hangingPunct="1"/>
            <a:r>
              <a:rPr lang="zh-CN" altLang="en-US" sz="6000" dirty="0">
                <a:solidFill>
                  <a:schemeClr val="bg1"/>
                </a:solidFill>
                <a:latin typeface="宋体" panose="02010600030101010101" pitchFamily="2" charset="-122"/>
                <a:ea typeface="宋体" panose="02010600030101010101" pitchFamily="2" charset="-122"/>
              </a:rPr>
              <a:t>谢谢观看</a:t>
            </a:r>
            <a:r>
              <a:rPr lang="en-US" altLang="zh-CN" sz="6000" dirty="0">
                <a:solidFill>
                  <a:schemeClr val="bg1"/>
                </a:solidFill>
                <a:latin typeface="宋体" panose="02010600030101010101" pitchFamily="2" charset="-122"/>
                <a:ea typeface="宋体" panose="02010600030101010101" pitchFamily="2" charset="-122"/>
              </a:rPr>
              <a:t>!</a:t>
            </a:r>
            <a:endParaRPr lang="zh-CN" altLang="zh-CN" sz="6000" dirty="0">
              <a:solidFill>
                <a:schemeClr val="bg1"/>
              </a:solidFill>
              <a:latin typeface="宋体" panose="02010600030101010101" pitchFamily="2" charset="-122"/>
              <a:ea typeface="宋体" panose="02010600030101010101" pitchFamily="2" charset="-122"/>
            </a:endParaRPr>
          </a:p>
        </p:txBody>
      </p:sp>
      <p:sp>
        <p:nvSpPr>
          <p:cNvPr id="7" name="TextBox 6"/>
          <p:cNvSpPr>
            <a:spLocks noChangeArrowheads="1"/>
          </p:cNvSpPr>
          <p:nvPr/>
        </p:nvSpPr>
        <p:spPr bwMode="auto">
          <a:xfrm>
            <a:off x="1775521" y="3108332"/>
            <a:ext cx="8784976" cy="830997"/>
          </a:xfrm>
          <a:prstGeom prst="rect">
            <a:avLst/>
          </a:prstGeom>
          <a:noFill/>
          <a:ln w="9525">
            <a:noFill/>
            <a:miter lim="800000"/>
          </a:ln>
          <a:effectLst/>
        </p:spPr>
        <p:txBody>
          <a:bodyPr wrap="square">
            <a:spAutoFit/>
          </a:bodyPr>
          <a:lstStyle/>
          <a:p>
            <a:pPr algn="ctr"/>
            <a:r>
              <a:rPr lang="en-US" altLang="zh-CN" sz="4800" dirty="0">
                <a:solidFill>
                  <a:schemeClr val="folHlink"/>
                </a:solidFill>
                <a:latin typeface="宋体" panose="02010600030101010101" pitchFamily="2" charset="-122"/>
                <a:ea typeface="宋体" panose="02010600030101010101" pitchFamily="2" charset="-122"/>
                <a:cs typeface="Angsana New" pitchFamily="18" charset="-34"/>
                <a:sym typeface="Mistral" panose="03090702030407020403" pitchFamily="66" charset="0"/>
              </a:rPr>
              <a:t>Thank you</a:t>
            </a:r>
            <a:endParaRPr lang="zh-CN" altLang="en-US" sz="4800" dirty="0">
              <a:solidFill>
                <a:schemeClr val="folHlink"/>
              </a:solidFill>
              <a:latin typeface="宋体" panose="02010600030101010101" pitchFamily="2" charset="-122"/>
              <a:ea typeface="宋体" panose="02010600030101010101" pitchFamily="2" charset="-122"/>
              <a:cs typeface="Angsana New" pitchFamily="18" charset="-34"/>
              <a:sym typeface="Mistral" panose="03090702030407020403" pitchFamily="66" charset="0"/>
            </a:endParaRPr>
          </a:p>
        </p:txBody>
      </p:sp>
      <p:pic>
        <p:nvPicPr>
          <p:cNvPr id="10" name="Picture 7" descr="con02"/>
          <p:cNvPicPr>
            <a:picLocks noChangeAspect="1" noChangeArrowheads="1"/>
          </p:cNvPicPr>
          <p:nvPr/>
        </p:nvPicPr>
        <p:blipFill>
          <a:blip r:embed="rId1" cstate="print"/>
          <a:srcRect/>
          <a:stretch>
            <a:fillRect/>
          </a:stretch>
        </p:blipFill>
        <p:spPr bwMode="auto">
          <a:xfrm>
            <a:off x="3524237" y="1322372"/>
            <a:ext cx="5426087" cy="1820881"/>
          </a:xfrm>
          <a:prstGeom prst="rect">
            <a:avLst/>
          </a:prstGeom>
          <a:noFill/>
          <a:ln w="9525">
            <a:noFill/>
            <a:miter lim="800000"/>
            <a:headEnd/>
            <a:tailEnd/>
          </a:ln>
        </p:spPr>
      </p:pic>
      <p:sp>
        <p:nvSpPr>
          <p:cNvPr id="15" name="标题 1"/>
          <p:cNvSpPr>
            <a:spLocks noGrp="1"/>
          </p:cNvSpPr>
          <p:nvPr>
            <p:ph type="title"/>
          </p:nvPr>
        </p:nvSpPr>
        <p:spPr>
          <a:xfrm>
            <a:off x="95229" y="60320"/>
            <a:ext cx="6858016" cy="642919"/>
          </a:xfrm>
        </p:spPr>
        <p:txBody>
          <a:bodyPr>
            <a:noAutofit/>
          </a:bodyPr>
          <a:lstStyle/>
          <a:p>
            <a:r>
              <a:rPr lang="zh-CN" altLang="en-US" b="1" dirty="0">
                <a:latin typeface="宋体" panose="02010600030101010101" pitchFamily="2" charset="-122"/>
                <a:ea typeface="宋体" panose="02010600030101010101" pitchFamily="2" charset="-122"/>
              </a:rPr>
              <a:t>感谢您对我们的关注</a:t>
            </a:r>
            <a:endParaRPr lang="zh-CN" altLang="en-US" b="1" dirty="0">
              <a:latin typeface="宋体" panose="02010600030101010101" pitchFamily="2" charset="-122"/>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3432" y="0"/>
            <a:ext cx="9556834" cy="642919"/>
          </a:xfrm>
        </p:spPr>
        <p:txBody>
          <a:bodyPr/>
          <a:lstStyle/>
          <a:p>
            <a:r>
              <a:rPr lang="zh-CN" altLang="en-US" sz="5400" b="1" dirty="0">
                <a:latin typeface="宋体" panose="02010600030101010101" pitchFamily="2" charset="-122"/>
                <a:ea typeface="宋体" panose="02010600030101010101" pitchFamily="2" charset="-122"/>
              </a:rPr>
              <a:t>目录</a:t>
            </a:r>
            <a:endParaRPr lang="zh-CN" altLang="en-US" sz="5400" b="1" dirty="0">
              <a:latin typeface="宋体" panose="02010600030101010101" pitchFamily="2" charset="-122"/>
              <a:ea typeface="宋体" panose="02010600030101010101" pitchFamily="2" charset="-122"/>
            </a:endParaRPr>
          </a:p>
        </p:txBody>
      </p:sp>
      <p:sp>
        <p:nvSpPr>
          <p:cNvPr id="7" name="TextBox 6"/>
          <p:cNvSpPr txBox="1"/>
          <p:nvPr/>
        </p:nvSpPr>
        <p:spPr>
          <a:xfrm>
            <a:off x="1127448" y="1124744"/>
            <a:ext cx="11717074" cy="4401205"/>
          </a:xfrm>
          <a:prstGeom prst="rect">
            <a:avLst/>
          </a:prstGeom>
          <a:noFill/>
        </p:spPr>
        <p:txBody>
          <a:bodyPr wrap="square" rtlCol="0">
            <a:spAutoFit/>
          </a:bodyPr>
          <a:lstStyle/>
          <a:p>
            <a:pPr marL="571500" indent="-571500">
              <a:lnSpc>
                <a:spcPct val="200000"/>
              </a:lnSpc>
              <a:buFont typeface="Wingdings" panose="05000000000000000000" pitchFamily="2" charset="2"/>
              <a:buChar char="Ø"/>
            </a:pPr>
            <a:r>
              <a:rPr lang="zh-CN" altLang="en-US" sz="2800" dirty="0">
                <a:solidFill>
                  <a:schemeClr val="tx1">
                    <a:lumMod val="65000"/>
                    <a:lumOff val="35000"/>
                  </a:schemeClr>
                </a:solidFill>
                <a:latin typeface="+mn-ea"/>
              </a:rPr>
              <a:t>关于测试计划</a:t>
            </a:r>
            <a:endParaRPr lang="en-US" altLang="zh-CN" sz="2800" dirty="0">
              <a:solidFill>
                <a:schemeClr val="tx1">
                  <a:lumMod val="65000"/>
                  <a:lumOff val="35000"/>
                </a:schemeClr>
              </a:solidFill>
              <a:latin typeface="+mn-ea"/>
            </a:endParaRPr>
          </a:p>
          <a:p>
            <a:pPr marL="571500" indent="-571500">
              <a:lnSpc>
                <a:spcPct val="200000"/>
              </a:lnSpc>
              <a:buFont typeface="Wingdings" panose="05000000000000000000" pitchFamily="2" charset="2"/>
              <a:buChar char="Ø"/>
            </a:pPr>
            <a:r>
              <a:rPr lang="zh-CN" altLang="en-US" sz="2800" dirty="0">
                <a:solidFill>
                  <a:schemeClr val="tx1">
                    <a:lumMod val="65000"/>
                    <a:lumOff val="35000"/>
                  </a:schemeClr>
                </a:solidFill>
                <a:latin typeface="+mn-ea"/>
              </a:rPr>
              <a:t>测试计划定义</a:t>
            </a:r>
            <a:endParaRPr lang="en-US" altLang="zh-CN" sz="2800" dirty="0">
              <a:solidFill>
                <a:schemeClr val="tx1">
                  <a:lumMod val="65000"/>
                  <a:lumOff val="35000"/>
                </a:schemeClr>
              </a:solidFill>
              <a:latin typeface="+mn-ea"/>
            </a:endParaRPr>
          </a:p>
          <a:p>
            <a:pPr marL="571500" indent="-571500">
              <a:lnSpc>
                <a:spcPct val="200000"/>
              </a:lnSpc>
              <a:buFont typeface="Wingdings" panose="05000000000000000000" pitchFamily="2" charset="2"/>
              <a:buChar char="Ø"/>
            </a:pPr>
            <a:r>
              <a:rPr lang="zh-CN" altLang="en-US" sz="2800" dirty="0">
                <a:solidFill>
                  <a:schemeClr val="tx1">
                    <a:lumMod val="65000"/>
                    <a:lumOff val="35000"/>
                  </a:schemeClr>
                </a:solidFill>
                <a:latin typeface="+mn-ea"/>
              </a:rPr>
              <a:t>测试计划作用</a:t>
            </a:r>
            <a:endParaRPr lang="en-US" altLang="zh-CN" sz="2800" dirty="0">
              <a:solidFill>
                <a:schemeClr val="tx1">
                  <a:lumMod val="65000"/>
                  <a:lumOff val="35000"/>
                </a:schemeClr>
              </a:solidFill>
              <a:latin typeface="+mn-ea"/>
            </a:endParaRPr>
          </a:p>
          <a:p>
            <a:pPr marL="571500" indent="-571500">
              <a:lnSpc>
                <a:spcPct val="200000"/>
              </a:lnSpc>
              <a:buFont typeface="Wingdings" panose="05000000000000000000" pitchFamily="2" charset="2"/>
              <a:buChar char="Ø"/>
            </a:pPr>
            <a:r>
              <a:rPr lang="zh-CN" altLang="en-US" sz="2800" dirty="0">
                <a:solidFill>
                  <a:schemeClr val="tx1">
                    <a:lumMod val="65000"/>
                    <a:lumOff val="35000"/>
                  </a:schemeClr>
                </a:solidFill>
                <a:latin typeface="+mn-ea"/>
                <a:ea typeface="宋体" panose="02010600030101010101" pitchFamily="2" charset="-122"/>
              </a:rPr>
              <a:t>如何制定测试计划</a:t>
            </a:r>
            <a:endParaRPr lang="en-US" altLang="zh-CN" sz="2800" dirty="0">
              <a:solidFill>
                <a:schemeClr val="tx1">
                  <a:lumMod val="65000"/>
                  <a:lumOff val="35000"/>
                </a:schemeClr>
              </a:solidFill>
              <a:latin typeface="+mn-ea"/>
              <a:ea typeface="宋体" panose="02010600030101010101" pitchFamily="2" charset="-122"/>
            </a:endParaRPr>
          </a:p>
          <a:p>
            <a:pPr marL="571500" indent="-571500">
              <a:lnSpc>
                <a:spcPct val="200000"/>
              </a:lnSpc>
              <a:buFont typeface="Wingdings" panose="05000000000000000000" pitchFamily="2" charset="2"/>
              <a:buChar char="Ø"/>
            </a:pPr>
            <a:r>
              <a:rPr lang="zh-CN" altLang="en-US" sz="2800" dirty="0">
                <a:solidFill>
                  <a:schemeClr val="tx1">
                    <a:lumMod val="65000"/>
                    <a:lumOff val="35000"/>
                  </a:schemeClr>
                </a:solidFill>
                <a:latin typeface="+mn-ea"/>
                <a:ea typeface="宋体" panose="02010600030101010101" pitchFamily="2" charset="-122"/>
              </a:rPr>
              <a:t>测试计划内容</a:t>
            </a:r>
            <a:endParaRPr lang="en-US" altLang="zh-CN" sz="2800" dirty="0">
              <a:latin typeface="宋体" panose="02010600030101010101" pitchFamily="2" charset="-122"/>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zh-CN" altLang="en-US" b="1" dirty="0">
                <a:latin typeface="宋体" panose="02010600030101010101" pitchFamily="2" charset="-122"/>
                <a:ea typeface="宋体" panose="02010600030101010101" pitchFamily="2" charset="-122"/>
              </a:rPr>
              <a:t>关于测试计划</a:t>
            </a:r>
            <a:endParaRPr lang="zh-CN" altLang="en-US" b="1" dirty="0">
              <a:latin typeface="宋体" panose="02010600030101010101" pitchFamily="2" charset="-122"/>
              <a:ea typeface="宋体" panose="02010600030101010101" pitchFamily="2" charset="-122"/>
            </a:endParaRPr>
          </a:p>
        </p:txBody>
      </p:sp>
      <p:sp>
        <p:nvSpPr>
          <p:cNvPr id="4" name="内容占位符 2"/>
          <p:cNvSpPr txBox="1"/>
          <p:nvPr/>
        </p:nvSpPr>
        <p:spPr>
          <a:xfrm>
            <a:off x="1631504" y="1340768"/>
            <a:ext cx="8229600" cy="49117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Ø"/>
            </a:pPr>
            <a:r>
              <a:rPr lang="zh-CN" altLang="en-US" dirty="0"/>
              <a:t>为什么要编写测试计划？</a:t>
            </a:r>
            <a:endParaRPr lang="zh-CN" altLang="en-US" dirty="0"/>
          </a:p>
          <a:p>
            <a:pPr lvl="1" algn="l"/>
            <a:r>
              <a:rPr lang="zh-CN" altLang="en-US" dirty="0"/>
              <a:t>领导能够根据测试计划做宏观调控，进行相应资源配置等；</a:t>
            </a:r>
            <a:endParaRPr lang="zh-CN" altLang="en-US" dirty="0"/>
          </a:p>
          <a:p>
            <a:pPr lvl="1" algn="l"/>
            <a:r>
              <a:rPr lang="zh-CN" altLang="en-US" dirty="0"/>
              <a:t>测试人员能够了解整个项目测试情况以及项目测试不同阶段的所要进行的工作等；</a:t>
            </a:r>
            <a:endParaRPr lang="zh-CN" altLang="en-US" dirty="0"/>
          </a:p>
          <a:p>
            <a:pPr lvl="1" algn="l"/>
            <a:r>
              <a:rPr lang="zh-CN" altLang="en-US" dirty="0"/>
              <a:t>便于其他人员了解测试人员的工作内容，进行有关配合工作</a:t>
            </a:r>
            <a:endParaRPr lang="en-US" altLang="zh-CN" dirty="0"/>
          </a:p>
          <a:p>
            <a:pPr lvl="1" algn="l"/>
            <a:endParaRPr lang="zh-CN" altLang="en-US" dirty="0"/>
          </a:p>
          <a:p>
            <a:pPr marL="342900" indent="-342900" algn="l">
              <a:buFont typeface="Wingdings" panose="05000000000000000000" pitchFamily="2" charset="2"/>
              <a:buChar char="Ø"/>
            </a:pPr>
            <a:r>
              <a:rPr lang="zh-CN" altLang="en-US" dirty="0"/>
              <a:t>什么时间开始编写测试计划？</a:t>
            </a:r>
            <a:endParaRPr lang="en-US" altLang="zh-CN" sz="2000" dirty="0"/>
          </a:p>
          <a:p>
            <a:pPr algn="l">
              <a:buFont typeface="Wingdings" panose="05000000000000000000" pitchFamily="2" charset="2"/>
              <a:buNone/>
            </a:pPr>
            <a:r>
              <a:rPr lang="zh-CN" altLang="en-US" sz="2000" dirty="0"/>
              <a:t>           需求评审后，在整个测试工作过程中，不断修改</a:t>
            </a:r>
            <a:endParaRPr lang="en-US" altLang="zh-CN" sz="2000" dirty="0"/>
          </a:p>
          <a:p>
            <a:pPr algn="l">
              <a:buFont typeface="Wingdings" panose="05000000000000000000" pitchFamily="2" charset="2"/>
              <a:buNone/>
            </a:pPr>
            <a:endParaRPr lang="zh-CN" altLang="en-US" sz="2000" dirty="0"/>
          </a:p>
          <a:p>
            <a:pPr marL="342900" indent="-342900" algn="l">
              <a:buFont typeface="Wingdings" panose="05000000000000000000" pitchFamily="2" charset="2"/>
              <a:buChar char="Ø"/>
            </a:pPr>
            <a:r>
              <a:rPr lang="zh-CN" altLang="en-US" dirty="0"/>
              <a:t>由谁来编写测试计划？</a:t>
            </a:r>
            <a:endParaRPr lang="zh-CN" altLang="en-US" dirty="0"/>
          </a:p>
          <a:p>
            <a:pPr algn="l">
              <a:buFont typeface="Wingdings" panose="05000000000000000000" pitchFamily="2" charset="2"/>
              <a:buNone/>
            </a:pPr>
            <a:r>
              <a:rPr lang="zh-CN" altLang="en-US" sz="2000" dirty="0"/>
              <a:t>           具有丰富经验的项目测试负责人</a:t>
            </a:r>
            <a:endParaRPr lang="zh-CN" altLang="en-US" sz="2000" dirty="0"/>
          </a:p>
          <a:p>
            <a:endParaRPr lang="zh-CN" altLang="en-US" dirty="0"/>
          </a:p>
        </p:txBody>
      </p:sp>
      <p:pic>
        <p:nvPicPr>
          <p:cNvPr id="6" name="Picture 11" descr="BS00606_"/>
          <p:cNvPicPr>
            <a:picLocks noChangeAspect="1" noChangeArrowheads="1"/>
          </p:cNvPicPr>
          <p:nvPr/>
        </p:nvPicPr>
        <p:blipFill>
          <a:blip r:embed="rId1"/>
          <a:srcRect/>
          <a:stretch>
            <a:fillRect/>
          </a:stretch>
        </p:blipFill>
        <p:spPr bwMode="auto">
          <a:xfrm>
            <a:off x="9120336" y="4616659"/>
            <a:ext cx="2016125" cy="1633538"/>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zh-CN" altLang="en-US" b="1" dirty="0">
                <a:latin typeface="宋体" panose="02010600030101010101" pitchFamily="2" charset="-122"/>
                <a:ea typeface="宋体" panose="02010600030101010101" pitchFamily="2" charset="-122"/>
              </a:rPr>
              <a:t>测试计划定义</a:t>
            </a:r>
            <a:endParaRPr lang="zh-CN" altLang="en-US" b="1" dirty="0">
              <a:latin typeface="宋体" panose="02010600030101010101" pitchFamily="2" charset="-122"/>
              <a:ea typeface="宋体" panose="02010600030101010101" pitchFamily="2" charset="-122"/>
            </a:endParaRPr>
          </a:p>
        </p:txBody>
      </p:sp>
      <p:sp>
        <p:nvSpPr>
          <p:cNvPr id="4" name="Rectangle 3"/>
          <p:cNvSpPr txBox="1">
            <a:spLocks noChangeArrowheads="1"/>
          </p:cNvSpPr>
          <p:nvPr/>
        </p:nvSpPr>
        <p:spPr>
          <a:xfrm>
            <a:off x="1127448" y="1124744"/>
            <a:ext cx="8412190" cy="4357718"/>
          </a:xfrm>
          <a:prstGeom prst="rect">
            <a:avLst/>
          </a:prstGeom>
        </p:spPr>
        <p:txBody>
          <a:bodyPr/>
          <a:lstStyle/>
          <a:p>
            <a:pPr marL="342900" lvl="0" indent="-342900">
              <a:lnSpc>
                <a:spcPct val="140000"/>
              </a:lnSpc>
              <a:spcBef>
                <a:spcPct val="0"/>
              </a:spcBef>
              <a:buFont typeface="Wingdings" panose="05000000000000000000" pitchFamily="2" charset="2"/>
              <a:buChar char="Ø"/>
              <a:defRPr/>
            </a:pPr>
            <a:r>
              <a:rPr lang="zh-CN" altLang="en-US" sz="2400" dirty="0"/>
              <a:t>测试计划就是描述所有要完成的测试工作，包括被测试项目的背景、目标、范围、方式、资源、进度安排、测试组织，以及与测试有关的风险等方面。 </a:t>
            </a:r>
            <a:endParaRPr kumimoji="0" lang="zh-CN" altLang="en-US" sz="2400" b="0" i="0" u="none" strike="noStrike" kern="1200" cap="none" spc="0" normalizeH="0" baseline="0" noProof="0" dirty="0">
              <a:ln>
                <a:noFill/>
              </a:ln>
              <a:effectLst/>
              <a:uLnTx/>
              <a:uFillTx/>
              <a:latin typeface="+mj-ea"/>
              <a:ea typeface="+mj-ea"/>
              <a:cs typeface="+mn-cs"/>
            </a:endParaRPr>
          </a:p>
          <a:p>
            <a:pPr marL="0" marR="0" lvl="0" indent="0" algn="l" defTabSz="914400" rtl="0" eaLnBrk="1" fontAlgn="auto" latinLnBrk="0" hangingPunct="1">
              <a:lnSpc>
                <a:spcPct val="140000"/>
              </a:lnSpc>
              <a:spcBef>
                <a:spcPct val="0"/>
              </a:spcBef>
              <a:spcAft>
                <a:spcPts val="0"/>
              </a:spcAft>
              <a:buClrTx/>
              <a:buSzTx/>
              <a:buFontTx/>
              <a:buNone/>
              <a:defRPr/>
            </a:pPr>
            <a:endParaRPr kumimoji="0" lang="zh-CN" altLang="en-US" sz="2400" b="0" i="0" u="none" strike="noStrike" kern="1200" cap="none" spc="0" normalizeH="0" baseline="0" noProof="0" dirty="0">
              <a:ln>
                <a:noFill/>
              </a:ln>
              <a:effectLst/>
              <a:uLnTx/>
              <a:uFillTx/>
              <a:latin typeface="+mj-ea"/>
              <a:ea typeface="+mj-ea"/>
              <a:cs typeface="+mn-cs"/>
            </a:endParaRPr>
          </a:p>
        </p:txBody>
      </p:sp>
      <p:pic>
        <p:nvPicPr>
          <p:cNvPr id="5" name="Picture 9" descr="PE01561_"/>
          <p:cNvPicPr>
            <a:picLocks noChangeAspect="1" noChangeArrowheads="1"/>
          </p:cNvPicPr>
          <p:nvPr/>
        </p:nvPicPr>
        <p:blipFill>
          <a:blip r:embed="rId1"/>
          <a:srcRect/>
          <a:stretch>
            <a:fillRect/>
          </a:stretch>
        </p:blipFill>
        <p:spPr bwMode="auto">
          <a:xfrm>
            <a:off x="6008321" y="3339181"/>
            <a:ext cx="3564651" cy="2196533"/>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测试计划作用</a:t>
            </a:r>
            <a:endParaRPr lang="zh-CN" altLang="en-US" dirty="0"/>
          </a:p>
        </p:txBody>
      </p:sp>
      <p:sp>
        <p:nvSpPr>
          <p:cNvPr id="4" name="Rectangle 3"/>
          <p:cNvSpPr txBox="1">
            <a:spLocks noChangeArrowheads="1"/>
          </p:cNvSpPr>
          <p:nvPr/>
        </p:nvSpPr>
        <p:spPr>
          <a:xfrm>
            <a:off x="1222841" y="1268759"/>
            <a:ext cx="8642381" cy="4626751"/>
          </a:xfrm>
          <a:prstGeom prst="rect">
            <a:avLst/>
          </a:prstGeom>
        </p:spPr>
        <p:txBody>
          <a:bodyPr/>
          <a:lstStyle/>
          <a:p>
            <a:pPr marL="342900" lvl="0" indent="-342900">
              <a:spcBef>
                <a:spcPct val="20000"/>
              </a:spcBef>
              <a:buSzPct val="80000"/>
              <a:buFont typeface="Wingdings" panose="05000000000000000000" pitchFamily="2" charset="2"/>
              <a:buChar char="p"/>
              <a:defRPr/>
            </a:pPr>
            <a:r>
              <a:rPr lang="zh-CN" altLang="en-US" sz="2400" dirty="0"/>
              <a:t>测试过程提供指导</a:t>
            </a:r>
            <a:endParaRPr lang="en-US" altLang="zh-CN" sz="2400" dirty="0"/>
          </a:p>
          <a:p>
            <a:pPr marL="800100" lvl="1" indent="-342900">
              <a:spcBef>
                <a:spcPct val="50000"/>
              </a:spcBef>
              <a:buFont typeface="Wingdings" panose="05000000000000000000" pitchFamily="2" charset="2"/>
              <a:buChar char="Ø"/>
              <a:defRPr/>
            </a:pPr>
            <a:r>
              <a:rPr lang="zh-CN" altLang="en-US" sz="2000" dirty="0"/>
              <a:t> 测试目标</a:t>
            </a:r>
            <a:endParaRPr lang="zh-CN" altLang="en-US" sz="2000" dirty="0"/>
          </a:p>
          <a:p>
            <a:pPr marL="800100" lvl="1" indent="-342900">
              <a:spcBef>
                <a:spcPct val="50000"/>
              </a:spcBef>
              <a:buFont typeface="Wingdings" panose="05000000000000000000" pitchFamily="2" charset="2"/>
              <a:buChar char="Ø"/>
              <a:defRPr/>
            </a:pPr>
            <a:r>
              <a:rPr lang="zh-CN" altLang="en-US" sz="2000" dirty="0"/>
              <a:t> 测试内容</a:t>
            </a:r>
            <a:endParaRPr lang="zh-CN" altLang="en-US" sz="2000" dirty="0"/>
          </a:p>
          <a:p>
            <a:pPr marL="800100" lvl="1" indent="-342900">
              <a:spcBef>
                <a:spcPct val="50000"/>
              </a:spcBef>
              <a:buFont typeface="Wingdings" panose="05000000000000000000" pitchFamily="2" charset="2"/>
              <a:buChar char="Ø"/>
              <a:defRPr/>
            </a:pPr>
            <a:r>
              <a:rPr lang="zh-CN" altLang="en-US" sz="2000" dirty="0"/>
              <a:t> 测试方法</a:t>
            </a:r>
            <a:endParaRPr lang="zh-CN" altLang="en-US" sz="2000" dirty="0"/>
          </a:p>
          <a:p>
            <a:pPr marL="800100" lvl="1" indent="-342900">
              <a:spcBef>
                <a:spcPct val="50000"/>
              </a:spcBef>
              <a:buFont typeface="Wingdings" panose="05000000000000000000" pitchFamily="2" charset="2"/>
              <a:buChar char="Ø"/>
              <a:defRPr/>
            </a:pPr>
            <a:r>
              <a:rPr lang="zh-CN" altLang="en-US" sz="2000" dirty="0"/>
              <a:t> 测试时间周期</a:t>
            </a:r>
            <a:endParaRPr lang="en-US" altLang="zh-CN" sz="2000" dirty="0"/>
          </a:p>
          <a:p>
            <a:pPr marL="800100" lvl="1" indent="-342900">
              <a:spcBef>
                <a:spcPct val="50000"/>
              </a:spcBef>
              <a:buFont typeface="Wingdings" panose="05000000000000000000" pitchFamily="2" charset="2"/>
              <a:buChar char="p"/>
              <a:defRPr/>
            </a:pPr>
            <a:endParaRPr lang="zh-CN" altLang="en-US" sz="2400" dirty="0"/>
          </a:p>
          <a:p>
            <a:pPr marL="342900" indent="-342900">
              <a:buFont typeface="Wingdings" panose="05000000000000000000" pitchFamily="2" charset="2"/>
              <a:buChar char="p"/>
              <a:defRPr/>
            </a:pPr>
            <a:r>
              <a:rPr lang="zh-CN" altLang="en-US" sz="2400" dirty="0"/>
              <a:t>改善测试任务与测试过程的关系</a:t>
            </a:r>
            <a:endParaRPr lang="en-US" altLang="zh-CN" sz="2400" dirty="0"/>
          </a:p>
          <a:p>
            <a:pPr marL="342900" indent="-342900">
              <a:buFont typeface="Wingdings" panose="05000000000000000000" pitchFamily="2" charset="2"/>
              <a:buChar char="p"/>
              <a:defRPr/>
            </a:pPr>
            <a:endParaRPr lang="zh-CN" altLang="en-US" sz="2400" dirty="0"/>
          </a:p>
          <a:p>
            <a:pPr marL="342900" indent="-342900">
              <a:buFont typeface="Wingdings" panose="05000000000000000000" pitchFamily="2" charset="2"/>
              <a:buChar char="p"/>
              <a:defRPr/>
            </a:pPr>
            <a:r>
              <a:rPr lang="zh-CN" altLang="en-US" sz="2400" dirty="0"/>
              <a:t>提高测试的组织、规划和管理能力</a:t>
            </a:r>
            <a:endParaRPr lang="zh-CN" altLang="en-US" sz="2400" dirty="0"/>
          </a:p>
          <a:p>
            <a:pPr lvl="0">
              <a:spcBef>
                <a:spcPct val="20000"/>
              </a:spcBef>
              <a:buSzPct val="80000"/>
              <a:defRPr/>
            </a:pPr>
            <a:endParaRPr kumimoji="0" lang="zh-CN" altLang="en-US" sz="2400" b="0" i="0" u="none" strike="noStrike" kern="1200" cap="none" spc="0" normalizeH="0" baseline="0" noProof="0" dirty="0">
              <a:ln>
                <a:noFill/>
              </a:ln>
              <a:solidFill>
                <a:schemeClr val="tx1"/>
              </a:solidFill>
              <a:effectLst/>
              <a:uLnTx/>
              <a:uFillTx/>
              <a:latin typeface="+mj-ea"/>
              <a:ea typeface="+mj-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测试计划原则</a:t>
            </a:r>
            <a:endParaRPr lang="zh-CN" altLang="en-US" dirty="0"/>
          </a:p>
        </p:txBody>
      </p:sp>
      <p:sp>
        <p:nvSpPr>
          <p:cNvPr id="4" name="Rectangle 4"/>
          <p:cNvSpPr>
            <a:spLocks noChangeArrowheads="1"/>
          </p:cNvSpPr>
          <p:nvPr/>
        </p:nvSpPr>
        <p:spPr bwMode="auto">
          <a:xfrm>
            <a:off x="2063552" y="1844824"/>
            <a:ext cx="7489825" cy="566737"/>
          </a:xfrm>
          <a:prstGeom prst="rect">
            <a:avLst/>
          </a:prstGeom>
          <a:gradFill rotWithShape="0">
            <a:gsLst>
              <a:gs pos="0">
                <a:srgbClr val="33CCFF">
                  <a:alpha val="39998"/>
                </a:srgbClr>
              </a:gs>
              <a:gs pos="100000">
                <a:srgbClr val="FFFFFF">
                  <a:alpha val="89998"/>
                </a:srgbClr>
              </a:gs>
            </a:gsLst>
            <a:lin ang="2700000" scaled="1"/>
          </a:gradFill>
          <a:ln w="9525">
            <a:miter lim="800000"/>
          </a:ln>
          <a:effectLst/>
          <a:scene3d>
            <a:camera prst="legacyObliqueTopRight"/>
            <a:lightRig rig="legacyFlat4" dir="b"/>
          </a:scene3d>
          <a:sp3d extrusionH="100000" prstMaterial="legacyMatte">
            <a:bevelT w="13500" h="13500" prst="angle"/>
            <a:bevelB w="13500" h="13500" prst="angle"/>
            <a:extrusionClr>
              <a:srgbClr val="66CCFF"/>
            </a:extrusionClr>
          </a:sp3d>
        </p:spPr>
        <p:txBody>
          <a:bodyPr wrap="none" anchor="ctr">
            <a:flatTx/>
          </a:bodyPr>
          <a:lstStyle/>
          <a:p>
            <a:endParaRPr lang="zh-CN" altLang="zh-CN" sz="2000" b="1">
              <a:latin typeface="黑体" panose="02010609060101010101" pitchFamily="2" charset="-122"/>
              <a:ea typeface="黑体" panose="02010609060101010101" pitchFamily="2" charset="-122"/>
            </a:endParaRPr>
          </a:p>
        </p:txBody>
      </p:sp>
      <p:sp>
        <p:nvSpPr>
          <p:cNvPr id="5" name="AutoShape 21"/>
          <p:cNvSpPr>
            <a:spLocks noChangeArrowheads="1"/>
          </p:cNvSpPr>
          <p:nvPr/>
        </p:nvSpPr>
        <p:spPr bwMode="auto">
          <a:xfrm>
            <a:off x="1968276" y="1889261"/>
            <a:ext cx="1495425" cy="482600"/>
          </a:xfrm>
          <a:prstGeom prst="bevel">
            <a:avLst>
              <a:gd name="adj" fmla="val 12500"/>
            </a:avLst>
          </a:prstGeom>
          <a:gradFill rotWithShape="1">
            <a:gsLst>
              <a:gs pos="0">
                <a:srgbClr val="33CCFF"/>
              </a:gs>
              <a:gs pos="100000">
                <a:srgbClr val="33CCFF">
                  <a:gamma/>
                  <a:shade val="45882"/>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ko-KR" altLang="en-US" sz="3200" b="1" dirty="0">
                <a:solidFill>
                  <a:srgbClr val="FFFFFF"/>
                </a:solidFill>
                <a:effectLst>
                  <a:outerShdw blurRad="38100" dist="38100" dir="2700000" algn="tl">
                    <a:srgbClr val="000000"/>
                  </a:outerShdw>
                </a:effectLst>
                <a:latin typeface="黑体" panose="02010609060101010101" pitchFamily="2" charset="-122"/>
                <a:ea typeface="黑体" panose="02010609060101010101" pitchFamily="2" charset="-122"/>
                <a:cs typeface="HY헤드라인M"/>
              </a:rPr>
              <a:t> </a:t>
            </a:r>
            <a:r>
              <a:rPr kumimoji="1" lang="en-US" altLang="zh-CN" sz="2400" b="1" dirty="0">
                <a:solidFill>
                  <a:srgbClr val="FFFFFF"/>
                </a:solidFill>
                <a:effectLst>
                  <a:outerShdw blurRad="38100" dist="38100" dir="2700000" algn="tl">
                    <a:srgbClr val="000000"/>
                  </a:outerShdw>
                </a:effectLst>
                <a:latin typeface="+mn-ea"/>
                <a:cs typeface="HY헤드라인M"/>
              </a:rPr>
              <a:t>why</a:t>
            </a:r>
            <a:endParaRPr kumimoji="1" lang="en-US" altLang="zh-CN" sz="2400" b="1" dirty="0">
              <a:solidFill>
                <a:srgbClr val="FFFFFF"/>
              </a:solidFill>
              <a:effectLst>
                <a:outerShdw blurRad="38100" dist="38100" dir="2700000" algn="tl">
                  <a:srgbClr val="000000"/>
                </a:outerShdw>
              </a:effectLst>
              <a:latin typeface="+mn-ea"/>
              <a:cs typeface="HY헤드라인M"/>
            </a:endParaRPr>
          </a:p>
        </p:txBody>
      </p:sp>
      <p:sp>
        <p:nvSpPr>
          <p:cNvPr id="6" name="Rectangle 22"/>
          <p:cNvSpPr>
            <a:spLocks noChangeArrowheads="1"/>
          </p:cNvSpPr>
          <p:nvPr/>
        </p:nvSpPr>
        <p:spPr bwMode="auto">
          <a:xfrm>
            <a:off x="3595489" y="1723687"/>
            <a:ext cx="4630738" cy="685800"/>
          </a:xfrm>
          <a:prstGeom prst="rect">
            <a:avLst/>
          </a:prstGeom>
          <a:noFill/>
          <a:ln w="9525">
            <a:noFill/>
            <a:miter lim="800000"/>
          </a:ln>
          <a:effectLst>
            <a:outerShdw dist="17961" dir="13500000" algn="ctr" rotWithShape="0">
              <a:schemeClr val="bg1"/>
            </a:outerShdw>
          </a:effectLst>
        </p:spPr>
        <p:txBody>
          <a:bodyPr wrap="none" anchor="ctr"/>
          <a:lstStyle/>
          <a:p>
            <a:pPr latinLnBrk="1"/>
            <a:r>
              <a:rPr lang="zh-CN" altLang="en-US" sz="2000" dirty="0">
                <a:latin typeface="宋体" panose="02010600030101010101" pitchFamily="2" charset="-122"/>
                <a:ea typeface="宋体" panose="02010600030101010101" pitchFamily="2" charset="-122"/>
              </a:rPr>
              <a:t>为什么要进行这些测试</a:t>
            </a:r>
            <a:endParaRPr lang="zh-CN" altLang="en-US" sz="2000" dirty="0">
              <a:latin typeface="宋体" panose="02010600030101010101" pitchFamily="2" charset="-122"/>
              <a:ea typeface="宋体" panose="02010600030101010101" pitchFamily="2" charset="-122"/>
            </a:endParaRPr>
          </a:p>
        </p:txBody>
      </p:sp>
      <p:sp>
        <p:nvSpPr>
          <p:cNvPr id="7" name="Rectangle 3"/>
          <p:cNvSpPr>
            <a:spLocks noChangeArrowheads="1"/>
          </p:cNvSpPr>
          <p:nvPr/>
        </p:nvSpPr>
        <p:spPr bwMode="auto">
          <a:xfrm>
            <a:off x="2068314" y="2563961"/>
            <a:ext cx="7489825" cy="565150"/>
          </a:xfrm>
          <a:prstGeom prst="rect">
            <a:avLst/>
          </a:prstGeom>
          <a:gradFill rotWithShape="0">
            <a:gsLst>
              <a:gs pos="0">
                <a:srgbClr val="33CCFF">
                  <a:alpha val="39998"/>
                </a:srgbClr>
              </a:gs>
              <a:gs pos="100000">
                <a:srgbClr val="FFFFFF">
                  <a:alpha val="89998"/>
                </a:srgbClr>
              </a:gs>
            </a:gsLst>
            <a:lin ang="2700000" scaled="1"/>
          </a:gradFill>
          <a:ln w="9525">
            <a:miter lim="800000"/>
          </a:ln>
          <a:effectLst/>
          <a:scene3d>
            <a:camera prst="legacyObliqueTopRight"/>
            <a:lightRig rig="legacyFlat4" dir="b"/>
          </a:scene3d>
          <a:sp3d extrusionH="100000" prstMaterial="legacyMatte">
            <a:bevelT w="13500" h="13500" prst="angle"/>
            <a:bevelB w="13500" h="13500" prst="angle"/>
            <a:extrusionClr>
              <a:srgbClr val="66CCFF"/>
            </a:extrusionClr>
          </a:sp3d>
        </p:spPr>
        <p:txBody>
          <a:bodyPr wrap="none" anchor="ctr">
            <a:flatTx/>
          </a:bodyPr>
          <a:lstStyle/>
          <a:p>
            <a:endParaRPr lang="zh-CN" altLang="zh-CN" sz="2000" b="1">
              <a:latin typeface="黑体" panose="02010609060101010101" pitchFamily="2" charset="-122"/>
              <a:ea typeface="黑体" panose="02010609060101010101" pitchFamily="2" charset="-122"/>
            </a:endParaRPr>
          </a:p>
        </p:txBody>
      </p:sp>
      <p:sp>
        <p:nvSpPr>
          <p:cNvPr id="8" name="AutoShape 14"/>
          <p:cNvSpPr>
            <a:spLocks noChangeArrowheads="1"/>
          </p:cNvSpPr>
          <p:nvPr/>
        </p:nvSpPr>
        <p:spPr bwMode="auto">
          <a:xfrm>
            <a:off x="1981002" y="2603649"/>
            <a:ext cx="1495425" cy="482600"/>
          </a:xfrm>
          <a:prstGeom prst="bevel">
            <a:avLst>
              <a:gd name="adj" fmla="val 20984"/>
            </a:avLst>
          </a:prstGeom>
          <a:gradFill rotWithShape="1">
            <a:gsLst>
              <a:gs pos="0">
                <a:srgbClr val="33CCFF"/>
              </a:gs>
              <a:gs pos="100000">
                <a:srgbClr val="33CCFF">
                  <a:gamma/>
                  <a:shade val="45882"/>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zh-CN" sz="2400" b="1" dirty="0">
                <a:solidFill>
                  <a:srgbClr val="FFFFFF"/>
                </a:solidFill>
                <a:effectLst>
                  <a:outerShdw blurRad="38100" dist="38100" dir="2700000" algn="tl">
                    <a:srgbClr val="000000"/>
                  </a:outerShdw>
                </a:effectLst>
                <a:latin typeface="+mn-ea"/>
                <a:cs typeface="HY헤드라인M"/>
              </a:rPr>
              <a:t>what</a:t>
            </a:r>
            <a:endParaRPr kumimoji="1" lang="en-US" altLang="zh-CN" sz="2400" b="1" dirty="0">
              <a:solidFill>
                <a:srgbClr val="FFFFFF"/>
              </a:solidFill>
              <a:effectLst>
                <a:outerShdw blurRad="38100" dist="38100" dir="2700000" algn="tl">
                  <a:srgbClr val="000000"/>
                </a:outerShdw>
              </a:effectLst>
              <a:latin typeface="+mn-ea"/>
              <a:cs typeface="HY헤드라인M"/>
            </a:endParaRPr>
          </a:p>
        </p:txBody>
      </p:sp>
      <p:sp>
        <p:nvSpPr>
          <p:cNvPr id="9" name="Rectangle 25"/>
          <p:cNvSpPr>
            <a:spLocks noChangeArrowheads="1"/>
          </p:cNvSpPr>
          <p:nvPr/>
        </p:nvSpPr>
        <p:spPr bwMode="auto">
          <a:xfrm>
            <a:off x="3611350" y="2509986"/>
            <a:ext cx="4762514" cy="685800"/>
          </a:xfrm>
          <a:prstGeom prst="rect">
            <a:avLst/>
          </a:prstGeom>
          <a:noFill/>
          <a:ln w="9525">
            <a:noFill/>
            <a:miter lim="800000"/>
          </a:ln>
          <a:effectLst>
            <a:outerShdw dist="17961" dir="13500000" algn="ctr" rotWithShape="0">
              <a:schemeClr val="bg1"/>
            </a:outerShdw>
          </a:effectLst>
        </p:spPr>
        <p:txBody>
          <a:bodyPr wrap="none" anchor="ctr"/>
          <a:lstStyle/>
          <a:p>
            <a:pPr latinLnBrk="1"/>
            <a:r>
              <a:rPr lang="zh-CN" altLang="en-US" sz="2000" dirty="0">
                <a:latin typeface="+mn-ea"/>
              </a:rPr>
              <a:t>测试哪些方面，不同阶段的工作内容</a:t>
            </a:r>
            <a:endParaRPr lang="zh-CN" altLang="en-US" sz="2000" dirty="0">
              <a:latin typeface="+mn-ea"/>
            </a:endParaRPr>
          </a:p>
        </p:txBody>
      </p:sp>
      <p:sp>
        <p:nvSpPr>
          <p:cNvPr id="10" name="Rectangle 6"/>
          <p:cNvSpPr>
            <a:spLocks noChangeArrowheads="1"/>
          </p:cNvSpPr>
          <p:nvPr/>
        </p:nvSpPr>
        <p:spPr bwMode="auto">
          <a:xfrm>
            <a:off x="2082602" y="3314849"/>
            <a:ext cx="7489825" cy="566737"/>
          </a:xfrm>
          <a:prstGeom prst="rect">
            <a:avLst/>
          </a:prstGeom>
          <a:gradFill rotWithShape="0">
            <a:gsLst>
              <a:gs pos="0">
                <a:srgbClr val="33CCFF">
                  <a:alpha val="39998"/>
                </a:srgbClr>
              </a:gs>
              <a:gs pos="100000">
                <a:srgbClr val="FFFFFF">
                  <a:alpha val="89998"/>
                </a:srgbClr>
              </a:gs>
            </a:gsLst>
            <a:lin ang="2700000" scaled="1"/>
          </a:gradFill>
          <a:ln w="9525">
            <a:miter lim="800000"/>
          </a:ln>
          <a:effectLst/>
          <a:scene3d>
            <a:camera prst="legacyObliqueTopRight"/>
            <a:lightRig rig="legacyFlat4" dir="b"/>
          </a:scene3d>
          <a:sp3d extrusionH="100000" prstMaterial="legacyMatte">
            <a:bevelT w="13500" h="13500" prst="angle"/>
            <a:bevelB w="13500" h="13500" prst="angle"/>
            <a:extrusionClr>
              <a:srgbClr val="66CCFF"/>
            </a:extrusionClr>
          </a:sp3d>
        </p:spPr>
        <p:txBody>
          <a:bodyPr wrap="none" anchor="ctr">
            <a:flatTx/>
          </a:bodyPr>
          <a:lstStyle/>
          <a:p>
            <a:endParaRPr lang="zh-CN" altLang="zh-CN" sz="2000" b="1">
              <a:latin typeface="黑体" panose="02010609060101010101" pitchFamily="2" charset="-122"/>
              <a:ea typeface="黑体" panose="02010609060101010101" pitchFamily="2" charset="-122"/>
            </a:endParaRPr>
          </a:p>
        </p:txBody>
      </p:sp>
      <p:sp>
        <p:nvSpPr>
          <p:cNvPr id="11" name="AutoShape 13"/>
          <p:cNvSpPr>
            <a:spLocks noChangeArrowheads="1"/>
          </p:cNvSpPr>
          <p:nvPr/>
        </p:nvSpPr>
        <p:spPr bwMode="auto">
          <a:xfrm>
            <a:off x="1969889" y="3387874"/>
            <a:ext cx="1495425" cy="482600"/>
          </a:xfrm>
          <a:prstGeom prst="bevel">
            <a:avLst>
              <a:gd name="adj" fmla="val 12500"/>
            </a:avLst>
          </a:prstGeom>
          <a:gradFill rotWithShape="1">
            <a:gsLst>
              <a:gs pos="0">
                <a:srgbClr val="33CCFF"/>
              </a:gs>
              <a:gs pos="100000">
                <a:srgbClr val="33CCFF">
                  <a:gamma/>
                  <a:shade val="45882"/>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ko-KR" altLang="en-US" sz="2400" b="1" dirty="0">
                <a:solidFill>
                  <a:srgbClr val="FFFFFF"/>
                </a:solidFill>
                <a:effectLst>
                  <a:outerShdw blurRad="38100" dist="38100" dir="2700000" algn="tl">
                    <a:srgbClr val="000000"/>
                  </a:outerShdw>
                </a:effectLst>
                <a:latin typeface="宋体" panose="02010600030101010101" pitchFamily="2" charset="-122"/>
                <a:ea typeface="黑体" panose="02010609060101010101" pitchFamily="2" charset="-122"/>
                <a:cs typeface="HY헤드라인M"/>
              </a:rPr>
              <a:t> </a:t>
            </a:r>
            <a:r>
              <a:rPr kumimoji="1" lang="en-US" altLang="zh-CN" sz="2400" b="1" dirty="0">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HY헤드라인M"/>
              </a:rPr>
              <a:t>where</a:t>
            </a:r>
            <a:endParaRPr kumimoji="1" lang="en-US" altLang="zh-CN" sz="2400" b="1" dirty="0">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HY헤드라인M"/>
            </a:endParaRPr>
          </a:p>
        </p:txBody>
      </p:sp>
      <p:sp>
        <p:nvSpPr>
          <p:cNvPr id="12" name="Rectangle 23"/>
          <p:cNvSpPr>
            <a:spLocks noChangeArrowheads="1"/>
          </p:cNvSpPr>
          <p:nvPr/>
        </p:nvSpPr>
        <p:spPr bwMode="auto">
          <a:xfrm>
            <a:off x="3595489" y="3243411"/>
            <a:ext cx="4986338" cy="685800"/>
          </a:xfrm>
          <a:prstGeom prst="rect">
            <a:avLst/>
          </a:prstGeom>
          <a:noFill/>
          <a:ln w="9525">
            <a:noFill/>
            <a:miter lim="800000"/>
          </a:ln>
          <a:effectLst>
            <a:outerShdw dist="17961" dir="13500000" algn="ctr" rotWithShape="0">
              <a:schemeClr val="bg1"/>
            </a:outerShdw>
          </a:effectLst>
        </p:spPr>
        <p:txBody>
          <a:bodyPr wrap="none" anchor="ctr"/>
          <a:lstStyle/>
          <a:p>
            <a:pPr latinLnBrk="1"/>
            <a:r>
              <a:rPr lang="zh-CN" altLang="en-US" sz="2000" dirty="0">
                <a:latin typeface="+mn-ea"/>
              </a:rPr>
              <a:t>相应文档，缺陷的存放位置，测试环境等</a:t>
            </a:r>
            <a:endParaRPr lang="zh-CN" altLang="en-US" sz="2000" dirty="0">
              <a:latin typeface="+mn-ea"/>
            </a:endParaRPr>
          </a:p>
        </p:txBody>
      </p:sp>
      <p:sp>
        <p:nvSpPr>
          <p:cNvPr id="13" name="Rectangle 5"/>
          <p:cNvSpPr>
            <a:spLocks noChangeArrowheads="1"/>
          </p:cNvSpPr>
          <p:nvPr/>
        </p:nvSpPr>
        <p:spPr bwMode="auto">
          <a:xfrm>
            <a:off x="2049264" y="4046686"/>
            <a:ext cx="7489825" cy="566738"/>
          </a:xfrm>
          <a:prstGeom prst="rect">
            <a:avLst/>
          </a:prstGeom>
          <a:gradFill rotWithShape="0">
            <a:gsLst>
              <a:gs pos="0">
                <a:srgbClr val="33CCFF">
                  <a:alpha val="39998"/>
                </a:srgbClr>
              </a:gs>
              <a:gs pos="100000">
                <a:srgbClr val="FFFFFF">
                  <a:alpha val="89998"/>
                </a:srgbClr>
              </a:gs>
            </a:gsLst>
            <a:lin ang="2700000" scaled="1"/>
          </a:gradFill>
          <a:ln w="9525">
            <a:miter lim="800000"/>
          </a:ln>
          <a:effectLst/>
          <a:scene3d>
            <a:camera prst="legacyObliqueTopRight"/>
            <a:lightRig rig="legacyFlat4" dir="b"/>
          </a:scene3d>
          <a:sp3d extrusionH="100000" prstMaterial="legacyMatte">
            <a:bevelT w="13500" h="13500" prst="angle"/>
            <a:bevelB w="13500" h="13500" prst="angle"/>
            <a:extrusionClr>
              <a:srgbClr val="66CCFF"/>
            </a:extrusionClr>
          </a:sp3d>
        </p:spPr>
        <p:txBody>
          <a:bodyPr wrap="none" anchor="ctr">
            <a:flatTx/>
          </a:bodyPr>
          <a:lstStyle/>
          <a:p>
            <a:endParaRPr lang="zh-CN" altLang="zh-CN" sz="2000" b="1">
              <a:latin typeface="黑体" panose="02010609060101010101" pitchFamily="2" charset="-122"/>
              <a:ea typeface="黑体" panose="02010609060101010101" pitchFamily="2" charset="-122"/>
            </a:endParaRPr>
          </a:p>
        </p:txBody>
      </p:sp>
      <p:sp>
        <p:nvSpPr>
          <p:cNvPr id="14" name="AutoShape 15"/>
          <p:cNvSpPr>
            <a:spLocks noChangeArrowheads="1"/>
          </p:cNvSpPr>
          <p:nvPr/>
        </p:nvSpPr>
        <p:spPr bwMode="auto">
          <a:xfrm>
            <a:off x="1963539" y="4140349"/>
            <a:ext cx="1495425" cy="482600"/>
          </a:xfrm>
          <a:prstGeom prst="bevel">
            <a:avLst>
              <a:gd name="adj" fmla="val 12500"/>
            </a:avLst>
          </a:prstGeom>
          <a:gradFill rotWithShape="1">
            <a:gsLst>
              <a:gs pos="0">
                <a:srgbClr val="33CCFF"/>
              </a:gs>
              <a:gs pos="100000">
                <a:srgbClr val="33CCFF">
                  <a:gamma/>
                  <a:shade val="45882"/>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ko-KR" altLang="en-US" sz="3200" b="1" dirty="0">
                <a:solidFill>
                  <a:srgbClr val="FFFFFF"/>
                </a:solidFill>
                <a:effectLst>
                  <a:outerShdw blurRad="38100" dist="38100" dir="2700000" algn="tl">
                    <a:srgbClr val="000000"/>
                  </a:outerShdw>
                </a:effectLst>
                <a:latin typeface="黑体" panose="02010609060101010101" pitchFamily="2" charset="-122"/>
                <a:ea typeface="黑体" panose="02010609060101010101" pitchFamily="2" charset="-122"/>
                <a:cs typeface="HY헤드라인M"/>
              </a:rPr>
              <a:t> </a:t>
            </a:r>
            <a:r>
              <a:rPr kumimoji="1" lang="en-US" altLang="zh-CN" sz="2400" b="1" dirty="0">
                <a:solidFill>
                  <a:srgbClr val="FFFFFF"/>
                </a:solidFill>
                <a:effectLst>
                  <a:outerShdw blurRad="38100" dist="38100" dir="2700000" algn="tl">
                    <a:srgbClr val="000000"/>
                  </a:outerShdw>
                </a:effectLst>
                <a:latin typeface="+mn-ea"/>
                <a:cs typeface="HY헤드라인M"/>
              </a:rPr>
              <a:t>when</a:t>
            </a:r>
            <a:endParaRPr kumimoji="1" lang="en-US" altLang="zh-CN" sz="2400" b="1" dirty="0">
              <a:solidFill>
                <a:srgbClr val="FFFFFF"/>
              </a:solidFill>
              <a:effectLst>
                <a:outerShdw blurRad="38100" dist="38100" dir="2700000" algn="tl">
                  <a:srgbClr val="000000"/>
                </a:outerShdw>
              </a:effectLst>
              <a:latin typeface="+mn-ea"/>
              <a:cs typeface="HY헤드라인M"/>
            </a:endParaRPr>
          </a:p>
        </p:txBody>
      </p:sp>
      <p:sp>
        <p:nvSpPr>
          <p:cNvPr id="15" name="Rectangle 24"/>
          <p:cNvSpPr>
            <a:spLocks noChangeArrowheads="1"/>
          </p:cNvSpPr>
          <p:nvPr/>
        </p:nvSpPr>
        <p:spPr bwMode="auto">
          <a:xfrm>
            <a:off x="3595489" y="4008586"/>
            <a:ext cx="5283200" cy="685800"/>
          </a:xfrm>
          <a:prstGeom prst="rect">
            <a:avLst/>
          </a:prstGeom>
          <a:noFill/>
          <a:ln w="9525">
            <a:noFill/>
            <a:miter lim="800000"/>
          </a:ln>
          <a:effectLst>
            <a:outerShdw dist="17961" dir="13500000" algn="ctr" rotWithShape="0">
              <a:schemeClr val="bg1"/>
            </a:outerShdw>
          </a:effectLst>
        </p:spPr>
        <p:txBody>
          <a:bodyPr wrap="none" anchor="ctr"/>
          <a:lstStyle/>
          <a:p>
            <a:pPr latinLnBrk="1"/>
            <a:r>
              <a:rPr lang="zh-CN" altLang="en-US" sz="2000" dirty="0">
                <a:latin typeface="+mn-ea"/>
              </a:rPr>
              <a:t>测试不同阶段的起止时间</a:t>
            </a:r>
            <a:endParaRPr lang="zh-CN" altLang="en-US" sz="2000" dirty="0">
              <a:latin typeface="+mn-ea"/>
            </a:endParaRPr>
          </a:p>
        </p:txBody>
      </p:sp>
      <p:sp>
        <p:nvSpPr>
          <p:cNvPr id="16" name="Rectangle 6"/>
          <p:cNvSpPr>
            <a:spLocks noChangeArrowheads="1"/>
          </p:cNvSpPr>
          <p:nvPr/>
        </p:nvSpPr>
        <p:spPr bwMode="auto">
          <a:xfrm>
            <a:off x="2050852" y="4764236"/>
            <a:ext cx="7489825" cy="566738"/>
          </a:xfrm>
          <a:prstGeom prst="rect">
            <a:avLst/>
          </a:prstGeom>
          <a:gradFill rotWithShape="0">
            <a:gsLst>
              <a:gs pos="0">
                <a:srgbClr val="33CCFF">
                  <a:alpha val="39998"/>
                </a:srgbClr>
              </a:gs>
              <a:gs pos="100000">
                <a:srgbClr val="FFFFFF">
                  <a:alpha val="89998"/>
                </a:srgbClr>
              </a:gs>
            </a:gsLst>
            <a:lin ang="2700000" scaled="1"/>
          </a:gradFill>
          <a:ln w="9525">
            <a:miter lim="800000"/>
          </a:ln>
          <a:effectLst/>
          <a:scene3d>
            <a:camera prst="legacyObliqueTopRight"/>
            <a:lightRig rig="legacyFlat4" dir="b"/>
          </a:scene3d>
          <a:sp3d extrusionH="100000" prstMaterial="legacyMatte">
            <a:bevelT w="13500" h="13500" prst="angle"/>
            <a:bevelB w="13500" h="13500" prst="angle"/>
            <a:extrusionClr>
              <a:srgbClr val="66CCFF"/>
            </a:extrusionClr>
          </a:sp3d>
        </p:spPr>
        <p:txBody>
          <a:bodyPr wrap="none" anchor="ctr">
            <a:flatTx/>
          </a:bodyPr>
          <a:lstStyle/>
          <a:p>
            <a:endParaRPr lang="zh-CN" altLang="zh-CN" sz="2000" b="1">
              <a:latin typeface="黑体" panose="02010609060101010101" pitchFamily="2" charset="-122"/>
              <a:ea typeface="黑体" panose="02010609060101010101" pitchFamily="2" charset="-122"/>
            </a:endParaRPr>
          </a:p>
        </p:txBody>
      </p:sp>
      <p:sp>
        <p:nvSpPr>
          <p:cNvPr id="17" name="AutoShape 13"/>
          <p:cNvSpPr>
            <a:spLocks noChangeArrowheads="1"/>
          </p:cNvSpPr>
          <p:nvPr/>
        </p:nvSpPr>
        <p:spPr bwMode="auto">
          <a:xfrm>
            <a:off x="1938139" y="4837261"/>
            <a:ext cx="1495425" cy="482600"/>
          </a:xfrm>
          <a:prstGeom prst="bevel">
            <a:avLst>
              <a:gd name="adj" fmla="val 12500"/>
            </a:avLst>
          </a:prstGeom>
          <a:gradFill rotWithShape="1">
            <a:gsLst>
              <a:gs pos="0">
                <a:srgbClr val="33CCFF"/>
              </a:gs>
              <a:gs pos="100000">
                <a:srgbClr val="33CCFF">
                  <a:gamma/>
                  <a:shade val="45882"/>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ko-KR" altLang="en-US" sz="2400" b="1" dirty="0">
                <a:solidFill>
                  <a:srgbClr val="FFFFFF"/>
                </a:solidFill>
                <a:effectLst>
                  <a:outerShdw blurRad="38100" dist="38100" dir="2700000" algn="tl">
                    <a:srgbClr val="000000"/>
                  </a:outerShdw>
                </a:effectLst>
                <a:latin typeface="黑体" panose="02010609060101010101" pitchFamily="2" charset="-122"/>
                <a:ea typeface="黑体" panose="02010609060101010101" pitchFamily="2" charset="-122"/>
                <a:cs typeface="HY헤드라인M"/>
              </a:rPr>
              <a:t> </a:t>
            </a:r>
            <a:r>
              <a:rPr kumimoji="1" lang="en-US" altLang="zh-CN" sz="2400" b="1" dirty="0">
                <a:solidFill>
                  <a:srgbClr val="FFFFFF"/>
                </a:solidFill>
                <a:effectLst>
                  <a:outerShdw blurRad="38100" dist="38100" dir="2700000" algn="tl">
                    <a:srgbClr val="000000"/>
                  </a:outerShdw>
                </a:effectLst>
                <a:latin typeface="+mn-ea"/>
                <a:cs typeface="HY헤드라인M"/>
              </a:rPr>
              <a:t>who</a:t>
            </a:r>
            <a:endParaRPr kumimoji="1" lang="en-US" altLang="zh-CN" sz="2400" b="1" dirty="0">
              <a:solidFill>
                <a:srgbClr val="FFFFFF"/>
              </a:solidFill>
              <a:effectLst>
                <a:outerShdw blurRad="38100" dist="38100" dir="2700000" algn="tl">
                  <a:srgbClr val="000000"/>
                </a:outerShdw>
              </a:effectLst>
              <a:latin typeface="+mn-ea"/>
              <a:cs typeface="HY헤드라인M"/>
            </a:endParaRPr>
          </a:p>
        </p:txBody>
      </p:sp>
      <p:sp>
        <p:nvSpPr>
          <p:cNvPr id="18" name="Rectangle 23"/>
          <p:cNvSpPr>
            <a:spLocks noChangeArrowheads="1"/>
          </p:cNvSpPr>
          <p:nvPr/>
        </p:nvSpPr>
        <p:spPr bwMode="auto">
          <a:xfrm>
            <a:off x="3563739" y="4692799"/>
            <a:ext cx="4986338" cy="685800"/>
          </a:xfrm>
          <a:prstGeom prst="rect">
            <a:avLst/>
          </a:prstGeom>
          <a:noFill/>
          <a:ln w="9525">
            <a:noFill/>
            <a:miter lim="800000"/>
          </a:ln>
          <a:effectLst>
            <a:outerShdw dist="17961" dir="13500000" algn="ctr" rotWithShape="0">
              <a:schemeClr val="bg1"/>
            </a:outerShdw>
          </a:effectLst>
        </p:spPr>
        <p:txBody>
          <a:bodyPr wrap="none" anchor="ctr"/>
          <a:lstStyle/>
          <a:p>
            <a:pPr latinLnBrk="1"/>
            <a:r>
              <a:rPr lang="zh-CN" altLang="en-US" sz="2000" dirty="0">
                <a:latin typeface="+mn-ea"/>
              </a:rPr>
              <a:t>项目有关人员组成，安排哪些测试人员进行测试</a:t>
            </a:r>
            <a:endParaRPr lang="zh-CN" altLang="en-US" sz="2000" dirty="0">
              <a:latin typeface="+mn-ea"/>
            </a:endParaRPr>
          </a:p>
        </p:txBody>
      </p:sp>
      <p:sp>
        <p:nvSpPr>
          <p:cNvPr id="19" name="Rectangle 6"/>
          <p:cNvSpPr>
            <a:spLocks noChangeArrowheads="1"/>
          </p:cNvSpPr>
          <p:nvPr/>
        </p:nvSpPr>
        <p:spPr bwMode="auto">
          <a:xfrm>
            <a:off x="2061939" y="5505599"/>
            <a:ext cx="7489825" cy="566738"/>
          </a:xfrm>
          <a:prstGeom prst="rect">
            <a:avLst/>
          </a:prstGeom>
          <a:gradFill rotWithShape="0">
            <a:gsLst>
              <a:gs pos="0">
                <a:srgbClr val="33CCFF">
                  <a:alpha val="39998"/>
                </a:srgbClr>
              </a:gs>
              <a:gs pos="100000">
                <a:srgbClr val="FFFFFF">
                  <a:alpha val="89998"/>
                </a:srgbClr>
              </a:gs>
            </a:gsLst>
            <a:lin ang="2700000" scaled="1"/>
          </a:gradFill>
          <a:ln w="9525">
            <a:miter lim="800000"/>
          </a:ln>
          <a:effectLst/>
          <a:scene3d>
            <a:camera prst="legacyObliqueTopRight"/>
            <a:lightRig rig="legacyFlat4" dir="b"/>
          </a:scene3d>
          <a:sp3d extrusionH="100000" prstMaterial="legacyMatte">
            <a:bevelT w="13500" h="13500" prst="angle"/>
            <a:bevelB w="13500" h="13500" prst="angle"/>
            <a:extrusionClr>
              <a:srgbClr val="66CCFF"/>
            </a:extrusionClr>
          </a:sp3d>
        </p:spPr>
        <p:txBody>
          <a:bodyPr wrap="none" anchor="ctr">
            <a:flatTx/>
          </a:bodyPr>
          <a:lstStyle/>
          <a:p>
            <a:endParaRPr lang="zh-CN" altLang="zh-CN" sz="2000" b="1">
              <a:latin typeface="黑体" panose="02010609060101010101" pitchFamily="2" charset="-122"/>
              <a:ea typeface="黑体" panose="02010609060101010101" pitchFamily="2" charset="-122"/>
            </a:endParaRPr>
          </a:p>
        </p:txBody>
      </p:sp>
      <p:sp>
        <p:nvSpPr>
          <p:cNvPr id="20" name="AutoShape 13"/>
          <p:cNvSpPr>
            <a:spLocks noChangeArrowheads="1"/>
          </p:cNvSpPr>
          <p:nvPr/>
        </p:nvSpPr>
        <p:spPr bwMode="auto">
          <a:xfrm>
            <a:off x="1949226" y="5578624"/>
            <a:ext cx="1495425" cy="482600"/>
          </a:xfrm>
          <a:prstGeom prst="bevel">
            <a:avLst>
              <a:gd name="adj" fmla="val 12500"/>
            </a:avLst>
          </a:prstGeom>
          <a:gradFill rotWithShape="1">
            <a:gsLst>
              <a:gs pos="0">
                <a:srgbClr val="33CCFF"/>
              </a:gs>
              <a:gs pos="100000">
                <a:srgbClr val="33CCFF">
                  <a:gamma/>
                  <a:shade val="45882"/>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ko-KR" altLang="en-US" sz="2400" b="1" dirty="0">
                <a:solidFill>
                  <a:srgbClr val="FFFFFF"/>
                </a:solidFill>
                <a:effectLst>
                  <a:outerShdw blurRad="38100" dist="38100" dir="2700000" algn="tl">
                    <a:srgbClr val="000000"/>
                  </a:outerShdw>
                </a:effectLst>
                <a:latin typeface="黑体" panose="02010609060101010101" pitchFamily="2" charset="-122"/>
                <a:ea typeface="黑体" panose="02010609060101010101" pitchFamily="2" charset="-122"/>
                <a:cs typeface="HY헤드라인M"/>
              </a:rPr>
              <a:t> </a:t>
            </a:r>
            <a:r>
              <a:rPr kumimoji="1" lang="en-US" altLang="zh-CN" sz="2400" b="1" dirty="0">
                <a:solidFill>
                  <a:srgbClr val="FFFFFF"/>
                </a:solidFill>
                <a:effectLst>
                  <a:outerShdw blurRad="38100" dist="38100" dir="2700000" algn="tl">
                    <a:srgbClr val="000000"/>
                  </a:outerShdw>
                </a:effectLst>
                <a:latin typeface="+mn-ea"/>
                <a:cs typeface="HY헤드라인M"/>
              </a:rPr>
              <a:t>how</a:t>
            </a:r>
            <a:endParaRPr kumimoji="1" lang="en-US" altLang="zh-CN" sz="2400" b="1" dirty="0">
              <a:solidFill>
                <a:srgbClr val="FFFFFF"/>
              </a:solidFill>
              <a:effectLst>
                <a:outerShdw blurRad="38100" dist="38100" dir="2700000" algn="tl">
                  <a:srgbClr val="000000"/>
                </a:outerShdw>
              </a:effectLst>
              <a:latin typeface="+mn-ea"/>
              <a:cs typeface="HY헤드라인M"/>
            </a:endParaRPr>
          </a:p>
        </p:txBody>
      </p:sp>
      <p:sp>
        <p:nvSpPr>
          <p:cNvPr id="21" name="Rectangle 23"/>
          <p:cNvSpPr>
            <a:spLocks noChangeArrowheads="1"/>
          </p:cNvSpPr>
          <p:nvPr/>
        </p:nvSpPr>
        <p:spPr bwMode="auto">
          <a:xfrm>
            <a:off x="3563739" y="5400824"/>
            <a:ext cx="4986338" cy="685800"/>
          </a:xfrm>
          <a:prstGeom prst="rect">
            <a:avLst/>
          </a:prstGeom>
          <a:noFill/>
          <a:ln w="9525">
            <a:noFill/>
            <a:miter lim="800000"/>
          </a:ln>
          <a:effectLst>
            <a:outerShdw dist="17961" dir="13500000" algn="ctr" rotWithShape="0">
              <a:schemeClr val="bg1"/>
            </a:outerShdw>
          </a:effectLst>
        </p:spPr>
        <p:txBody>
          <a:bodyPr wrap="none" anchor="ctr"/>
          <a:lstStyle/>
          <a:p>
            <a:pPr latinLnBrk="1"/>
            <a:r>
              <a:rPr lang="zh-CN" altLang="en-US" sz="2000" dirty="0">
                <a:latin typeface="+mn-ea"/>
              </a:rPr>
              <a:t>使用什么方法和工具进行测试</a:t>
            </a:r>
            <a:endParaRPr lang="zh-CN" altLang="en-US" sz="2000" dirty="0">
              <a:latin typeface="+mn-ea"/>
            </a:endParaRPr>
          </a:p>
        </p:txBody>
      </p:sp>
      <p:sp>
        <p:nvSpPr>
          <p:cNvPr id="22" name="AutoShape 21"/>
          <p:cNvSpPr>
            <a:spLocks noChangeArrowheads="1"/>
          </p:cNvSpPr>
          <p:nvPr/>
        </p:nvSpPr>
        <p:spPr bwMode="auto">
          <a:xfrm>
            <a:off x="464143" y="1021563"/>
            <a:ext cx="1495425" cy="482600"/>
          </a:xfrm>
          <a:prstGeom prst="bevel">
            <a:avLst>
              <a:gd name="adj" fmla="val 12500"/>
            </a:avLst>
          </a:prstGeom>
          <a:gradFill rotWithShape="1">
            <a:gsLst>
              <a:gs pos="0">
                <a:srgbClr val="33CCFF"/>
              </a:gs>
              <a:gs pos="100000">
                <a:srgbClr val="33CCFF">
                  <a:gamma/>
                  <a:shade val="45882"/>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ko-KR" altLang="en-US" sz="3200" b="1" dirty="0">
                <a:solidFill>
                  <a:srgbClr val="FFFFFF"/>
                </a:solidFill>
                <a:effectLst>
                  <a:outerShdw blurRad="38100" dist="38100" dir="2700000" algn="tl">
                    <a:srgbClr val="000000"/>
                  </a:outerShdw>
                </a:effectLst>
                <a:latin typeface="黑体" panose="02010609060101010101" pitchFamily="2" charset="-122"/>
                <a:ea typeface="黑体" panose="02010609060101010101" pitchFamily="2" charset="-122"/>
                <a:cs typeface="HY헤드라인M"/>
              </a:rPr>
              <a:t> </a:t>
            </a:r>
            <a:r>
              <a:rPr kumimoji="1" lang="en-US" altLang="zh-CN" sz="2400" b="1" dirty="0">
                <a:solidFill>
                  <a:srgbClr val="FFFFFF"/>
                </a:solidFill>
                <a:effectLst>
                  <a:outerShdw blurRad="38100" dist="38100" dir="2700000" algn="tl">
                    <a:srgbClr val="000000"/>
                  </a:outerShdw>
                </a:effectLst>
                <a:latin typeface="+mn-ea"/>
                <a:cs typeface="HY헤드라인M"/>
              </a:rPr>
              <a:t>5W1H</a:t>
            </a:r>
            <a:endParaRPr kumimoji="1" lang="en-US" altLang="zh-CN" sz="2400" b="1" dirty="0">
              <a:solidFill>
                <a:srgbClr val="FFFFFF"/>
              </a:solidFill>
              <a:effectLst>
                <a:outerShdw blurRad="38100" dist="38100" dir="2700000" algn="tl">
                  <a:srgbClr val="000000"/>
                </a:outerShdw>
              </a:effectLst>
              <a:latin typeface="+mn-ea"/>
              <a:cs typeface="HY헤드라인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测试计划内容</a:t>
            </a:r>
            <a:r>
              <a:rPr lang="en-US" altLang="zh-CN" dirty="0"/>
              <a:t>	</a:t>
            </a:r>
            <a:endParaRPr lang="zh-CN" altLang="en-US" dirty="0"/>
          </a:p>
        </p:txBody>
      </p:sp>
      <p:sp>
        <p:nvSpPr>
          <p:cNvPr id="4" name="Rectangle 3"/>
          <p:cNvSpPr txBox="1">
            <a:spLocks noChangeArrowheads="1"/>
          </p:cNvSpPr>
          <p:nvPr/>
        </p:nvSpPr>
        <p:spPr>
          <a:xfrm>
            <a:off x="1486853" y="1268760"/>
            <a:ext cx="8642381" cy="4429156"/>
          </a:xfrm>
          <a:prstGeom prst="rect">
            <a:avLst/>
          </a:prstGeom>
        </p:spPr>
        <p:txBody>
          <a:bodyPr/>
          <a:lstStyle/>
          <a:p>
            <a:pPr>
              <a:spcBef>
                <a:spcPct val="50000"/>
              </a:spcBef>
              <a:buFont typeface="Wingdings" panose="05000000000000000000" pitchFamily="2" charset="2"/>
              <a:buChar char="Ø"/>
            </a:pPr>
            <a:r>
              <a:rPr lang="zh-CN" altLang="en-US" sz="2000" dirty="0"/>
              <a:t> 测试项目简介</a:t>
            </a:r>
            <a:endParaRPr lang="zh-CN" altLang="en-US" sz="2000" dirty="0"/>
          </a:p>
          <a:p>
            <a:pPr>
              <a:spcBef>
                <a:spcPct val="50000"/>
              </a:spcBef>
              <a:buFont typeface="Wingdings" panose="05000000000000000000" pitchFamily="2" charset="2"/>
              <a:buChar char="Ø"/>
            </a:pPr>
            <a:r>
              <a:rPr lang="zh-CN" altLang="en-US" sz="2000" dirty="0"/>
              <a:t> 需要测试的特征</a:t>
            </a:r>
            <a:endParaRPr lang="zh-CN" altLang="en-US" sz="2000" dirty="0"/>
          </a:p>
          <a:p>
            <a:pPr>
              <a:spcBef>
                <a:spcPct val="50000"/>
              </a:spcBef>
              <a:buFont typeface="Wingdings" panose="05000000000000000000" pitchFamily="2" charset="2"/>
              <a:buChar char="Ø"/>
            </a:pPr>
            <a:r>
              <a:rPr lang="zh-CN" altLang="en-US" sz="2000" dirty="0"/>
              <a:t> 不需要测试的特征</a:t>
            </a:r>
            <a:endParaRPr lang="zh-CN" altLang="en-US" sz="2000" dirty="0"/>
          </a:p>
          <a:p>
            <a:pPr>
              <a:spcBef>
                <a:spcPct val="50000"/>
              </a:spcBef>
              <a:buFont typeface="Wingdings" panose="05000000000000000000" pitchFamily="2" charset="2"/>
              <a:buChar char="Ø"/>
            </a:pPr>
            <a:r>
              <a:rPr lang="zh-CN" altLang="en-US" sz="2000" dirty="0"/>
              <a:t> 测试的方法 （测试人员、测试工具、测试流程）</a:t>
            </a:r>
            <a:endParaRPr lang="en-US" altLang="zh-CN" sz="2000" dirty="0"/>
          </a:p>
          <a:p>
            <a:pPr>
              <a:spcBef>
                <a:spcPct val="50000"/>
              </a:spcBef>
              <a:buFont typeface="Wingdings" panose="05000000000000000000" pitchFamily="2" charset="2"/>
              <a:buChar char="Ø"/>
            </a:pPr>
            <a:r>
              <a:rPr lang="zh-CN" altLang="en-US" sz="2000" dirty="0"/>
              <a:t> 测试环境（软件、硬件、网络）</a:t>
            </a:r>
            <a:endParaRPr lang="zh-CN" altLang="en-US" sz="2000" dirty="0"/>
          </a:p>
          <a:p>
            <a:pPr>
              <a:spcBef>
                <a:spcPct val="50000"/>
              </a:spcBef>
              <a:buFont typeface="Wingdings" panose="05000000000000000000" pitchFamily="2" charset="2"/>
              <a:buChar char="Ø"/>
            </a:pPr>
            <a:r>
              <a:rPr lang="zh-CN" altLang="en-US" sz="2000" dirty="0"/>
              <a:t> 测试开始条件和结束条件</a:t>
            </a:r>
            <a:endParaRPr lang="en-US" altLang="zh-CN" sz="2000" dirty="0"/>
          </a:p>
          <a:p>
            <a:pPr>
              <a:spcBef>
                <a:spcPct val="50000"/>
              </a:spcBef>
              <a:buFont typeface="Wingdings" panose="05000000000000000000" pitchFamily="2" charset="2"/>
              <a:buChar char="Ø"/>
            </a:pPr>
            <a:r>
              <a:rPr lang="zh-CN" altLang="en-US" sz="2000" dirty="0"/>
              <a:t> 测试者的任务、培训</a:t>
            </a:r>
            <a:endParaRPr lang="zh-CN" altLang="en-US" sz="2000" dirty="0"/>
          </a:p>
          <a:p>
            <a:pPr>
              <a:spcBef>
                <a:spcPct val="50000"/>
              </a:spcBef>
              <a:buFont typeface="Wingdings" panose="05000000000000000000" pitchFamily="2" charset="2"/>
              <a:buChar char="Ø"/>
            </a:pPr>
            <a:r>
              <a:rPr lang="zh-CN" altLang="en-US" sz="2000" dirty="0"/>
              <a:t> 测试进度与跟踪</a:t>
            </a:r>
            <a:endParaRPr lang="zh-CN" altLang="en-US" sz="2000" dirty="0"/>
          </a:p>
          <a:p>
            <a:pPr>
              <a:spcBef>
                <a:spcPct val="50000"/>
              </a:spcBef>
              <a:buFont typeface="Wingdings" panose="05000000000000000000" pitchFamily="2" charset="2"/>
              <a:buChar char="Ø"/>
            </a:pPr>
            <a:r>
              <a:rPr lang="zh-CN" altLang="en-US" sz="2000" dirty="0"/>
              <a:t> 测试风险与解决</a:t>
            </a:r>
            <a:endParaRPr lang="zh-CN" altLang="en-US" sz="2000" dirty="0"/>
          </a:p>
          <a:p>
            <a:pPr>
              <a:spcBef>
                <a:spcPct val="50000"/>
              </a:spcBef>
              <a:buFont typeface="Wingdings" panose="05000000000000000000" pitchFamily="2" charset="2"/>
              <a:buChar char="Ø"/>
            </a:pPr>
            <a:r>
              <a:rPr lang="zh-CN" altLang="en-US" sz="2000" dirty="0"/>
              <a:t> 本测试计划的审批与变更方式</a:t>
            </a:r>
            <a:endParaRPr lang="en-US" altLang="zh-CN" sz="2000" dirty="0"/>
          </a:p>
          <a:p>
            <a:pPr lvl="0">
              <a:spcBef>
                <a:spcPct val="20000"/>
              </a:spcBef>
              <a:buSzPct val="80000"/>
              <a:buFont typeface="Wingdings" panose="05000000000000000000" pitchFamily="2" charset="2"/>
              <a:buChar char="p"/>
              <a:defRPr/>
            </a:pPr>
            <a:endParaRPr kumimoji="0" lang="zh-CN" altLang="en-US" sz="2400" b="0" i="0" u="none" strike="noStrike" kern="1200" cap="none" spc="0" normalizeH="0" baseline="0" noProof="0" dirty="0">
              <a:ln>
                <a:noFill/>
              </a:ln>
              <a:solidFill>
                <a:schemeClr val="tx1"/>
              </a:solidFill>
              <a:effectLst/>
              <a:uLnTx/>
              <a:uFillTx/>
              <a:latin typeface="+mj-ea"/>
              <a:ea typeface="+mj-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测试工具</a:t>
            </a:r>
            <a:endParaRPr lang="zh-CN" altLang="en-US" dirty="0"/>
          </a:p>
        </p:txBody>
      </p:sp>
      <p:graphicFrame>
        <p:nvGraphicFramePr>
          <p:cNvPr id="4" name="表格 3"/>
          <p:cNvGraphicFramePr>
            <a:graphicFrameLocks noGrp="1"/>
          </p:cNvGraphicFramePr>
          <p:nvPr>
            <p:custDataLst>
              <p:tags r:id="rId1"/>
            </p:custDataLst>
          </p:nvPr>
        </p:nvGraphicFramePr>
        <p:xfrm>
          <a:off x="2279576" y="2060848"/>
          <a:ext cx="7848600" cy="3302000"/>
        </p:xfrm>
        <a:graphic>
          <a:graphicData uri="http://schemas.openxmlformats.org/drawingml/2006/table">
            <a:tbl>
              <a:tblPr/>
              <a:tblGrid>
                <a:gridCol w="2233909"/>
                <a:gridCol w="3984812"/>
                <a:gridCol w="1630151"/>
              </a:tblGrid>
              <a:tr h="552061">
                <a:tc>
                  <a:txBody>
                    <a:bodyPr/>
                    <a:lstStyle/>
                    <a:p>
                      <a:pPr algn="ctr" fontAlgn="t"/>
                      <a:r>
                        <a:rPr lang="zh-CN" sz="1600" b="1" i="0" u="none" strike="noStrike" dirty="0">
                          <a:solidFill>
                            <a:srgbClr val="000000"/>
                          </a:solidFill>
                          <a:latin typeface="宋体" panose="02010600030101010101" pitchFamily="2" charset="-122"/>
                        </a:rPr>
                        <a:t>资源</a:t>
                      </a:r>
                      <a:endParaRPr lang="zh-CN" sz="1600" b="1" i="0" u="none" strike="noStrike" dirty="0">
                        <a:solidFill>
                          <a:srgbClr val="000000"/>
                        </a:solidFill>
                        <a:latin typeface="宋体" panose="02010600030101010101" pitchFamily="2" charset="-122"/>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r>
                        <a:rPr lang="zh-CN" sz="1600" b="1" i="0" u="none" strike="noStrike" dirty="0">
                          <a:solidFill>
                            <a:srgbClr val="000000"/>
                          </a:solidFill>
                          <a:latin typeface="宋体" panose="02010600030101010101" pitchFamily="2" charset="-122"/>
                        </a:rPr>
                        <a:t>描述</a:t>
                      </a:r>
                      <a:endParaRPr lang="zh-CN" sz="1600" b="1" i="0" u="none" strike="noStrike" dirty="0">
                        <a:solidFill>
                          <a:srgbClr val="000000"/>
                        </a:solidFill>
                        <a:latin typeface="宋体" panose="02010600030101010101" pitchFamily="2" charset="-122"/>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t"/>
                      <a:r>
                        <a:rPr lang="zh-CN" sz="1600" b="1" i="0" u="none" strike="noStrike" dirty="0">
                          <a:solidFill>
                            <a:srgbClr val="000000"/>
                          </a:solidFill>
                          <a:latin typeface="宋体" panose="02010600030101010101" pitchFamily="2" charset="-122"/>
                        </a:rPr>
                        <a:t>数量</a:t>
                      </a:r>
                      <a:endParaRPr lang="zh-CN" sz="1600" b="1" i="0" u="none" strike="noStrike" dirty="0">
                        <a:solidFill>
                          <a:srgbClr val="000000"/>
                        </a:solidFill>
                        <a:latin typeface="宋体" panose="02010600030101010101" pitchFamily="2" charset="-122"/>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541020">
                <a:tc>
                  <a:txBody>
                    <a:bodyPr/>
                    <a:lstStyle/>
                    <a:p>
                      <a:pPr algn="l" fontAlgn="t"/>
                      <a:r>
                        <a:rPr lang="en-US" altLang="zh-CN" sz="1400" b="0" i="0" u="none" strike="noStrike" dirty="0" err="1">
                          <a:solidFill>
                            <a:srgbClr val="000000"/>
                          </a:solidFill>
                          <a:latin typeface="Arial" panose="020B0604020202020204"/>
                        </a:rPr>
                        <a:t>Xmind</a:t>
                      </a:r>
                      <a:endParaRPr lang="zh-CN" sz="1400" b="0" i="0" u="none" strike="noStrike" dirty="0">
                        <a:solidFill>
                          <a:srgbClr val="000000"/>
                        </a:solidFill>
                        <a:latin typeface="Arial" panose="020B0604020202020204"/>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400" b="0" i="0" u="none" strike="noStrike" dirty="0">
                          <a:solidFill>
                            <a:srgbClr val="000000"/>
                          </a:solidFill>
                          <a:latin typeface="宋体" panose="02010600030101010101" pitchFamily="2" charset="-122"/>
                        </a:rPr>
                        <a:t>测试</a:t>
                      </a:r>
                      <a:r>
                        <a:rPr lang="zh-CN" altLang="en-US" sz="1400" b="0" i="0" u="none" strike="noStrike" dirty="0">
                          <a:solidFill>
                            <a:srgbClr val="000000"/>
                          </a:solidFill>
                          <a:latin typeface="宋体" panose="02010600030101010101" pitchFamily="2" charset="-122"/>
                        </a:rPr>
                        <a:t>设计</a:t>
                      </a:r>
                      <a:endParaRPr lang="zh-CN" sz="1400" b="0" i="0" u="none" strike="noStrike" dirty="0">
                        <a:solidFill>
                          <a:srgbClr val="000000"/>
                        </a:solidFill>
                        <a:latin typeface="宋体" panose="02010600030101010101" pitchFamily="2" charset="-122"/>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r>
                        <a:rPr lang="zh-CN" sz="1400" b="0" i="0" u="none" strike="noStrike">
                          <a:solidFill>
                            <a:srgbClr val="000000"/>
                          </a:solidFill>
                          <a:latin typeface="Arial" panose="020B0604020202020204"/>
                        </a:rPr>
                        <a:t>1</a:t>
                      </a:r>
                      <a:endParaRPr lang="zh-CN" sz="1400" b="0" i="0" u="none" strike="noStrike">
                        <a:solidFill>
                          <a:srgbClr val="000000"/>
                        </a:solidFill>
                        <a:latin typeface="Arial" panose="020B0604020202020204"/>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2061">
                <a:tc>
                  <a:txBody>
                    <a:bodyPr/>
                    <a:lstStyle/>
                    <a:p>
                      <a:pPr algn="l" fontAlgn="t"/>
                      <a:r>
                        <a:rPr lang="en-US" altLang="zh-CN" sz="1400" b="0" i="0" u="none" strike="noStrike" dirty="0">
                          <a:solidFill>
                            <a:srgbClr val="000000"/>
                          </a:solidFill>
                          <a:latin typeface="Arial" panose="020B0604020202020204"/>
                        </a:rPr>
                        <a:t>JIRA</a:t>
                      </a:r>
                      <a:endParaRPr lang="zh-CN" sz="1400" b="0" i="0" u="none" strike="noStrike" dirty="0">
                        <a:solidFill>
                          <a:srgbClr val="000000"/>
                        </a:solidFill>
                        <a:latin typeface="Arial" panose="020B0604020202020204"/>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400" b="0" i="0" u="none" strike="noStrike" dirty="0">
                          <a:solidFill>
                            <a:srgbClr val="000000"/>
                          </a:solidFill>
                          <a:latin typeface="宋体" panose="02010600030101010101" pitchFamily="2" charset="-122"/>
                        </a:rPr>
                        <a:t>缺陷管理</a:t>
                      </a:r>
                      <a:endParaRPr lang="zh-CN" sz="1400" b="0" i="0" u="none" strike="noStrike" dirty="0">
                        <a:solidFill>
                          <a:srgbClr val="000000"/>
                        </a:solidFill>
                        <a:latin typeface="宋体" panose="02010600030101010101" pitchFamily="2" charset="-122"/>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r>
                        <a:rPr lang="zh-CN" sz="1400" b="0" i="0" u="none" strike="noStrike">
                          <a:solidFill>
                            <a:srgbClr val="000000"/>
                          </a:solidFill>
                          <a:latin typeface="Arial" panose="020B0604020202020204"/>
                        </a:rPr>
                        <a:t>1</a:t>
                      </a:r>
                      <a:endParaRPr lang="zh-CN" sz="1400" b="0" i="0" u="none" strike="noStrike">
                        <a:solidFill>
                          <a:srgbClr val="000000"/>
                        </a:solidFill>
                        <a:latin typeface="Arial" panose="020B0604020202020204"/>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2450">
                <a:tc>
                  <a:txBody>
                    <a:bodyPr/>
                    <a:lstStyle/>
                    <a:p>
                      <a:pPr algn="l" fontAlgn="t"/>
                      <a:r>
                        <a:rPr lang="en-US" altLang="zh-CN" sz="1400" b="0" i="0" u="none" strike="noStrike" dirty="0">
                          <a:solidFill>
                            <a:srgbClr val="000000"/>
                          </a:solidFill>
                          <a:latin typeface="Arial" panose="020B0604020202020204"/>
                        </a:rPr>
                        <a:t>postman</a:t>
                      </a:r>
                      <a:endParaRPr lang="zh-CN" sz="1400" b="0" i="0" u="none" strike="noStrike" dirty="0">
                        <a:solidFill>
                          <a:srgbClr val="000000"/>
                        </a:solidFill>
                        <a:latin typeface="Arial" panose="020B0604020202020204"/>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altLang="en-US" sz="1400" b="0" i="0" u="none" strike="noStrike" dirty="0">
                          <a:solidFill>
                            <a:srgbClr val="000000"/>
                          </a:solidFill>
                          <a:latin typeface="宋体" panose="02010600030101010101" pitchFamily="2" charset="-122"/>
                        </a:rPr>
                        <a:t>接口</a:t>
                      </a:r>
                      <a:r>
                        <a:rPr lang="zh-CN" sz="1400" b="0" i="0" u="none" strike="noStrike" dirty="0">
                          <a:solidFill>
                            <a:srgbClr val="000000"/>
                          </a:solidFill>
                          <a:latin typeface="宋体" panose="02010600030101010101" pitchFamily="2" charset="-122"/>
                        </a:rPr>
                        <a:t>测试</a:t>
                      </a:r>
                      <a:endParaRPr lang="zh-CN" sz="1400" b="0" i="0" u="none" strike="noStrike" dirty="0">
                        <a:solidFill>
                          <a:srgbClr val="000000"/>
                        </a:solidFill>
                        <a:latin typeface="宋体" panose="02010600030101010101" pitchFamily="2" charset="-122"/>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r>
                        <a:rPr lang="zh-CN" sz="1400" b="0" i="0" u="none" strike="noStrike" dirty="0">
                          <a:solidFill>
                            <a:srgbClr val="000000"/>
                          </a:solidFill>
                          <a:latin typeface="Arial" panose="020B0604020202020204"/>
                        </a:rPr>
                        <a:t>1</a:t>
                      </a:r>
                      <a:endParaRPr lang="zh-CN" sz="1400" b="0" i="0" u="none" strike="noStrike" dirty="0">
                        <a:solidFill>
                          <a:srgbClr val="000000"/>
                        </a:solidFill>
                        <a:latin typeface="Arial" panose="020B0604020202020204"/>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2061">
                <a:tc>
                  <a:txBody>
                    <a:bodyPr/>
                    <a:lstStyle/>
                    <a:p>
                      <a:pPr algn="l" fontAlgn="t"/>
                      <a:r>
                        <a:rPr lang="en-US" altLang="zh-CN" sz="1400" b="0" i="0" u="none" strike="noStrike" dirty="0" err="1">
                          <a:solidFill>
                            <a:srgbClr val="000000"/>
                          </a:solidFill>
                          <a:latin typeface="Arial" panose="020B0604020202020204"/>
                        </a:rPr>
                        <a:t>Jmeter</a:t>
                      </a:r>
                      <a:endParaRPr lang="zh-CN" sz="1400" b="0" i="0" u="none" strike="noStrike" dirty="0">
                        <a:solidFill>
                          <a:srgbClr val="000000"/>
                        </a:solidFill>
                        <a:latin typeface="Arial" panose="020B0604020202020204"/>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400" b="0" i="0" u="none" strike="noStrike" dirty="0">
                          <a:solidFill>
                            <a:srgbClr val="000000"/>
                          </a:solidFill>
                          <a:latin typeface="宋体" panose="02010600030101010101" pitchFamily="2" charset="-122"/>
                        </a:rPr>
                        <a:t>性能测试</a:t>
                      </a:r>
                      <a:endParaRPr lang="zh-CN" sz="1400" b="0" i="0" u="none" strike="noStrike" dirty="0">
                        <a:solidFill>
                          <a:srgbClr val="000000"/>
                        </a:solidFill>
                        <a:latin typeface="宋体" panose="02010600030101010101" pitchFamily="2" charset="-122"/>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r>
                        <a:rPr lang="zh-CN" sz="1400" b="0" i="0" u="none" strike="noStrike" dirty="0">
                          <a:solidFill>
                            <a:srgbClr val="000000"/>
                          </a:solidFill>
                          <a:latin typeface="Arial" panose="020B0604020202020204"/>
                        </a:rPr>
                        <a:t>1</a:t>
                      </a:r>
                      <a:endParaRPr lang="zh-CN" sz="1400" b="0" i="0" u="none" strike="noStrike" dirty="0">
                        <a:solidFill>
                          <a:srgbClr val="000000"/>
                        </a:solidFill>
                        <a:latin typeface="Arial" panose="020B0604020202020204"/>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2061">
                <a:tc>
                  <a:txBody>
                    <a:bodyPr/>
                    <a:lstStyle/>
                    <a:p>
                      <a:pPr algn="l" fontAlgn="t"/>
                      <a:r>
                        <a:rPr lang="zh-CN" sz="1400" b="0" i="0" u="none" strike="noStrike" dirty="0">
                          <a:solidFill>
                            <a:srgbClr val="000000"/>
                          </a:solidFill>
                          <a:latin typeface="Arial" panose="020B0604020202020204"/>
                        </a:rPr>
                        <a:t>Svn</a:t>
                      </a:r>
                      <a:endParaRPr lang="zh-CN" sz="1400" b="0" i="0" u="none" strike="noStrike" dirty="0">
                        <a:solidFill>
                          <a:srgbClr val="000000"/>
                        </a:solidFill>
                        <a:latin typeface="Arial" panose="020B0604020202020204"/>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zh-CN" sz="1400" b="0" i="0" u="none" strike="noStrike">
                          <a:solidFill>
                            <a:srgbClr val="000000"/>
                          </a:solidFill>
                          <a:latin typeface="宋体" panose="02010600030101010101" pitchFamily="2" charset="-122"/>
                        </a:rPr>
                        <a:t>版本控制</a:t>
                      </a:r>
                      <a:endParaRPr lang="zh-CN" sz="1400" b="0" i="0" u="none" strike="noStrike">
                        <a:solidFill>
                          <a:srgbClr val="000000"/>
                        </a:solidFill>
                        <a:latin typeface="宋体" panose="02010600030101010101" pitchFamily="2" charset="-122"/>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r>
                        <a:rPr lang="zh-CN" sz="1400" b="0" i="0" u="none" strike="noStrike" dirty="0">
                          <a:solidFill>
                            <a:srgbClr val="000000"/>
                          </a:solidFill>
                          <a:latin typeface="Arial" panose="020B0604020202020204"/>
                        </a:rPr>
                        <a:t>1</a:t>
                      </a:r>
                      <a:endParaRPr lang="zh-CN" sz="1400" b="0" i="0" u="none" strike="noStrike" dirty="0">
                        <a:solidFill>
                          <a:srgbClr val="000000"/>
                        </a:solidFill>
                        <a:latin typeface="Arial" panose="020B0604020202020204"/>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测试环境</a:t>
            </a:r>
            <a:endParaRPr lang="zh-CN" altLang="en-US" dirty="0"/>
          </a:p>
        </p:txBody>
      </p:sp>
      <p:sp>
        <p:nvSpPr>
          <p:cNvPr id="4" name="内容占位符 2"/>
          <p:cNvSpPr>
            <a:spLocks noGrp="1"/>
          </p:cNvSpPr>
          <p:nvPr>
            <p:ph idx="1"/>
          </p:nvPr>
        </p:nvSpPr>
        <p:spPr>
          <a:xfrm>
            <a:off x="838200" y="1825625"/>
            <a:ext cx="10515600" cy="4351338"/>
          </a:xfrm>
        </p:spPr>
        <p:txBody>
          <a:bodyPr/>
          <a:lstStyle/>
          <a:p>
            <a:pPr lvl="1">
              <a:buFont typeface="Wingdings" panose="05000000000000000000" pitchFamily="2" charset="2"/>
              <a:buChar char="Ø"/>
            </a:pPr>
            <a:r>
              <a:rPr lang="zh-CN" altLang="en-US" dirty="0"/>
              <a:t>从软件的编码、测试到用户实际使用，存在着：开发环境、测试环境和生产环境。 </a:t>
            </a:r>
            <a:endParaRPr lang="en-US" altLang="zh-CN" dirty="0"/>
          </a:p>
          <a:p>
            <a:pPr lvl="1">
              <a:buFont typeface="Wingdings" panose="05000000000000000000" pitchFamily="2" charset="2"/>
              <a:buChar char="Ø"/>
            </a:pPr>
            <a:endParaRPr lang="zh-CN" altLang="en-US" dirty="0"/>
          </a:p>
          <a:p>
            <a:pPr lvl="1">
              <a:buFont typeface="Wingdings" panose="05000000000000000000" pitchFamily="2" charset="2"/>
              <a:buChar char="Ø"/>
            </a:pPr>
            <a:r>
              <a:rPr lang="zh-CN" altLang="en-US" dirty="0"/>
              <a:t> “环境”，指的是被测试软件所运行的软件环境和硬件环境。 </a:t>
            </a:r>
            <a:endParaRPr lang="en-US" altLang="zh-CN" dirty="0"/>
          </a:p>
          <a:p>
            <a:pPr lvl="1">
              <a:buFont typeface="Wingdings" panose="05000000000000000000" pitchFamily="2" charset="2"/>
              <a:buChar char="Ø"/>
            </a:pPr>
            <a:endParaRPr lang="zh-CN" altLang="en-US" dirty="0"/>
          </a:p>
          <a:p>
            <a:pPr lvl="1">
              <a:buFont typeface="Wingdings" panose="05000000000000000000" pitchFamily="2" charset="2"/>
              <a:buChar char="Ø"/>
            </a:pPr>
            <a:r>
              <a:rPr lang="zh-CN" altLang="en-US" dirty="0">
                <a:solidFill>
                  <a:srgbClr val="FF0000"/>
                </a:solidFill>
              </a:rPr>
              <a:t>测试环境是测试人员为进行软件测试而搭建的环境。 </a:t>
            </a:r>
            <a:endParaRPr lang="zh-CN" altLang="en-US" dirty="0">
              <a:solidFill>
                <a:srgbClr val="FF0000"/>
              </a:solidFill>
            </a:endParaRPr>
          </a:p>
          <a:p>
            <a:endParaRPr lang="zh-CN" altLang="en-US" dirty="0"/>
          </a:p>
        </p:txBody>
      </p:sp>
    </p:spTree>
  </p:cSld>
  <p:clrMapOvr>
    <a:masterClrMapping/>
  </p:clrMapOvr>
</p:sld>
</file>

<file path=ppt/tags/tag1.xml><?xml version="1.0" encoding="utf-8"?>
<p:tagLst xmlns:p="http://schemas.openxmlformats.org/presentationml/2006/main">
  <p:tag name="KSO_WM_UNIT_TABLE_BEAUTIFY" val="smartTable{1f853156-554f-4256-8da0-426264ca4f21}"/>
</p:tagLst>
</file>

<file path=ppt/tags/tag2.xml><?xml version="1.0" encoding="utf-8"?>
<p:tagLst xmlns:p="http://schemas.openxmlformats.org/presentationml/2006/main">
  <p:tag name="KSO_WM_UNIT_TABLE_BEAUTIFY" val="smartTable{838c0e1f-2104-49d9-91a6-a299dd5b8ed8}"/>
</p:tagLst>
</file>

<file path=ppt/tags/tag3.xml><?xml version="1.0" encoding="utf-8"?>
<p:tagLst xmlns:p="http://schemas.openxmlformats.org/presentationml/2006/main">
  <p:tag name="KSO_WM_UNIT_TABLE_BEAUTIFY" val="smartTable{5b9b5c3f-06a7-46d1-a959-b06b33b437b5}"/>
</p:tagLst>
</file>

<file path=ppt/tags/tag4.xml><?xml version="1.0" encoding="utf-8"?>
<p:tagLst xmlns:p="http://schemas.openxmlformats.org/presentationml/2006/main">
  <p:tag name="KSO_WM_UNIT_TABLE_BEAUTIFY" val="smartTable{eb766f1b-ea84-43e9-8909-0113eb9201f2}"/>
</p:tagLst>
</file>

<file path=ppt/tags/tag5.xml><?xml version="1.0" encoding="utf-8"?>
<p:tagLst xmlns:p="http://schemas.openxmlformats.org/presentationml/2006/main">
  <p:tag name="KSO_WM_UNIT_TABLE_BEAUTIFY" val="smartTable{cc68f542-f01e-400f-8872-dfc4857fc03c}"/>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1818</Words>
  <Application>WPS 演示</Application>
  <PresentationFormat>宽屏</PresentationFormat>
  <Paragraphs>440</Paragraphs>
  <Slides>16</Slides>
  <Notes>2</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16</vt:i4>
      </vt:variant>
    </vt:vector>
  </HeadingPairs>
  <TitlesOfParts>
    <vt:vector size="33" baseType="lpstr">
      <vt:lpstr>Arial</vt:lpstr>
      <vt:lpstr>宋体</vt:lpstr>
      <vt:lpstr>Wingdings</vt:lpstr>
      <vt:lpstr>楷体</vt:lpstr>
      <vt:lpstr>微软雅黑</vt:lpstr>
      <vt:lpstr>黑体</vt:lpstr>
      <vt:lpstr>HY헤드라인M</vt:lpstr>
      <vt:lpstr>Segoe Print</vt:lpstr>
      <vt:lpstr>Arial</vt:lpstr>
      <vt:lpstr>Times New Roman</vt:lpstr>
      <vt:lpstr>Angsana New</vt:lpstr>
      <vt:lpstr>Microsoft Sans Serif</vt:lpstr>
      <vt:lpstr>Mistral</vt:lpstr>
      <vt:lpstr>Calibri</vt:lpstr>
      <vt:lpstr>Arial Unicode MS</vt:lpstr>
      <vt:lpstr>等线</vt:lpstr>
      <vt:lpstr>Office 主题</vt:lpstr>
      <vt:lpstr>PowerPoint 演示文稿</vt:lpstr>
      <vt:lpstr>目录</vt:lpstr>
      <vt:lpstr>关于测试计划</vt:lpstr>
      <vt:lpstr>测试计划定义</vt:lpstr>
      <vt:lpstr>测试计划作用</vt:lpstr>
      <vt:lpstr>测试计划原则</vt:lpstr>
      <vt:lpstr>测试计划内容	</vt:lpstr>
      <vt:lpstr>测试工具</vt:lpstr>
      <vt:lpstr>测试环境</vt:lpstr>
      <vt:lpstr>测试环境</vt:lpstr>
      <vt:lpstr>测试开始/结束条件</vt:lpstr>
      <vt:lpstr>测试进度与跟踪</vt:lpstr>
      <vt:lpstr>测试风险与措施</vt:lpstr>
      <vt:lpstr>测试风险与措施</vt:lpstr>
      <vt:lpstr>联系我们</vt:lpstr>
      <vt:lpstr>感谢您对我们的关注</vt:lpstr>
    </vt:vector>
  </TitlesOfParts>
  <Company>门道科技</Company>
  <LinksUpToDate>false</LinksUpToDate>
  <SharedDoc>false</SharedDoc>
  <HyperlinksChanged>false</HyperlinksChanged>
  <AppVersion>14.0000</AppVersion>
  <Manager>门道科技</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蓉华教育</dc:title>
  <dc:creator>vince</dc:creator>
  <dc:subject>门道科技</dc:subject>
  <cp:lastModifiedBy>GAVIN-ZHU</cp:lastModifiedBy>
  <cp:revision>323</cp:revision>
  <dcterms:created xsi:type="dcterms:W3CDTF">2013-07-09T06:34:00Z</dcterms:created>
  <dcterms:modified xsi:type="dcterms:W3CDTF">2021-11-18T07:03:49Z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BA8A09C99FB34990ABFC7FF82D52549E</vt:lpwstr>
  </property>
  <property fmtid="{D5CDD505-2E9C-101B-9397-08002B2CF9AE}" pid="3" name="KSOProductBuildVer">
    <vt:lpwstr>2052-11.1.0.11045</vt:lpwstr>
  </property>
</Properties>
</file>