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08" r:id="rId2"/>
  </p:sldMasterIdLst>
  <p:notesMasterIdLst>
    <p:notesMasterId r:id="rId60"/>
  </p:notesMasterIdLst>
  <p:sldIdLst>
    <p:sldId id="256" r:id="rId3"/>
    <p:sldId id="360" r:id="rId4"/>
    <p:sldId id="308" r:id="rId5"/>
    <p:sldId id="296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3" r:id="rId19"/>
    <p:sldId id="322" r:id="rId20"/>
    <p:sldId id="321" r:id="rId21"/>
    <p:sldId id="327" r:id="rId22"/>
    <p:sldId id="326" r:id="rId23"/>
    <p:sldId id="325" r:id="rId24"/>
    <p:sldId id="324" r:id="rId25"/>
    <p:sldId id="330" r:id="rId26"/>
    <p:sldId id="329" r:id="rId27"/>
    <p:sldId id="328" r:id="rId28"/>
    <p:sldId id="334" r:id="rId29"/>
    <p:sldId id="333" r:id="rId30"/>
    <p:sldId id="332" r:id="rId31"/>
    <p:sldId id="331" r:id="rId32"/>
    <p:sldId id="335" r:id="rId33"/>
    <p:sldId id="336" r:id="rId34"/>
    <p:sldId id="337" r:id="rId35"/>
    <p:sldId id="338" r:id="rId36"/>
    <p:sldId id="341" r:id="rId37"/>
    <p:sldId id="340" r:id="rId38"/>
    <p:sldId id="339" r:id="rId39"/>
    <p:sldId id="344" r:id="rId40"/>
    <p:sldId id="343" r:id="rId41"/>
    <p:sldId id="342" r:id="rId42"/>
    <p:sldId id="347" r:id="rId43"/>
    <p:sldId id="345" r:id="rId44"/>
    <p:sldId id="346" r:id="rId45"/>
    <p:sldId id="349" r:id="rId46"/>
    <p:sldId id="348" r:id="rId47"/>
    <p:sldId id="353" r:id="rId48"/>
    <p:sldId id="352" r:id="rId49"/>
    <p:sldId id="351" r:id="rId50"/>
    <p:sldId id="350" r:id="rId51"/>
    <p:sldId id="355" r:id="rId52"/>
    <p:sldId id="354" r:id="rId53"/>
    <p:sldId id="356" r:id="rId54"/>
    <p:sldId id="358" r:id="rId55"/>
    <p:sldId id="357" r:id="rId56"/>
    <p:sldId id="359" r:id="rId57"/>
    <p:sldId id="286" r:id="rId58"/>
    <p:sldId id="285" r:id="rId5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6" autoAdjust="0"/>
    <p:restoredTop sz="93346" autoAdjust="0"/>
  </p:normalViewPr>
  <p:slideViewPr>
    <p:cSldViewPr>
      <p:cViewPr varScale="1">
        <p:scale>
          <a:sx n="67" d="100"/>
          <a:sy n="67" d="100"/>
        </p:scale>
        <p:origin x="834" y="102"/>
      </p:cViewPr>
      <p:guideLst>
        <p:guide orient="horz" pos="2194"/>
        <p:guide pos="384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-78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42F28-3563-4B41-B135-4BF9DA9DE0B0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0B505-6E03-456C-ADE4-66C9D4A8CF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将这段需求进行判定表分析，可以得到如下判定表</a:t>
            </a:r>
            <a:endParaRPr lang="en-US" altLang="zh-CN" sz="1200" dirty="0">
              <a:solidFill>
                <a:schemeClr val="bg1"/>
              </a:solidFill>
              <a:latin typeface="+mn-ea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条件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-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条件项：金额（大于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500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，小于等于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500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）</a:t>
            </a:r>
            <a:endParaRPr lang="en-US" altLang="zh-CN" sz="1200" dirty="0">
              <a:solidFill>
                <a:schemeClr val="bg1"/>
              </a:solidFill>
              <a:latin typeface="+mn-ea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有效性（是，否）</a:t>
            </a:r>
            <a:endParaRPr lang="en-US" altLang="zh-CN" sz="1200" dirty="0">
              <a:solidFill>
                <a:schemeClr val="bg1"/>
              </a:solidFill>
              <a:latin typeface="+mn-ea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结果：是否发出批准单，是否发出提货单，是否发出通知单</a:t>
            </a:r>
            <a:endParaRPr lang="en-US" altLang="zh-CN" sz="1200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   金额大于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500+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没有过期 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-》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发出批准单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+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提货单</a:t>
            </a:r>
            <a:endParaRPr lang="en-US" altLang="zh-CN" sz="1200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   金额大于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500+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过期了 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-》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不发（批准单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+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提货单）</a:t>
            </a:r>
            <a:endParaRPr lang="en-US" altLang="zh-CN" sz="1200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   金额小于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500+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没有过期 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-》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批准单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+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提货单</a:t>
            </a:r>
            <a:endParaRPr lang="en-US" altLang="zh-CN" sz="1200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  金额小于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500+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过期了 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-》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发出批准单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+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提货单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+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过期通知单</a:t>
            </a:r>
            <a:endParaRPr lang="en-US" altLang="zh-CN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F0B505-6E03-456C-ADE4-66C9D4A8CFB6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860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94949"/>
                </a:solidFill>
                <a:effectLst/>
                <a:latin typeface="PingFang SC"/>
              </a:rPr>
              <a:t>基本流：按照正确的业务流程来实现的一条操作路径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PingFang SC"/>
              </a:rPr>
              <a:t>(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PingFang SC"/>
              </a:rPr>
              <a:t>模拟正确的操作流程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PingFang SC"/>
              </a:rPr>
              <a:t>)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PingFang SC"/>
              </a:rPr>
              <a:t>。</a:t>
            </a:r>
            <a:endParaRPr lang="en-US" altLang="zh-CN" b="0" i="0" dirty="0">
              <a:solidFill>
                <a:srgbClr val="494949"/>
              </a:solidFill>
              <a:effectLst/>
              <a:latin typeface="PingFang SC"/>
            </a:endParaRPr>
          </a:p>
          <a:p>
            <a:r>
              <a:rPr lang="zh-CN" altLang="en-US" b="0" i="0">
                <a:solidFill>
                  <a:srgbClr val="494949"/>
                </a:solidFill>
                <a:effectLst/>
                <a:latin typeface="PingFang SC"/>
              </a:rPr>
              <a:t>备选流：导致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PingFang SC"/>
              </a:rPr>
              <a:t>程序出现错误的操作流程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PingFang SC"/>
              </a:rPr>
              <a:t>(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PingFang SC"/>
              </a:rPr>
              <a:t>模拟错误的操作流程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PingFang SC"/>
              </a:rPr>
              <a:t>)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PingFang SC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F0B505-6E03-456C-ADE4-66C9D4A8CFB6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819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提交数据通过</a:t>
            </a:r>
            <a:r>
              <a:rPr lang="en-US" altLang="zh-CN" dirty="0"/>
              <a:t>--》</a:t>
            </a:r>
            <a:r>
              <a:rPr lang="zh-CN" altLang="en-US" dirty="0"/>
              <a:t>部门经理审批通过</a:t>
            </a:r>
            <a:r>
              <a:rPr lang="en-US" altLang="zh-CN" dirty="0"/>
              <a:t>--》</a:t>
            </a:r>
            <a:r>
              <a:rPr lang="zh-CN" altLang="en-US" dirty="0"/>
              <a:t>总经理审批通过</a:t>
            </a:r>
            <a:r>
              <a:rPr lang="en-US" altLang="zh-CN" dirty="0"/>
              <a:t>--》</a:t>
            </a:r>
            <a:r>
              <a:rPr lang="zh-CN" altLang="en-US" dirty="0"/>
              <a:t>财务发放报销款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提交数据不通过</a:t>
            </a:r>
            <a:r>
              <a:rPr lang="en-US" altLang="zh-CN" dirty="0"/>
              <a:t>—</a:t>
            </a:r>
            <a:r>
              <a:rPr lang="zh-CN" altLang="en-US" dirty="0"/>
              <a:t>驳回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提交数据通过</a:t>
            </a:r>
            <a:r>
              <a:rPr lang="en-US" altLang="zh-CN" dirty="0"/>
              <a:t>-》</a:t>
            </a:r>
            <a:r>
              <a:rPr lang="zh-CN" altLang="en-US" dirty="0"/>
              <a:t>部门经理不通过</a:t>
            </a:r>
            <a:r>
              <a:rPr lang="en-US" altLang="zh-CN" dirty="0"/>
              <a:t>-</a:t>
            </a:r>
            <a:r>
              <a:rPr lang="zh-CN" altLang="en-US" dirty="0"/>
              <a:t>驳回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F0B505-6E03-456C-ADE4-66C9D4A8CFB6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663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备选流：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启动程序，弹出对话框，点击取消登录，则退出系统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启动程序，弹出对话框，输入错误格式用户名，正确密码，显示用户不存在，不能登录。（用户名错误了，不存在是否正确不正确密码）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启动程序，弹出对话框，输入正确用户名，错误密码格式，显示密码不争取，不能登录。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验证程序是否可以正常启动（需要单独写用例吗？）</a:t>
            </a:r>
            <a:r>
              <a:rPr lang="en-US" altLang="zh-CN" dirty="0"/>
              <a:t>---</a:t>
            </a:r>
            <a:r>
              <a:rPr lang="zh-CN" altLang="en-US" dirty="0"/>
              <a:t>不需要写用例。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F0B505-6E03-456C-ADE4-66C9D4A8CFB6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228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测试设计：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、主流用例（用户名，密码都是合法了，同时采用边界值，错误推测法</a:t>
            </a:r>
            <a:r>
              <a:rPr lang="en-US" altLang="zh-CN" dirty="0"/>
              <a:t>-</a:t>
            </a:r>
            <a:r>
              <a:rPr lang="zh-CN" altLang="en-US" dirty="0"/>
              <a:t>各种正常的用户名，密码）</a:t>
            </a:r>
            <a:r>
              <a:rPr lang="en-US" altLang="zh-CN" dirty="0"/>
              <a:t>--</a:t>
            </a:r>
            <a:r>
              <a:rPr lang="zh-CN" altLang="en-US" dirty="0"/>
              <a:t>减少用例冗余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、备选流</a:t>
            </a:r>
            <a:r>
              <a:rPr lang="en-US" altLang="zh-CN" dirty="0"/>
              <a:t>—</a:t>
            </a:r>
            <a:r>
              <a:rPr lang="zh-CN" altLang="en-US" dirty="0"/>
              <a:t>用户名（异常</a:t>
            </a:r>
            <a:r>
              <a:rPr lang="en-US" altLang="zh-CN" dirty="0"/>
              <a:t>-</a:t>
            </a:r>
            <a:r>
              <a:rPr lang="zh-CN" altLang="en-US" dirty="0"/>
              <a:t>各种不合法的用户名）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、备选流</a:t>
            </a:r>
            <a:r>
              <a:rPr lang="en-US" altLang="zh-CN" dirty="0"/>
              <a:t>-</a:t>
            </a:r>
            <a:r>
              <a:rPr lang="zh-CN" altLang="en-US" dirty="0"/>
              <a:t>密码（异常</a:t>
            </a:r>
            <a:r>
              <a:rPr lang="en-US" altLang="zh-CN" dirty="0"/>
              <a:t>-</a:t>
            </a:r>
            <a:r>
              <a:rPr lang="zh-CN" altLang="en-US" dirty="0"/>
              <a:t>各种不合法的密码）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、备选流</a:t>
            </a:r>
            <a:r>
              <a:rPr lang="en-US" altLang="zh-CN" dirty="0"/>
              <a:t>-</a:t>
            </a:r>
            <a:r>
              <a:rPr lang="zh-CN" altLang="en-US" dirty="0"/>
              <a:t>取消。</a:t>
            </a:r>
            <a:endParaRPr lang="en-US" altLang="zh-CN" dirty="0"/>
          </a:p>
          <a:p>
            <a:r>
              <a:rPr lang="zh-CN" altLang="en-US" dirty="0"/>
              <a:t>取一个平衡，没人规定一定要在怎么做，只要覆盖到就</a:t>
            </a:r>
            <a:r>
              <a:rPr lang="en-US" altLang="zh-CN" dirty="0"/>
              <a:t>ok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F0B505-6E03-456C-ADE4-66C9D4A8CFB6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100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1340768"/>
            <a:ext cx="12192000" cy="714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0070C0"/>
              </a:solidFill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7914192" y="674102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你值得信赖的</a:t>
            </a:r>
            <a:r>
              <a:rPr lang="en-US" altLang="zh-CN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教育机构</a:t>
            </a: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143343" y="44623"/>
            <a:ext cx="5376593" cy="1297281"/>
            <a:chOff x="143343" y="44623"/>
            <a:chExt cx="5376593" cy="1297281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992"/>
            <a:stretch>
              <a:fillRect/>
            </a:stretch>
          </p:blipFill>
          <p:spPr>
            <a:xfrm>
              <a:off x="143343" y="44623"/>
              <a:ext cx="1272137" cy="1297281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 userDrawn="1"/>
          </p:nvSpPr>
          <p:spPr>
            <a:xfrm>
              <a:off x="1415480" y="243215"/>
              <a:ext cx="410445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0070C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蓉 华 教 育</a:t>
              </a:r>
              <a:endParaRPr lang="en-US" altLang="zh-CN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r>
                <a:rPr lang="en-US" altLang="zh-CN" sz="2800" b="1" dirty="0">
                  <a:solidFill>
                    <a:srgbClr val="0070C0"/>
                  </a:solidFill>
                  <a:latin typeface="+mn-lt"/>
                  <a:ea typeface="楷体" panose="02010609060101010101" pitchFamily="49" charset="-122"/>
                </a:rPr>
                <a:t>www.ronghuanet.com</a:t>
              </a:r>
              <a:endParaRPr lang="zh-CN" altLang="en-US" sz="2800" b="1" dirty="0">
                <a:solidFill>
                  <a:srgbClr val="0070C0"/>
                </a:solidFill>
                <a:latin typeface="+mn-lt"/>
                <a:ea typeface="楷体" panose="02010609060101010101" pitchFamily="49" charset="-122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1587" y="6405226"/>
            <a:ext cx="12190413" cy="452774"/>
            <a:chOff x="1" y="6406814"/>
            <a:chExt cx="9142809" cy="452774"/>
          </a:xfrm>
        </p:grpSpPr>
        <p:sp>
          <p:nvSpPr>
            <p:cNvPr id="13" name="六边形 12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六边形 13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六边形 14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TextBox 11"/>
          <p:cNvSpPr txBox="1"/>
          <p:nvPr userDrawn="1"/>
        </p:nvSpPr>
        <p:spPr>
          <a:xfrm>
            <a:off x="1738299" y="5112890"/>
            <a:ext cx="885828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成都蓉华软创科技有限公司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Chengdu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Ronghua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Technology Co . , LTD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版权所有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侵权必究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7984-1673-4F01-9E24-3FC9A2A1704D}" type="datetime1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B93F-5944-4390-9CFF-D8D501E1F64E}" type="datetime1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1340768"/>
            <a:ext cx="12192000" cy="714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0070C0"/>
              </a:solidFill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7914192" y="674102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你值得信赖的</a:t>
            </a:r>
            <a:r>
              <a:rPr lang="en-US" altLang="zh-CN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教育机构</a:t>
            </a: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143343" y="44623"/>
            <a:ext cx="5376593" cy="1297281"/>
            <a:chOff x="143343" y="44623"/>
            <a:chExt cx="5376593" cy="1297281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992"/>
            <a:stretch>
              <a:fillRect/>
            </a:stretch>
          </p:blipFill>
          <p:spPr>
            <a:xfrm>
              <a:off x="143343" y="44623"/>
              <a:ext cx="1272137" cy="1297281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 userDrawn="1"/>
          </p:nvSpPr>
          <p:spPr>
            <a:xfrm>
              <a:off x="1415480" y="243215"/>
              <a:ext cx="410445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0070C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蓉 华 教 育</a:t>
              </a:r>
              <a:endParaRPr lang="en-US" altLang="zh-CN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r>
                <a:rPr lang="en-US" altLang="zh-CN" sz="2800" b="1" dirty="0">
                  <a:solidFill>
                    <a:srgbClr val="0070C0"/>
                  </a:solidFill>
                  <a:latin typeface="+mn-lt"/>
                  <a:ea typeface="楷体" panose="02010609060101010101" pitchFamily="49" charset="-122"/>
                </a:rPr>
                <a:t>www.ronghuanet.com</a:t>
              </a:r>
              <a:endParaRPr lang="zh-CN" altLang="en-US" sz="2800" b="1" dirty="0">
                <a:solidFill>
                  <a:srgbClr val="0070C0"/>
                </a:solidFill>
                <a:latin typeface="+mn-lt"/>
                <a:ea typeface="楷体" panose="02010609060101010101" pitchFamily="49" charset="-122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1587" y="6405226"/>
            <a:ext cx="12190413" cy="452774"/>
            <a:chOff x="1" y="6406814"/>
            <a:chExt cx="9142809" cy="452774"/>
          </a:xfrm>
        </p:grpSpPr>
        <p:sp>
          <p:nvSpPr>
            <p:cNvPr id="13" name="六边形 12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六边形 13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六边形 14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TextBox 11"/>
          <p:cNvSpPr txBox="1"/>
          <p:nvPr userDrawn="1"/>
        </p:nvSpPr>
        <p:spPr>
          <a:xfrm>
            <a:off x="1738299" y="5112890"/>
            <a:ext cx="885828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成都蓉华软创科技有限公司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Chengdu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Ronghua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Technology Co . , LTD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版权所有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侵权必究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0" y="-6454"/>
            <a:ext cx="9144021" cy="642919"/>
          </a:xfrm>
        </p:spPr>
        <p:txBody>
          <a:bodyPr>
            <a:noAutofit/>
          </a:bodyPr>
          <a:lstStyle>
            <a:lvl1pPr algn="l"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主标题宋体</a:t>
            </a:r>
            <a:r>
              <a:rPr lang="en-US" altLang="zh-CN" dirty="0"/>
              <a:t>-40</a:t>
            </a:r>
            <a:r>
              <a:rPr lang="zh-CN" altLang="en-US" dirty="0"/>
              <a:t>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60" y="1267054"/>
            <a:ext cx="11430080" cy="5031680"/>
          </a:xfrm>
        </p:spPr>
        <p:txBody>
          <a:bodyPr/>
          <a:lstStyle>
            <a:lvl1pPr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764704"/>
            <a:ext cx="12192000" cy="714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0070C0"/>
              </a:solidFill>
            </a:endParaRPr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9912424" y="27509"/>
            <a:ext cx="2351688" cy="772914"/>
            <a:chOff x="9696400" y="44624"/>
            <a:chExt cx="2351688" cy="772914"/>
          </a:xfrm>
        </p:grpSpPr>
        <p:pic>
          <p:nvPicPr>
            <p:cNvPr id="18" name="图片 1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120"/>
            <a:stretch>
              <a:fillRect/>
            </a:stretch>
          </p:blipFill>
          <p:spPr>
            <a:xfrm>
              <a:off x="9696400" y="44624"/>
              <a:ext cx="685611" cy="772914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 userDrawn="1"/>
          </p:nvSpPr>
          <p:spPr>
            <a:xfrm>
              <a:off x="10382011" y="260648"/>
              <a:ext cx="1666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0070C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蓉 华 教 育</a:t>
              </a:r>
              <a:endParaRPr lang="en-US" altLang="zh-CN" sz="1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r>
                <a:rPr lang="en-US" altLang="zh-CN" sz="1200" b="1" dirty="0">
                  <a:solidFill>
                    <a:srgbClr val="0070C0"/>
                  </a:solidFill>
                  <a:latin typeface="+mn-lt"/>
                  <a:ea typeface="楷体" panose="02010609060101010101" pitchFamily="49" charset="-122"/>
                </a:rPr>
                <a:t>www.ronghuanet.com</a:t>
              </a:r>
              <a:endParaRPr lang="zh-CN" altLang="en-US" sz="1200" b="1" dirty="0">
                <a:solidFill>
                  <a:srgbClr val="0070C0"/>
                </a:solidFill>
                <a:latin typeface="+mn-lt"/>
                <a:ea typeface="楷体" panose="02010609060101010101" pitchFamily="49" charset="-122"/>
              </a:endParaRPr>
            </a:p>
          </p:txBody>
        </p:sp>
      </p:grpSp>
      <p:grpSp>
        <p:nvGrpSpPr>
          <p:cNvPr id="23" name="组合 22"/>
          <p:cNvGrpSpPr/>
          <p:nvPr userDrawn="1"/>
        </p:nvGrpSpPr>
        <p:grpSpPr>
          <a:xfrm>
            <a:off x="1587" y="6381328"/>
            <a:ext cx="12190413" cy="452774"/>
            <a:chOff x="1" y="6406814"/>
            <a:chExt cx="9142809" cy="452774"/>
          </a:xfrm>
        </p:grpSpPr>
        <p:sp>
          <p:nvSpPr>
            <p:cNvPr id="24" name="六边形 23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六边形 24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5F2D-5F62-46E0-B38C-A9F4748A0A2D}" type="datetime1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34EF-0F3F-480A-ABFB-DB42F648B22D}" type="datetime1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3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3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2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AA79-586B-4198-9C8C-4606463DF527}" type="datetime1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5C3A-82B3-4843-A97E-BA0F21F4F05C}" type="datetime1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E08BD-0D3B-4C60-9712-2B8BB4CD0E13}" type="datetime1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5" y="273058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4324-409D-468F-9A25-D09971148FE7}" type="datetime1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0" y="-6454"/>
            <a:ext cx="9144021" cy="642919"/>
          </a:xfrm>
        </p:spPr>
        <p:txBody>
          <a:bodyPr>
            <a:noAutofit/>
          </a:bodyPr>
          <a:lstStyle>
            <a:lvl1pPr algn="l"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主标题宋体</a:t>
            </a:r>
            <a:r>
              <a:rPr lang="en-US" altLang="zh-CN" dirty="0"/>
              <a:t>-40</a:t>
            </a:r>
            <a:r>
              <a:rPr lang="zh-CN" altLang="en-US" dirty="0"/>
              <a:t>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60" y="1267054"/>
            <a:ext cx="11430080" cy="5031680"/>
          </a:xfrm>
        </p:spPr>
        <p:txBody>
          <a:bodyPr/>
          <a:lstStyle>
            <a:lvl1pPr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764704"/>
            <a:ext cx="12192000" cy="714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0070C0"/>
              </a:solidFill>
            </a:endParaRPr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9912424" y="27509"/>
            <a:ext cx="2351688" cy="772914"/>
            <a:chOff x="9696400" y="44624"/>
            <a:chExt cx="2351688" cy="772914"/>
          </a:xfrm>
        </p:grpSpPr>
        <p:pic>
          <p:nvPicPr>
            <p:cNvPr id="18" name="图片 1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120"/>
            <a:stretch>
              <a:fillRect/>
            </a:stretch>
          </p:blipFill>
          <p:spPr>
            <a:xfrm>
              <a:off x="9696400" y="44624"/>
              <a:ext cx="685611" cy="772914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 userDrawn="1"/>
          </p:nvSpPr>
          <p:spPr>
            <a:xfrm>
              <a:off x="10382011" y="260648"/>
              <a:ext cx="1666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0070C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蓉 华 教 育</a:t>
              </a:r>
              <a:endParaRPr lang="en-US" altLang="zh-CN" sz="1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r>
                <a:rPr lang="en-US" altLang="zh-CN" sz="1200" b="1" dirty="0">
                  <a:solidFill>
                    <a:srgbClr val="0070C0"/>
                  </a:solidFill>
                  <a:latin typeface="+mn-lt"/>
                  <a:ea typeface="楷体" panose="02010609060101010101" pitchFamily="49" charset="-122"/>
                </a:rPr>
                <a:t>www.ronghuanet.com</a:t>
              </a:r>
              <a:endParaRPr lang="zh-CN" altLang="en-US" sz="1200" b="1" dirty="0">
                <a:solidFill>
                  <a:srgbClr val="0070C0"/>
                </a:solidFill>
                <a:latin typeface="+mn-lt"/>
                <a:ea typeface="楷体" panose="02010609060101010101" pitchFamily="49" charset="-122"/>
              </a:endParaRPr>
            </a:p>
          </p:txBody>
        </p:sp>
      </p:grpSp>
      <p:grpSp>
        <p:nvGrpSpPr>
          <p:cNvPr id="23" name="组合 22"/>
          <p:cNvGrpSpPr/>
          <p:nvPr userDrawn="1"/>
        </p:nvGrpSpPr>
        <p:grpSpPr>
          <a:xfrm>
            <a:off x="1587" y="6381328"/>
            <a:ext cx="12190413" cy="452774"/>
            <a:chOff x="1" y="6406814"/>
            <a:chExt cx="9142809" cy="452774"/>
          </a:xfrm>
        </p:grpSpPr>
        <p:sp>
          <p:nvSpPr>
            <p:cNvPr id="24" name="六边形 23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六边形 24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1BF43-3906-4941-9AD0-DE35A97B26F0}" type="datetime1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7984-1673-4F01-9E24-3FC9A2A1704D}" type="datetime1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B93F-5944-4390-9CFF-D8D501E1F64E}" type="datetime1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5F2D-5F62-46E0-B38C-A9F4748A0A2D}" type="datetime1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34EF-0F3F-480A-ABFB-DB42F648B22D}" type="datetime1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3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3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2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AA79-586B-4198-9C8C-4606463DF527}" type="datetime1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5C3A-82B3-4843-A97E-BA0F21F4F05C}" type="datetime1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E08BD-0D3B-4C60-9712-2B8BB4CD0E13}" type="datetime1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5" y="273058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4324-409D-468F-9A25-D09971148FE7}" type="datetime1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1BF43-3906-4941-9AD0-DE35A97B26F0}" type="datetime1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750E3-F456-4B25-869B-1F2EFCBBF0B5}" type="datetime1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750E3-F456-4B25-869B-1F2EFCBBF0B5}" type="datetime1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67808" y="3013501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latin typeface="Century Gothic" panose="020B0502020202020204" pitchFamily="34" charset="0"/>
              </a:rPr>
              <a:t>测试设计方法</a:t>
            </a:r>
            <a:r>
              <a:rPr lang="en-US" altLang="zh-CN" sz="4800" b="1" dirty="0">
                <a:latin typeface="+mn-ea"/>
              </a:rPr>
              <a:t>  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751845" y="6053712"/>
            <a:ext cx="2844800" cy="36512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+mn-ea"/>
              </a:rPr>
              <a:t>1</a:t>
            </a:fld>
            <a:endParaRPr lang="zh-CN" altLang="en-US"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806BB-F7D3-423C-B821-6E199C1C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/>
              <a:t>等价类划分方法（三）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641352-F2DA-4C61-92F8-300BBC3FD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267054"/>
            <a:ext cx="10873208" cy="503168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+mn-ea"/>
              </a:rPr>
              <a:t>如果已划分的等价类中各元素在程序中的处理方式是不同的，则应将此等价类进一步划分成更小等价类。</a:t>
            </a:r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r>
              <a:rPr lang="zh-CN" altLang="en-US" sz="2800" dirty="0">
                <a:latin typeface="+mn-ea"/>
              </a:rPr>
              <a:t>  如：</a:t>
            </a:r>
            <a:r>
              <a:rPr lang="en-US" altLang="zh-CN" sz="2800" dirty="0">
                <a:latin typeface="+mn-ea"/>
              </a:rPr>
              <a:t>-10&lt;n&lt;10    </a:t>
            </a:r>
            <a:r>
              <a:rPr lang="zh-CN" altLang="en-US" sz="2800" dirty="0">
                <a:latin typeface="+mn-ea"/>
              </a:rPr>
              <a:t>算法</a:t>
            </a:r>
            <a:r>
              <a:rPr lang="en-US" altLang="zh-CN" sz="2800" dirty="0">
                <a:latin typeface="+mn-ea"/>
              </a:rPr>
              <a:t>m/n</a:t>
            </a:r>
          </a:p>
          <a:p>
            <a:pPr marL="0" indent="0">
              <a:buNone/>
            </a:pPr>
            <a:r>
              <a:rPr lang="zh-CN" altLang="en-US" sz="2800" dirty="0">
                <a:latin typeface="+mn-ea"/>
              </a:rPr>
              <a:t>  有效等价类：</a:t>
            </a:r>
            <a:r>
              <a:rPr lang="en-US" altLang="zh-CN" sz="2800" dirty="0">
                <a:latin typeface="+mn-ea"/>
              </a:rPr>
              <a:t>-10,0   0</a:t>
            </a:r>
            <a:r>
              <a:rPr lang="zh-CN" altLang="en-US" sz="2800" dirty="0">
                <a:latin typeface="+mn-ea"/>
              </a:rPr>
              <a:t>，</a:t>
            </a:r>
            <a:r>
              <a:rPr lang="en-US" altLang="zh-CN" sz="2800" dirty="0">
                <a:latin typeface="+mn-ea"/>
              </a:rPr>
              <a:t>10</a:t>
            </a:r>
          </a:p>
          <a:p>
            <a:pPr marL="0" indent="0">
              <a:buNone/>
            </a:pPr>
            <a:r>
              <a:rPr lang="zh-CN" altLang="en-US" sz="2800" dirty="0">
                <a:latin typeface="+mn-ea"/>
              </a:rPr>
              <a:t>  无效：小于</a:t>
            </a:r>
            <a:r>
              <a:rPr lang="en-US" altLang="zh-CN" sz="2800" dirty="0">
                <a:latin typeface="+mn-ea"/>
              </a:rPr>
              <a:t>-10</a:t>
            </a:r>
            <a:r>
              <a:rPr lang="zh-CN" altLang="en-US" sz="2800" dirty="0">
                <a:latin typeface="+mn-ea"/>
              </a:rPr>
              <a:t>，大于</a:t>
            </a:r>
            <a:r>
              <a:rPr lang="en-US" altLang="zh-CN" sz="2800" dirty="0">
                <a:latin typeface="+mn-ea"/>
              </a:rPr>
              <a:t>10,0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07045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337F3-7ECD-4A82-A95F-EBF80D0F5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/>
              <a:t>等价类划分方法（四）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AF70F7-1797-40BE-8286-BC3C2E453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340768"/>
            <a:ext cx="10441160" cy="503168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在输入条件是一个布尔量的情况下，可以确定一个有效等价类和一个无效等价类。</a:t>
            </a:r>
            <a:endParaRPr lang="zh-CN" altLang="en-US" sz="2800" dirty="0"/>
          </a:p>
          <a:p>
            <a:pPr marL="0" indent="0">
              <a:buNone/>
            </a:pPr>
            <a:r>
              <a:rPr lang="en-US" altLang="zh-CN" sz="2800" dirty="0">
                <a:latin typeface="+mn-ea"/>
              </a:rPr>
              <a:t>  </a:t>
            </a:r>
            <a:r>
              <a:rPr lang="zh-CN" altLang="en-US" sz="2800" dirty="0">
                <a:latin typeface="+mn-ea"/>
              </a:rPr>
              <a:t>如：界面输入只提供单选框，是与否。</a:t>
            </a:r>
            <a:endParaRPr lang="en-US" altLang="zh-CN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9808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06A6C6-6B59-4698-B826-1656DDB1E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等价类表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7CABC4-5BEA-4518-95D4-0AB4C66A5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444" y="1268760"/>
            <a:ext cx="10009112" cy="503168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+mn-ea"/>
              </a:rPr>
              <a:t>根据等价类划分原则，将等价类填入下表</a:t>
            </a:r>
            <a:endParaRPr lang="en-US" altLang="zh-CN" sz="2800" dirty="0">
              <a:latin typeface="+mn-ea"/>
            </a:endParaRPr>
          </a:p>
          <a:p>
            <a:endParaRPr lang="zh-CN" altLang="en-US" sz="28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8516C51-04C1-4D49-AA8D-67BEE4DC2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401240"/>
              </p:ext>
            </p:extLst>
          </p:nvPr>
        </p:nvGraphicFramePr>
        <p:xfrm>
          <a:off x="1271464" y="2348880"/>
          <a:ext cx="8863527" cy="1985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4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4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45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5191">
                <a:tc>
                  <a:txBody>
                    <a:bodyPr/>
                    <a:lstStyle/>
                    <a:p>
                      <a:r>
                        <a:rPr lang="zh-CN" altLang="en-US" dirty="0"/>
                        <a:t>输入条件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有效等价类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无效等价类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0371">
                <a:tc>
                  <a:txBody>
                    <a:bodyPr/>
                    <a:lstStyle/>
                    <a:p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1-999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大于</a:t>
                      </a:r>
                      <a:r>
                        <a:rPr lang="en-US" altLang="zh-CN" dirty="0"/>
                        <a:t>999</a:t>
                      </a:r>
                      <a:r>
                        <a:rPr lang="zh-CN" altLang="en-US" dirty="0"/>
                        <a:t>，小于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037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9971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862BB5-2D6D-4F2E-8011-FD6AA3028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800" dirty="0"/>
              <a:t>根据等价类表生成测试用例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BF2F12-833D-468F-B503-ECC2BA241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980728"/>
            <a:ext cx="10441160" cy="503168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根据等价类表，然后从划分出的等价类中按以下三个原则设计测试用例。</a:t>
            </a:r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r>
              <a:rPr lang="en-US" altLang="zh-CN" sz="2800" dirty="0">
                <a:latin typeface="+mn-ea"/>
              </a:rPr>
              <a:t>  1. </a:t>
            </a:r>
            <a:r>
              <a:rPr lang="zh-CN" altLang="en-US" sz="2800" dirty="0">
                <a:latin typeface="+mn-ea"/>
              </a:rPr>
              <a:t>为每一个等价类规定一个唯一的编号。</a:t>
            </a:r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r>
              <a:rPr lang="en-US" altLang="zh-CN" sz="2800" dirty="0">
                <a:latin typeface="+mn-ea"/>
              </a:rPr>
              <a:t>  2. </a:t>
            </a:r>
            <a:r>
              <a:rPr lang="zh-CN" altLang="en-US" sz="2800" dirty="0">
                <a:latin typeface="+mn-ea"/>
              </a:rPr>
              <a:t>设计一个新的测试用例，使其尽可能多地覆盖尚未被覆盖地有效等价类，重复第一步，直到所有的有效等价类都被覆盖为止。</a:t>
            </a:r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r>
              <a:rPr lang="en-US" altLang="zh-CN" sz="2800" dirty="0">
                <a:latin typeface="+mn-ea"/>
              </a:rPr>
              <a:t>  3. </a:t>
            </a:r>
            <a:r>
              <a:rPr lang="zh-CN" altLang="en-US" sz="2800" dirty="0">
                <a:latin typeface="+mn-ea"/>
              </a:rPr>
              <a:t>设计一个新的测试用例，使其切覆盖一个尚未被覆盖的无效等价类，重复这一步，直到所有的无效等价类都被覆盖为止。</a:t>
            </a:r>
            <a:endParaRPr lang="en-US" altLang="zh-CN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3209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8946D-1A63-488A-B5A8-8DC7D5D3A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800" dirty="0"/>
              <a:t>等价类分析法实例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82D7B8-CD13-4B8E-B979-79609D919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908720"/>
            <a:ext cx="10369152" cy="1008112"/>
          </a:xfrm>
        </p:spPr>
        <p:txBody>
          <a:bodyPr/>
          <a:lstStyle/>
          <a:p>
            <a:r>
              <a:rPr lang="zh-CN" altLang="en-US" sz="2800" dirty="0"/>
              <a:t>拿</a:t>
            </a:r>
            <a:r>
              <a:rPr lang="zh-CN" altLang="en-US" sz="2800" dirty="0">
                <a:latin typeface="+mn-ea"/>
              </a:rPr>
              <a:t> </a:t>
            </a:r>
            <a:r>
              <a:rPr lang="en-US" altLang="zh-CN" sz="2800" dirty="0">
                <a:latin typeface="+mn-ea"/>
              </a:rPr>
              <a:t>PowerPoint </a:t>
            </a:r>
            <a:r>
              <a:rPr lang="zh-CN" altLang="en-US" sz="2800" dirty="0">
                <a:latin typeface="+mn-ea"/>
              </a:rPr>
              <a:t>的打印功能界面做例子，用等价类方法，划分等价类。</a:t>
            </a:r>
            <a:endParaRPr lang="en-US" altLang="zh-CN" sz="2800" dirty="0">
              <a:latin typeface="+mn-ea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63EFE2-FFFC-41DD-A73D-933832B2E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672" y="1412776"/>
            <a:ext cx="4841440" cy="493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465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C2A7A-D76E-4779-B793-19EDE0DDD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800" dirty="0"/>
              <a:t>编写等价类表</a:t>
            </a:r>
            <a:r>
              <a:rPr lang="en-US" altLang="zh-CN" sz="3800" dirty="0"/>
              <a:t>-</a:t>
            </a:r>
            <a:r>
              <a:rPr lang="zh-CN" altLang="en-US" sz="3800" dirty="0"/>
              <a:t>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EF1A5E-A4DA-4419-B7BD-DD4780710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1" y="913160"/>
            <a:ext cx="10729192" cy="503168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根据</a:t>
            </a:r>
            <a:r>
              <a:rPr lang="zh-CN" altLang="en-US" sz="2800" dirty="0">
                <a:latin typeface="+mn-ea"/>
              </a:rPr>
              <a:t>原则划分等价类，填入等价类表。</a:t>
            </a:r>
            <a:endParaRPr lang="zh-CN" altLang="en-US" sz="28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2239512-A22A-4A5E-A4FE-DDB2359E35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858673"/>
              </p:ext>
            </p:extLst>
          </p:nvPr>
        </p:nvGraphicFramePr>
        <p:xfrm>
          <a:off x="764173" y="1484784"/>
          <a:ext cx="10447629" cy="4796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2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8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6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759">
                <a:tc>
                  <a:txBody>
                    <a:bodyPr/>
                    <a:lstStyle/>
                    <a:p>
                      <a:r>
                        <a:rPr lang="zh-CN" altLang="en-US" dirty="0"/>
                        <a:t>输入条件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有效等价类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无效等价类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759">
                <a:tc>
                  <a:txBody>
                    <a:bodyPr/>
                    <a:lstStyle/>
                    <a:p>
                      <a:r>
                        <a:rPr lang="zh-CN" altLang="en-US" dirty="0"/>
                        <a:t>打印机名称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可选择的打印机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759">
                <a:tc>
                  <a:txBody>
                    <a:bodyPr/>
                    <a:lstStyle/>
                    <a:p>
                      <a:r>
                        <a:rPr lang="zh-CN" altLang="en-US" dirty="0"/>
                        <a:t>打印到文件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TRUE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646">
                <a:tc>
                  <a:txBody>
                    <a:bodyPr/>
                    <a:lstStyle/>
                    <a:p>
                      <a:r>
                        <a:rPr lang="zh-CN" altLang="en-US" dirty="0"/>
                        <a:t>打印范围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全部，当前幻灯片，幻灯片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759">
                <a:tc>
                  <a:txBody>
                    <a:bodyPr/>
                    <a:lstStyle/>
                    <a:p>
                      <a:r>
                        <a:rPr lang="zh-CN" altLang="en-US" dirty="0"/>
                        <a:t>幻灯片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不大于幻灯片总数的自然数集合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小于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的整数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759">
                <a:tc>
                  <a:txBody>
                    <a:bodyPr/>
                    <a:lstStyle/>
                    <a:p>
                      <a:r>
                        <a:rPr lang="zh-CN" altLang="en-US" dirty="0"/>
                        <a:t>打印分数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【1,32767】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小于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的整数，大于</a:t>
                      </a:r>
                      <a:r>
                        <a:rPr lang="en-US" altLang="zh-CN" dirty="0"/>
                        <a:t>32767</a:t>
                      </a:r>
                      <a:r>
                        <a:rPr lang="zh-CN" altLang="en-US" dirty="0"/>
                        <a:t>的整数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759">
                <a:tc>
                  <a:txBody>
                    <a:bodyPr/>
                    <a:lstStyle/>
                    <a:p>
                      <a:r>
                        <a:rPr lang="zh-CN" altLang="en-US" dirty="0"/>
                        <a:t>逐份打印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TRUE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759">
                <a:tc>
                  <a:txBody>
                    <a:bodyPr/>
                    <a:lstStyle/>
                    <a:p>
                      <a:r>
                        <a:rPr lang="zh-CN" altLang="en-US" dirty="0"/>
                        <a:t>打印内容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幻灯片、讲义、备注页、大纲视图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759">
                <a:tc>
                  <a:txBody>
                    <a:bodyPr/>
                    <a:lstStyle/>
                    <a:p>
                      <a:r>
                        <a:rPr lang="zh-CN" altLang="en-US" dirty="0"/>
                        <a:t>颜色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灰度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颜色，灰度，纯黑白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759">
                <a:tc>
                  <a:txBody>
                    <a:bodyPr/>
                    <a:lstStyle/>
                    <a:p>
                      <a:r>
                        <a:rPr lang="zh-CN" altLang="en-US" dirty="0"/>
                        <a:t>每页幻灯片数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{1</a:t>
                      </a:r>
                      <a:r>
                        <a:rPr lang="zh-CN" altLang="en-US" dirty="0"/>
                        <a:t>，</a:t>
                      </a:r>
                      <a:r>
                        <a:rPr lang="zh-CN" altLang="en-US" baseline="0" dirty="0"/>
                        <a:t> </a:t>
                      </a:r>
                      <a:r>
                        <a:rPr lang="en-US" altLang="zh-CN" baseline="0" dirty="0"/>
                        <a:t>2</a:t>
                      </a:r>
                      <a:r>
                        <a:rPr lang="zh-CN" altLang="en-US" baseline="0" dirty="0"/>
                        <a:t>， </a:t>
                      </a:r>
                      <a:r>
                        <a:rPr lang="en-US" altLang="zh-CN" baseline="0" dirty="0"/>
                        <a:t>3</a:t>
                      </a:r>
                      <a:r>
                        <a:rPr lang="zh-CN" altLang="en-US" baseline="0" dirty="0"/>
                        <a:t>， </a:t>
                      </a:r>
                      <a:r>
                        <a:rPr lang="en-US" altLang="zh-CN" baseline="0" dirty="0"/>
                        <a:t>4</a:t>
                      </a:r>
                      <a:r>
                        <a:rPr lang="zh-CN" altLang="en-US" baseline="0" dirty="0"/>
                        <a:t>， </a:t>
                      </a:r>
                      <a:r>
                        <a:rPr lang="en-US" altLang="zh-CN" baseline="0" dirty="0"/>
                        <a:t>6</a:t>
                      </a:r>
                      <a:r>
                        <a:rPr lang="zh-CN" altLang="en-US" baseline="0" dirty="0"/>
                        <a:t>， </a:t>
                      </a:r>
                      <a:r>
                        <a:rPr lang="en-US" altLang="zh-CN" baseline="0" dirty="0"/>
                        <a:t>9}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除了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，</a:t>
                      </a:r>
                      <a:r>
                        <a:rPr lang="zh-CN" altLang="en-US" baseline="0" dirty="0"/>
                        <a:t> </a:t>
                      </a:r>
                      <a:r>
                        <a:rPr lang="en-US" altLang="zh-CN" baseline="0" dirty="0"/>
                        <a:t>2</a:t>
                      </a:r>
                      <a:r>
                        <a:rPr lang="zh-CN" altLang="en-US" baseline="0" dirty="0"/>
                        <a:t>， </a:t>
                      </a:r>
                      <a:r>
                        <a:rPr lang="en-US" altLang="zh-CN" baseline="0" dirty="0"/>
                        <a:t>3</a:t>
                      </a:r>
                      <a:r>
                        <a:rPr lang="zh-CN" altLang="en-US" baseline="0" dirty="0"/>
                        <a:t>， </a:t>
                      </a:r>
                      <a:r>
                        <a:rPr lang="en-US" altLang="zh-CN" baseline="0" dirty="0"/>
                        <a:t>4</a:t>
                      </a:r>
                      <a:r>
                        <a:rPr lang="zh-CN" altLang="en-US" baseline="0" dirty="0"/>
                        <a:t>， </a:t>
                      </a:r>
                      <a:r>
                        <a:rPr lang="en-US" altLang="zh-CN" baseline="0" dirty="0"/>
                        <a:t>6</a:t>
                      </a:r>
                      <a:r>
                        <a:rPr lang="zh-CN" altLang="en-US" baseline="0" dirty="0"/>
                        <a:t>， </a:t>
                      </a:r>
                      <a:r>
                        <a:rPr lang="en-US" altLang="zh-CN" baseline="0" dirty="0"/>
                        <a:t>9</a:t>
                      </a:r>
                      <a:r>
                        <a:rPr lang="zh-CN" altLang="en-US" baseline="0" dirty="0"/>
                        <a:t>外的整数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759">
                <a:tc>
                  <a:txBody>
                    <a:bodyPr/>
                    <a:lstStyle/>
                    <a:p>
                      <a:r>
                        <a:rPr lang="zh-CN" altLang="en-US" dirty="0"/>
                        <a:t>顺序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水平，垂直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759">
                <a:tc>
                  <a:txBody>
                    <a:bodyPr/>
                    <a:lstStyle/>
                    <a:p>
                      <a:r>
                        <a:rPr lang="zh-CN" altLang="en-US" dirty="0"/>
                        <a:t>根据纸张调整大小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TRUE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759">
                <a:tc>
                  <a:txBody>
                    <a:bodyPr/>
                    <a:lstStyle/>
                    <a:p>
                      <a:r>
                        <a:rPr lang="zh-CN" altLang="en-US" dirty="0"/>
                        <a:t>幻灯片加框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TRUE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992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FE2E7-FFE6-4485-9CEC-187EEAB9A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800" dirty="0"/>
              <a:t>生成测试用例</a:t>
            </a:r>
            <a:r>
              <a:rPr lang="en-US" altLang="zh-CN" sz="3800" dirty="0"/>
              <a:t>-</a:t>
            </a:r>
            <a:r>
              <a:rPr lang="zh-CN" altLang="en-US" sz="3800" dirty="0"/>
              <a:t>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90FE93-8175-45EC-ADEA-C1FF26177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444" y="4437112"/>
            <a:ext cx="9144021" cy="1152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700" dirty="0"/>
              <a:t>注：打印到文件功能，有一个虚拟的打印机，就是不用打印机输出，而是输出一个类似图片的文件存在电脑中。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95A022F-901A-485A-92E6-AD6EDB358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076893"/>
              </p:ext>
            </p:extLst>
          </p:nvPr>
        </p:nvGraphicFramePr>
        <p:xfrm>
          <a:off x="1559496" y="1124744"/>
          <a:ext cx="8128000" cy="3039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9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用例编号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Kerui_Usermanagement_01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405">
                <a:tc>
                  <a:txBody>
                    <a:bodyPr/>
                    <a:lstStyle/>
                    <a:p>
                      <a:r>
                        <a:rPr lang="zh-CN" altLang="en-US" dirty="0"/>
                        <a:t>测试项目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文件打印功能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测试标题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验证打印机打印到文件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重要级别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预置条件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电脑连接到打印机、打开文件编译器（</a:t>
                      </a:r>
                      <a:r>
                        <a:rPr lang="en-US" altLang="zh-CN" dirty="0"/>
                        <a:t>PowerPoint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输入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True</a:t>
                      </a:r>
                      <a:r>
                        <a:rPr lang="zh-CN" altLang="en-US" dirty="0"/>
                        <a:t>、</a:t>
                      </a:r>
                      <a:r>
                        <a:rPr lang="zh-CN" altLang="en-US" baseline="0" dirty="0"/>
                        <a:t> </a:t>
                      </a:r>
                      <a:r>
                        <a:rPr lang="en-US" altLang="zh-CN" baseline="0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操作步骤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、选择打印到文件；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、点击确定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预期输出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打印机正确打印了文件，文件内容清晰、完整。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5735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88229A-C5D5-43C3-9986-E49617546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800" dirty="0"/>
              <a:t>等价类划分的局限性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DB0981-7ED4-491E-BF51-1D491D33D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404" y="1124744"/>
            <a:ext cx="10729192" cy="50316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该</a:t>
            </a:r>
            <a:r>
              <a:rPr lang="zh-CN" altLang="en-US" sz="2800" dirty="0">
                <a:latin typeface="+mn-ea"/>
              </a:rPr>
              <a:t>方法孤立地考虑各个输入数据的测试功效，而没有考虑多个输入数据的组合效应，可能会遗漏了输入数据易于出错的组合情况，可以采用因果图设计法弥补上述不足。</a:t>
            </a:r>
            <a:endParaRPr lang="en-US" altLang="zh-CN" sz="2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多个输入数据孤立的测试，导致测试用例数量非常庞大，不利于维护和执行，可以采用边界值法解决上述不足。</a:t>
            </a:r>
            <a:endParaRPr lang="en-US" altLang="zh-CN" sz="2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/>
              <a:t>1&lt;n&lt;999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（</a:t>
            </a:r>
            <a:r>
              <a:rPr lang="en-US" altLang="zh-CN" sz="2800" dirty="0"/>
              <a:t>1,999</a:t>
            </a:r>
            <a:r>
              <a:rPr lang="zh-CN" altLang="en-US" sz="2800" dirty="0"/>
              <a:t>）</a:t>
            </a:r>
            <a:r>
              <a:rPr lang="en-US" altLang="zh-CN" sz="2800" dirty="0">
                <a:sym typeface="Wingdings" panose="05000000000000000000" pitchFamily="2" charset="2"/>
              </a:rPr>
              <a:t> </a:t>
            </a:r>
            <a:r>
              <a:rPr lang="zh-CN" altLang="en-US" sz="2800" dirty="0">
                <a:sym typeface="Wingdings" panose="05000000000000000000" pitchFamily="2" charset="2"/>
              </a:rPr>
              <a:t>边界值法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50722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A7522-104C-4A2D-A3AA-4F628D28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800" dirty="0"/>
              <a:t>边界值法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06514-DF54-4317-B3B3-E37E5B7A6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267054"/>
            <a:ext cx="10657184" cy="50316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边界</a:t>
            </a:r>
            <a:r>
              <a:rPr lang="zh-CN" altLang="en-US" sz="2800" dirty="0">
                <a:latin typeface="+mn-ea"/>
              </a:rPr>
              <a:t>分析法是列出单元功能、输入、状态及控制的合法边界值和非法边界值，设计测试用例，包含全部边界值的方法。</a:t>
            </a:r>
            <a:endParaRPr lang="en-US" altLang="zh-CN" sz="2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采用边界值分析法来选择测试用例，可使被测程序能在边界值及其附近运行，有效的保证程序正常。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72042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F2AB8-034B-463A-8C33-F6DCDB1A0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800" dirty="0"/>
              <a:t>边界点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78522-7DBA-400D-8B2F-0DB7999E7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436" y="1196752"/>
            <a:ext cx="10153128" cy="503168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+mn-ea"/>
              </a:rPr>
              <a:t>边界点分为上点，内点和离点。</a:t>
            </a:r>
            <a:endParaRPr lang="en-US" altLang="zh-CN" sz="2800" dirty="0">
              <a:latin typeface="+mn-ea"/>
            </a:endParaRPr>
          </a:p>
          <a:p>
            <a:r>
              <a:rPr lang="zh-CN" altLang="en-US" sz="2800" dirty="0">
                <a:latin typeface="+mn-ea"/>
              </a:rPr>
              <a:t>上点：边界上的点</a:t>
            </a:r>
            <a:endParaRPr lang="en-US" altLang="zh-CN" sz="2800" dirty="0">
              <a:latin typeface="+mn-ea"/>
            </a:endParaRPr>
          </a:p>
          <a:p>
            <a:r>
              <a:rPr lang="zh-CN" altLang="en-US" sz="2800" dirty="0">
                <a:latin typeface="+mn-ea"/>
              </a:rPr>
              <a:t>内点：区间内的点</a:t>
            </a:r>
            <a:endParaRPr lang="en-US" altLang="zh-CN" sz="2800" dirty="0">
              <a:latin typeface="+mn-ea"/>
            </a:endParaRPr>
          </a:p>
          <a:p>
            <a:r>
              <a:rPr lang="zh-CN" altLang="en-US" sz="2800" dirty="0">
                <a:latin typeface="+mn-ea"/>
              </a:rPr>
              <a:t>离点：离边界值最近且与上点不属于同一等价类的点</a:t>
            </a:r>
            <a:endParaRPr lang="en-US" altLang="zh-CN" sz="2800" dirty="0">
              <a:latin typeface="+mn-ea"/>
            </a:endParaRPr>
          </a:p>
          <a:p>
            <a:r>
              <a:rPr lang="zh-CN" altLang="en-US" sz="2800" dirty="0">
                <a:latin typeface="+mn-ea"/>
              </a:rPr>
              <a:t>对于小数，没有离点，不可取</a:t>
            </a:r>
            <a:endParaRPr lang="en-US" altLang="zh-CN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79322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6888D-943E-4AA9-AF80-76DF25170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CA0ED7-4276-4836-8560-4E94A3739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1124744"/>
            <a:ext cx="10755600" cy="50316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等价类划分法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边界值法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错误猜测法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因果图法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场景法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517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E3E213-2B53-4DCD-BE80-71705A94D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800" dirty="0"/>
              <a:t>边界点</a:t>
            </a:r>
            <a:r>
              <a:rPr lang="en-US" altLang="zh-CN" sz="3800" dirty="0"/>
              <a:t>-</a:t>
            </a:r>
            <a:r>
              <a:rPr lang="zh-CN" altLang="en-US" sz="3800" dirty="0"/>
              <a:t>闭区间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76E261-63CC-49C5-9517-E81065FDD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267054"/>
            <a:ext cx="11043632" cy="5031680"/>
          </a:xfrm>
        </p:spPr>
        <p:txBody>
          <a:bodyPr/>
          <a:lstStyle/>
          <a:p>
            <a:r>
              <a:rPr lang="zh-CN" altLang="en-US" sz="2800" dirty="0">
                <a:latin typeface="+mn-ea"/>
              </a:rPr>
              <a:t>边界点分为上点，内点和离点</a:t>
            </a:r>
            <a:endParaRPr lang="en-US" altLang="zh-CN" sz="2800" dirty="0">
              <a:latin typeface="+mn-ea"/>
            </a:endParaRPr>
          </a:p>
          <a:p>
            <a:r>
              <a:rPr lang="en-US" altLang="zh-CN" sz="2800" dirty="0">
                <a:latin typeface="+mn-ea"/>
              </a:rPr>
              <a:t>X</a:t>
            </a:r>
            <a:r>
              <a:rPr lang="zh-CN" altLang="en-US" sz="2800" dirty="0">
                <a:latin typeface="+mn-ea"/>
              </a:rPr>
              <a:t>闭区间</a:t>
            </a:r>
            <a:r>
              <a:rPr lang="en-US" altLang="zh-CN" sz="2800" dirty="0">
                <a:latin typeface="+mn-ea"/>
              </a:rPr>
              <a:t>【50,100】</a:t>
            </a:r>
            <a:r>
              <a:rPr lang="zh-CN" altLang="en-US" sz="2800" dirty="0">
                <a:latin typeface="+mn-ea"/>
              </a:rPr>
              <a:t>的</a:t>
            </a:r>
            <a:r>
              <a:rPr lang="zh-CN" altLang="en-US" sz="2800" b="1" dirty="0">
                <a:latin typeface="+mn-ea"/>
              </a:rPr>
              <a:t>上点</a:t>
            </a:r>
            <a:r>
              <a:rPr lang="zh-CN" altLang="en-US" sz="2800" dirty="0">
                <a:latin typeface="+mn-ea"/>
              </a:rPr>
              <a:t>为</a:t>
            </a:r>
            <a:r>
              <a:rPr lang="en-US" altLang="zh-CN" sz="2800" dirty="0">
                <a:latin typeface="+mn-ea"/>
              </a:rPr>
              <a:t>:__,</a:t>
            </a:r>
            <a:r>
              <a:rPr lang="zh-CN" altLang="en-US" sz="2800" b="1" dirty="0">
                <a:latin typeface="+mn-ea"/>
              </a:rPr>
              <a:t>离点</a:t>
            </a:r>
            <a:r>
              <a:rPr lang="zh-CN" altLang="en-US" sz="2800" dirty="0">
                <a:latin typeface="+mn-ea"/>
              </a:rPr>
              <a:t>为：</a:t>
            </a:r>
            <a:r>
              <a:rPr lang="en-US" altLang="zh-CN" sz="2800" dirty="0">
                <a:latin typeface="+mn-ea"/>
              </a:rPr>
              <a:t>__,</a:t>
            </a:r>
            <a:r>
              <a:rPr lang="zh-CN" altLang="en-US" sz="2800" b="1" dirty="0">
                <a:latin typeface="+mn-ea"/>
              </a:rPr>
              <a:t>内点</a:t>
            </a:r>
            <a:r>
              <a:rPr lang="zh-CN" altLang="en-US" sz="2800" dirty="0">
                <a:latin typeface="+mn-ea"/>
              </a:rPr>
              <a:t>位</a:t>
            </a:r>
            <a:r>
              <a:rPr lang="en-US" altLang="zh-CN" sz="2800" dirty="0">
                <a:latin typeface="+mn-ea"/>
              </a:rPr>
              <a:t>:__</a:t>
            </a:r>
            <a:r>
              <a:rPr lang="zh-CN" altLang="en-US" sz="2800" dirty="0">
                <a:latin typeface="+mn-ea"/>
              </a:rPr>
              <a:t>。</a:t>
            </a:r>
            <a:endParaRPr lang="en-US" altLang="zh-CN" sz="2800" dirty="0">
              <a:latin typeface="+mn-ea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9DE392-209C-4186-8472-18EA7ABD1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2542638"/>
            <a:ext cx="7060328" cy="177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94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D7C7E-EFEE-4849-B08D-2074AB20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800" dirty="0"/>
              <a:t>边界点</a:t>
            </a:r>
            <a:r>
              <a:rPr lang="en-US" altLang="zh-CN" sz="3800" dirty="0"/>
              <a:t>-</a:t>
            </a:r>
            <a:r>
              <a:rPr lang="zh-CN" altLang="en-US" sz="3800" dirty="0"/>
              <a:t>闭区间</a:t>
            </a:r>
            <a:r>
              <a:rPr lang="en-US" altLang="zh-CN" sz="3800" dirty="0"/>
              <a:t> </a:t>
            </a:r>
            <a:r>
              <a:rPr lang="zh-CN" altLang="en-US" sz="3800" dirty="0"/>
              <a:t>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0BEB97-0EED-41F5-A6B1-93FC92FF3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420" y="1196752"/>
            <a:ext cx="10441160" cy="503168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+mn-ea"/>
              </a:rPr>
              <a:t>用边界值分析法</a:t>
            </a:r>
            <a:endParaRPr lang="en-US" altLang="zh-CN" sz="2800" dirty="0">
              <a:latin typeface="+mn-ea"/>
            </a:endParaRPr>
          </a:p>
          <a:p>
            <a:r>
              <a:rPr lang="zh-CN" altLang="en-US" sz="2800" dirty="0">
                <a:latin typeface="+mn-ea"/>
              </a:rPr>
              <a:t>假定</a:t>
            </a:r>
            <a:r>
              <a:rPr lang="en-US" altLang="zh-CN" sz="2800" dirty="0">
                <a:latin typeface="+mn-ea"/>
              </a:rPr>
              <a:t>X</a:t>
            </a:r>
            <a:r>
              <a:rPr lang="zh-CN" altLang="en-US" sz="2800" dirty="0">
                <a:latin typeface="+mn-ea"/>
              </a:rPr>
              <a:t>为整数，</a:t>
            </a:r>
            <a:r>
              <a:rPr lang="en-US" altLang="zh-CN" sz="2800" dirty="0">
                <a:latin typeface="+mn-ea"/>
              </a:rPr>
              <a:t>10&lt;= X&lt;=100,</a:t>
            </a:r>
            <a:r>
              <a:rPr lang="zh-CN" altLang="en-US" sz="2800" dirty="0">
                <a:latin typeface="+mn-ea"/>
              </a:rPr>
              <a:t>那么</a:t>
            </a:r>
            <a:r>
              <a:rPr lang="en-US" altLang="zh-CN" sz="2800" dirty="0">
                <a:latin typeface="+mn-ea"/>
              </a:rPr>
              <a:t>X</a:t>
            </a:r>
            <a:r>
              <a:rPr lang="zh-CN" altLang="en-US" sz="2800" dirty="0">
                <a:latin typeface="+mn-ea"/>
              </a:rPr>
              <a:t>在测试中应该取（）边界值？</a:t>
            </a:r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r>
              <a:rPr lang="en-US" altLang="zh-CN" sz="2800" dirty="0">
                <a:latin typeface="+mn-ea"/>
              </a:rPr>
              <a:t>  A.X=9, X=10, X=50, X=100.</a:t>
            </a:r>
          </a:p>
          <a:p>
            <a:pPr marL="0" indent="0">
              <a:buNone/>
            </a:pPr>
            <a:r>
              <a:rPr lang="en-US" altLang="zh-CN" sz="2800" dirty="0">
                <a:latin typeface="+mn-ea"/>
              </a:rPr>
              <a:t>  B.X=10, X=11, X=99, X=100.</a:t>
            </a:r>
          </a:p>
          <a:p>
            <a:pPr marL="0" indent="0">
              <a:buNone/>
            </a:pPr>
            <a:r>
              <a:rPr lang="en-US" altLang="zh-CN" sz="2800" dirty="0">
                <a:latin typeface="+mn-ea"/>
              </a:rPr>
              <a:t>  C.X=9, X=10, X=100, X=101.</a:t>
            </a:r>
          </a:p>
          <a:p>
            <a:pPr marL="0" indent="0">
              <a:buNone/>
            </a:pPr>
            <a:r>
              <a:rPr lang="en-US" altLang="zh-CN" sz="2800" dirty="0">
                <a:latin typeface="+mn-ea"/>
              </a:rPr>
              <a:t>  D.X=10, X=100.</a:t>
            </a:r>
          </a:p>
          <a:p>
            <a:endParaRPr lang="zh-CN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03725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5C2DC-1D6F-449D-9196-CF865678B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800" dirty="0"/>
              <a:t>边界点</a:t>
            </a:r>
            <a:r>
              <a:rPr lang="en-US" altLang="zh-CN" sz="3800" dirty="0"/>
              <a:t>-</a:t>
            </a:r>
            <a:r>
              <a:rPr lang="zh-CN" altLang="en-US" sz="3800" dirty="0"/>
              <a:t>半开半闭区间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D02CFB-C3CA-4CD9-B9B9-58DC85399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124744"/>
            <a:ext cx="9793088" cy="503168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边界点</a:t>
            </a:r>
            <a:r>
              <a:rPr lang="zh-CN" altLang="en-US" sz="2800" dirty="0">
                <a:latin typeface="+mn-ea"/>
              </a:rPr>
              <a:t>分为上点、内点和离点</a:t>
            </a:r>
            <a:endParaRPr lang="en-US" altLang="zh-CN" sz="2800" dirty="0">
              <a:latin typeface="+mn-ea"/>
            </a:endParaRPr>
          </a:p>
          <a:p>
            <a:r>
              <a:rPr lang="zh-CN" altLang="en-US" sz="2800" dirty="0"/>
              <a:t>半开</a:t>
            </a:r>
            <a:r>
              <a:rPr lang="zh-CN" altLang="en-US" sz="2800" dirty="0">
                <a:latin typeface="+mn-ea"/>
              </a:rPr>
              <a:t>半闭区间（</a:t>
            </a:r>
            <a:r>
              <a:rPr lang="en-US" altLang="zh-CN" sz="2800" dirty="0">
                <a:latin typeface="+mn-ea"/>
              </a:rPr>
              <a:t>50,100],</a:t>
            </a:r>
            <a:r>
              <a:rPr lang="zh-CN" altLang="en-US" sz="2800" dirty="0">
                <a:latin typeface="+mn-ea"/>
              </a:rPr>
              <a:t>上点为：</a:t>
            </a:r>
            <a:r>
              <a:rPr lang="en-US" altLang="zh-CN" sz="2800" dirty="0">
                <a:latin typeface="+mn-ea"/>
              </a:rPr>
              <a:t>50 100</a:t>
            </a:r>
            <a:r>
              <a:rPr lang="zh-CN" altLang="en-US" sz="2800" dirty="0">
                <a:latin typeface="+mn-ea"/>
              </a:rPr>
              <a:t> 离点为：</a:t>
            </a:r>
            <a:r>
              <a:rPr lang="en-US" altLang="zh-CN" sz="2800" dirty="0">
                <a:latin typeface="+mn-ea"/>
              </a:rPr>
              <a:t>51 101</a:t>
            </a:r>
            <a:r>
              <a:rPr lang="zh-CN" altLang="en-US" sz="2800" dirty="0">
                <a:latin typeface="+mn-ea"/>
              </a:rPr>
              <a:t>  内点为： </a:t>
            </a:r>
            <a:r>
              <a:rPr lang="en-US" altLang="zh-CN" sz="2800" dirty="0">
                <a:latin typeface="+mn-ea"/>
              </a:rPr>
              <a:t>75</a:t>
            </a:r>
            <a:endParaRPr lang="zh-CN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0F3914-96E4-4FBE-8BD8-22E6D6A00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2670241"/>
            <a:ext cx="8032280" cy="194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039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BBA5B-75E5-4F64-A3AA-0B90D452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800" dirty="0"/>
              <a:t>边界点</a:t>
            </a:r>
            <a:r>
              <a:rPr lang="en-US" altLang="zh-CN" sz="3800" dirty="0"/>
              <a:t>-</a:t>
            </a:r>
            <a:r>
              <a:rPr lang="zh-CN" altLang="en-US" sz="3800" dirty="0"/>
              <a:t>半开半闭区间</a:t>
            </a:r>
            <a:r>
              <a:rPr lang="en-US" altLang="zh-CN" sz="3800" dirty="0"/>
              <a:t>-</a:t>
            </a:r>
            <a:r>
              <a:rPr lang="zh-CN" altLang="en-US" sz="3800" dirty="0"/>
              <a:t>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8A6B3E-FBE8-4495-A542-D802FC564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124744"/>
            <a:ext cx="10153128" cy="5031680"/>
          </a:xfrm>
        </p:spPr>
        <p:txBody>
          <a:bodyPr/>
          <a:lstStyle/>
          <a:p>
            <a:r>
              <a:rPr lang="zh-CN" altLang="en-US" sz="2800" dirty="0">
                <a:latin typeface="+mn-ea"/>
              </a:rPr>
              <a:t>用边界值分析法</a:t>
            </a:r>
            <a:endParaRPr lang="en-US" altLang="zh-CN" sz="2800" dirty="0">
              <a:latin typeface="+mn-ea"/>
            </a:endParaRPr>
          </a:p>
          <a:p>
            <a:r>
              <a:rPr lang="en-US" altLang="zh-CN" sz="2800" dirty="0">
                <a:latin typeface="+mn-ea"/>
              </a:rPr>
              <a:t>X</a:t>
            </a:r>
            <a:r>
              <a:rPr lang="zh-CN" altLang="en-US" sz="2800" dirty="0">
                <a:latin typeface="+mn-ea"/>
              </a:rPr>
              <a:t>为整数，</a:t>
            </a:r>
            <a:r>
              <a:rPr lang="en-US" altLang="zh-CN" sz="2800" dirty="0">
                <a:latin typeface="+mn-ea"/>
              </a:rPr>
              <a:t>10&lt; X&lt;=100,</a:t>
            </a:r>
            <a:r>
              <a:rPr lang="zh-CN" altLang="en-US" sz="2800" dirty="0">
                <a:latin typeface="+mn-ea"/>
              </a:rPr>
              <a:t>那么</a:t>
            </a:r>
            <a:r>
              <a:rPr lang="en-US" altLang="zh-CN" sz="2800" dirty="0">
                <a:latin typeface="+mn-ea"/>
              </a:rPr>
              <a:t>X</a:t>
            </a:r>
            <a:r>
              <a:rPr lang="zh-CN" altLang="en-US" sz="2800" dirty="0">
                <a:latin typeface="+mn-ea"/>
              </a:rPr>
              <a:t>在测试中应该取（）边界值。</a:t>
            </a:r>
            <a:r>
              <a:rPr lang="en-US" altLang="zh-CN" sz="2800" dirty="0">
                <a:latin typeface="+mn-ea"/>
              </a:rPr>
              <a:t>  A.X=9, X=10, X=50, X=100.</a:t>
            </a:r>
          </a:p>
          <a:p>
            <a:pPr marL="0" indent="0">
              <a:buNone/>
            </a:pPr>
            <a:r>
              <a:rPr lang="en-US" altLang="zh-CN" sz="2800" dirty="0">
                <a:latin typeface="+mn-ea"/>
              </a:rPr>
              <a:t>  B.X=10, X=11, X=99, X=100.</a:t>
            </a:r>
          </a:p>
          <a:p>
            <a:pPr marL="0" indent="0">
              <a:buNone/>
            </a:pPr>
            <a:r>
              <a:rPr lang="en-US" altLang="zh-CN" sz="2800" dirty="0">
                <a:latin typeface="+mn-ea"/>
              </a:rPr>
              <a:t>  C.X=11, X=10, X=100, X=101.</a:t>
            </a:r>
          </a:p>
          <a:p>
            <a:pPr marL="0" indent="0">
              <a:buNone/>
            </a:pPr>
            <a:r>
              <a:rPr lang="en-US" altLang="zh-CN" sz="2800" dirty="0">
                <a:latin typeface="+mn-ea"/>
              </a:rPr>
              <a:t>  D.X=10, X=100.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4812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F0DC1E-83F5-4E67-8566-712A07143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800" dirty="0"/>
              <a:t>边界点</a:t>
            </a:r>
            <a:r>
              <a:rPr lang="en-US" altLang="zh-CN" sz="3800" dirty="0"/>
              <a:t>-</a:t>
            </a:r>
            <a:r>
              <a:rPr lang="zh-CN" altLang="en-US" sz="3800" dirty="0"/>
              <a:t>开区间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222B6B-CF6C-4E7F-B1F6-2EF88D1A6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1052736"/>
            <a:ext cx="10585176" cy="5245998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+mn-ea"/>
              </a:rPr>
              <a:t>边界点分为上点、内点和离点</a:t>
            </a:r>
            <a:endParaRPr lang="en-US" altLang="zh-CN" sz="2800" dirty="0">
              <a:latin typeface="+mn-ea"/>
            </a:endParaRPr>
          </a:p>
          <a:p>
            <a:r>
              <a:rPr lang="zh-CN" altLang="en-US" sz="2800" dirty="0">
                <a:latin typeface="+mn-ea"/>
              </a:rPr>
              <a:t>半开半闭区间（</a:t>
            </a:r>
            <a:r>
              <a:rPr lang="en-US" altLang="zh-CN" sz="2800" dirty="0">
                <a:latin typeface="+mn-ea"/>
              </a:rPr>
              <a:t>50,100</a:t>
            </a:r>
            <a:r>
              <a:rPr lang="zh-CN" altLang="en-US" sz="2800" dirty="0">
                <a:latin typeface="+mn-ea"/>
              </a:rPr>
              <a:t>）</a:t>
            </a:r>
            <a:r>
              <a:rPr lang="en-US" altLang="zh-CN" sz="2800" dirty="0">
                <a:latin typeface="+mn-ea"/>
              </a:rPr>
              <a:t>,</a:t>
            </a:r>
            <a:r>
              <a:rPr lang="zh-CN" altLang="en-US" sz="2800" dirty="0">
                <a:latin typeface="+mn-ea"/>
              </a:rPr>
              <a:t>上点为：</a:t>
            </a:r>
            <a:r>
              <a:rPr lang="en-US" altLang="zh-CN" sz="2800" dirty="0">
                <a:latin typeface="+mn-ea"/>
              </a:rPr>
              <a:t>50 100</a:t>
            </a:r>
            <a:r>
              <a:rPr lang="zh-CN" altLang="en-US" sz="2800" dirty="0">
                <a:latin typeface="+mn-ea"/>
              </a:rPr>
              <a:t>，离点为：</a:t>
            </a:r>
            <a:r>
              <a:rPr lang="en-US" altLang="zh-CN" sz="2800" dirty="0">
                <a:latin typeface="+mn-ea"/>
              </a:rPr>
              <a:t>51 99</a:t>
            </a:r>
            <a:r>
              <a:rPr lang="zh-CN" altLang="en-US" sz="2800" dirty="0">
                <a:latin typeface="+mn-ea"/>
              </a:rPr>
              <a:t>，</a:t>
            </a:r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r>
              <a:rPr lang="en-US" altLang="zh-CN" sz="2800" dirty="0">
                <a:latin typeface="+mn-ea"/>
              </a:rPr>
              <a:t>  </a:t>
            </a:r>
            <a:r>
              <a:rPr lang="zh-CN" altLang="en-US" sz="2800" dirty="0">
                <a:latin typeface="+mn-ea"/>
              </a:rPr>
              <a:t>内点为：</a:t>
            </a:r>
            <a:r>
              <a:rPr lang="en-US" altLang="zh-CN" sz="2800" dirty="0">
                <a:latin typeface="+mn-ea"/>
              </a:rPr>
              <a:t>75</a:t>
            </a:r>
            <a:r>
              <a:rPr lang="zh-CN" altLang="en-US" sz="2800" dirty="0">
                <a:latin typeface="+mn-ea"/>
              </a:rPr>
              <a:t> 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7C20EE-A59C-4563-BE4C-A8D9FBCA6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2708920"/>
            <a:ext cx="8491409" cy="221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165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BD409-A5AD-4CB7-8627-C66DE5D1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800" dirty="0"/>
              <a:t>边界点</a:t>
            </a:r>
            <a:r>
              <a:rPr lang="en-US" altLang="zh-CN" sz="3800" dirty="0"/>
              <a:t>-</a:t>
            </a:r>
            <a:r>
              <a:rPr lang="zh-CN" altLang="en-US" sz="3800" dirty="0"/>
              <a:t>开区间</a:t>
            </a:r>
            <a:r>
              <a:rPr lang="en-US" altLang="zh-CN" sz="3800" dirty="0"/>
              <a:t>-</a:t>
            </a:r>
            <a:r>
              <a:rPr lang="zh-CN" altLang="en-US" sz="3800" dirty="0"/>
              <a:t>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3F74B8-A756-4FE2-B39B-A17C689AE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424" y="1267054"/>
            <a:ext cx="10899616" cy="5031680"/>
          </a:xfrm>
        </p:spPr>
        <p:txBody>
          <a:bodyPr/>
          <a:lstStyle/>
          <a:p>
            <a:r>
              <a:rPr lang="zh-CN" altLang="en-US" sz="2800" dirty="0">
                <a:latin typeface="+mn-ea"/>
              </a:rPr>
              <a:t>用边界值分析法</a:t>
            </a:r>
            <a:endParaRPr lang="en-US" altLang="zh-CN" sz="2800" dirty="0">
              <a:latin typeface="+mn-ea"/>
            </a:endParaRPr>
          </a:p>
          <a:p>
            <a:r>
              <a:rPr lang="en-US" altLang="zh-CN" sz="2800" dirty="0">
                <a:latin typeface="+mn-ea"/>
              </a:rPr>
              <a:t>X</a:t>
            </a:r>
            <a:r>
              <a:rPr lang="zh-CN" altLang="en-US" sz="2800" dirty="0">
                <a:latin typeface="+mn-ea"/>
              </a:rPr>
              <a:t>为整数，</a:t>
            </a:r>
            <a:r>
              <a:rPr lang="en-US" altLang="zh-CN" sz="2800" dirty="0">
                <a:latin typeface="+mn-ea"/>
              </a:rPr>
              <a:t>10&lt; X&lt; 100,</a:t>
            </a:r>
            <a:r>
              <a:rPr lang="zh-CN" altLang="en-US" sz="2800" dirty="0">
                <a:latin typeface="+mn-ea"/>
              </a:rPr>
              <a:t>那么</a:t>
            </a:r>
            <a:r>
              <a:rPr lang="en-US" altLang="zh-CN" sz="2800" dirty="0">
                <a:latin typeface="+mn-ea"/>
              </a:rPr>
              <a:t>X</a:t>
            </a:r>
            <a:r>
              <a:rPr lang="zh-CN" altLang="en-US" sz="2800" dirty="0">
                <a:latin typeface="+mn-ea"/>
              </a:rPr>
              <a:t>在测试中应该取（）边界值。</a:t>
            </a:r>
            <a:r>
              <a:rPr lang="en-US" altLang="zh-CN" sz="2800" dirty="0">
                <a:latin typeface="+mn-ea"/>
              </a:rPr>
              <a:t>  </a:t>
            </a:r>
          </a:p>
          <a:p>
            <a:pPr marL="0" indent="0">
              <a:buNone/>
            </a:pPr>
            <a:r>
              <a:rPr lang="en-US" altLang="zh-CN" sz="2800" dirty="0">
                <a:latin typeface="+mn-ea"/>
              </a:rPr>
              <a:t>  A.X=9, X=10, X=50, X=100.</a:t>
            </a:r>
          </a:p>
          <a:p>
            <a:pPr marL="0" indent="0">
              <a:buNone/>
            </a:pPr>
            <a:r>
              <a:rPr lang="en-US" altLang="zh-CN" sz="2800" dirty="0">
                <a:latin typeface="+mn-ea"/>
              </a:rPr>
              <a:t>  B.X=10, X=11, X=99, X=100.</a:t>
            </a:r>
          </a:p>
          <a:p>
            <a:pPr marL="0" indent="0">
              <a:buNone/>
            </a:pPr>
            <a:r>
              <a:rPr lang="en-US" altLang="zh-CN" sz="2800" dirty="0">
                <a:latin typeface="+mn-ea"/>
              </a:rPr>
              <a:t>  C.X=10, X=100.</a:t>
            </a:r>
          </a:p>
        </p:txBody>
      </p:sp>
    </p:spTree>
    <p:extLst>
      <p:ext uri="{BB962C8B-B14F-4D97-AF65-F5344CB8AC3E}">
        <p14:creationId xmlns:p14="http://schemas.microsoft.com/office/powerpoint/2010/main" val="37189469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C616F-AA57-4FF8-808F-38EA3D784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800" dirty="0"/>
              <a:t>边界值设计法的使用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3AF231-E327-4852-BC50-9505EAFC0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1124744"/>
            <a:ext cx="10225136" cy="503168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首先</a:t>
            </a:r>
            <a:r>
              <a:rPr lang="zh-CN" altLang="en-US" sz="2800" dirty="0">
                <a:latin typeface="+mn-ea"/>
              </a:rPr>
              <a:t>应该确定边界情况，通常输入等价类和输出等价类的边界，就是应该重点测试的程序边界。</a:t>
            </a:r>
            <a:endParaRPr lang="en-US" altLang="zh-CN" sz="2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选取的测试数据应该</a:t>
            </a:r>
            <a:r>
              <a:rPr lang="zh-CN" altLang="en-US" sz="2800" b="1" dirty="0">
                <a:latin typeface="+mn-ea"/>
              </a:rPr>
              <a:t>正好等于</a:t>
            </a:r>
            <a:r>
              <a:rPr lang="zh-CN" altLang="en-US" sz="2800" dirty="0">
                <a:latin typeface="+mn-ea"/>
              </a:rPr>
              <a:t>，</a:t>
            </a:r>
            <a:r>
              <a:rPr lang="zh-CN" altLang="en-US" sz="2800" b="1" dirty="0">
                <a:latin typeface="+mn-ea"/>
              </a:rPr>
              <a:t>刚刚小于</a:t>
            </a:r>
            <a:r>
              <a:rPr lang="zh-CN" altLang="en-US" sz="2800" dirty="0">
                <a:latin typeface="+mn-ea"/>
              </a:rPr>
              <a:t>和</a:t>
            </a:r>
            <a:r>
              <a:rPr lang="zh-CN" altLang="en-US" sz="2800" b="1" dirty="0">
                <a:latin typeface="+mn-ea"/>
              </a:rPr>
              <a:t>刚刚大于</a:t>
            </a:r>
            <a:r>
              <a:rPr lang="zh-CN" altLang="en-US" sz="2800" dirty="0">
                <a:latin typeface="+mn-ea"/>
              </a:rPr>
              <a:t>边界值。而不是选取每个等价类内的任意值作为测试数据。</a:t>
            </a:r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9695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B788A2-D78C-423C-A955-E6254FA7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边界值分析方法的原则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806A8B-23B5-4704-AF66-8E843711B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1124744"/>
            <a:ext cx="10225136" cy="503168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如果</a:t>
            </a:r>
            <a:r>
              <a:rPr lang="zh-CN" altLang="en-US" sz="2800" dirty="0">
                <a:latin typeface="+mn-ea"/>
              </a:rPr>
              <a:t>输入条件规定了值得范围，则应取刚达到这个范围的边界值，以及刚刚超过这个范围边界的值作为测试输入数据。</a:t>
            </a:r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endParaRPr lang="en-US" altLang="zh-CN" sz="1000" dirty="0">
              <a:latin typeface="+mn-ea"/>
            </a:endParaRPr>
          </a:p>
          <a:p>
            <a:r>
              <a:rPr lang="zh-CN" altLang="en-US" sz="2800" dirty="0">
                <a:latin typeface="+mn-ea"/>
              </a:rPr>
              <a:t>如果输入条件规定了值得个数，则用最大个数、最小个数、比最小少一，比最大多一作为测试输入数据。</a:t>
            </a:r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endParaRPr lang="en-US" altLang="zh-CN" sz="1000" dirty="0">
              <a:latin typeface="+mn-ea"/>
            </a:endParaRPr>
          </a:p>
          <a:p>
            <a:r>
              <a:rPr lang="zh-CN" altLang="en-US" sz="2800" dirty="0">
                <a:latin typeface="+mn-ea"/>
              </a:rPr>
              <a:t>如果程序规格说明书中提到的输入或输出是一个有序的集合，应该注意选取有序集合的第一个和最后一个元素作为测试数据。</a:t>
            </a:r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endParaRPr lang="en-US" altLang="zh-CN" sz="1000" dirty="0">
              <a:latin typeface="+mn-ea"/>
            </a:endParaRPr>
          </a:p>
          <a:p>
            <a:r>
              <a:rPr lang="zh-CN" altLang="en-US" sz="2800" dirty="0">
                <a:latin typeface="+mn-ea"/>
              </a:rPr>
              <a:t>如果程序中使用了一个内部数据结构，则应当选择这个内部数据结构的边界上的值作为测试数据。</a:t>
            </a:r>
            <a:endParaRPr lang="en-US" altLang="zh-CN" sz="2800" dirty="0">
              <a:latin typeface="+mn-ea"/>
            </a:endParaRP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78158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12841-9584-49E4-974E-6A45B672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边界值分析法和等价类法的比较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0E7A10-9989-4132-8426-882F02EF4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92" y="1196752"/>
            <a:ext cx="10899616" cy="4682226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等价类法</a:t>
            </a:r>
            <a:r>
              <a:rPr lang="zh-CN" altLang="en-US" sz="2800" dirty="0">
                <a:latin typeface="+mn-ea"/>
              </a:rPr>
              <a:t>的测试数据是在各个等价类允许的范围中任意选取的。</a:t>
            </a:r>
            <a:endParaRPr lang="en-US" altLang="zh-CN" sz="2800" dirty="0">
              <a:latin typeface="+mn-ea"/>
            </a:endParaRPr>
          </a:p>
          <a:p>
            <a:endParaRPr lang="en-US" altLang="zh-CN" sz="2800" dirty="0">
              <a:latin typeface="+mn-ea"/>
            </a:endParaRPr>
          </a:p>
          <a:p>
            <a:r>
              <a:rPr lang="zh-CN" altLang="en-US" sz="2800" dirty="0">
                <a:latin typeface="+mn-ea"/>
              </a:rPr>
              <a:t>边界值分析法的测试数据必须在边界附近选取。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368376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78ADE2-0F61-4F39-8DD4-450F2DDDA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800" dirty="0"/>
              <a:t>错误推测法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6171FF-9036-4EF6-A123-AC69317B6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424" y="1267054"/>
            <a:ext cx="9793088" cy="503168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基于经验</a:t>
            </a:r>
            <a:r>
              <a:rPr lang="zh-CN" altLang="en-US" sz="2800" dirty="0">
                <a:latin typeface="+mn-ea"/>
              </a:rPr>
              <a:t>和直觉推测程序中所有可能存在的各种错误，从而有针对性的设计测试用例的方法。</a:t>
            </a:r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endParaRPr lang="en-US" altLang="zh-CN" sz="1500" dirty="0">
              <a:latin typeface="+mn-ea"/>
            </a:endParaRPr>
          </a:p>
          <a:p>
            <a:r>
              <a:rPr lang="zh-CN" altLang="en-US" sz="2800" dirty="0">
                <a:latin typeface="+mn-ea"/>
              </a:rPr>
              <a:t>错误推测法的基本思想：列举出程序中所有可能有的错误和容易发生错误的特殊情况，根据他们设计测试用例。</a:t>
            </a:r>
            <a:endParaRPr lang="en-US" altLang="zh-CN" sz="2800" dirty="0">
              <a:latin typeface="+mn-ea"/>
            </a:endParaRP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38387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6888D-943E-4AA9-AF80-76DF25170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黑盒测试的特点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CA0ED7-4276-4836-8560-4E94A3739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200" y="1124744"/>
            <a:ext cx="10755600" cy="50316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从理论上讲，</a:t>
            </a:r>
            <a:r>
              <a:rPr lang="zh-CN" altLang="en-US" sz="2800" dirty="0">
                <a:latin typeface="+mn-ea"/>
              </a:rPr>
              <a:t>黑盒测试只有采用穷举输入测试，把所有可能的输入都作为测试情况考虑，才能查出程序中所有的错误。</a:t>
            </a:r>
            <a:endParaRPr lang="en-US" altLang="zh-CN" sz="28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700" dirty="0"/>
              <a:t>实际上测试情况有无穷多个，人们不仅要测试所有合法的输入，而且还要对那些不合法但可能的输入进行测试。完全测试是不可能的。</a:t>
            </a:r>
          </a:p>
        </p:txBody>
      </p:sp>
    </p:spTree>
    <p:extLst>
      <p:ext uri="{BB962C8B-B14F-4D97-AF65-F5344CB8AC3E}">
        <p14:creationId xmlns:p14="http://schemas.microsoft.com/office/powerpoint/2010/main" val="41330957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8F71F1-CDF0-4CBC-B8D9-35C3AD3F0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错误推测法的常见依据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A4F9F-60F7-4BDF-A20D-D197B7BBF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1124744"/>
            <a:ext cx="9649072" cy="503168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在单元测试时</a:t>
            </a:r>
            <a:r>
              <a:rPr lang="zh-CN" altLang="en-US" sz="2800" dirty="0">
                <a:latin typeface="+mn-ea"/>
              </a:rPr>
              <a:t>理出的在模块中的常见错误</a:t>
            </a:r>
            <a:endParaRPr lang="en-US" altLang="zh-CN" sz="2800" dirty="0">
              <a:latin typeface="+mn-ea"/>
            </a:endParaRPr>
          </a:p>
          <a:p>
            <a:r>
              <a:rPr lang="zh-CN" altLang="en-US" sz="2800" dirty="0">
                <a:latin typeface="+mn-ea"/>
              </a:rPr>
              <a:t>以前产品测试中曾经发现的错误</a:t>
            </a:r>
            <a:endParaRPr lang="en-US" altLang="zh-CN" sz="2800" dirty="0">
              <a:latin typeface="+mn-ea"/>
            </a:endParaRPr>
          </a:p>
          <a:p>
            <a:r>
              <a:rPr lang="zh-CN" altLang="en-US" sz="2800" dirty="0">
                <a:latin typeface="+mn-ea"/>
              </a:rPr>
              <a:t>产品在客户实际使用过程中发现的错误</a:t>
            </a:r>
            <a:endParaRPr lang="en-US" altLang="zh-CN" sz="2800" dirty="0">
              <a:latin typeface="+mn-ea"/>
            </a:endParaRPr>
          </a:p>
          <a:p>
            <a:r>
              <a:rPr lang="zh-CN" altLang="en-US" sz="2800" dirty="0">
                <a:latin typeface="+mn-ea"/>
              </a:rPr>
              <a:t>容易发生错误的情况</a:t>
            </a:r>
            <a:endParaRPr lang="en-US" altLang="zh-CN" sz="2800" dirty="0">
              <a:latin typeface="+mn-ea"/>
            </a:endParaRPr>
          </a:p>
          <a:p>
            <a:r>
              <a:rPr lang="zh-CN" altLang="en-US" sz="2800" dirty="0">
                <a:latin typeface="+mn-ea"/>
              </a:rPr>
              <a:t>一些公共模块，功能</a:t>
            </a:r>
            <a:endParaRPr lang="en-US" altLang="zh-CN" sz="2800" dirty="0">
              <a:latin typeface="+mn-ea"/>
            </a:endParaRPr>
          </a:p>
          <a:p>
            <a:r>
              <a:rPr lang="zh-CN" altLang="en-US" sz="2800" dirty="0">
                <a:latin typeface="+mn-ea"/>
              </a:rPr>
              <a:t>修复了</a:t>
            </a:r>
            <a:r>
              <a:rPr lang="en-US" altLang="zh-CN" sz="2800" dirty="0">
                <a:latin typeface="+mn-ea"/>
              </a:rPr>
              <a:t>bug</a:t>
            </a:r>
            <a:r>
              <a:rPr lang="zh-CN" altLang="en-US" sz="2800" dirty="0">
                <a:latin typeface="+mn-ea"/>
              </a:rPr>
              <a:t>的功能和模块</a:t>
            </a:r>
            <a:endParaRPr lang="en-US" altLang="zh-CN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71843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85164B-1835-4ACF-9476-EA9AE0841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测试用例评审中的使用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3FAB04-B1DB-40F3-8BE7-BEA58AA35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436" y="1268760"/>
            <a:ext cx="10153128" cy="5031680"/>
          </a:xfrm>
        </p:spPr>
        <p:txBody>
          <a:bodyPr/>
          <a:lstStyle/>
          <a:p>
            <a:r>
              <a:rPr lang="zh-CN" altLang="en-US" sz="2800" dirty="0"/>
              <a:t>猜错法</a:t>
            </a:r>
            <a:r>
              <a:rPr lang="zh-CN" altLang="en-US" sz="2800" dirty="0">
                <a:latin typeface="+mn-ea"/>
              </a:rPr>
              <a:t>充分发挥人的经验，在一个测试小组中集思广益，方便实用。</a:t>
            </a:r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endParaRPr lang="en-US" altLang="zh-CN" sz="1000" dirty="0">
              <a:latin typeface="+mn-ea"/>
            </a:endParaRPr>
          </a:p>
          <a:p>
            <a:r>
              <a:rPr lang="zh-CN" altLang="en-US" sz="2800" dirty="0">
                <a:latin typeface="+mn-ea"/>
              </a:rPr>
              <a:t>组织测试小组（也可以有外来人员）进行错误猜测，是有效的测试方法。</a:t>
            </a:r>
            <a:endParaRPr lang="en-US" altLang="zh-CN" sz="2800" dirty="0">
              <a:latin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35177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33FD1-EA35-437E-9AD4-2C859CCB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800" dirty="0"/>
              <a:t>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5D9B08-8B77-4938-94D7-AF24D02A9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1267054"/>
            <a:ext cx="10971624" cy="5031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>
                <a:latin typeface="+mn-ea"/>
              </a:rPr>
              <a:t>1.PBB</a:t>
            </a:r>
            <a:r>
              <a:rPr lang="zh-CN" altLang="en-US" sz="2800" dirty="0">
                <a:latin typeface="+mn-ea"/>
              </a:rPr>
              <a:t>中的各项输入，应用等价类划分，边界值法进行测试。</a:t>
            </a:r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r>
              <a:rPr lang="zh-CN" altLang="en-US" sz="2800" dirty="0">
                <a:latin typeface="+mn-ea"/>
              </a:rPr>
              <a:t>要求：写出测试步骤，输入数据和测试结果。</a:t>
            </a:r>
            <a:endParaRPr lang="en-US" altLang="zh-CN" sz="2800" dirty="0">
              <a:latin typeface="+mn-ea"/>
            </a:endParaRPr>
          </a:p>
          <a:p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r>
              <a:rPr lang="zh-CN" altLang="en-US" sz="2800" dirty="0">
                <a:latin typeface="+mn-ea"/>
              </a:rPr>
              <a:t>例如：</a:t>
            </a:r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r>
              <a:rPr lang="en-US" altLang="zh-CN" sz="2800" dirty="0">
                <a:latin typeface="+mn-ea"/>
              </a:rPr>
              <a:t>1.</a:t>
            </a:r>
            <a:r>
              <a:rPr lang="zh-CN" altLang="en-US" sz="2800" dirty="0">
                <a:latin typeface="+mn-ea"/>
              </a:rPr>
              <a:t>在阅读次数输入框里面输入</a:t>
            </a:r>
            <a:r>
              <a:rPr lang="en-US" altLang="zh-CN" sz="2800" dirty="0">
                <a:latin typeface="+mn-ea"/>
              </a:rPr>
              <a:t>-1</a:t>
            </a:r>
            <a:r>
              <a:rPr lang="zh-CN" altLang="en-US" sz="2800" dirty="0">
                <a:latin typeface="+mn-ea"/>
              </a:rPr>
              <a:t>次。期望结果：提示输入错误。实际结果：可以正常输入，测试不通过。</a:t>
            </a:r>
            <a:endParaRPr lang="en-US" altLang="zh-CN" sz="2800" dirty="0">
              <a:latin typeface="+mn-ea"/>
            </a:endParaRP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855734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C02D4-FBC9-4D0C-8707-EEA667316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800" dirty="0"/>
              <a:t>因果图法</a:t>
            </a:r>
            <a:r>
              <a:rPr lang="en-US" altLang="zh-CN" sz="3800" dirty="0"/>
              <a:t>-</a:t>
            </a:r>
            <a:r>
              <a:rPr lang="zh-CN" altLang="en-US" sz="3800" dirty="0"/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5A686B-7FDA-4AB1-A1BC-4E1C40571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20" y="1268760"/>
            <a:ext cx="10950704" cy="503168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+mn-ea"/>
              </a:rPr>
              <a:t>等价类划分的局限性</a:t>
            </a:r>
            <a:endParaRPr lang="en-US" altLang="zh-CN" sz="2800" dirty="0">
              <a:latin typeface="+mn-ea"/>
            </a:endParaRPr>
          </a:p>
          <a:p>
            <a:r>
              <a:rPr lang="zh-CN" altLang="en-US" sz="2800" dirty="0">
                <a:latin typeface="+mn-ea"/>
              </a:rPr>
              <a:t>因果图法概述</a:t>
            </a:r>
            <a:endParaRPr lang="en-US" altLang="zh-CN" sz="2800" dirty="0">
              <a:latin typeface="+mn-ea"/>
            </a:endParaRPr>
          </a:p>
          <a:p>
            <a:r>
              <a:rPr lang="zh-CN" altLang="en-US" sz="2800" dirty="0">
                <a:latin typeface="+mn-ea"/>
              </a:rPr>
              <a:t>因果图法适用范围</a:t>
            </a:r>
            <a:endParaRPr lang="en-US" altLang="zh-CN" sz="2800" dirty="0">
              <a:latin typeface="+mn-ea"/>
            </a:endParaRPr>
          </a:p>
          <a:p>
            <a:r>
              <a:rPr lang="zh-CN" altLang="en-US" sz="2800" dirty="0">
                <a:latin typeface="+mn-ea"/>
              </a:rPr>
              <a:t>如果确定因、果条件</a:t>
            </a:r>
            <a:endParaRPr lang="en-US" altLang="zh-CN" sz="2800" dirty="0">
              <a:latin typeface="+mn-ea"/>
            </a:endParaRPr>
          </a:p>
          <a:p>
            <a:r>
              <a:rPr lang="zh-CN" altLang="en-US" sz="2800" dirty="0">
                <a:latin typeface="+mn-ea"/>
              </a:rPr>
              <a:t>判定表</a:t>
            </a:r>
            <a:endParaRPr lang="en-US" altLang="zh-CN" sz="2800" dirty="0">
              <a:latin typeface="+mn-ea"/>
            </a:endParaRPr>
          </a:p>
          <a:p>
            <a:r>
              <a:rPr lang="zh-CN" altLang="en-US" sz="2800" dirty="0">
                <a:latin typeface="+mn-ea"/>
              </a:rPr>
              <a:t>根据判定表导出测试用例</a:t>
            </a:r>
            <a:endParaRPr lang="en-US" altLang="zh-CN" sz="2800" dirty="0">
              <a:latin typeface="+mn-ea"/>
            </a:endParaRPr>
          </a:p>
          <a:p>
            <a:r>
              <a:rPr lang="zh-CN" altLang="en-US" sz="2800" dirty="0">
                <a:latin typeface="+mn-ea"/>
              </a:rPr>
              <a:t>测试用例设计实践</a:t>
            </a:r>
            <a:endParaRPr lang="en-US" altLang="zh-CN" sz="2800" dirty="0">
              <a:latin typeface="+mn-ea"/>
            </a:endParaRPr>
          </a:p>
          <a:p>
            <a:endParaRPr lang="zh-CN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54888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676B3-8779-47E7-BB95-EF792FC65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800" dirty="0"/>
              <a:t>等价类划分法的局限性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656B3E-EC47-429A-93BC-A546ABDE2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424" y="1267054"/>
            <a:ext cx="9793088" cy="4754234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没有</a:t>
            </a:r>
            <a:r>
              <a:rPr lang="zh-CN" altLang="en-US" sz="2800" dirty="0">
                <a:latin typeface="+mn-ea"/>
              </a:rPr>
              <a:t>考虑输入情况的组合。</a:t>
            </a:r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endParaRPr lang="en-US" altLang="zh-CN" sz="1500" dirty="0">
              <a:latin typeface="+mn-ea"/>
            </a:endParaRPr>
          </a:p>
          <a:p>
            <a:r>
              <a:rPr lang="zh-CN" altLang="en-US" sz="2800" dirty="0">
                <a:latin typeface="+mn-ea"/>
              </a:rPr>
              <a:t>这样虽然各个输入条件单独可能出错的情况已经看到了，但多个输入情况组合起来可能出错的情况却被忽略。</a:t>
            </a:r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endParaRPr lang="en-US" altLang="zh-CN" sz="1500" dirty="0">
              <a:latin typeface="+mn-ea"/>
            </a:endParaRPr>
          </a:p>
          <a:p>
            <a:r>
              <a:rPr lang="zh-CN" altLang="en-US" sz="2800" dirty="0">
                <a:latin typeface="+mn-ea"/>
              </a:rPr>
              <a:t>采用因果图方法能帮助我们考虑输入条件的联系、相互组合等情况。</a:t>
            </a:r>
            <a:endParaRPr lang="en-US" altLang="zh-CN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32740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A7777-37D0-412B-9848-5D0003265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700" dirty="0"/>
              <a:t>因果图法的使用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953DCE-242A-4A22-B6EB-0C45D297C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440" y="1267054"/>
            <a:ext cx="10009112" cy="503168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分析</a:t>
            </a:r>
            <a:r>
              <a:rPr lang="zh-CN" altLang="en-US" sz="2800" dirty="0">
                <a:latin typeface="+mn-ea"/>
              </a:rPr>
              <a:t>需求规格说明中的描述中那些是原因，那些是结果。</a:t>
            </a:r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endParaRPr lang="en-US" altLang="zh-CN" sz="1500" dirty="0">
              <a:latin typeface="+mn-ea"/>
            </a:endParaRPr>
          </a:p>
          <a:p>
            <a:r>
              <a:rPr lang="zh-CN" altLang="en-US" sz="2800" dirty="0">
                <a:latin typeface="+mn-ea"/>
              </a:rPr>
              <a:t>原因是输入条件，结果是输出条件。</a:t>
            </a:r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endParaRPr lang="en-US" altLang="zh-CN" sz="1500" dirty="0">
              <a:latin typeface="+mn-ea"/>
            </a:endParaRPr>
          </a:p>
          <a:p>
            <a:r>
              <a:rPr lang="zh-CN" altLang="en-US" sz="2800" dirty="0">
                <a:latin typeface="+mn-ea"/>
              </a:rPr>
              <a:t>因果图最终生成判定表，它适合于程序输入条件的各种组合情况，如果有</a:t>
            </a:r>
            <a:r>
              <a:rPr lang="en-US" altLang="zh-CN" sz="2800" dirty="0">
                <a:latin typeface="+mn-ea"/>
              </a:rPr>
              <a:t>N</a:t>
            </a:r>
            <a:r>
              <a:rPr lang="zh-CN" altLang="en-US" sz="2800" dirty="0">
                <a:latin typeface="+mn-ea"/>
              </a:rPr>
              <a:t>个条件，每个条件有</a:t>
            </a:r>
            <a:r>
              <a:rPr lang="en-US" altLang="zh-CN" sz="2800" dirty="0">
                <a:latin typeface="+mn-ea"/>
              </a:rPr>
              <a:t>2</a:t>
            </a:r>
            <a:r>
              <a:rPr lang="zh-CN" altLang="en-US" sz="2800" dirty="0">
                <a:latin typeface="+mn-ea"/>
              </a:rPr>
              <a:t>个取值，那么将产生</a:t>
            </a:r>
            <a:r>
              <a:rPr lang="en-US" altLang="zh-CN" sz="2800" dirty="0">
                <a:latin typeface="+mn-ea"/>
              </a:rPr>
              <a:t>2</a:t>
            </a:r>
            <a:r>
              <a:rPr lang="zh-CN" altLang="en-US" sz="2800" dirty="0">
                <a:latin typeface="+mn-ea"/>
              </a:rPr>
              <a:t>的</a:t>
            </a:r>
            <a:r>
              <a:rPr lang="en-US" altLang="zh-CN" sz="2800" dirty="0">
                <a:latin typeface="+mn-ea"/>
              </a:rPr>
              <a:t>N</a:t>
            </a:r>
            <a:r>
              <a:rPr lang="zh-CN" altLang="en-US" sz="2800" dirty="0">
                <a:latin typeface="+mn-ea"/>
              </a:rPr>
              <a:t>次方条路径。</a:t>
            </a:r>
            <a:endParaRPr lang="en-US" altLang="zh-CN" sz="2800" dirty="0">
              <a:latin typeface="+mn-ea"/>
            </a:endParaRP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852684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D8B457-8553-42BF-8A02-1A51E7AB4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因果图法的适用范围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B4F4C0-6059-4544-842C-8AB1D1221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456" y="1268760"/>
            <a:ext cx="9505056" cy="503168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+mn-ea"/>
              </a:rPr>
              <a:t>如果在测试时考虑输入条件的各种组合，可使用一种适合于描述多种条件的组合，相应产生多个动作的形式来设计测试用例。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220160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B571F-4B39-4EE2-A911-1ECA0F0F7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因果图法生成测试用例的基本步骤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C17B12-F61F-48FB-8C11-14ADAEFA7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124744"/>
            <a:ext cx="10515938" cy="503168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+mn-ea"/>
              </a:rPr>
              <a:t>分析程序规范描述中哪些是原因，哪些是结果。原因常常是输入条件或是输入条件等价类，结果是输出条件。</a:t>
            </a:r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endParaRPr lang="en-US" altLang="zh-CN" sz="1500" dirty="0">
              <a:latin typeface="+mn-ea"/>
            </a:endParaRPr>
          </a:p>
          <a:p>
            <a:r>
              <a:rPr lang="zh-CN" altLang="en-US" sz="2800" dirty="0">
                <a:latin typeface="+mn-ea"/>
              </a:rPr>
              <a:t>分析程序规范的描述中语义的内容，并将其表示成连接各个原因与各个结果的“因果图”</a:t>
            </a:r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endParaRPr lang="en-US" altLang="zh-CN" sz="1500" dirty="0">
              <a:latin typeface="+mn-ea"/>
            </a:endParaRPr>
          </a:p>
          <a:p>
            <a:r>
              <a:rPr lang="zh-CN" altLang="en-US" sz="2800" dirty="0">
                <a:latin typeface="+mn-ea"/>
              </a:rPr>
              <a:t>由于语法或环境的限制，有些原因和结果的组合情况是不可能出现的。为表明这些特定的情况，在因果图上使用特殊的符号标明约束条件。把因果图转换成判定表。把判定表的每一列写成一个测试用例。</a:t>
            </a:r>
            <a:endParaRPr lang="en-US" altLang="zh-CN" sz="2800" dirty="0">
              <a:latin typeface="+mn-ea"/>
            </a:endParaRPr>
          </a:p>
          <a:p>
            <a:endParaRPr lang="en-US" altLang="zh-CN" sz="2800" dirty="0">
              <a:latin typeface="+mn-ea"/>
            </a:endParaRP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862842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0D1E6-A56A-4830-9A1A-6488026FB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800" dirty="0"/>
              <a:t>判定表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753C88-D7DD-4040-90B7-2E5C67B04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1267054"/>
            <a:ext cx="10657184" cy="503168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判定表</a:t>
            </a:r>
            <a:r>
              <a:rPr lang="zh-CN" altLang="en-US" sz="2800" dirty="0">
                <a:latin typeface="+mn-ea"/>
              </a:rPr>
              <a:t>是分析和表达多条件下执行不同操作的情况下的工具。</a:t>
            </a:r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endParaRPr lang="en-US" altLang="zh-CN" sz="1500" dirty="0">
              <a:latin typeface="+mn-ea"/>
            </a:endParaRPr>
          </a:p>
          <a:p>
            <a:r>
              <a:rPr lang="zh-CN" altLang="en-US" sz="2800" dirty="0">
                <a:latin typeface="+mn-ea"/>
              </a:rPr>
              <a:t>判定表由以下四个组成部分：</a:t>
            </a:r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r>
              <a:rPr lang="en-US" altLang="zh-CN" sz="2800" dirty="0">
                <a:latin typeface="+mn-ea"/>
              </a:rPr>
              <a:t>  </a:t>
            </a:r>
            <a:r>
              <a:rPr lang="zh-CN" altLang="en-US" sz="2800" dirty="0">
                <a:latin typeface="+mn-ea"/>
              </a:rPr>
              <a:t>条件桩：列出了问题的所有条件</a:t>
            </a:r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r>
              <a:rPr lang="zh-CN" altLang="en-US" sz="2800" dirty="0">
                <a:latin typeface="+mn-ea"/>
              </a:rPr>
              <a:t>  动作桩：列出了问题规定可能采取的操作</a:t>
            </a:r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r>
              <a:rPr lang="en-US" altLang="zh-CN" sz="2800" dirty="0">
                <a:latin typeface="+mn-ea"/>
              </a:rPr>
              <a:t>  </a:t>
            </a:r>
            <a:r>
              <a:rPr lang="zh-CN" altLang="en-US" sz="2800" dirty="0">
                <a:latin typeface="+mn-ea"/>
              </a:rPr>
              <a:t>条件项：列出特定条件的取值</a:t>
            </a:r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r>
              <a:rPr lang="en-US" altLang="zh-CN" sz="2800" dirty="0">
                <a:latin typeface="+mn-ea"/>
              </a:rPr>
              <a:t>  </a:t>
            </a:r>
            <a:r>
              <a:rPr lang="zh-CN" altLang="en-US" sz="2800" dirty="0">
                <a:latin typeface="+mn-ea"/>
              </a:rPr>
              <a:t>动作项：列出在条件项目的各种取值情况下应该采取的动作</a:t>
            </a:r>
            <a:endParaRPr lang="en-US" altLang="zh-CN" sz="2800" dirty="0">
              <a:latin typeface="+mn-ea"/>
            </a:endParaRP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873489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CAF21-9FFF-4CC8-830F-97A2E1622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800" dirty="0"/>
              <a:t>判定表图示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EC861C0-C795-46AA-9111-07C89E81E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3172" y="1700808"/>
            <a:ext cx="6713108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312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/>
              <a:t>等价类划分法</a:t>
            </a:r>
            <a:r>
              <a:rPr lang="en-US" altLang="zh-CN" sz="4000" b="1" dirty="0"/>
              <a:t>-</a:t>
            </a:r>
            <a:r>
              <a:rPr lang="zh-CN" altLang="en-US" sz="4000" b="1" dirty="0"/>
              <a:t>化无限为有限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6578223-8AF9-493A-B99D-AFA12132E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200" y="1268760"/>
            <a:ext cx="10755600" cy="50316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等价类划分的办法是把程序的输入域划分成若干等价类，然后从每个部分中选取少数代表性数据当作测试输入数据。</a:t>
            </a:r>
            <a:endParaRPr lang="en-US" altLang="zh-CN" sz="28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使用少数测试数据检验程序在一大类情况下的反映。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6CB17-E4C4-4AEE-87FC-4BFEE1726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700" dirty="0"/>
              <a:t>创建判定表的步骤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91E101-103A-42B3-9119-2A9BFAE04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440" y="1267054"/>
            <a:ext cx="9721080" cy="5031680"/>
          </a:xfrm>
        </p:spPr>
        <p:txBody>
          <a:bodyPr/>
          <a:lstStyle/>
          <a:p>
            <a:r>
              <a:rPr lang="zh-CN" altLang="en-US" sz="2800" dirty="0"/>
              <a:t>确定规则的个数</a:t>
            </a:r>
            <a:endParaRPr lang="en-US" altLang="zh-CN" sz="2800" dirty="0"/>
          </a:p>
          <a:p>
            <a:r>
              <a:rPr lang="zh-CN" altLang="en-US" sz="2800" dirty="0">
                <a:latin typeface="+mn-ea"/>
              </a:rPr>
              <a:t>列出所有的条件桩和动作桩</a:t>
            </a:r>
            <a:endParaRPr lang="en-US" altLang="zh-CN" sz="2800" dirty="0">
              <a:latin typeface="+mn-ea"/>
            </a:endParaRPr>
          </a:p>
          <a:p>
            <a:r>
              <a:rPr lang="zh-CN" altLang="en-US" sz="2800" dirty="0">
                <a:latin typeface="+mn-ea"/>
              </a:rPr>
              <a:t>填入条件项</a:t>
            </a:r>
            <a:endParaRPr lang="en-US" altLang="zh-CN" sz="2800" dirty="0">
              <a:latin typeface="+mn-ea"/>
            </a:endParaRPr>
          </a:p>
          <a:p>
            <a:r>
              <a:rPr lang="zh-CN" altLang="en-US" sz="2800" dirty="0">
                <a:latin typeface="+mn-ea"/>
              </a:rPr>
              <a:t>填入动作项</a:t>
            </a:r>
            <a:endParaRPr lang="en-US" altLang="zh-CN" sz="2800" dirty="0">
              <a:latin typeface="+mn-ea"/>
            </a:endParaRPr>
          </a:p>
          <a:p>
            <a:r>
              <a:rPr lang="zh-CN" altLang="en-US" sz="2800" dirty="0">
                <a:latin typeface="+mn-ea"/>
              </a:rPr>
              <a:t>合并相似规则</a:t>
            </a:r>
            <a:endParaRPr lang="en-US" altLang="zh-CN" sz="2800" dirty="0">
              <a:latin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78841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44E89-74CD-44DF-855B-D9B3D57B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800" dirty="0"/>
              <a:t>实例一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274563-A034-40A8-848A-45BB55A04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424" y="1267054"/>
            <a:ext cx="10081120" cy="503168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需求：订购单的检查</a:t>
            </a:r>
            <a:endParaRPr lang="en-US" altLang="zh-CN" sz="2800" dirty="0"/>
          </a:p>
          <a:p>
            <a:r>
              <a:rPr lang="zh-CN" altLang="en-US" sz="2800" dirty="0">
                <a:latin typeface="+mn-ea"/>
              </a:rPr>
              <a:t>如果金额超过</a:t>
            </a:r>
            <a:r>
              <a:rPr lang="en-US" altLang="zh-CN" sz="2800" dirty="0">
                <a:latin typeface="+mn-ea"/>
              </a:rPr>
              <a:t>500</a:t>
            </a:r>
            <a:r>
              <a:rPr lang="zh-CN" altLang="en-US" sz="2800" dirty="0">
                <a:latin typeface="+mn-ea"/>
              </a:rPr>
              <a:t>元且未过期，则发出批准单和提货单；若金额超过</a:t>
            </a:r>
            <a:r>
              <a:rPr lang="en-US" altLang="zh-CN" sz="2800" dirty="0">
                <a:latin typeface="+mn-ea"/>
              </a:rPr>
              <a:t>500</a:t>
            </a:r>
            <a:r>
              <a:rPr lang="zh-CN" altLang="en-US" sz="2800" dirty="0">
                <a:latin typeface="+mn-ea"/>
              </a:rPr>
              <a:t>元且已过期，则不发批准单和提货单；如果金额低于</a:t>
            </a:r>
            <a:r>
              <a:rPr lang="en-US" altLang="zh-CN" sz="2800" dirty="0">
                <a:latin typeface="+mn-ea"/>
              </a:rPr>
              <a:t>500</a:t>
            </a:r>
            <a:r>
              <a:rPr lang="zh-CN" altLang="en-US" sz="2800" dirty="0">
                <a:latin typeface="+mn-ea"/>
              </a:rPr>
              <a:t>元，则不论过期与否都发批准单和提货单，在过期的情况下还发出过期通知书。</a:t>
            </a:r>
            <a:endParaRPr lang="en-US" altLang="zh-CN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30960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AE358-1328-4871-961F-DF95BE13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实例一（判定表）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96F726-C395-4A28-A165-4D45086D1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20" y="1128277"/>
            <a:ext cx="11430080" cy="503168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将这</a:t>
            </a:r>
            <a:r>
              <a:rPr lang="zh-CN" altLang="en-US" sz="2800" dirty="0">
                <a:latin typeface="+mn-ea"/>
              </a:rPr>
              <a:t>段需求整理成判定表分析，可以得到如下判定表：</a:t>
            </a:r>
            <a:endParaRPr lang="zh-CN" altLang="en-US" sz="28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3C703D5-D94B-4A92-BC2C-AC79180FC4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718063"/>
              </p:ext>
            </p:extLst>
          </p:nvPr>
        </p:nvGraphicFramePr>
        <p:xfrm>
          <a:off x="767408" y="1988840"/>
          <a:ext cx="10297145" cy="3384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9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9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9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9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6875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+mn-ea"/>
                          <a:ea typeface="+mn-ea"/>
                        </a:rPr>
                        <a:t>金额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+mn-ea"/>
                          <a:ea typeface="+mn-ea"/>
                        </a:rPr>
                        <a:t>大于等于</a:t>
                      </a:r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500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+mn-ea"/>
                          <a:ea typeface="+mn-ea"/>
                        </a:rPr>
                        <a:t>大于等于</a:t>
                      </a:r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500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+mn-ea"/>
                          <a:ea typeface="+mn-ea"/>
                        </a:rPr>
                        <a:t>小于</a:t>
                      </a:r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500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+mn-ea"/>
                          <a:ea typeface="+mn-ea"/>
                        </a:rPr>
                        <a:t>小于</a:t>
                      </a:r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500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875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+mn-ea"/>
                          <a:ea typeface="+mn-ea"/>
                        </a:rPr>
                        <a:t>保质期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+mn-ea"/>
                          <a:ea typeface="+mn-ea"/>
                        </a:rPr>
                        <a:t>未过期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+mn-ea"/>
                          <a:ea typeface="+mn-ea"/>
                        </a:rPr>
                        <a:t>已过期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+mn-ea"/>
                          <a:ea typeface="+mn-ea"/>
                        </a:rPr>
                        <a:t>未过期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+mn-ea"/>
                          <a:ea typeface="+mn-ea"/>
                        </a:rPr>
                        <a:t>已过期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875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+mn-ea"/>
                          <a:ea typeface="+mn-ea"/>
                        </a:rPr>
                        <a:t>发出批准单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+mn-ea"/>
                          <a:ea typeface="+mn-ea"/>
                        </a:rPr>
                        <a:t>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+mn-ea"/>
                          <a:ea typeface="+mn-ea"/>
                        </a:rPr>
                        <a:t>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+mn-ea"/>
                          <a:ea typeface="+mn-ea"/>
                        </a:rPr>
                        <a:t>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875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+mn-ea"/>
                          <a:ea typeface="+mn-ea"/>
                        </a:rPr>
                        <a:t>发出提货单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+mn-ea"/>
                          <a:ea typeface="+mn-ea"/>
                        </a:rPr>
                        <a:t>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+mn-ea"/>
                          <a:ea typeface="+mn-ea"/>
                        </a:rPr>
                        <a:t>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+mn-ea"/>
                          <a:ea typeface="+mn-ea"/>
                        </a:rPr>
                        <a:t>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6875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+mn-ea"/>
                          <a:ea typeface="+mn-ea"/>
                        </a:rPr>
                        <a:t>发出通知单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+mn-ea"/>
                          <a:ea typeface="+mn-ea"/>
                        </a:rPr>
                        <a:t>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60601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6C4A8-87C5-4CE9-A33E-1D666C748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判定表转换成测试用例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F16CF4E-4C5A-485A-A381-85ADD6E55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271373"/>
              </p:ext>
            </p:extLst>
          </p:nvPr>
        </p:nvGraphicFramePr>
        <p:xfrm>
          <a:off x="1343472" y="1196752"/>
          <a:ext cx="8543081" cy="4104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6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305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+mn-ea"/>
                          <a:ea typeface="+mn-ea"/>
                        </a:rPr>
                        <a:t>用例编号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ODER_CHECK_001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5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+mn-ea"/>
                          <a:ea typeface="+mn-ea"/>
                        </a:rPr>
                        <a:t>测试项目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+mn-ea"/>
                          <a:ea typeface="+mn-ea"/>
                        </a:rPr>
                        <a:t>订购单检查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05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+mn-ea"/>
                          <a:ea typeface="+mn-ea"/>
                        </a:rPr>
                        <a:t>测试标题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+mn-ea"/>
                          <a:ea typeface="+mn-ea"/>
                        </a:rPr>
                        <a:t>验证系统金额小于</a:t>
                      </a:r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500</a:t>
                      </a:r>
                      <a:r>
                        <a:rPr lang="zh-CN" altLang="en-US" sz="2000" dirty="0">
                          <a:latin typeface="+mn-ea"/>
                          <a:ea typeface="+mn-ea"/>
                        </a:rPr>
                        <a:t>，未过期时系统发批准单和提货单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05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+mn-ea"/>
                          <a:ea typeface="+mn-ea"/>
                        </a:rPr>
                        <a:t>重要级别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+mn-ea"/>
                          <a:ea typeface="+mn-ea"/>
                        </a:rPr>
                        <a:t>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05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+mn-ea"/>
                          <a:ea typeface="+mn-ea"/>
                        </a:rPr>
                        <a:t>预置条件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+mn-ea"/>
                          <a:ea typeface="+mn-ea"/>
                        </a:rPr>
                        <a:t>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05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+mn-ea"/>
                          <a:ea typeface="+mn-ea"/>
                        </a:rPr>
                        <a:t>输入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499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305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+mn-ea"/>
                          <a:ea typeface="+mn-ea"/>
                        </a:rPr>
                        <a:t>操作步骤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2000" dirty="0">
                          <a:latin typeface="+mn-ea"/>
                          <a:ea typeface="+mn-ea"/>
                        </a:rPr>
                        <a:t>、输入金额：</a:t>
                      </a:r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499</a:t>
                      </a:r>
                      <a:r>
                        <a:rPr lang="zh-CN" altLang="en-US" sz="2000" dirty="0">
                          <a:latin typeface="+mn-ea"/>
                          <a:ea typeface="+mn-ea"/>
                        </a:rPr>
                        <a:t>；</a:t>
                      </a:r>
                      <a:r>
                        <a:rPr lang="zh-CN" altLang="en-US" sz="20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2000" baseline="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2000" baseline="0" dirty="0">
                          <a:latin typeface="+mn-ea"/>
                          <a:ea typeface="+mn-ea"/>
                        </a:rPr>
                        <a:t>、选择未过期；</a:t>
                      </a:r>
                      <a:r>
                        <a:rPr lang="en-US" altLang="zh-CN" sz="2000" baseline="0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altLang="en-US" sz="2000" baseline="0" dirty="0">
                          <a:latin typeface="+mn-ea"/>
                          <a:ea typeface="+mn-ea"/>
                        </a:rPr>
                        <a:t>、点击确定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305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+mn-ea"/>
                          <a:ea typeface="+mn-ea"/>
                        </a:rPr>
                        <a:t>预期输出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+mn-ea"/>
                          <a:ea typeface="+mn-ea"/>
                        </a:rPr>
                        <a:t>发出批准单和提货单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7829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103EF-413E-4693-8BB7-F4DEE4423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因果图实践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F6863A-A6C3-4C90-97E4-AB1A58482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980728"/>
            <a:ext cx="11161240" cy="5173990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latin typeface="+mn-ea"/>
              </a:rPr>
              <a:t>需求</a:t>
            </a:r>
            <a:r>
              <a:rPr lang="zh-CN" altLang="en-US" sz="2800" dirty="0">
                <a:latin typeface="+mn-ea"/>
              </a:rPr>
              <a:t>：自助饮料销售系统，根据实际业务，有下列需求：</a:t>
            </a:r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r>
              <a:rPr lang="en-US" altLang="zh-CN" sz="2800" dirty="0">
                <a:latin typeface="+mn-ea"/>
              </a:rPr>
              <a:t>1.</a:t>
            </a:r>
            <a:r>
              <a:rPr lang="zh-CN" altLang="en-US" sz="2800" dirty="0">
                <a:latin typeface="+mn-ea"/>
              </a:rPr>
              <a:t>提供选择输入货币的面值：</a:t>
            </a:r>
            <a:r>
              <a:rPr lang="en-US" altLang="zh-CN" sz="2800" dirty="0">
                <a:latin typeface="+mn-ea"/>
              </a:rPr>
              <a:t>15</a:t>
            </a:r>
            <a:r>
              <a:rPr lang="zh-CN" altLang="en-US" sz="2800" dirty="0">
                <a:latin typeface="+mn-ea"/>
              </a:rPr>
              <a:t>，</a:t>
            </a:r>
            <a:r>
              <a:rPr lang="en-US" altLang="zh-CN" sz="2800" dirty="0">
                <a:latin typeface="+mn-ea"/>
              </a:rPr>
              <a:t>20</a:t>
            </a:r>
            <a:r>
              <a:rPr lang="zh-CN" altLang="en-US" sz="2800" dirty="0">
                <a:latin typeface="+mn-ea"/>
              </a:rPr>
              <a:t>元</a:t>
            </a:r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r>
              <a:rPr lang="en-US" altLang="zh-CN" sz="2800" dirty="0">
                <a:latin typeface="+mn-ea"/>
              </a:rPr>
              <a:t>2.</a:t>
            </a:r>
            <a:r>
              <a:rPr lang="zh-CN" altLang="en-US" sz="2800" dirty="0">
                <a:latin typeface="+mn-ea"/>
              </a:rPr>
              <a:t>提供选择购买的饮料：可乐，雪碧，红茶</a:t>
            </a:r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r>
              <a:rPr lang="en-US" altLang="zh-CN" sz="2800" dirty="0">
                <a:latin typeface="+mn-ea"/>
              </a:rPr>
              <a:t>3.</a:t>
            </a:r>
            <a:r>
              <a:rPr lang="zh-CN" altLang="en-US" sz="2800" dirty="0">
                <a:latin typeface="+mn-ea"/>
              </a:rPr>
              <a:t>三种饮料的价格都是</a:t>
            </a:r>
            <a:r>
              <a:rPr lang="en-US" altLang="zh-CN" sz="2800" dirty="0">
                <a:latin typeface="+mn-ea"/>
              </a:rPr>
              <a:t>15</a:t>
            </a:r>
            <a:r>
              <a:rPr lang="zh-CN" altLang="en-US" sz="2800" dirty="0">
                <a:latin typeface="+mn-ea"/>
              </a:rPr>
              <a:t>元</a:t>
            </a:r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r>
              <a:rPr lang="en-US" altLang="zh-CN" sz="2800" dirty="0">
                <a:latin typeface="+mn-ea"/>
              </a:rPr>
              <a:t>4.</a:t>
            </a:r>
            <a:r>
              <a:rPr lang="zh-CN" altLang="en-US" sz="2800" dirty="0">
                <a:latin typeface="+mn-ea"/>
              </a:rPr>
              <a:t>当客户输入</a:t>
            </a:r>
            <a:r>
              <a:rPr lang="en-US" altLang="zh-CN" sz="2800" dirty="0">
                <a:latin typeface="+mn-ea"/>
              </a:rPr>
              <a:t>15</a:t>
            </a:r>
            <a:r>
              <a:rPr lang="zh-CN" altLang="en-US" sz="2800" dirty="0">
                <a:latin typeface="+mn-ea"/>
              </a:rPr>
              <a:t>并选择对应的饮料，那么系统将给出相应饮料。</a:t>
            </a:r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r>
              <a:rPr lang="en-US" altLang="zh-CN" sz="2800" dirty="0">
                <a:latin typeface="+mn-ea"/>
              </a:rPr>
              <a:t>5.</a:t>
            </a:r>
            <a:r>
              <a:rPr lang="zh-CN" altLang="en-US" sz="2800" dirty="0">
                <a:latin typeface="+mn-ea"/>
              </a:rPr>
              <a:t>当客户输入</a:t>
            </a:r>
            <a:r>
              <a:rPr lang="en-US" altLang="zh-CN" sz="2800" dirty="0">
                <a:latin typeface="+mn-ea"/>
              </a:rPr>
              <a:t>20</a:t>
            </a:r>
            <a:r>
              <a:rPr lang="zh-CN" altLang="en-US" sz="2800" dirty="0">
                <a:latin typeface="+mn-ea"/>
              </a:rPr>
              <a:t>并选择对应饮料，那么系统将给出对应的饮料，并且找零</a:t>
            </a:r>
            <a:r>
              <a:rPr lang="en-US" altLang="zh-CN" sz="2800" dirty="0">
                <a:latin typeface="+mn-ea"/>
              </a:rPr>
              <a:t>5</a:t>
            </a:r>
            <a:r>
              <a:rPr lang="zh-CN" altLang="en-US" sz="2800" dirty="0">
                <a:latin typeface="+mn-ea"/>
              </a:rPr>
              <a:t>元。</a:t>
            </a:r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endParaRPr lang="en-US" altLang="zh-CN" sz="1500" dirty="0">
              <a:latin typeface="+mn-ea"/>
            </a:endParaRPr>
          </a:p>
          <a:p>
            <a:r>
              <a:rPr lang="zh-CN" altLang="en-US" sz="2800" dirty="0">
                <a:latin typeface="+mn-ea"/>
              </a:rPr>
              <a:t>请使用</a:t>
            </a:r>
            <a:r>
              <a:rPr lang="zh-CN" altLang="en-US" sz="2800" b="1" dirty="0">
                <a:latin typeface="+mn-ea"/>
              </a:rPr>
              <a:t>因果图法设计测试用例</a:t>
            </a:r>
            <a:r>
              <a:rPr lang="zh-CN" altLang="en-US" sz="2800" dirty="0">
                <a:latin typeface="+mn-ea"/>
              </a:rPr>
              <a:t>：</a:t>
            </a:r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r>
              <a:rPr lang="zh-CN" altLang="en-US" sz="2800" dirty="0">
                <a:latin typeface="+mn-ea"/>
              </a:rPr>
              <a:t>作业要求：</a:t>
            </a:r>
            <a:r>
              <a:rPr lang="en-US" altLang="zh-CN" sz="2800" dirty="0">
                <a:latin typeface="+mn-ea"/>
              </a:rPr>
              <a:t>1.</a:t>
            </a:r>
            <a:r>
              <a:rPr lang="zh-CN" altLang="en-US" sz="2800" dirty="0">
                <a:latin typeface="+mn-ea"/>
              </a:rPr>
              <a:t>列出因果图条件 </a:t>
            </a:r>
            <a:r>
              <a:rPr lang="en-US" altLang="zh-CN" sz="2800" dirty="0">
                <a:latin typeface="+mn-ea"/>
              </a:rPr>
              <a:t>2.</a:t>
            </a:r>
            <a:r>
              <a:rPr lang="zh-CN" altLang="en-US" sz="2800" dirty="0">
                <a:latin typeface="+mn-ea"/>
              </a:rPr>
              <a:t>画出判定表 </a:t>
            </a:r>
            <a:r>
              <a:rPr lang="en-US" altLang="zh-CN" sz="2800" dirty="0">
                <a:latin typeface="+mn-ea"/>
              </a:rPr>
              <a:t>3.</a:t>
            </a:r>
            <a:r>
              <a:rPr lang="zh-CN" altLang="en-US" sz="2800" dirty="0">
                <a:latin typeface="+mn-ea"/>
              </a:rPr>
              <a:t>编写测试用例</a:t>
            </a:r>
            <a:endParaRPr lang="en-US" altLang="zh-CN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82484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B0D1A-1151-4332-951B-2CB6EE84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场景法</a:t>
            </a:r>
            <a:r>
              <a:rPr lang="en-US" altLang="zh-CN" dirty="0"/>
              <a:t>&amp;</a:t>
            </a:r>
            <a:r>
              <a:rPr lang="zh-CN" altLang="en-US" dirty="0"/>
              <a:t>流程分析法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82703E-F2F9-48AC-BFEB-D90B8FAFC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1196752"/>
            <a:ext cx="10153128" cy="5031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/>
              <a:t>大纲</a:t>
            </a:r>
            <a:endParaRPr lang="en-US" altLang="zh-CN" sz="3600" dirty="0"/>
          </a:p>
          <a:p>
            <a:r>
              <a:rPr lang="zh-CN" altLang="en-US" sz="2800" dirty="0"/>
              <a:t>场景法概述</a:t>
            </a:r>
            <a:endParaRPr lang="en-US" altLang="zh-CN" sz="2800" dirty="0"/>
          </a:p>
          <a:p>
            <a:r>
              <a:rPr lang="zh-CN" altLang="en-US" sz="2800" dirty="0"/>
              <a:t>场景法实例分析</a:t>
            </a:r>
            <a:endParaRPr lang="en-US" altLang="zh-CN" sz="2800" dirty="0"/>
          </a:p>
          <a:p>
            <a:r>
              <a:rPr lang="zh-CN" altLang="en-US" sz="2800" dirty="0"/>
              <a:t>场景法路径</a:t>
            </a:r>
            <a:endParaRPr lang="en-US" altLang="zh-CN" sz="2800" dirty="0"/>
          </a:p>
          <a:p>
            <a:r>
              <a:rPr lang="zh-CN" altLang="en-US" sz="2800" dirty="0"/>
              <a:t>生成测试用例</a:t>
            </a:r>
            <a:endParaRPr lang="en-US" altLang="zh-CN" sz="2800" dirty="0"/>
          </a:p>
          <a:p>
            <a:r>
              <a:rPr lang="zh-CN" altLang="en-US" sz="2800" dirty="0"/>
              <a:t>用户登录操作流程实战</a:t>
            </a:r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592473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CBBF4-23C1-4D97-8A79-2A596ADCA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800" dirty="0"/>
              <a:t>场景法概述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D24A1A-E92B-4A3E-AEF6-D6124010C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267054"/>
            <a:ext cx="10297144" cy="503168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运用</a:t>
            </a:r>
            <a:r>
              <a:rPr lang="zh-CN" altLang="en-US" sz="2800" dirty="0">
                <a:latin typeface="+mn-ea"/>
              </a:rPr>
              <a:t>场景来对系统的功能点或业务流程的描述，从而提高测试效果的一种方法。</a:t>
            </a:r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endParaRPr lang="en-US" altLang="zh-CN" sz="1500" dirty="0">
              <a:latin typeface="+mn-ea"/>
            </a:endParaRPr>
          </a:p>
          <a:p>
            <a:r>
              <a:rPr lang="zh-CN" altLang="en-US" sz="2800" dirty="0">
                <a:latin typeface="+mn-ea"/>
              </a:rPr>
              <a:t>模拟特定场景发生的事情，通过事件来触发某个动作的发生，观察事件的最终结果，从而用来发现软件存在的问题。</a:t>
            </a:r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987802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823CB-E7A5-4501-B606-1C52517A0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800" dirty="0"/>
              <a:t>场景法路径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6E8EED-8041-4135-814D-322A19390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1124744"/>
            <a:ext cx="10513168" cy="503168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场景法</a:t>
            </a:r>
            <a:r>
              <a:rPr lang="zh-CN" altLang="en-US" sz="2800" dirty="0">
                <a:latin typeface="+mn-ea"/>
              </a:rPr>
              <a:t>一般包括基本流和备选流。从一个流程开始，图中经过用例的每条路径都可以用基本流和备选流来表示。直黑线表示基本流，是经过用例的最简单路径。</a:t>
            </a:r>
            <a:endParaRPr lang="zh-CN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D81215-CECE-42F2-A83F-9D67614A9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2708920"/>
            <a:ext cx="2854712" cy="317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6357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47CB1-3063-4ACF-8320-8FF78E4BB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800" dirty="0"/>
              <a:t>场景法经典案例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992883-2D23-4336-8702-D8CD87BA5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267054"/>
            <a:ext cx="10945260" cy="503168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实例：</a:t>
            </a:r>
            <a:r>
              <a:rPr lang="zh-CN" altLang="en-US" sz="2800" dirty="0">
                <a:latin typeface="+mn-ea"/>
              </a:rPr>
              <a:t>员工出差申请一个费用报销，需先提交报销单据，再由部门经理审批，审核通过后由总经理来最终审批，总经理审批后财务直接发放报销款。如果总经理，部门经理审核不通过，就直接退回。</a:t>
            </a:r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endParaRPr lang="en-US" altLang="zh-CN" sz="1500" dirty="0">
              <a:latin typeface="+mn-ea"/>
            </a:endParaRPr>
          </a:p>
          <a:p>
            <a:r>
              <a:rPr lang="zh-CN" altLang="en-US" sz="2800" dirty="0">
                <a:latin typeface="+mn-ea"/>
              </a:rPr>
              <a:t>每个事件触发时的情景便形成了场景。而同一事件不同的触发顺序和处理结果形成了事件流。这一系列的过程我们利用场景法可以清晰的描述清楚。</a:t>
            </a:r>
            <a:endParaRPr lang="en-US" altLang="zh-CN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45889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879E2-539A-4EDE-9965-13D61DC3A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800" dirty="0"/>
              <a:t>场景法设计步骤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40B6F2-67C2-4D70-8B25-0D86B89CC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267054"/>
            <a:ext cx="10801200" cy="503168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根据</a:t>
            </a:r>
            <a:r>
              <a:rPr lang="zh-CN" altLang="en-US" sz="2800" dirty="0">
                <a:latin typeface="+mn-ea"/>
              </a:rPr>
              <a:t>说明，描述出程序的基本流及各项备选流。</a:t>
            </a:r>
            <a:endParaRPr lang="en-US" altLang="zh-CN" sz="2800" dirty="0">
              <a:latin typeface="+mn-ea"/>
            </a:endParaRPr>
          </a:p>
          <a:p>
            <a:r>
              <a:rPr lang="zh-CN" altLang="en-US" sz="2800" dirty="0">
                <a:latin typeface="+mn-ea"/>
              </a:rPr>
              <a:t>根据基本流和各项备选流生成不同的场景。</a:t>
            </a:r>
            <a:endParaRPr lang="en-US" altLang="zh-CN" sz="2800" dirty="0">
              <a:latin typeface="+mn-ea"/>
            </a:endParaRPr>
          </a:p>
          <a:p>
            <a:r>
              <a:rPr lang="zh-CN" altLang="en-US" sz="2800" dirty="0">
                <a:latin typeface="+mn-ea"/>
              </a:rPr>
              <a:t>对每一个场景生成相应的测试用例。</a:t>
            </a:r>
            <a:endParaRPr lang="en-US" altLang="zh-CN" sz="2800" dirty="0">
              <a:latin typeface="+mn-ea"/>
            </a:endParaRPr>
          </a:p>
          <a:p>
            <a:r>
              <a:rPr lang="zh-CN" altLang="en-US" sz="2800" dirty="0">
                <a:latin typeface="+mn-ea"/>
              </a:rPr>
              <a:t>对生成的所有测试用例重新复审，去掉多余的测试用例，测试用例确定后，对每一个测试用例确定测试数据值。</a:t>
            </a:r>
            <a:endParaRPr lang="en-US" altLang="zh-CN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8358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438FC-A0BA-4295-8110-BCE582CDE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等价类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8454A6-93D7-4133-9D09-E7B4A0F79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208" y="1052736"/>
            <a:ext cx="10611584" cy="503168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等价类</a:t>
            </a:r>
            <a:endParaRPr lang="en-US" altLang="zh-CN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>
                <a:latin typeface="+mn-ea"/>
              </a:rPr>
              <a:t>某个输入域的集合，在这个集合中每个输入条件都是等效的，如果其中一个的输入不能导致问题发生，那么集合中其它输入条件进行测试也是不可能发生错误。</a:t>
            </a:r>
            <a:endParaRPr lang="en-US" altLang="zh-CN" sz="2800" dirty="0">
              <a:latin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24053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6C2E0-6412-4B5A-8030-C936E0558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场景法实战（用户登录操作流程）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D0DBD5-3906-44CE-B0F6-48EADB06C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32" y="1267054"/>
            <a:ext cx="9865096" cy="5031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000">
                <a:latin typeface="+mn-ea"/>
              </a:rPr>
              <a:t>需求如下</a:t>
            </a:r>
            <a:r>
              <a:rPr lang="zh-CN" altLang="en-US">
                <a:latin typeface="+mn-ea"/>
              </a:rPr>
              <a:t>：</a:t>
            </a:r>
            <a:endParaRPr lang="en-US" altLang="zh-CN">
              <a:latin typeface="+mn-ea"/>
            </a:endParaRPr>
          </a:p>
          <a:p>
            <a:r>
              <a:rPr lang="zh-CN" altLang="en-US">
                <a:latin typeface="+mn-ea"/>
              </a:rPr>
              <a:t>用户执行程序，弹出登录对话框</a:t>
            </a:r>
            <a:endParaRPr lang="en-US" altLang="zh-CN">
              <a:latin typeface="+mn-ea"/>
            </a:endParaRPr>
          </a:p>
          <a:p>
            <a:r>
              <a:rPr lang="zh-CN" altLang="en-US">
                <a:latin typeface="+mn-ea"/>
              </a:rPr>
              <a:t>用户输入用户名</a:t>
            </a:r>
            <a:endParaRPr lang="en-US" altLang="zh-CN">
              <a:latin typeface="+mn-ea"/>
            </a:endParaRPr>
          </a:p>
          <a:p>
            <a:r>
              <a:rPr lang="zh-CN" altLang="en-US">
                <a:latin typeface="+mn-ea"/>
              </a:rPr>
              <a:t>用户输入密码</a:t>
            </a:r>
            <a:endParaRPr lang="en-US" altLang="zh-CN">
              <a:latin typeface="+mn-ea"/>
            </a:endParaRPr>
          </a:p>
          <a:p>
            <a:r>
              <a:rPr lang="zh-CN" altLang="en-US">
                <a:latin typeface="+mn-ea"/>
              </a:rPr>
              <a:t>确定登录，系统验证用户登录</a:t>
            </a:r>
            <a:endParaRPr lang="en-US" altLang="zh-CN">
              <a:latin typeface="+mn-ea"/>
            </a:endParaRPr>
          </a:p>
          <a:p>
            <a:r>
              <a:rPr lang="zh-CN" altLang="en-US">
                <a:latin typeface="+mn-ea"/>
              </a:rPr>
              <a:t>取消登录，退出系统</a:t>
            </a:r>
            <a:endParaRPr lang="en-US" altLang="zh-CN">
              <a:latin typeface="+mn-ea"/>
            </a:endParaRPr>
          </a:p>
          <a:p>
            <a:endParaRPr lang="zh-CN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37299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BB79B-F181-4AD8-8FC1-107E8E25A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用户登录操作流程（用户名规范）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6F39B9-2D19-4D6E-BFC9-D20DFE5B6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448" y="1124744"/>
            <a:ext cx="10513168" cy="5031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1" dirty="0">
                <a:latin typeface="+mn-ea"/>
              </a:rPr>
              <a:t>用户输入用户名，格式要符合如下规范</a:t>
            </a:r>
            <a:r>
              <a:rPr lang="zh-CN" altLang="en-US" sz="2800" dirty="0">
                <a:latin typeface="+mn-ea"/>
              </a:rPr>
              <a:t>：</a:t>
            </a:r>
            <a:endParaRPr lang="en-US" altLang="zh-CN" sz="2800" dirty="0">
              <a:latin typeface="+mn-ea"/>
            </a:endParaRPr>
          </a:p>
          <a:p>
            <a:r>
              <a:rPr lang="en-US" altLang="zh-CN" sz="2800" dirty="0">
                <a:latin typeface="+mn-ea"/>
              </a:rPr>
              <a:t>2-16</a:t>
            </a:r>
            <a:r>
              <a:rPr lang="zh-CN" altLang="en-US" sz="2800" dirty="0">
                <a:latin typeface="+mn-ea"/>
              </a:rPr>
              <a:t>个字长，英文或数字</a:t>
            </a:r>
            <a:endParaRPr lang="en-US" altLang="zh-CN" sz="2800" dirty="0">
              <a:latin typeface="+mn-ea"/>
            </a:endParaRPr>
          </a:p>
          <a:p>
            <a:r>
              <a:rPr lang="zh-CN" altLang="en-US" sz="2800" dirty="0">
                <a:latin typeface="+mn-ea"/>
              </a:rPr>
              <a:t>用户名中不可出现空格符</a:t>
            </a:r>
            <a:endParaRPr lang="en-US" altLang="zh-CN" sz="2800" dirty="0">
              <a:latin typeface="+mn-ea"/>
            </a:endParaRPr>
          </a:p>
          <a:p>
            <a:r>
              <a:rPr lang="zh-CN" altLang="en-US" sz="2800" dirty="0">
                <a:latin typeface="+mn-ea"/>
              </a:rPr>
              <a:t>可以使用这些字符：“横线</a:t>
            </a:r>
            <a:r>
              <a:rPr lang="en-US" altLang="zh-CN" sz="2800" dirty="0">
                <a:latin typeface="+mn-ea"/>
              </a:rPr>
              <a:t>-</a:t>
            </a:r>
            <a:r>
              <a:rPr lang="zh-CN" altLang="en-US" sz="2800" dirty="0">
                <a:latin typeface="+mn-ea"/>
              </a:rPr>
              <a:t>”，“下划线</a:t>
            </a:r>
            <a:r>
              <a:rPr lang="en-US" altLang="zh-CN" sz="2800" dirty="0">
                <a:latin typeface="+mn-ea"/>
              </a:rPr>
              <a:t>_”,</a:t>
            </a:r>
            <a:r>
              <a:rPr lang="zh-CN" altLang="en-US" sz="2800" dirty="0">
                <a:latin typeface="+mn-ea"/>
              </a:rPr>
              <a:t> “点</a:t>
            </a:r>
            <a:r>
              <a:rPr lang="en-US" altLang="zh-CN" sz="2800" dirty="0">
                <a:latin typeface="+mn-ea"/>
              </a:rPr>
              <a:t>.”</a:t>
            </a:r>
          </a:p>
          <a:p>
            <a:r>
              <a:rPr lang="zh-CN" altLang="en-US" sz="2800" dirty="0">
                <a:latin typeface="+mn-ea"/>
              </a:rPr>
              <a:t>不可以使用“</a:t>
            </a:r>
            <a:r>
              <a:rPr lang="en-US" altLang="zh-CN" sz="2800" dirty="0">
                <a:latin typeface="+mn-ea"/>
              </a:rPr>
              <a:t>&amp;</a:t>
            </a:r>
            <a:r>
              <a:rPr lang="zh-CN" altLang="en-US" sz="2800" dirty="0">
                <a:latin typeface="+mn-ea"/>
              </a:rPr>
              <a:t>，</a:t>
            </a:r>
            <a:r>
              <a:rPr lang="en-US" altLang="zh-CN" sz="2800" dirty="0">
                <a:latin typeface="+mn-ea"/>
              </a:rPr>
              <a:t>%</a:t>
            </a:r>
            <a:r>
              <a:rPr lang="zh-CN" altLang="en-US" sz="2800" dirty="0">
                <a:latin typeface="+mn-ea"/>
              </a:rPr>
              <a:t>，￥”等其它字符。</a:t>
            </a:r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r>
              <a:rPr lang="zh-CN" altLang="en-US" sz="2800" b="1" dirty="0">
                <a:latin typeface="+mn-ea"/>
              </a:rPr>
              <a:t>用户名出错处理</a:t>
            </a:r>
            <a:endParaRPr lang="en-US" altLang="zh-CN" sz="2800" b="1" dirty="0">
              <a:latin typeface="+mn-ea"/>
            </a:endParaRPr>
          </a:p>
          <a:p>
            <a:r>
              <a:rPr lang="zh-CN" altLang="en-US" sz="2800" dirty="0">
                <a:latin typeface="+mn-ea"/>
              </a:rPr>
              <a:t>用户名为空：提示用户：“请输入用户名”</a:t>
            </a:r>
            <a:endParaRPr lang="en-US" altLang="zh-CN" sz="2800" dirty="0">
              <a:latin typeface="+mn-ea"/>
            </a:endParaRPr>
          </a:p>
          <a:p>
            <a:r>
              <a:rPr lang="zh-CN" altLang="en-US" sz="2800" dirty="0">
                <a:latin typeface="+mn-ea"/>
              </a:rPr>
              <a:t>用户名错误：提示用户：“用户名错误，请重新输入用户名！”</a:t>
            </a:r>
            <a:endParaRPr lang="en-US" altLang="zh-CN" sz="2800" dirty="0">
              <a:latin typeface="+mn-ea"/>
            </a:endParaRP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790320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3493D-F784-4CC3-96AF-26FC0119C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用户登录操作流程（密码规范）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A0C280-E070-43F3-9F3D-5D3494210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20" y="1268760"/>
            <a:ext cx="11430080" cy="5031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1" dirty="0">
                <a:latin typeface="+mn-ea"/>
              </a:rPr>
              <a:t>用户输入密码，格式要符合如下规范：</a:t>
            </a:r>
            <a:endParaRPr lang="en-US" altLang="zh-CN" sz="2800" b="1" dirty="0">
              <a:latin typeface="+mn-ea"/>
            </a:endParaRPr>
          </a:p>
          <a:p>
            <a:r>
              <a:rPr lang="zh-CN" altLang="en-US" sz="2800" dirty="0">
                <a:latin typeface="+mn-ea"/>
              </a:rPr>
              <a:t>密码为字符串；</a:t>
            </a:r>
            <a:endParaRPr lang="en-US" altLang="zh-CN" sz="2800" dirty="0">
              <a:latin typeface="+mn-ea"/>
            </a:endParaRPr>
          </a:p>
          <a:p>
            <a:r>
              <a:rPr lang="zh-CN" altLang="en-US" sz="2800" dirty="0">
                <a:latin typeface="+mn-ea"/>
              </a:rPr>
              <a:t>字符串为</a:t>
            </a:r>
            <a:r>
              <a:rPr lang="en-US" altLang="zh-CN" sz="2800" dirty="0">
                <a:latin typeface="+mn-ea"/>
              </a:rPr>
              <a:t>0~9</a:t>
            </a:r>
            <a:r>
              <a:rPr lang="zh-CN" altLang="en-US" sz="2800" dirty="0">
                <a:latin typeface="+mn-ea"/>
              </a:rPr>
              <a:t>之间的阿拉伯数字组合，密码长度为</a:t>
            </a:r>
            <a:r>
              <a:rPr lang="en-US" altLang="zh-CN" sz="2800" dirty="0">
                <a:latin typeface="+mn-ea"/>
              </a:rPr>
              <a:t>6</a:t>
            </a:r>
            <a:r>
              <a:rPr lang="zh-CN" altLang="en-US" sz="2800" dirty="0">
                <a:latin typeface="+mn-ea"/>
              </a:rPr>
              <a:t>位。</a:t>
            </a:r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r>
              <a:rPr lang="zh-CN" altLang="en-US" sz="2800" b="1" dirty="0">
                <a:latin typeface="+mn-ea"/>
              </a:rPr>
              <a:t>密码出错处理：</a:t>
            </a:r>
            <a:endParaRPr lang="en-US" altLang="zh-CN" sz="2800" b="1" dirty="0">
              <a:latin typeface="+mn-ea"/>
            </a:endParaRPr>
          </a:p>
          <a:p>
            <a:r>
              <a:rPr lang="zh-CN" altLang="en-US" sz="2800" dirty="0">
                <a:latin typeface="+mn-ea"/>
              </a:rPr>
              <a:t>密码为空：提示用户：“请输入密码”</a:t>
            </a:r>
            <a:endParaRPr lang="en-US" altLang="zh-CN" sz="2800" dirty="0">
              <a:latin typeface="+mn-ea"/>
            </a:endParaRPr>
          </a:p>
          <a:p>
            <a:r>
              <a:rPr lang="zh-CN" altLang="en-US" sz="2800" dirty="0">
                <a:latin typeface="+mn-ea"/>
              </a:rPr>
              <a:t>密码错误：提示用户：“密码错误，请重新输入密码！”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212027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8D100-F3B0-4001-897D-346CB056F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提取需求信息，得到流程图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B069C95-6C6C-4241-AD87-FC6B473997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59496" y="980728"/>
            <a:ext cx="8568952" cy="512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4506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B7306-8A07-4BF8-844A-959F12293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800" dirty="0"/>
              <a:t>测试用例（一）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6C25551-0EE0-4746-8163-B4520101538C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45712183"/>
              </p:ext>
            </p:extLst>
          </p:nvPr>
        </p:nvGraphicFramePr>
        <p:xfrm>
          <a:off x="1022491" y="1196752"/>
          <a:ext cx="10147017" cy="4724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3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3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383">
                <a:tc>
                  <a:txBody>
                    <a:bodyPr/>
                    <a:lstStyle/>
                    <a:p>
                      <a:r>
                        <a:rPr lang="zh-CN" altLang="en-US" dirty="0"/>
                        <a:t>用例编号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TC_LOGIN_001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383">
                <a:tc>
                  <a:txBody>
                    <a:bodyPr/>
                    <a:lstStyle/>
                    <a:p>
                      <a:r>
                        <a:rPr lang="zh-CN" altLang="en-US" dirty="0"/>
                        <a:t>测试项目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项目登录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383">
                <a:tc>
                  <a:txBody>
                    <a:bodyPr/>
                    <a:lstStyle/>
                    <a:p>
                      <a:r>
                        <a:rPr lang="zh-CN" altLang="en-US" dirty="0"/>
                        <a:t>测试标题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验证系统输入合法用户名和密码正常登录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920">
                <a:tc>
                  <a:txBody>
                    <a:bodyPr/>
                    <a:lstStyle/>
                    <a:p>
                      <a:r>
                        <a:rPr lang="zh-CN" altLang="en-US" dirty="0"/>
                        <a:t>重要级别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383">
                <a:tc>
                  <a:txBody>
                    <a:bodyPr/>
                    <a:lstStyle/>
                    <a:p>
                      <a:r>
                        <a:rPr lang="zh-CN" altLang="en-US" dirty="0"/>
                        <a:t>预置条件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系统数据库内存在该用户名及密码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1383">
                <a:tc>
                  <a:txBody>
                    <a:bodyPr/>
                    <a:lstStyle/>
                    <a:p>
                      <a:r>
                        <a:rPr lang="zh-CN" altLang="en-US" dirty="0"/>
                        <a:t>输入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用户名：</a:t>
                      </a:r>
                      <a:r>
                        <a:rPr lang="en-US" altLang="zh-CN" dirty="0"/>
                        <a:t>A1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 Aa1-Bb2_Cc3.Dd4E ; </a:t>
                      </a:r>
                      <a:r>
                        <a:rPr lang="zh-CN" altLang="en-US" dirty="0"/>
                        <a:t>密码：</a:t>
                      </a:r>
                      <a:r>
                        <a:rPr lang="en-US" altLang="zh-CN" dirty="0"/>
                        <a:t>000000</a:t>
                      </a:r>
                      <a:r>
                        <a:rPr lang="zh-CN" altLang="en-US" dirty="0"/>
                        <a:t>， </a:t>
                      </a:r>
                      <a:r>
                        <a:rPr lang="en-US" altLang="zh-CN" dirty="0"/>
                        <a:t>999999.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r>
                        <a:rPr lang="zh-CN" altLang="en-US" dirty="0"/>
                        <a:t>操作步骤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、启动系统；</a:t>
                      </a:r>
                      <a:endParaRPr lang="en-US" altLang="zh-CN" dirty="0"/>
                    </a:p>
                    <a:p>
                      <a:pPr marL="342900" indent="-342900">
                        <a:buAutoNum type="arabicPeriod" startAt="2"/>
                      </a:pPr>
                      <a:r>
                        <a:rPr lang="zh-CN" altLang="en-US" baseline="0" dirty="0"/>
                        <a:t>分别输入用户名：</a:t>
                      </a:r>
                      <a:r>
                        <a:rPr lang="en-US" altLang="zh-CN" dirty="0"/>
                        <a:t>A1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 Aa1-Bb2_Cc3.Dd4E </a:t>
                      </a:r>
                      <a:endParaRPr lang="en-US" altLang="zh-CN" baseline="0" dirty="0"/>
                    </a:p>
                    <a:p>
                      <a:pPr marL="342900" indent="-342900">
                        <a:buAutoNum type="arabicPeriod" startAt="2"/>
                      </a:pPr>
                      <a:r>
                        <a:rPr lang="zh-CN" altLang="en-US" baseline="0" dirty="0"/>
                        <a:t>输入密码：</a:t>
                      </a:r>
                      <a:r>
                        <a:rPr lang="en-US" altLang="zh-CN" dirty="0"/>
                        <a:t>100000</a:t>
                      </a:r>
                      <a:r>
                        <a:rPr lang="zh-CN" altLang="en-US" dirty="0"/>
                        <a:t>， </a:t>
                      </a:r>
                      <a:r>
                        <a:rPr lang="en-US" altLang="zh-CN" dirty="0"/>
                        <a:t>999999999</a:t>
                      </a:r>
                      <a:endParaRPr lang="en-US" altLang="zh-CN" baseline="0" dirty="0"/>
                    </a:p>
                    <a:p>
                      <a:pPr marL="342900" indent="-342900">
                        <a:buAutoNum type="arabicPeriod" startAt="2"/>
                      </a:pPr>
                      <a:r>
                        <a:rPr lang="zh-CN" altLang="en-US" baseline="0" dirty="0"/>
                        <a:t>点击确定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1383">
                <a:tc>
                  <a:txBody>
                    <a:bodyPr/>
                    <a:lstStyle/>
                    <a:p>
                      <a:r>
                        <a:rPr lang="zh-CN" altLang="en-US" dirty="0"/>
                        <a:t>预期输出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进入系统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5794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F637F-6A0C-4A94-B3B3-1C4FEE545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800" dirty="0"/>
              <a:t>测试设计覆盖图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70D3D3-464F-4015-AE13-643A765D7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43" y="980728"/>
            <a:ext cx="9144021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2170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331" y="44624"/>
            <a:ext cx="9648077" cy="642919"/>
          </a:xfrm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联系我们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81226" y="1000111"/>
            <a:ext cx="7171161" cy="1405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电话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19983568393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（微信同步）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邮箱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service@ronghuanet.com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地址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：成都市高新区天府二街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138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号蜀都中心一期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号楼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楼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24813" y="5226319"/>
            <a:ext cx="2357455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50" dirty="0">
                <a:latin typeface="宋体" panose="02010600030101010101" pitchFamily="2" charset="-122"/>
                <a:ea typeface="宋体" panose="02010600030101010101" pitchFamily="2" charset="-122"/>
              </a:rPr>
              <a:t>手机扫描关注公众号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84034" y="5198339"/>
            <a:ext cx="2000265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>
                <a:latin typeface="宋体" panose="02010600030101010101" pitchFamily="2" charset="-122"/>
                <a:ea typeface="宋体" panose="02010600030101010101" pitchFamily="2" charset="-122"/>
              </a:rPr>
              <a:t>QQ</a:t>
            </a:r>
            <a:r>
              <a:rPr lang="zh-CN" altLang="en-US" sz="1350" dirty="0">
                <a:latin typeface="宋体" panose="02010600030101010101" pitchFamily="2" charset="-122"/>
                <a:ea typeface="宋体" panose="02010600030101010101" pitchFamily="2" charset="-122"/>
              </a:rPr>
              <a:t>群号</a:t>
            </a:r>
            <a:r>
              <a:rPr lang="en-US" altLang="zh-CN" sz="1350" dirty="0">
                <a:latin typeface="宋体" panose="02010600030101010101" pitchFamily="2" charset="-122"/>
                <a:ea typeface="宋体" panose="02010600030101010101" pitchFamily="2" charset="-122"/>
              </a:rPr>
              <a:t>:736371980</a:t>
            </a:r>
            <a:endParaRPr lang="zh-CN" altLang="en-US" sz="13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4032" y="2996952"/>
            <a:ext cx="1991375" cy="2000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9" t="4710" r="3596" b="5395"/>
          <a:stretch>
            <a:fillRect/>
          </a:stretch>
        </p:blipFill>
        <p:spPr>
          <a:xfrm>
            <a:off x="3704108" y="2996952"/>
            <a:ext cx="2198864" cy="2194795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245229"/>
            <a:ext cx="2133600" cy="476251"/>
          </a:xfrm>
        </p:spPr>
        <p:txBody>
          <a:bodyPr/>
          <a:lstStyle/>
          <a:p>
            <a:fld id="{ECE20286-B4D7-4C17-8073-86BA3FF968C5}" type="slidenum"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57</a:t>
            </a:fld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012359"/>
            <a:ext cx="12192000" cy="1791416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r>
              <a:rPr lang="zh-CN" altLang="en-US" sz="6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谢谢观看</a:t>
            </a:r>
            <a:r>
              <a:rPr lang="en-US" altLang="zh-CN" sz="6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!</a:t>
            </a:r>
            <a:endParaRPr lang="zh-CN" altLang="zh-CN" sz="6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TextBox 6"/>
          <p:cNvSpPr>
            <a:spLocks noChangeArrowheads="1"/>
          </p:cNvSpPr>
          <p:nvPr/>
        </p:nvSpPr>
        <p:spPr bwMode="auto">
          <a:xfrm>
            <a:off x="1775521" y="3108332"/>
            <a:ext cx="8784976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4800" dirty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  <a:cs typeface="Angsana New" pitchFamily="18" charset="-34"/>
                <a:sym typeface="Mistral" panose="03090702030407020403" pitchFamily="66" charset="0"/>
              </a:rPr>
              <a:t>Thank you</a:t>
            </a:r>
            <a:endParaRPr lang="zh-CN" altLang="en-US" sz="4800" dirty="0">
              <a:solidFill>
                <a:schemeClr val="folHlink"/>
              </a:solidFill>
              <a:latin typeface="宋体" panose="02010600030101010101" pitchFamily="2" charset="-122"/>
              <a:ea typeface="宋体" panose="02010600030101010101" pitchFamily="2" charset="-122"/>
              <a:cs typeface="Angsana New" pitchFamily="18" charset="-34"/>
              <a:sym typeface="Mistral" panose="03090702030407020403" pitchFamily="66" charset="0"/>
            </a:endParaRPr>
          </a:p>
        </p:txBody>
      </p:sp>
      <p:pic>
        <p:nvPicPr>
          <p:cNvPr id="10" name="Picture 7" descr="con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4237" y="1322372"/>
            <a:ext cx="5426087" cy="1820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95229" y="60320"/>
            <a:ext cx="6858016" cy="642919"/>
          </a:xfrm>
        </p:spPr>
        <p:txBody>
          <a:bodyPr>
            <a:no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感谢您对我们的关注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6D6A6-739D-4820-B11A-A1746917F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有效等价类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20826A-A505-4BFC-A74D-70FBF704C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267054"/>
            <a:ext cx="10657184" cy="50316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有效等价类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有效等价类</a:t>
            </a:r>
            <a:r>
              <a:rPr lang="zh-CN" altLang="en-US" sz="2800" dirty="0">
                <a:latin typeface="+mn-ea"/>
              </a:rPr>
              <a:t>指的是对程序的规范是有意义的、合理的输入数据所构成的集合。</a:t>
            </a:r>
            <a:endParaRPr lang="en-US" altLang="zh-CN" sz="2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在具体问题中，有效等价类可以是一个，也可以是多个。</a:t>
            </a:r>
            <a:endParaRPr lang="en-US" altLang="zh-CN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5354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44F727-CF84-4819-9491-B75304550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无效等价类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EE3499-654A-421D-BB09-76D65A1C2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267054"/>
            <a:ext cx="10801200" cy="50316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无效等价类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指对程序的规范是不合理的或无意义的输入数据所构成的集合。</a:t>
            </a:r>
            <a:endParaRPr lang="en-US" altLang="zh-CN" sz="2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/>
              <a:t>对于</a:t>
            </a:r>
            <a:r>
              <a:rPr lang="zh-CN" altLang="en-US" sz="2800" dirty="0">
                <a:latin typeface="+mn-ea"/>
              </a:rPr>
              <a:t>具体的问题，无效等价类至少应有一个，也可能有多个。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78673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19266-91DB-49E4-B081-9AB1436B7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/>
              <a:t>等价类划分方法（一）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BF9F49-6F60-4B88-894F-5A6295CD9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1267054"/>
            <a:ext cx="10585176" cy="503168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+mn-ea"/>
              </a:rPr>
              <a:t>如果输入条件规定了取值范围或值的个数，则可确定一个有效等价类和两个无效等价类。</a:t>
            </a:r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r>
              <a:rPr lang="zh-CN" altLang="en-US" sz="2800" dirty="0">
                <a:latin typeface="+mn-ea"/>
              </a:rPr>
              <a:t> </a:t>
            </a:r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r>
              <a:rPr lang="zh-CN" altLang="en-US" sz="2800" dirty="0">
                <a:latin typeface="+mn-ea"/>
              </a:rPr>
              <a:t>  例如：程序的输入项</a:t>
            </a:r>
            <a:r>
              <a:rPr lang="en-US" altLang="zh-CN" sz="2800" dirty="0">
                <a:latin typeface="+mn-ea"/>
              </a:rPr>
              <a:t>n</a:t>
            </a:r>
            <a:r>
              <a:rPr lang="zh-CN" altLang="en-US" sz="2800" dirty="0">
                <a:latin typeface="+mn-ea"/>
              </a:rPr>
              <a:t>满足“从</a:t>
            </a:r>
            <a:r>
              <a:rPr lang="en-US" altLang="zh-CN" sz="2800" dirty="0">
                <a:latin typeface="+mn-ea"/>
              </a:rPr>
              <a:t>1-999</a:t>
            </a:r>
            <a:r>
              <a:rPr lang="zh-CN" altLang="en-US" sz="2800" dirty="0">
                <a:latin typeface="+mn-ea"/>
              </a:rPr>
              <a:t>”</a:t>
            </a:r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r>
              <a:rPr lang="zh-CN" altLang="en-US" sz="2800" dirty="0">
                <a:latin typeface="+mn-ea"/>
              </a:rPr>
              <a:t>  则可取有效等价类位“</a:t>
            </a:r>
            <a:r>
              <a:rPr lang="en-US" altLang="zh-CN" sz="2800" dirty="0">
                <a:latin typeface="+mn-ea"/>
              </a:rPr>
              <a:t>1&lt;=n&lt;=999”</a:t>
            </a:r>
          </a:p>
          <a:p>
            <a:pPr marL="0" indent="0">
              <a:buNone/>
            </a:pPr>
            <a:r>
              <a:rPr lang="en-US" altLang="zh-CN" sz="2800" dirty="0">
                <a:latin typeface="+mn-ea"/>
              </a:rPr>
              <a:t>  </a:t>
            </a:r>
            <a:r>
              <a:rPr lang="zh-CN" altLang="en-US" sz="2800" dirty="0">
                <a:latin typeface="+mn-ea"/>
              </a:rPr>
              <a:t>无效等价类为“</a:t>
            </a:r>
            <a:r>
              <a:rPr lang="en-US" altLang="zh-CN" sz="2800" dirty="0">
                <a:latin typeface="+mn-ea"/>
              </a:rPr>
              <a:t>n&lt;1</a:t>
            </a:r>
            <a:r>
              <a:rPr lang="zh-CN" altLang="en-US" sz="2800" dirty="0">
                <a:latin typeface="+mn-ea"/>
              </a:rPr>
              <a:t>”</a:t>
            </a:r>
            <a:r>
              <a:rPr lang="en-US" altLang="zh-CN" sz="2800" dirty="0">
                <a:latin typeface="+mn-ea"/>
              </a:rPr>
              <a:t> </a:t>
            </a:r>
            <a:r>
              <a:rPr lang="zh-CN" altLang="en-US" sz="2800" dirty="0">
                <a:latin typeface="+mn-ea"/>
              </a:rPr>
              <a:t>及“</a:t>
            </a:r>
            <a:r>
              <a:rPr lang="en-US" altLang="zh-CN" sz="2800" dirty="0">
                <a:latin typeface="+mn-ea"/>
              </a:rPr>
              <a:t>n&gt;999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19989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C0E18-48A3-47EA-BDC5-7711BE83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/>
              <a:t>等价类划分方法（二）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F01F52-294C-4ED1-AF84-84E648736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1340768"/>
            <a:ext cx="10945216" cy="50316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输入</a:t>
            </a:r>
            <a:r>
              <a:rPr lang="zh-CN" altLang="en-US" sz="2800" dirty="0">
                <a:latin typeface="+mn-ea"/>
              </a:rPr>
              <a:t>条件规定了输入值的集合，或是规定了“必须如何”的条件，则可确定一个有效等价类和一个无效等价类。</a:t>
            </a:r>
            <a:endParaRPr lang="en-US" altLang="zh-CN" sz="2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如某标识符，条件规定“以字母开头”则“以字母开头”作为有效等价类。“以非字母开头”作为无效等价类。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053832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1ed8370-f488-41d1-ab56-0e402238680d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3637</Words>
  <Application>Microsoft Office PowerPoint</Application>
  <PresentationFormat>宽屏</PresentationFormat>
  <Paragraphs>393</Paragraphs>
  <Slides>57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57</vt:i4>
      </vt:variant>
    </vt:vector>
  </HeadingPairs>
  <TitlesOfParts>
    <vt:vector size="68" baseType="lpstr">
      <vt:lpstr>PingFang SC</vt:lpstr>
      <vt:lpstr>等线</vt:lpstr>
      <vt:lpstr>楷体</vt:lpstr>
      <vt:lpstr>宋体</vt:lpstr>
      <vt:lpstr>微软雅黑</vt:lpstr>
      <vt:lpstr>Arial</vt:lpstr>
      <vt:lpstr>Calibri</vt:lpstr>
      <vt:lpstr>Century Gothic</vt:lpstr>
      <vt:lpstr>Wingdings</vt:lpstr>
      <vt:lpstr>Office 主题</vt:lpstr>
      <vt:lpstr>6_Office 主题</vt:lpstr>
      <vt:lpstr>PowerPoint 演示文稿</vt:lpstr>
      <vt:lpstr>目录</vt:lpstr>
      <vt:lpstr>黑盒测试的特点</vt:lpstr>
      <vt:lpstr>等价类划分法-化无限为有限</vt:lpstr>
      <vt:lpstr>等价类</vt:lpstr>
      <vt:lpstr>有效等价类</vt:lpstr>
      <vt:lpstr>无效等价类</vt:lpstr>
      <vt:lpstr>等价类划分方法（一）</vt:lpstr>
      <vt:lpstr>等价类划分方法（二）</vt:lpstr>
      <vt:lpstr>等价类划分方法（三）</vt:lpstr>
      <vt:lpstr>等价类划分方法（四）</vt:lpstr>
      <vt:lpstr>等价类表</vt:lpstr>
      <vt:lpstr>根据等价类表生成测试用例</vt:lpstr>
      <vt:lpstr>等价类分析法实例</vt:lpstr>
      <vt:lpstr>编写等价类表-实例</vt:lpstr>
      <vt:lpstr>生成测试用例-实例</vt:lpstr>
      <vt:lpstr>等价类划分的局限性</vt:lpstr>
      <vt:lpstr>边界值法</vt:lpstr>
      <vt:lpstr>边界点</vt:lpstr>
      <vt:lpstr>边界点-闭区间</vt:lpstr>
      <vt:lpstr>边界点-闭区间 练习</vt:lpstr>
      <vt:lpstr>边界点-半开半闭区间</vt:lpstr>
      <vt:lpstr>边界点-半开半闭区间-练习</vt:lpstr>
      <vt:lpstr>边界点-开区间</vt:lpstr>
      <vt:lpstr>边界点-开区间-练习</vt:lpstr>
      <vt:lpstr>边界值设计法的使用</vt:lpstr>
      <vt:lpstr>边界值分析方法的原则</vt:lpstr>
      <vt:lpstr>边界值分析法和等价类法的比较</vt:lpstr>
      <vt:lpstr>错误推测法</vt:lpstr>
      <vt:lpstr>错误推测法的常见依据</vt:lpstr>
      <vt:lpstr>测试用例评审中的使用</vt:lpstr>
      <vt:lpstr>练习</vt:lpstr>
      <vt:lpstr>因果图法-大纲</vt:lpstr>
      <vt:lpstr>等价类划分法的局限性</vt:lpstr>
      <vt:lpstr>因果图法的使用</vt:lpstr>
      <vt:lpstr>因果图法的适用范围</vt:lpstr>
      <vt:lpstr>因果图法生成测试用例的基本步骤</vt:lpstr>
      <vt:lpstr>判定表</vt:lpstr>
      <vt:lpstr>判定表图示</vt:lpstr>
      <vt:lpstr>创建判定表的步骤</vt:lpstr>
      <vt:lpstr>实例一</vt:lpstr>
      <vt:lpstr>实例一（判定表）</vt:lpstr>
      <vt:lpstr>判定表转换成测试用例</vt:lpstr>
      <vt:lpstr>因果图实践</vt:lpstr>
      <vt:lpstr>场景法&amp;流程分析法</vt:lpstr>
      <vt:lpstr>场景法概述</vt:lpstr>
      <vt:lpstr>场景法路径</vt:lpstr>
      <vt:lpstr>场景法经典案例</vt:lpstr>
      <vt:lpstr>场景法设计步骤</vt:lpstr>
      <vt:lpstr>场景法实战（用户登录操作流程）</vt:lpstr>
      <vt:lpstr>用户登录操作流程（用户名规范）</vt:lpstr>
      <vt:lpstr>用户登录操作流程（密码规范）</vt:lpstr>
      <vt:lpstr>提取需求信息，得到流程图</vt:lpstr>
      <vt:lpstr>测试用例（一）</vt:lpstr>
      <vt:lpstr>测试设计覆盖图</vt:lpstr>
      <vt:lpstr>联系我们</vt:lpstr>
      <vt:lpstr>感谢您对我们的关注</vt:lpstr>
    </vt:vector>
  </TitlesOfParts>
  <Manager>门道科技</Manager>
  <Company>门道科技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蓉华教育</dc:title>
  <dc:subject>门道科技</dc:subject>
  <dc:creator>vince</dc:creator>
  <cp:lastModifiedBy>Administrator</cp:lastModifiedBy>
  <cp:revision>355</cp:revision>
  <dcterms:created xsi:type="dcterms:W3CDTF">2013-07-09T06:34:00Z</dcterms:created>
  <dcterms:modified xsi:type="dcterms:W3CDTF">2022-02-18T01:17:26Z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FE26891A930045C4B84F993BE3481FAE</vt:lpwstr>
  </property>
  <property fmtid="{D5CDD505-2E9C-101B-9397-08002B2CF9AE}" pid="3" name="KSOProductBuildVer">
    <vt:lpwstr>2052-11.1.0.10938</vt:lpwstr>
  </property>
</Properties>
</file>