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80" r:id="rId4"/>
    <p:sldId id="287" r:id="rId5"/>
    <p:sldId id="288" r:id="rId6"/>
    <p:sldId id="289" r:id="rId7"/>
    <p:sldId id="290" r:id="rId8"/>
    <p:sldId id="301" r:id="rId9"/>
    <p:sldId id="292" r:id="rId10"/>
    <p:sldId id="296" r:id="rId11"/>
    <p:sldId id="298" r:id="rId12"/>
    <p:sldId id="303" r:id="rId13"/>
    <p:sldId id="286" r:id="rId14"/>
    <p:sldId id="28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autoAdjust="0"/>
    <p:restoredTop sz="94270" autoAdjust="0"/>
  </p:normalViewPr>
  <p:slideViewPr>
    <p:cSldViewPr>
      <p:cViewPr varScale="1">
        <p:scale>
          <a:sx n="73" d="100"/>
          <a:sy n="73" d="100"/>
        </p:scale>
        <p:origin x="594" y="108"/>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42F28-3563-4B41-B135-4BF9DA9DE0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0B505-6E03-456C-ADE4-66C9D4A8CF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endParaRPr lang="zh-CN" altLang="en-US" sz="2800" b="1" dirty="0">
              <a:solidFill>
                <a:srgbClr val="0070C0"/>
              </a:solidFill>
              <a:latin typeface="楷体" panose="02010609060101010101" pitchFamily="49" charset="-122"/>
              <a:ea typeface="楷体" panose="02010609060101010101" pitchFamily="49" charset="-122"/>
            </a:endParaRP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637984-1673-4F01-9E24-3FC9A2A1704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22B93F-5944-4390-9CFF-D8D501E1F64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endParaRPr lang="zh-CN" altLang="en-US" dirty="0"/>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B6B75F2D-5F62-46E0-B38C-A9F4748A0A2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B8E34EF-0F3F-480A-ABFB-DB42F648B22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E9BAA79-586B-4198-9C8C-4606463DF52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E4A85C3A-82B3-4843-A97E-BA0F21F4F05C}"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1E4324-409D-468F-9A25-D09971148FE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C41BF43-3906-4941-9AD0-DE35A97B26F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9776" y="3068960"/>
            <a:ext cx="3999386" cy="830997"/>
          </a:xfrm>
          <a:prstGeom prst="rect">
            <a:avLst/>
          </a:prstGeom>
          <a:noFill/>
        </p:spPr>
        <p:txBody>
          <a:bodyPr wrap="square" rtlCol="0">
            <a:spAutoFit/>
          </a:bodyPr>
          <a:lstStyle/>
          <a:p>
            <a:r>
              <a:rPr lang="zh-CN" altLang="en-US" sz="4800" b="1" dirty="0" smtClean="0">
                <a:latin typeface="+mn-ea"/>
              </a:rPr>
              <a:t>测试用例设计</a:t>
            </a:r>
            <a:endParaRPr lang="zh-CN" altLang="en-US" sz="4800" dirty="0">
              <a:solidFill>
                <a:schemeClr val="accent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8751845" y="6053712"/>
            <a:ext cx="2844800" cy="365125"/>
          </a:xfrm>
        </p:spPr>
        <p:txBody>
          <a:bodyPr/>
          <a:lstStyle/>
          <a:p>
            <a:fld id="{0C913308-F349-4B6D-A68A-DD1791B4A57B}" type="slidenum">
              <a:rPr lang="zh-CN" altLang="en-US" smtClean="0">
                <a:latin typeface="+mn-ea"/>
              </a:rPr>
            </a:fld>
            <a:endParaRPr lang="zh-CN" altLang="en-US">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测试用例状态</a:t>
            </a:r>
            <a:endParaRPr lang="zh-CN" altLang="en-US" dirty="0"/>
          </a:p>
        </p:txBody>
      </p:sp>
      <p:sp>
        <p:nvSpPr>
          <p:cNvPr id="4" name="内容占位符 2"/>
          <p:cNvSpPr txBox="1"/>
          <p:nvPr/>
        </p:nvSpPr>
        <p:spPr>
          <a:xfrm>
            <a:off x="908685" y="1340485"/>
            <a:ext cx="10467975" cy="4641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39750" indent="-457200" algn="l">
              <a:lnSpc>
                <a:spcPct val="150000"/>
              </a:lnSpc>
              <a:spcBef>
                <a:spcPts val="600"/>
              </a:spcBef>
              <a:buFont typeface="+mj-lt"/>
              <a:buAutoNum type="arabicPeriod"/>
              <a:defRPr/>
            </a:pPr>
            <a:r>
              <a:rPr lang="zh-CN" altLang="en-US" dirty="0">
                <a:latin typeface="+mn-ea"/>
              </a:rPr>
              <a:t>当用例还尚未被执行时，是</a:t>
            </a:r>
            <a:r>
              <a:rPr lang="en-US" altLang="zh-CN" dirty="0">
                <a:latin typeface="+mn-ea"/>
              </a:rPr>
              <a:t>No</a:t>
            </a:r>
            <a:r>
              <a:rPr lang="zh-CN" altLang="en-US" dirty="0">
                <a:latin typeface="+mn-ea"/>
              </a:rPr>
              <a:t> </a:t>
            </a:r>
            <a:r>
              <a:rPr lang="en-US" altLang="zh-CN" dirty="0">
                <a:latin typeface="+mn-ea"/>
              </a:rPr>
              <a:t>Test</a:t>
            </a:r>
            <a:r>
              <a:rPr lang="zh-CN" altLang="en-US" dirty="0">
                <a:latin typeface="+mn-ea"/>
              </a:rPr>
              <a:t>未执行状态</a:t>
            </a:r>
            <a:endParaRPr lang="en-US" altLang="zh-CN" dirty="0">
              <a:latin typeface="+mn-ea"/>
            </a:endParaRPr>
          </a:p>
          <a:p>
            <a:pPr marL="539750" indent="-457200" algn="l">
              <a:lnSpc>
                <a:spcPct val="150000"/>
              </a:lnSpc>
              <a:spcBef>
                <a:spcPts val="600"/>
              </a:spcBef>
              <a:buFont typeface="+mj-lt"/>
              <a:buAutoNum type="arabicPeriod"/>
              <a:defRPr/>
            </a:pPr>
            <a:r>
              <a:rPr lang="zh-CN" altLang="en-US" dirty="0">
                <a:latin typeface="+mn-ea"/>
              </a:rPr>
              <a:t>当执行结果与预期结果相符时，是</a:t>
            </a:r>
            <a:r>
              <a:rPr lang="en-US" altLang="zh-CN" dirty="0">
                <a:latin typeface="+mn-ea"/>
              </a:rPr>
              <a:t>Pass</a:t>
            </a:r>
            <a:r>
              <a:rPr lang="zh-CN" altLang="en-US" dirty="0">
                <a:latin typeface="+mn-ea"/>
              </a:rPr>
              <a:t>通过状态</a:t>
            </a:r>
            <a:endParaRPr lang="en-US" altLang="zh-CN" dirty="0">
              <a:latin typeface="+mn-ea"/>
            </a:endParaRPr>
          </a:p>
          <a:p>
            <a:pPr marL="539750" indent="-457200" algn="l">
              <a:lnSpc>
                <a:spcPct val="150000"/>
              </a:lnSpc>
              <a:spcBef>
                <a:spcPts val="600"/>
              </a:spcBef>
              <a:buFont typeface="+mj-lt"/>
              <a:buAutoNum type="arabicPeriod"/>
              <a:defRPr/>
            </a:pPr>
            <a:r>
              <a:rPr lang="zh-CN" altLang="en-US" dirty="0">
                <a:latin typeface="+mn-ea"/>
              </a:rPr>
              <a:t>当执行结果与预期结果不符时，是</a:t>
            </a:r>
            <a:r>
              <a:rPr lang="en-US" altLang="zh-CN" dirty="0">
                <a:latin typeface="+mn-ea"/>
              </a:rPr>
              <a:t>Fail</a:t>
            </a:r>
            <a:r>
              <a:rPr lang="zh-CN" altLang="en-US" dirty="0">
                <a:latin typeface="+mn-ea"/>
              </a:rPr>
              <a:t>失败状态</a:t>
            </a:r>
            <a:endParaRPr lang="en-US" altLang="zh-CN" dirty="0">
              <a:latin typeface="+mn-ea"/>
            </a:endParaRPr>
          </a:p>
          <a:p>
            <a:pPr marL="539750" indent="-457200" algn="l">
              <a:lnSpc>
                <a:spcPct val="150000"/>
              </a:lnSpc>
              <a:spcBef>
                <a:spcPts val="600"/>
              </a:spcBef>
              <a:buFont typeface="+mj-lt"/>
              <a:buAutoNum type="arabicPeriod"/>
              <a:defRPr/>
            </a:pPr>
            <a:r>
              <a:rPr lang="zh-CN" altLang="en-US" dirty="0">
                <a:latin typeface="+mn-ea"/>
              </a:rPr>
              <a:t>当因为软件有缺陷而妨碍了用例步骤的执行，且该缺陷并不是我们的测试点，则用例是</a:t>
            </a:r>
            <a:r>
              <a:rPr lang="en-US" altLang="zh-CN" dirty="0">
                <a:latin typeface="+mn-ea"/>
              </a:rPr>
              <a:t>Block</a:t>
            </a:r>
            <a:r>
              <a:rPr lang="zh-CN" altLang="en-US" dirty="0">
                <a:latin typeface="+mn-ea"/>
              </a:rPr>
              <a:t>阻碍状态。</a:t>
            </a:r>
            <a:endParaRPr lang="en-US" altLang="zh-CN" dirty="0">
              <a:latin typeface="+mn-ea"/>
            </a:endParaRPr>
          </a:p>
          <a:p>
            <a:pPr marL="539750" indent="-457200" algn="l">
              <a:lnSpc>
                <a:spcPct val="150000"/>
              </a:lnSpc>
              <a:spcBef>
                <a:spcPts val="600"/>
              </a:spcBef>
              <a:buFont typeface="+mj-lt"/>
              <a:buAutoNum type="arabicPeriod"/>
              <a:defRPr/>
            </a:pPr>
            <a:r>
              <a:rPr lang="zh-CN" altLang="en-US" dirty="0">
                <a:latin typeface="+mn-ea"/>
              </a:rPr>
              <a:t>当用例正在执行中，但是需要耗较多时间去观察其结果，是</a:t>
            </a:r>
            <a:r>
              <a:rPr lang="en-US" altLang="zh-CN" dirty="0">
                <a:latin typeface="+mn-ea"/>
              </a:rPr>
              <a:t>Investigate</a:t>
            </a:r>
            <a:r>
              <a:rPr lang="zh-CN" altLang="en-US" dirty="0">
                <a:latin typeface="+mn-ea"/>
              </a:rPr>
              <a:t>观察中状态。</a:t>
            </a:r>
            <a:endParaRPr lang="en-US" altLang="zh-CN" dirty="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不断优化测试用例</a:t>
            </a:r>
            <a:endParaRPr lang="zh-CN" altLang="en-US" dirty="0"/>
          </a:p>
        </p:txBody>
      </p:sp>
      <p:sp>
        <p:nvSpPr>
          <p:cNvPr id="4" name="内容占位符 3"/>
          <p:cNvSpPr txBox="1"/>
          <p:nvPr/>
        </p:nvSpPr>
        <p:spPr>
          <a:xfrm>
            <a:off x="695271" y="1197129"/>
            <a:ext cx="10044260" cy="48693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defRPr/>
            </a:pPr>
            <a:r>
              <a:rPr lang="zh-CN" altLang="en-US" sz="2400" dirty="0">
                <a:latin typeface="+mn-ea"/>
              </a:rPr>
              <a:t>测试用例并不可能一开始就写得很完美，可能也有写错的，可能也有遗漏的测试点</a:t>
            </a:r>
            <a:endParaRPr lang="en-US" altLang="zh-CN" sz="2400" dirty="0">
              <a:latin typeface="+mn-ea"/>
            </a:endParaRPr>
          </a:p>
          <a:p>
            <a:pPr marL="457200" indent="-457200">
              <a:buFont typeface="+mj-lt"/>
              <a:buAutoNum type="arabicPeriod"/>
              <a:defRPr/>
            </a:pPr>
            <a:r>
              <a:rPr lang="zh-CN" altLang="en-US" sz="2400" dirty="0">
                <a:latin typeface="+mn-ea"/>
              </a:rPr>
              <a:t>随着软件的版本不断更新，软件本身的需求和规格以及设计都可能在不断地变更。</a:t>
            </a:r>
            <a:endParaRPr lang="en-US" altLang="zh-CN" sz="2400" dirty="0">
              <a:latin typeface="+mn-ea"/>
            </a:endParaRPr>
          </a:p>
          <a:p>
            <a:pPr marL="457200" indent="-457200">
              <a:buFont typeface="+mj-lt"/>
              <a:buAutoNum type="arabicPeriod"/>
              <a:defRPr/>
            </a:pPr>
            <a:r>
              <a:rPr lang="zh-CN" altLang="en-US" sz="2400" dirty="0">
                <a:latin typeface="+mn-ea"/>
              </a:rPr>
              <a:t>随着测试的不断开展，测试人员对产品的理解逐渐加深。</a:t>
            </a:r>
            <a:endParaRPr lang="en-US" altLang="zh-CN" sz="2400" dirty="0">
              <a:latin typeface="+mn-ea"/>
            </a:endParaRPr>
          </a:p>
          <a:p>
            <a:pPr>
              <a:buFont typeface="Arial" panose="020B0604020202020204" pitchFamily="34" charset="0"/>
              <a:buNone/>
              <a:defRPr/>
            </a:pPr>
            <a:endParaRPr lang="en-US" altLang="zh-CN" sz="2400" dirty="0">
              <a:latin typeface="+mn-ea"/>
            </a:endParaRPr>
          </a:p>
          <a:p>
            <a:pPr>
              <a:buFont typeface="Arial" panose="020B0604020202020204" pitchFamily="34" charset="0"/>
              <a:buNone/>
              <a:defRPr/>
            </a:pPr>
            <a:endParaRPr lang="en-US" altLang="zh-CN" sz="2400" dirty="0">
              <a:latin typeface="+mn-ea"/>
            </a:endParaRPr>
          </a:p>
          <a:p>
            <a:pPr>
              <a:buFont typeface="Arial" panose="020B0604020202020204" pitchFamily="34" charset="0"/>
              <a:buNone/>
              <a:defRPr/>
            </a:pPr>
            <a:r>
              <a:rPr lang="en-US" altLang="zh-CN" sz="2400" dirty="0">
                <a:latin typeface="+mn-ea"/>
              </a:rPr>
              <a:t>   </a:t>
            </a:r>
            <a:r>
              <a:rPr lang="zh-CN" altLang="en-US" sz="2400" dirty="0">
                <a:latin typeface="+mn-ea"/>
              </a:rPr>
              <a:t>基于上诉，就使得我们完全有理由在测试用例执行的过程中，同时不断地优化我们的测试用例，使得用例的质量越来越高。</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1" y="44624"/>
            <a:ext cx="9648077" cy="642919"/>
          </a:xfrm>
        </p:spPr>
        <p:txBody>
          <a:bodyPr/>
          <a:lstStyle/>
          <a:p>
            <a:r>
              <a:rPr lang="zh-CN" altLang="en-US" b="1" dirty="0">
                <a:latin typeface="宋体" panose="02010600030101010101" pitchFamily="2" charset="-122"/>
                <a:ea typeface="宋体" panose="02010600030101010101" pitchFamily="2" charset="-122"/>
              </a:rPr>
              <a:t>联系我们</a:t>
            </a:r>
            <a:endParaRPr lang="zh-CN" altLang="en-US" b="1" dirty="0">
              <a:latin typeface="宋体" panose="02010600030101010101" pitchFamily="2" charset="-122"/>
              <a:ea typeface="宋体" panose="02010600030101010101" pitchFamily="2" charset="-122"/>
            </a:endParaRPr>
          </a:p>
        </p:txBody>
      </p:sp>
      <p:sp>
        <p:nvSpPr>
          <p:cNvPr id="13" name="TextBox 12"/>
          <p:cNvSpPr txBox="1"/>
          <p:nvPr/>
        </p:nvSpPr>
        <p:spPr>
          <a:xfrm>
            <a:off x="2381226" y="1000111"/>
            <a:ext cx="7171161" cy="1405193"/>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电话</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19983568393</a:t>
            </a:r>
            <a:r>
              <a:rPr lang="zh-CN" altLang="en-US" sz="2000" dirty="0">
                <a:latin typeface="宋体" panose="02010600030101010101" pitchFamily="2" charset="-122"/>
                <a:ea typeface="宋体" panose="02010600030101010101" pitchFamily="2" charset="-122"/>
              </a:rPr>
              <a:t>（微信同步）</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邮箱</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service@ronghuanet.com</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地址</a:t>
            </a:r>
            <a:r>
              <a:rPr lang="zh-CN" altLang="en-US" sz="2000" dirty="0">
                <a:latin typeface="宋体" panose="02010600030101010101" pitchFamily="2" charset="-122"/>
                <a:ea typeface="宋体" panose="02010600030101010101" pitchFamily="2" charset="-122"/>
              </a:rPr>
              <a:t>：成都市高新区天府二街</a:t>
            </a:r>
            <a:r>
              <a:rPr lang="en-US" altLang="zh-CN" sz="2000" dirty="0">
                <a:latin typeface="宋体" panose="02010600030101010101" pitchFamily="2" charset="-122"/>
                <a:ea typeface="宋体" panose="02010600030101010101" pitchFamily="2" charset="-122"/>
              </a:rPr>
              <a:t>138</a:t>
            </a:r>
            <a:r>
              <a:rPr lang="zh-CN" altLang="en-US" sz="2000" dirty="0">
                <a:latin typeface="宋体" panose="02010600030101010101" pitchFamily="2" charset="-122"/>
                <a:ea typeface="宋体" panose="02010600030101010101" pitchFamily="2" charset="-122"/>
              </a:rPr>
              <a:t>号蜀都中心一期</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号楼</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楼</a:t>
            </a:r>
            <a:endParaRPr lang="en-US" altLang="zh-CN" sz="1600" dirty="0">
              <a:latin typeface="宋体" panose="02010600030101010101" pitchFamily="2" charset="-122"/>
              <a:ea typeface="宋体" panose="02010600030101010101" pitchFamily="2" charset="-122"/>
            </a:endParaRPr>
          </a:p>
        </p:txBody>
      </p:sp>
      <p:sp>
        <p:nvSpPr>
          <p:cNvPr id="11" name="TextBox 10"/>
          <p:cNvSpPr txBox="1"/>
          <p:nvPr/>
        </p:nvSpPr>
        <p:spPr>
          <a:xfrm>
            <a:off x="3624813" y="5226319"/>
            <a:ext cx="2357455" cy="300210"/>
          </a:xfrm>
          <a:prstGeom prst="rect">
            <a:avLst/>
          </a:prstGeom>
          <a:noFill/>
        </p:spPr>
        <p:txBody>
          <a:bodyPr wrap="square" rtlCol="0">
            <a:spAutoFit/>
          </a:bodyPr>
          <a:lstStyle/>
          <a:p>
            <a:pPr algn="ctr"/>
            <a:r>
              <a:rPr lang="zh-CN" altLang="en-US" sz="1350" dirty="0">
                <a:latin typeface="宋体" panose="02010600030101010101" pitchFamily="2" charset="-122"/>
                <a:ea typeface="宋体" panose="02010600030101010101" pitchFamily="2" charset="-122"/>
              </a:rPr>
              <a:t>手机扫描关注公众号</a:t>
            </a:r>
            <a:endParaRPr lang="zh-CN" altLang="en-US" sz="1350" dirty="0">
              <a:latin typeface="宋体" panose="02010600030101010101" pitchFamily="2" charset="-122"/>
              <a:ea typeface="宋体" panose="02010600030101010101" pitchFamily="2" charset="-122"/>
            </a:endParaRPr>
          </a:p>
        </p:txBody>
      </p:sp>
      <p:sp>
        <p:nvSpPr>
          <p:cNvPr id="12" name="TextBox 11"/>
          <p:cNvSpPr txBox="1"/>
          <p:nvPr/>
        </p:nvSpPr>
        <p:spPr>
          <a:xfrm>
            <a:off x="6384034" y="5198339"/>
            <a:ext cx="2000265" cy="300210"/>
          </a:xfrm>
          <a:prstGeom prst="rect">
            <a:avLst/>
          </a:prstGeom>
          <a:noFill/>
        </p:spPr>
        <p:txBody>
          <a:bodyPr wrap="square" rtlCol="0">
            <a:spAutoFit/>
          </a:bodyPr>
          <a:lstStyle/>
          <a:p>
            <a:pPr algn="ctr"/>
            <a:r>
              <a:rPr lang="en-US" altLang="zh-CN" sz="1350" dirty="0">
                <a:latin typeface="宋体" panose="02010600030101010101" pitchFamily="2" charset="-122"/>
                <a:ea typeface="宋体" panose="02010600030101010101" pitchFamily="2" charset="-122"/>
              </a:rPr>
              <a:t>QQ</a:t>
            </a:r>
            <a:r>
              <a:rPr lang="zh-CN" altLang="en-US" sz="1350" dirty="0">
                <a:latin typeface="宋体" panose="02010600030101010101" pitchFamily="2" charset="-122"/>
                <a:ea typeface="宋体" panose="02010600030101010101" pitchFamily="2" charset="-122"/>
              </a:rPr>
              <a:t>群号</a:t>
            </a:r>
            <a:r>
              <a:rPr lang="en-US" altLang="zh-CN" sz="1350" dirty="0">
                <a:latin typeface="宋体" panose="02010600030101010101" pitchFamily="2" charset="-122"/>
                <a:ea typeface="宋体" panose="02010600030101010101" pitchFamily="2" charset="-122"/>
              </a:rPr>
              <a:t>:736371980</a:t>
            </a:r>
            <a:endParaRPr lang="zh-CN" altLang="en-US" sz="1350" dirty="0">
              <a:latin typeface="宋体" panose="02010600030101010101" pitchFamily="2" charset="-122"/>
              <a:ea typeface="宋体" panose="02010600030101010101" pitchFamily="2" charset="-122"/>
            </a:endParaRPr>
          </a:p>
        </p:txBody>
      </p:sp>
      <p:pic>
        <p:nvPicPr>
          <p:cNvPr id="3" name="Picture 2"/>
          <p:cNvPicPr>
            <a:picLocks noChangeAspect="1" noChangeArrowheads="1"/>
          </p:cNvPicPr>
          <p:nvPr/>
        </p:nvPicPr>
        <p:blipFill>
          <a:blip r:embed="rId1" cstate="print"/>
          <a:srcRect/>
          <a:stretch>
            <a:fillRect/>
          </a:stretch>
        </p:blipFill>
        <p:spPr bwMode="auto">
          <a:xfrm>
            <a:off x="6384032" y="2996952"/>
            <a:ext cx="1991375" cy="2000265"/>
          </a:xfrm>
          <a:prstGeom prst="rect">
            <a:avLst/>
          </a:prstGeom>
          <a:noFill/>
          <a:ln w="9525">
            <a:noFill/>
            <a:miter lim="800000"/>
            <a:headEnd/>
            <a:tailEnd/>
          </a:ln>
          <a:effectLst/>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4709" t="4710" r="3596" b="5395"/>
          <a:stretch>
            <a:fillRect/>
          </a:stretch>
        </p:blipFill>
        <p:spPr>
          <a:xfrm>
            <a:off x="3704108" y="2996952"/>
            <a:ext cx="2198864" cy="2194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7200" y="6245229"/>
            <a:ext cx="2133600" cy="476251"/>
          </a:xfrm>
        </p:spPr>
        <p:txBody>
          <a:bodyPr/>
          <a:lstStyle/>
          <a:p>
            <a:fld id="{ECE20286-B4D7-4C17-8073-86BA3FF968C5}" type="slidenum">
              <a:rPr lang="en-US" altLang="zh-CN">
                <a:latin typeface="宋体" panose="02010600030101010101" pitchFamily="2" charset="-122"/>
                <a:ea typeface="宋体" panose="02010600030101010101" pitchFamily="2" charset="-122"/>
              </a:rPr>
            </a:fld>
            <a:endParaRPr lang="en-US" altLang="zh-CN">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0" y="4012359"/>
            <a:ext cx="12192000" cy="1791416"/>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9525">
            <a:noFill/>
            <a:miter lim="800000"/>
          </a:ln>
          <a:effectLst/>
        </p:spPr>
        <p:txBody>
          <a:bodyPr wrap="none" anchor="ctr"/>
          <a:lstStyle/>
          <a:p>
            <a:pPr algn="ctr" eaLnBrk="1" hangingPunct="1"/>
            <a:r>
              <a:rPr lang="zh-CN" altLang="en-US" sz="6000" dirty="0">
                <a:solidFill>
                  <a:schemeClr val="bg1"/>
                </a:solidFill>
                <a:latin typeface="宋体" panose="02010600030101010101" pitchFamily="2" charset="-122"/>
                <a:ea typeface="宋体" panose="02010600030101010101" pitchFamily="2" charset="-122"/>
              </a:rPr>
              <a:t>谢谢观看</a:t>
            </a:r>
            <a:r>
              <a:rPr lang="en-US" altLang="zh-CN" sz="6000" dirty="0">
                <a:solidFill>
                  <a:schemeClr val="bg1"/>
                </a:solidFill>
                <a:latin typeface="宋体" panose="02010600030101010101" pitchFamily="2" charset="-122"/>
                <a:ea typeface="宋体" panose="02010600030101010101" pitchFamily="2" charset="-122"/>
              </a:rPr>
              <a:t>!</a:t>
            </a:r>
            <a:endParaRPr lang="zh-CN" altLang="zh-CN" sz="6000" dirty="0">
              <a:solidFill>
                <a:schemeClr val="bg1"/>
              </a:solidFill>
              <a:latin typeface="宋体" panose="02010600030101010101" pitchFamily="2" charset="-122"/>
              <a:ea typeface="宋体" panose="02010600030101010101" pitchFamily="2" charset="-122"/>
            </a:endParaRPr>
          </a:p>
        </p:txBody>
      </p:sp>
      <p:sp>
        <p:nvSpPr>
          <p:cNvPr id="7" name="TextBox 6"/>
          <p:cNvSpPr>
            <a:spLocks noChangeArrowheads="1"/>
          </p:cNvSpPr>
          <p:nvPr/>
        </p:nvSpPr>
        <p:spPr bwMode="auto">
          <a:xfrm>
            <a:off x="1775521" y="3108332"/>
            <a:ext cx="8784976" cy="830997"/>
          </a:xfrm>
          <a:prstGeom prst="rect">
            <a:avLst/>
          </a:prstGeom>
          <a:noFill/>
          <a:ln w="9525">
            <a:noFill/>
            <a:miter lim="800000"/>
          </a:ln>
          <a:effectLst/>
        </p:spPr>
        <p:txBody>
          <a:bodyPr wrap="square">
            <a:spAutoFit/>
          </a:bodyPr>
          <a:lstStyle/>
          <a:p>
            <a:pPr algn="ctr"/>
            <a:r>
              <a:rPr lang="en-US" altLang="zh-CN"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rPr>
              <a:t>Thank you</a:t>
            </a:r>
            <a:endParaRPr lang="zh-CN" altLang="en-US"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endParaRPr>
          </a:p>
        </p:txBody>
      </p:sp>
      <p:pic>
        <p:nvPicPr>
          <p:cNvPr id="10" name="Picture 7" descr="con02"/>
          <p:cNvPicPr>
            <a:picLocks noChangeAspect="1" noChangeArrowheads="1"/>
          </p:cNvPicPr>
          <p:nvPr/>
        </p:nvPicPr>
        <p:blipFill>
          <a:blip r:embed="rId1" cstate="print"/>
          <a:srcRect/>
          <a:stretch>
            <a:fillRect/>
          </a:stretch>
        </p:blipFill>
        <p:spPr bwMode="auto">
          <a:xfrm>
            <a:off x="3524237" y="1322372"/>
            <a:ext cx="5426087" cy="1820881"/>
          </a:xfrm>
          <a:prstGeom prst="rect">
            <a:avLst/>
          </a:prstGeom>
          <a:noFill/>
          <a:ln w="9525">
            <a:noFill/>
            <a:miter lim="800000"/>
            <a:headEnd/>
            <a:tailEnd/>
          </a:ln>
        </p:spPr>
      </p:pic>
      <p:sp>
        <p:nvSpPr>
          <p:cNvPr id="15" name="标题 1"/>
          <p:cNvSpPr>
            <a:spLocks noGrp="1"/>
          </p:cNvSpPr>
          <p:nvPr>
            <p:ph type="title"/>
          </p:nvPr>
        </p:nvSpPr>
        <p:spPr>
          <a:xfrm>
            <a:off x="95229" y="60320"/>
            <a:ext cx="6858016" cy="642919"/>
          </a:xfrm>
        </p:spPr>
        <p:txBody>
          <a:bodyPr>
            <a:noAutofit/>
          </a:bodyPr>
          <a:lstStyle/>
          <a:p>
            <a:r>
              <a:rPr lang="zh-CN" altLang="en-US" b="1" dirty="0">
                <a:latin typeface="宋体" panose="02010600030101010101" pitchFamily="2" charset="-122"/>
                <a:ea typeface="宋体" panose="02010600030101010101" pitchFamily="2" charset="-122"/>
              </a:rPr>
              <a:t>感谢您对我们的关注</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0"/>
            <a:ext cx="9556834" cy="642919"/>
          </a:xfrm>
        </p:spPr>
        <p:txBody>
          <a:bodyPr/>
          <a:lstStyle/>
          <a:p>
            <a:r>
              <a:rPr lang="zh-CN" altLang="en-US" sz="5400" b="1" dirty="0" smtClean="0">
                <a:latin typeface="宋体" panose="02010600030101010101" pitchFamily="2" charset="-122"/>
                <a:ea typeface="宋体" panose="02010600030101010101" pitchFamily="2" charset="-122"/>
              </a:rPr>
              <a:t>目录</a:t>
            </a:r>
            <a:endParaRPr lang="zh-CN" altLang="en-US" sz="5400" b="1" dirty="0">
              <a:latin typeface="宋体" panose="02010600030101010101" pitchFamily="2" charset="-122"/>
              <a:ea typeface="宋体" panose="02010600030101010101" pitchFamily="2" charset="-122"/>
            </a:endParaRPr>
          </a:p>
        </p:txBody>
      </p:sp>
      <p:sp>
        <p:nvSpPr>
          <p:cNvPr id="7" name="TextBox 6"/>
          <p:cNvSpPr txBox="1"/>
          <p:nvPr/>
        </p:nvSpPr>
        <p:spPr>
          <a:xfrm>
            <a:off x="1127448" y="1124744"/>
            <a:ext cx="11717074" cy="4401205"/>
          </a:xfrm>
          <a:prstGeom prst="rect">
            <a:avLst/>
          </a:prstGeom>
          <a:noFill/>
        </p:spPr>
        <p:txBody>
          <a:bodyPr wrap="square" rtlCol="0">
            <a:spAutoFit/>
          </a:bodyPr>
          <a:lstStyle/>
          <a:p>
            <a:pPr marL="571500" indent="-571500">
              <a:lnSpc>
                <a:spcPct val="200000"/>
              </a:lnSpc>
              <a:buFont typeface="Wingdings" panose="05000000000000000000" pitchFamily="2" charset="2"/>
              <a:buChar char="Ø"/>
            </a:pPr>
            <a:r>
              <a:rPr lang="zh-CN" altLang="en-US" sz="2800" dirty="0" smtClean="0">
                <a:solidFill>
                  <a:schemeClr val="tx1">
                    <a:lumMod val="65000"/>
                    <a:lumOff val="35000"/>
                  </a:schemeClr>
                </a:solidFill>
                <a:latin typeface="+mn-ea"/>
              </a:rPr>
              <a:t>测试用例的构成要素</a:t>
            </a:r>
            <a:endParaRPr lang="en-US" altLang="zh-CN" sz="2800" dirty="0" smtClean="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smtClean="0">
                <a:solidFill>
                  <a:schemeClr val="tx1">
                    <a:lumMod val="65000"/>
                    <a:lumOff val="35000"/>
                  </a:schemeClr>
                </a:solidFill>
                <a:latin typeface="+mn-ea"/>
              </a:rPr>
              <a:t>测试用例的注意事项</a:t>
            </a:r>
            <a:endParaRPr lang="en-US" altLang="zh-CN" sz="2800" dirty="0" smtClean="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smtClean="0">
                <a:solidFill>
                  <a:schemeClr val="tx1">
                    <a:lumMod val="65000"/>
                    <a:lumOff val="35000"/>
                  </a:schemeClr>
                </a:solidFill>
                <a:latin typeface="+mn-ea"/>
              </a:rPr>
              <a:t>测试用例的编写粒度</a:t>
            </a:r>
            <a:endParaRPr lang="en-US" altLang="zh-CN" sz="2800" dirty="0" smtClean="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smtClean="0">
                <a:solidFill>
                  <a:schemeClr val="tx1">
                    <a:lumMod val="65000"/>
                    <a:lumOff val="35000"/>
                  </a:schemeClr>
                </a:solidFill>
                <a:latin typeface="+mn-ea"/>
              </a:rPr>
              <a:t>测试用例执行状态</a:t>
            </a:r>
            <a:endParaRPr lang="en-US" altLang="zh-CN" sz="2800" dirty="0" smtClean="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smtClean="0">
                <a:solidFill>
                  <a:schemeClr val="tx1">
                    <a:lumMod val="65000"/>
                    <a:lumOff val="35000"/>
                  </a:schemeClr>
                </a:solidFill>
                <a:latin typeface="+mn-ea"/>
                <a:ea typeface="宋体" panose="02010600030101010101" pitchFamily="2" charset="-122"/>
              </a:rPr>
              <a:t>不断优化测试用例</a:t>
            </a:r>
            <a:endParaRPr lang="en-US" altLang="zh-CN" sz="28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smtClean="0">
                <a:latin typeface="宋体" panose="02010600030101010101" pitchFamily="2" charset="-122"/>
                <a:ea typeface="宋体" panose="02010600030101010101" pitchFamily="2" charset="-122"/>
              </a:rPr>
              <a:t>测试用例的构成要素</a:t>
            </a:r>
            <a:endParaRPr lang="zh-CN" altLang="en-US" b="1" dirty="0">
              <a:latin typeface="宋体" panose="02010600030101010101" pitchFamily="2" charset="-122"/>
              <a:ea typeface="宋体" panose="02010600030101010101" pitchFamily="2" charset="-122"/>
            </a:endParaRPr>
          </a:p>
        </p:txBody>
      </p:sp>
      <p:sp>
        <p:nvSpPr>
          <p:cNvPr id="5" name="内容占位符 2"/>
          <p:cNvSpPr txBox="1"/>
          <p:nvPr/>
        </p:nvSpPr>
        <p:spPr>
          <a:xfrm>
            <a:off x="407368" y="1268760"/>
            <a:ext cx="9949992" cy="48965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mj-lt"/>
              <a:buAutoNum type="arabicPeriod"/>
              <a:defRPr/>
            </a:pPr>
            <a:r>
              <a:rPr lang="zh-CN" altLang="en-US" dirty="0">
                <a:latin typeface="+mn-ea"/>
              </a:rPr>
              <a:t>测试用例是一份测试文档，它描述</a:t>
            </a:r>
            <a:r>
              <a:rPr lang="zh-CN" altLang="en-US" b="1" dirty="0">
                <a:latin typeface="+mn-ea"/>
              </a:rPr>
              <a:t>输入、动作、和一个期望的结果</a:t>
            </a:r>
            <a:r>
              <a:rPr lang="zh-CN" altLang="en-US" dirty="0">
                <a:latin typeface="+mn-ea"/>
              </a:rPr>
              <a:t>，其目的是确定应用程序的某个特性是否正常的工作。</a:t>
            </a:r>
            <a:r>
              <a:rPr lang="en-US" altLang="zh-CN" dirty="0">
                <a:latin typeface="+mn-ea"/>
              </a:rPr>
              <a:t> </a:t>
            </a:r>
            <a:endParaRPr lang="en-US" altLang="zh-CN" dirty="0">
              <a:latin typeface="+mn-ea"/>
            </a:endParaRPr>
          </a:p>
          <a:p>
            <a:pPr marL="457200" indent="-457200" algn="l">
              <a:lnSpc>
                <a:spcPct val="150000"/>
              </a:lnSpc>
              <a:buFont typeface="+mj-lt"/>
              <a:buAutoNum type="arabicPeriod"/>
              <a:defRPr/>
            </a:pPr>
            <a:r>
              <a:rPr lang="zh-CN" altLang="en-US" dirty="0">
                <a:latin typeface="+mn-ea"/>
              </a:rPr>
              <a:t>测试用例是软件测试团队的主要工作成果之一。</a:t>
            </a:r>
            <a:endParaRPr lang="en-US" altLang="zh-CN" dirty="0">
              <a:latin typeface="+mn-ea"/>
            </a:endParaRPr>
          </a:p>
          <a:p>
            <a:pPr marL="457200" indent="-457200" algn="l">
              <a:lnSpc>
                <a:spcPct val="150000"/>
              </a:lnSpc>
              <a:buFont typeface="+mj-lt"/>
              <a:buAutoNum type="arabicPeriod"/>
              <a:defRPr/>
            </a:pPr>
            <a:r>
              <a:rPr lang="zh-CN" altLang="en-US" dirty="0">
                <a:latin typeface="+mn-ea"/>
              </a:rPr>
              <a:t>测试用例的质量与写该用例的测试人员的水平关系极大。</a:t>
            </a:r>
            <a:endParaRPr lang="en-US" altLang="zh-CN" dirty="0">
              <a:latin typeface="+mn-ea"/>
            </a:endParaRPr>
          </a:p>
          <a:p>
            <a:pPr marL="457200" indent="-457200" algn="l">
              <a:lnSpc>
                <a:spcPct val="150000"/>
              </a:lnSpc>
              <a:buFont typeface="+mj-lt"/>
              <a:buAutoNum type="arabicPeriod"/>
              <a:defRPr/>
            </a:pPr>
            <a:r>
              <a:rPr lang="zh-CN" altLang="en-US" dirty="0">
                <a:latin typeface="+mn-ea"/>
              </a:rPr>
              <a:t>执行测试用例：当一个软件版本被测试时，测试人员会使用一整套的测试用例（或者筛选其中的一部分），将这些用例逐个在被测的软件上执行，并判断其结果是否和预期相符，并以此评价软件版本的质量</a:t>
            </a:r>
            <a:r>
              <a:rPr lang="zh-CN" altLang="en-US" sz="2000" dirty="0">
                <a:latin typeface="+mn-ea"/>
              </a:rPr>
              <a:t>。</a:t>
            </a:r>
            <a:endParaRPr lang="en-US" altLang="zh-CN" sz="2000" dirty="0">
              <a:latin typeface="+mn-ea"/>
            </a:endParaRPr>
          </a:p>
          <a:p>
            <a:pPr>
              <a:defRPr/>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smtClean="0">
                <a:latin typeface="宋体" panose="02010600030101010101" pitchFamily="2" charset="-122"/>
                <a:ea typeface="宋体" panose="02010600030101010101" pitchFamily="2" charset="-122"/>
              </a:rPr>
              <a:t>测试用例构成要素</a:t>
            </a:r>
            <a:endParaRPr lang="zh-CN" altLang="en-US"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911424" y="1988840"/>
            <a:ext cx="10489498" cy="2520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测试用例注意事项</a:t>
            </a:r>
            <a:endParaRPr lang="zh-CN" altLang="en-US" dirty="0"/>
          </a:p>
        </p:txBody>
      </p:sp>
      <p:sp>
        <p:nvSpPr>
          <p:cNvPr id="5" name="内容占位符 2"/>
          <p:cNvSpPr txBox="1"/>
          <p:nvPr/>
        </p:nvSpPr>
        <p:spPr>
          <a:xfrm>
            <a:off x="551369" y="1124863"/>
            <a:ext cx="8250941" cy="40120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mj-lt"/>
              <a:buAutoNum type="arabicPeriod"/>
              <a:defRPr/>
            </a:pPr>
            <a:r>
              <a:rPr lang="zh-CN" altLang="en-US" dirty="0">
                <a:latin typeface="+mn-ea"/>
              </a:rPr>
              <a:t>用语简洁清晰，但不能过于简单</a:t>
            </a:r>
            <a:endParaRPr lang="en-US" altLang="zh-CN" dirty="0">
              <a:latin typeface="+mn-ea"/>
            </a:endParaRPr>
          </a:p>
          <a:p>
            <a:pPr marL="457200" indent="-457200" algn="l">
              <a:lnSpc>
                <a:spcPct val="150000"/>
              </a:lnSpc>
              <a:buFont typeface="+mj-lt"/>
              <a:buAutoNum type="arabicPeriod"/>
              <a:defRPr/>
            </a:pPr>
            <a:r>
              <a:rPr lang="zh-CN" altLang="en-US" dirty="0">
                <a:latin typeface="+mn-ea"/>
              </a:rPr>
              <a:t>用语无歧义，尽量少用过长的句子</a:t>
            </a:r>
            <a:endParaRPr lang="en-US" altLang="zh-CN" dirty="0">
              <a:latin typeface="+mn-ea"/>
            </a:endParaRPr>
          </a:p>
          <a:p>
            <a:pPr marL="457200" indent="-457200" algn="l">
              <a:lnSpc>
                <a:spcPct val="150000"/>
              </a:lnSpc>
              <a:buFont typeface="+mj-lt"/>
              <a:buAutoNum type="arabicPeriod"/>
              <a:defRPr/>
            </a:pPr>
            <a:r>
              <a:rPr lang="zh-CN" altLang="en-US" dirty="0">
                <a:latin typeface="+mn-ea"/>
              </a:rPr>
              <a:t>用例的各个基本要素要齐备，不能缺失</a:t>
            </a:r>
            <a:endParaRPr lang="en-US" altLang="zh-CN" dirty="0">
              <a:latin typeface="+mn-ea"/>
            </a:endParaRPr>
          </a:p>
          <a:p>
            <a:pPr marL="457200" indent="-457200" algn="l">
              <a:lnSpc>
                <a:spcPct val="150000"/>
              </a:lnSpc>
              <a:buFont typeface="+mj-lt"/>
              <a:buAutoNum type="arabicPeriod"/>
              <a:defRPr/>
            </a:pPr>
            <a:r>
              <a:rPr lang="zh-CN" altLang="en-US" dirty="0">
                <a:latin typeface="+mn-ea"/>
              </a:rPr>
              <a:t>用例的步骤应该足够详细，操作应该明确</a:t>
            </a:r>
            <a:endParaRPr lang="en-US" altLang="zh-CN" dirty="0">
              <a:latin typeface="+mn-ea"/>
            </a:endParaRPr>
          </a:p>
          <a:p>
            <a:pPr marL="457200" indent="-457200" algn="l">
              <a:lnSpc>
                <a:spcPct val="150000"/>
              </a:lnSpc>
              <a:buFont typeface="+mj-lt"/>
              <a:buAutoNum type="arabicPeriod"/>
              <a:defRPr/>
            </a:pPr>
            <a:r>
              <a:rPr lang="zh-CN" altLang="en-US" dirty="0">
                <a:latin typeface="+mn-ea"/>
              </a:rPr>
              <a:t>容易被其它测试工程师读懂，并能顺利执行</a:t>
            </a:r>
            <a:endParaRPr lang="zh-CN" altLang="en-US" dirty="0">
              <a:latin typeface="+mn-ea"/>
            </a:endParaRPr>
          </a:p>
          <a:p>
            <a:pPr marL="457200" indent="-457200" algn="l">
              <a:lnSpc>
                <a:spcPct val="150000"/>
              </a:lnSpc>
              <a:buFont typeface="+mj-lt"/>
              <a:buAutoNum type="arabicPeriod"/>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测试用例演练</a:t>
            </a:r>
            <a:endParaRPr lang="zh-CN" altLang="en-US" dirty="0"/>
          </a:p>
        </p:txBody>
      </p:sp>
      <p:sp>
        <p:nvSpPr>
          <p:cNvPr id="5" name="内容占位符 2"/>
          <p:cNvSpPr txBox="1"/>
          <p:nvPr/>
        </p:nvSpPr>
        <p:spPr>
          <a:xfrm>
            <a:off x="407611" y="980599"/>
            <a:ext cx="9793088" cy="480446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defRPr/>
            </a:pPr>
            <a:r>
              <a:rPr lang="en-US" altLang="zh-CN" dirty="0">
                <a:latin typeface="+mn-ea"/>
              </a:rPr>
              <a:t>P1:</a:t>
            </a:r>
            <a:r>
              <a:rPr lang="zh-CN" altLang="en-US" dirty="0">
                <a:latin typeface="+mn-ea"/>
              </a:rPr>
              <a:t>在</a:t>
            </a:r>
            <a:r>
              <a:rPr lang="en-US" altLang="zh-CN" dirty="0">
                <a:latin typeface="+mn-ea"/>
              </a:rPr>
              <a:t>Windows</a:t>
            </a:r>
            <a:r>
              <a:rPr lang="zh-CN" altLang="en-US" dirty="0">
                <a:latin typeface="+mn-ea"/>
              </a:rPr>
              <a:t>的硬盘中，在根目录下创建一个文件夹并命名，请写出一条用例</a:t>
            </a:r>
            <a:r>
              <a:rPr lang="en-US" altLang="zh-CN" dirty="0">
                <a:latin typeface="+mn-ea"/>
              </a:rPr>
              <a:t>.</a:t>
            </a:r>
            <a:endParaRPr lang="en-US" altLang="zh-CN" dirty="0">
              <a:latin typeface="+mn-ea"/>
            </a:endParaRPr>
          </a:p>
          <a:p>
            <a:pPr algn="l">
              <a:lnSpc>
                <a:spcPct val="150000"/>
              </a:lnSpc>
              <a:defRPr/>
            </a:pPr>
            <a:r>
              <a:rPr lang="en-US" altLang="zh-CN" dirty="0">
                <a:latin typeface="+mn-ea"/>
              </a:rPr>
              <a:t>P2:QQ</a:t>
            </a:r>
            <a:r>
              <a:rPr lang="zh-CN" altLang="en-US" dirty="0">
                <a:latin typeface="+mn-ea"/>
              </a:rPr>
              <a:t>的正常成功登录过程，请写出一条用例</a:t>
            </a:r>
            <a:r>
              <a:rPr lang="en-US" altLang="zh-CN" dirty="0">
                <a:latin typeface="+mn-ea"/>
              </a:rPr>
              <a:t>.</a:t>
            </a:r>
            <a:endParaRPr lang="en-US" altLang="zh-CN" dirty="0">
              <a:latin typeface="+mn-ea"/>
            </a:endParaRPr>
          </a:p>
          <a:p>
            <a:pPr algn="l">
              <a:lnSpc>
                <a:spcPct val="150000"/>
              </a:lnSpc>
              <a:defRPr/>
            </a:pPr>
            <a:r>
              <a:rPr lang="en-US" altLang="zh-CN" dirty="0">
                <a:latin typeface="+mn-ea"/>
              </a:rPr>
              <a:t>P3:</a:t>
            </a:r>
            <a:r>
              <a:rPr lang="zh-CN" altLang="en-US" dirty="0">
                <a:latin typeface="+mn-ea"/>
              </a:rPr>
              <a:t>手机成功发送短信的过程，请写出一条用例</a:t>
            </a:r>
            <a:r>
              <a:rPr lang="en-US" altLang="zh-CN" dirty="0">
                <a:latin typeface="+mn-ea"/>
              </a:rPr>
              <a:t>.</a:t>
            </a:r>
            <a:endParaRPr lang="en-US" altLang="zh-CN" dirty="0">
              <a:latin typeface="+mn-ea"/>
            </a:endParaRPr>
          </a:p>
          <a:p>
            <a:pPr algn="l">
              <a:lnSpc>
                <a:spcPct val="150000"/>
              </a:lnSpc>
              <a:defRPr/>
            </a:pPr>
            <a:r>
              <a:rPr lang="en-US" altLang="zh-CN" dirty="0">
                <a:latin typeface="+mn-ea"/>
              </a:rPr>
              <a:t>P4:</a:t>
            </a:r>
            <a:r>
              <a:rPr lang="zh-CN" altLang="en-US" dirty="0">
                <a:latin typeface="+mn-ea"/>
              </a:rPr>
              <a:t>每天你回到家时，掏出钥匙打开门的过程，请写出一条用例</a:t>
            </a:r>
            <a:endParaRPr lang="en-US" altLang="zh-CN" dirty="0">
              <a:latin typeface="+mn-ea"/>
            </a:endParaRPr>
          </a:p>
          <a:p>
            <a:pPr algn="l">
              <a:lnSpc>
                <a:spcPct val="150000"/>
              </a:lnSpc>
              <a:defRPr/>
            </a:pPr>
            <a:r>
              <a:rPr lang="en-US" altLang="zh-CN" dirty="0">
                <a:latin typeface="+mn-ea"/>
              </a:rPr>
              <a:t>P5: Windows</a:t>
            </a:r>
            <a:r>
              <a:rPr lang="zh-CN" altLang="en-US" dirty="0">
                <a:latin typeface="+mn-ea"/>
              </a:rPr>
              <a:t>自带的“记事本”程序，我们要测试它的复制和粘贴功能。（只限于在记事本内部自己复制自己粘贴，暂时不考虑和其它程序的关系）</a:t>
            </a:r>
            <a:endParaRPr lang="en-US" altLang="zh-CN" dirty="0">
              <a:latin typeface="+mn-ea"/>
            </a:endParaRPr>
          </a:p>
          <a:p>
            <a:pPr>
              <a:defRPr/>
            </a:pPr>
            <a:endParaRPr lang="en-US" altLang="zh-CN" sz="2800" dirty="0">
              <a:latin typeface="+mn-ea"/>
            </a:endParaRPr>
          </a:p>
          <a:p>
            <a:pPr>
              <a:defRPr/>
            </a:pPr>
            <a:endParaRPr lang="en-US" altLang="zh-CN" dirty="0">
              <a:latin typeface="+mn-ea"/>
            </a:endParaRPr>
          </a:p>
          <a:p>
            <a:pPr>
              <a:defRPr/>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测试用例演练</a:t>
            </a:r>
            <a:endParaRPr lang="zh-CN" altLang="en-US" dirty="0"/>
          </a:p>
        </p:txBody>
      </p:sp>
      <p:sp>
        <p:nvSpPr>
          <p:cNvPr id="4" name="内容占位符 2"/>
          <p:cNvSpPr txBox="1"/>
          <p:nvPr/>
        </p:nvSpPr>
        <p:spPr>
          <a:xfrm>
            <a:off x="407562" y="1413024"/>
            <a:ext cx="10109478" cy="33123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defRPr/>
            </a:pPr>
            <a:r>
              <a:rPr lang="en-US" altLang="zh-CN" dirty="0">
                <a:latin typeface="+mn-ea"/>
              </a:rPr>
              <a:t>P1:</a:t>
            </a:r>
            <a:r>
              <a:rPr lang="zh-CN" altLang="en-US" dirty="0">
                <a:latin typeface="+mn-ea"/>
              </a:rPr>
              <a:t>创建、编辑短消息并发送（书写短消息）写测试用例</a:t>
            </a:r>
            <a:endParaRPr lang="en-US" altLang="zh-CN" dirty="0">
              <a:latin typeface="+mn-ea"/>
            </a:endParaRPr>
          </a:p>
          <a:p>
            <a:pPr algn="l">
              <a:lnSpc>
                <a:spcPct val="150000"/>
              </a:lnSpc>
              <a:buFont typeface="Arial" panose="020B0604020202020204" pitchFamily="34" charset="0"/>
              <a:buNone/>
              <a:defRPr/>
            </a:pPr>
            <a:r>
              <a:rPr lang="en-US" altLang="zh-CN" dirty="0">
                <a:latin typeface="+mn-ea"/>
              </a:rPr>
              <a:t>P2:</a:t>
            </a:r>
            <a:r>
              <a:rPr lang="zh-CN" altLang="en-US" dirty="0">
                <a:latin typeface="+mn-ea"/>
              </a:rPr>
              <a:t>收信箱、发信箱功能操作（阅读短消息）写测试用例</a:t>
            </a:r>
            <a:endParaRPr lang="en-US" altLang="zh-CN" dirty="0">
              <a:latin typeface="+mn-ea"/>
            </a:endParaRPr>
          </a:p>
          <a:p>
            <a:pPr algn="l">
              <a:lnSpc>
                <a:spcPct val="150000"/>
              </a:lnSpc>
              <a:defRPr/>
            </a:pPr>
            <a:r>
              <a:rPr lang="en-US" altLang="zh-CN" dirty="0">
                <a:latin typeface="+mn-ea"/>
              </a:rPr>
              <a:t>P3:</a:t>
            </a:r>
            <a:r>
              <a:rPr lang="zh-CN" altLang="en-US" dirty="0">
                <a:latin typeface="+mn-ea"/>
              </a:rPr>
              <a:t>电话本</a:t>
            </a:r>
            <a:r>
              <a:rPr lang="en-US" altLang="zh-CN" dirty="0">
                <a:latin typeface="+mn-ea"/>
              </a:rPr>
              <a:t>(</a:t>
            </a:r>
            <a:r>
              <a:rPr lang="zh-CN" altLang="en-US" dirty="0">
                <a:latin typeface="+mn-ea"/>
              </a:rPr>
              <a:t>查找</a:t>
            </a:r>
            <a:r>
              <a:rPr lang="en-US" altLang="zh-CN" dirty="0">
                <a:latin typeface="+mn-ea"/>
              </a:rPr>
              <a:t>,</a:t>
            </a:r>
            <a:r>
              <a:rPr lang="zh-CN" altLang="en-US" dirty="0">
                <a:latin typeface="+mn-ea"/>
              </a:rPr>
              <a:t>修改</a:t>
            </a:r>
            <a:r>
              <a:rPr lang="en-US" altLang="zh-CN" dirty="0">
                <a:latin typeface="+mn-ea"/>
              </a:rPr>
              <a:t>,</a:t>
            </a:r>
            <a:r>
              <a:rPr lang="zh-CN" altLang="en-US" dirty="0">
                <a:latin typeface="+mn-ea"/>
              </a:rPr>
              <a:t>删除</a:t>
            </a:r>
            <a:r>
              <a:rPr lang="en-US" altLang="zh-CN" dirty="0">
                <a:latin typeface="+mn-ea"/>
              </a:rPr>
              <a:t>,</a:t>
            </a:r>
            <a:r>
              <a:rPr lang="zh-CN" altLang="en-US" dirty="0">
                <a:latin typeface="+mn-ea"/>
              </a:rPr>
              <a:t>增加</a:t>
            </a:r>
            <a:r>
              <a:rPr lang="en-US" altLang="zh-CN" dirty="0">
                <a:latin typeface="+mn-ea"/>
              </a:rPr>
              <a:t>)</a:t>
            </a:r>
            <a:r>
              <a:rPr lang="zh-CN" altLang="en-US" dirty="0">
                <a:latin typeface="+mn-ea"/>
              </a:rPr>
              <a:t>写测试用例</a:t>
            </a:r>
            <a:endParaRPr lang="en-US" altLang="zh-CN" dirty="0">
              <a:latin typeface="+mn-ea"/>
            </a:endParaRPr>
          </a:p>
          <a:p>
            <a:pPr algn="l">
              <a:lnSpc>
                <a:spcPct val="150000"/>
              </a:lnSpc>
              <a:buFont typeface="Arial" panose="020B0604020202020204" pitchFamily="34" charset="0"/>
              <a:buNone/>
              <a:defRPr/>
            </a:pPr>
            <a:r>
              <a:rPr lang="en-US" altLang="zh-CN" dirty="0">
                <a:latin typeface="+mn-ea"/>
              </a:rPr>
              <a:t>P4:</a:t>
            </a:r>
            <a:r>
              <a:rPr lang="zh-CN" altLang="en-US" dirty="0">
                <a:latin typeface="+mn-ea"/>
              </a:rPr>
              <a:t>通话功能（快速查看已拨电话，拨打电话，接听来电）写测试用例</a:t>
            </a:r>
            <a:endParaRPr lang="en-US" altLang="zh-CN" dirty="0">
              <a:latin typeface="+mn-ea"/>
            </a:endParaRPr>
          </a:p>
          <a:p>
            <a:pPr>
              <a:defRPr/>
            </a:pPr>
            <a:endParaRPr lang="en-US" altLang="zh-CN" dirty="0">
              <a:latin typeface="+mn-ea"/>
            </a:endParaRPr>
          </a:p>
          <a:p>
            <a:pPr>
              <a:defRP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测试用例粒度</a:t>
            </a:r>
            <a:r>
              <a:rPr lang="en-US" altLang="zh-CN" dirty="0" smtClean="0"/>
              <a:t>	</a:t>
            </a:r>
            <a:endParaRPr lang="zh-CN" altLang="en-US" dirty="0"/>
          </a:p>
        </p:txBody>
      </p:sp>
      <p:sp>
        <p:nvSpPr>
          <p:cNvPr id="5" name="内容占位符 2"/>
          <p:cNvSpPr txBox="1"/>
          <p:nvPr/>
        </p:nvSpPr>
        <p:spPr>
          <a:xfrm>
            <a:off x="695325" y="1196975"/>
            <a:ext cx="10367010" cy="4568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defRPr/>
            </a:pPr>
            <a:r>
              <a:rPr lang="zh-CN" altLang="en-US" dirty="0">
                <a:latin typeface="+mn-ea"/>
              </a:rPr>
              <a:t>粒度，指的是粗细程度。粒度大，就是说一个用例所涵盖的关注内容比较多，反之同理。</a:t>
            </a:r>
            <a:endParaRPr lang="en-US" altLang="zh-CN" dirty="0">
              <a:latin typeface="+mn-ea"/>
            </a:endParaRPr>
          </a:p>
          <a:p>
            <a:pPr marL="457200" indent="-457200" algn="l">
              <a:buFont typeface="+mj-lt"/>
              <a:buAutoNum type="arabicPeriod"/>
              <a:defRPr/>
            </a:pPr>
            <a:r>
              <a:rPr lang="zh-CN" altLang="en-US" dirty="0">
                <a:latin typeface="+mn-ea"/>
              </a:rPr>
              <a:t>用例的粒度大，则总的用例数就少，用例看起来也简洁。     </a:t>
            </a:r>
            <a:endParaRPr lang="en-US" altLang="zh-CN" dirty="0">
              <a:latin typeface="+mn-ea"/>
            </a:endParaRPr>
          </a:p>
          <a:p>
            <a:pPr marL="457200" indent="-457200" algn="l">
              <a:buFont typeface="+mj-lt"/>
              <a:buAutoNum type="arabicPeriod"/>
              <a:defRPr/>
            </a:pPr>
            <a:r>
              <a:rPr lang="zh-CN" altLang="en-US" dirty="0">
                <a:latin typeface="+mn-ea"/>
              </a:rPr>
              <a:t>用例的粒度小，则单条用例关注的测试点很集中，不容易遗漏，并且执行需要的时间比较好估计。</a:t>
            </a:r>
            <a:endParaRPr lang="en-US" altLang="zh-CN" dirty="0">
              <a:latin typeface="+mn-ea"/>
            </a:endParaRPr>
          </a:p>
          <a:p>
            <a:pPr algn="l">
              <a:defRPr/>
            </a:pPr>
            <a:endParaRPr lang="en-US" altLang="zh-CN" sz="2000" b="1" dirty="0">
              <a:latin typeface="+mn-ea"/>
            </a:endParaRPr>
          </a:p>
          <a:p>
            <a:pPr algn="l">
              <a:defRPr/>
            </a:pPr>
            <a:r>
              <a:rPr lang="zh-CN" altLang="en-US" sz="2000" b="1" dirty="0">
                <a:latin typeface="+mn-ea"/>
              </a:rPr>
              <a:t>掌握一个度</a:t>
            </a:r>
            <a:endParaRPr lang="en-US" altLang="zh-CN" sz="2000" b="1" dirty="0">
              <a:latin typeface="+mn-ea"/>
            </a:endParaRPr>
          </a:p>
          <a:p>
            <a:pPr algn="l">
              <a:defRPr/>
            </a:pPr>
            <a:r>
              <a:rPr lang="zh-CN" altLang="en-US" dirty="0">
                <a:latin typeface="+mn-ea"/>
              </a:rPr>
              <a:t>  粒度该大该小，如何把握，其实不难。一是看你这个用例写出来会不会测试好几个小时都没能测试完。二是看你这个用例会不会被另一个人执行的时候只执行了涵盖了一部分的测试点而遗漏了另一部分。</a:t>
            </a:r>
            <a:endParaRPr lang="en-US" altLang="zh-CN" dirty="0">
              <a:latin typeface="+mn-ea"/>
            </a:endParaRPr>
          </a:p>
          <a:p>
            <a:pPr>
              <a:defRPr/>
            </a:pPr>
            <a:endParaRPr lang="en-US" altLang="zh-CN" dirty="0">
              <a:latin typeface="+mn-ea"/>
            </a:endParaRPr>
          </a:p>
          <a:p>
            <a:pPr>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测试开始</a:t>
            </a:r>
            <a:r>
              <a:rPr lang="en-US" altLang="zh-CN" dirty="0" smtClean="0"/>
              <a:t>/</a:t>
            </a:r>
            <a:r>
              <a:rPr lang="zh-CN" altLang="en-US" dirty="0" smtClean="0"/>
              <a:t>结束条件</a:t>
            </a:r>
            <a:endParaRPr lang="zh-CN" altLang="en-US" dirty="0"/>
          </a:p>
        </p:txBody>
      </p:sp>
      <p:sp>
        <p:nvSpPr>
          <p:cNvPr id="4" name="Rectangle 3"/>
          <p:cNvSpPr txBox="1">
            <a:spLocks noChangeArrowheads="1"/>
          </p:cNvSpPr>
          <p:nvPr/>
        </p:nvSpPr>
        <p:spPr>
          <a:xfrm>
            <a:off x="692150" y="1484630"/>
            <a:ext cx="9365615" cy="4429125"/>
          </a:xfrm>
          <a:prstGeom prst="rect">
            <a:avLst/>
          </a:prstGeom>
        </p:spPr>
        <p:txBody>
          <a:bodyPr/>
          <a:lstStyle/>
          <a:p>
            <a:pPr lvl="0">
              <a:spcBef>
                <a:spcPct val="20000"/>
              </a:spcBef>
              <a:buSzPct val="80000"/>
              <a:buFont typeface="Wingdings" panose="05000000000000000000" pitchFamily="2" charset="2"/>
              <a:buChar char="p"/>
              <a:defRPr/>
            </a:pPr>
            <a:r>
              <a:rPr lang="zh-CN" altLang="en-US" sz="2400" dirty="0">
                <a:latin typeface="+mj-ea"/>
                <a:ea typeface="+mj-ea"/>
              </a:rPr>
              <a:t> 启动条件：</a:t>
            </a:r>
            <a:endParaRPr lang="en-US" altLang="zh-CN" sz="2400" dirty="0">
              <a:latin typeface="+mj-ea"/>
              <a:ea typeface="+mj-ea"/>
            </a:endParaRPr>
          </a:p>
          <a:p>
            <a:pPr lvl="0">
              <a:spcBef>
                <a:spcPct val="20000"/>
              </a:spcBef>
              <a:buSzPct val="80000"/>
              <a:defRPr/>
            </a:pPr>
            <a:r>
              <a:rPr lang="zh-CN" altLang="en-US" sz="2400" dirty="0"/>
              <a:t>        </a:t>
            </a:r>
            <a:r>
              <a:rPr lang="zh-CN" altLang="en-US" sz="2000" dirty="0"/>
              <a:t>软件测试是在项目启动、需求分析开始时随之启动。</a:t>
            </a:r>
            <a:endParaRPr lang="en-US" altLang="zh-CN" sz="2000" dirty="0"/>
          </a:p>
          <a:p>
            <a:pPr lvl="0">
              <a:spcBef>
                <a:spcPct val="20000"/>
              </a:spcBef>
              <a:buSzPct val="80000"/>
              <a:defRPr/>
            </a:pPr>
            <a:endParaRPr lang="en-US" altLang="zh-CN" sz="2400" dirty="0">
              <a:latin typeface="+mj-ea"/>
              <a:ea typeface="+mj-ea"/>
            </a:endParaRPr>
          </a:p>
          <a:p>
            <a:pPr lvl="0">
              <a:spcBef>
                <a:spcPct val="20000"/>
              </a:spcBef>
              <a:buSzPct val="80000"/>
              <a:buFont typeface="Wingdings" panose="05000000000000000000" pitchFamily="2" charset="2"/>
              <a:buChar char="p"/>
              <a:defRPr/>
            </a:pPr>
            <a:r>
              <a:rPr lang="zh-CN" altLang="en-US" sz="2400" dirty="0">
                <a:latin typeface="+mj-ea"/>
                <a:ea typeface="+mj-ea"/>
              </a:rPr>
              <a:t> 结束条件：</a:t>
            </a:r>
            <a:endParaRPr lang="en-US" altLang="zh-CN" sz="2400" dirty="0">
              <a:latin typeface="+mj-ea"/>
              <a:ea typeface="+mj-ea"/>
            </a:endParaRPr>
          </a:p>
          <a:p>
            <a:pPr>
              <a:spcBef>
                <a:spcPct val="20000"/>
              </a:spcBef>
              <a:buSzPct val="80000"/>
              <a:defRPr/>
            </a:pPr>
            <a:r>
              <a:rPr lang="zh-CN" altLang="en-US" sz="2000" dirty="0"/>
              <a:t>         需求覆盖率、用例执行率、缺陷遗留率、达到预定质量目标。</a:t>
            </a:r>
            <a:endParaRPr lang="en-US" altLang="zh-CN" sz="2000" dirty="0"/>
          </a:p>
          <a:p>
            <a:pPr>
              <a:spcBef>
                <a:spcPct val="20000"/>
              </a:spcBef>
              <a:buSzPct val="80000"/>
              <a:defRPr/>
            </a:pPr>
            <a:endParaRPr lang="en-US" altLang="zh-CN" sz="2000" dirty="0"/>
          </a:p>
          <a:p>
            <a:pPr>
              <a:spcBef>
                <a:spcPct val="20000"/>
              </a:spcBef>
              <a:buSzPct val="80000"/>
              <a:defRPr/>
            </a:pPr>
            <a:endParaRPr lang="en-US" altLang="zh-CN" sz="2000" dirty="0"/>
          </a:p>
          <a:p>
            <a:pPr>
              <a:spcBef>
                <a:spcPct val="20000"/>
              </a:spcBef>
              <a:buSzPct val="80000"/>
              <a:defRPr/>
            </a:pPr>
            <a:r>
              <a:rPr lang="zh-CN" altLang="en-US" sz="1600" dirty="0"/>
              <a:t>（备注：每个公司流程不一样，制定的质量标准 也是不一样的，不过大同小异，以以上条件为基准。）</a:t>
            </a:r>
            <a:endParaRPr lang="zh-CN" altLang="en-US" sz="1600" dirty="0"/>
          </a:p>
          <a:p>
            <a:pPr lvl="0">
              <a:spcBef>
                <a:spcPct val="20000"/>
              </a:spcBef>
              <a:buSzPct val="80000"/>
              <a:defRPr/>
            </a:pPr>
            <a:endParaRPr lang="en-US" altLang="zh-CN" sz="2400" dirty="0">
              <a:latin typeface="+mj-ea"/>
              <a:ea typeface="+mj-ea"/>
            </a:endParaRPr>
          </a:p>
          <a:p>
            <a:pPr lvl="0">
              <a:spcBef>
                <a:spcPct val="20000"/>
              </a:spcBef>
              <a:buSzPct val="80000"/>
              <a:defRPr/>
            </a:pPr>
            <a:r>
              <a:rPr lang="en-US" altLang="zh-CN" sz="2400" dirty="0">
                <a:latin typeface="+mj-ea"/>
                <a:ea typeface="+mj-ea"/>
              </a:rPr>
              <a:t>  </a:t>
            </a:r>
            <a:endParaRPr lang="zh-CN" altLang="en-US" sz="2400" dirty="0">
              <a:latin typeface="+mj-ea"/>
              <a:ea typeface="+mj-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1461</Words>
  <Application>WPS 演示</Application>
  <PresentationFormat>宽屏</PresentationFormat>
  <Paragraphs>110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楷体</vt:lpstr>
      <vt:lpstr>微软雅黑</vt:lpstr>
      <vt:lpstr>Angsana New</vt:lpstr>
      <vt:lpstr>Microsoft Sans Serif</vt:lpstr>
      <vt:lpstr>Mistral</vt:lpstr>
      <vt:lpstr>Calibri</vt:lpstr>
      <vt:lpstr>Arial Unicode MS</vt:lpstr>
      <vt:lpstr>等线</vt:lpstr>
      <vt:lpstr>Office 主题</vt:lpstr>
      <vt:lpstr>PowerPoint 演示文稿</vt:lpstr>
      <vt:lpstr>目录</vt:lpstr>
      <vt:lpstr>测试用例的构成要素</vt:lpstr>
      <vt:lpstr>测试用例构成要素</vt:lpstr>
      <vt:lpstr>测试用例注意事项</vt:lpstr>
      <vt:lpstr>测试用例演练</vt:lpstr>
      <vt:lpstr>测试用例演练</vt:lpstr>
      <vt:lpstr>测试用例粒度	</vt:lpstr>
      <vt:lpstr>测试开始/结束条件</vt:lpstr>
      <vt:lpstr>测试用例状态</vt:lpstr>
      <vt:lpstr>不断优化测试用例</vt:lpstr>
      <vt:lpstr>联系我们</vt:lpstr>
      <vt:lpstr>感谢您对我们的关注</vt:lpstr>
    </vt:vector>
  </TitlesOfParts>
  <Company>门道科技</Company>
  <LinksUpToDate>false</LinksUpToDate>
  <SharedDoc>false</SharedDoc>
  <HyperlinksChanged>false</HyperlinksChanged>
  <AppVersion>14.0000</AppVersion>
  <Manager>门道科技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蓉华教育</dc:title>
  <dc:creator>vince</dc:creator>
  <dc:subject>门道科技</dc:subject>
  <cp:lastModifiedBy>GAVIN-ZHU</cp:lastModifiedBy>
  <cp:revision>328</cp:revision>
  <dcterms:created xsi:type="dcterms:W3CDTF">2013-07-09T06:34:00Z</dcterms:created>
  <dcterms:modified xsi:type="dcterms:W3CDTF">2021-09-25T10:03:49Z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112E068E74A3469B8EC3DA420A4E0B8C</vt:lpwstr>
  </property>
  <property fmtid="{D5CDD505-2E9C-101B-9397-08002B2CF9AE}" pid="3" name="KSOProductBuildVer">
    <vt:lpwstr>2052-11.1.0.10938</vt:lpwstr>
  </property>
</Properties>
</file>