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80" r:id="rId3"/>
    <p:sldId id="287" r:id="rId4"/>
    <p:sldId id="288" r:id="rId5"/>
    <p:sldId id="289" r:id="rId6"/>
    <p:sldId id="290" r:id="rId7"/>
    <p:sldId id="292" r:id="rId8"/>
    <p:sldId id="294" r:id="rId9"/>
    <p:sldId id="293" r:id="rId10"/>
    <p:sldId id="296" r:id="rId11"/>
    <p:sldId id="297" r:id="rId12"/>
    <p:sldId id="299" r:id="rId13"/>
    <p:sldId id="300" r:id="rId14"/>
    <p:sldId id="302" r:id="rId15"/>
    <p:sldId id="301" r:id="rId16"/>
    <p:sldId id="304" r:id="rId17"/>
    <p:sldId id="303" r:id="rId18"/>
    <p:sldId id="315" r:id="rId19"/>
    <p:sldId id="316" r:id="rId20"/>
    <p:sldId id="306" r:id="rId21"/>
    <p:sldId id="305" r:id="rId22"/>
    <p:sldId id="307" r:id="rId23"/>
    <p:sldId id="317" r:id="rId24"/>
    <p:sldId id="310" r:id="rId25"/>
    <p:sldId id="309" r:id="rId26"/>
    <p:sldId id="308" r:id="rId27"/>
    <p:sldId id="311" r:id="rId28"/>
    <p:sldId id="313" r:id="rId29"/>
    <p:sldId id="286" r:id="rId30"/>
    <p:sldId id="285" r:id="rId31"/>
    <p:sldId id="29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6" autoAdjust="0"/>
    <p:restoredTop sz="94270" autoAdjust="0"/>
  </p:normalViewPr>
  <p:slideViewPr>
    <p:cSldViewPr>
      <p:cViewPr varScale="1">
        <p:scale>
          <a:sx n="70" d="100"/>
          <a:sy n="70" d="100"/>
        </p:scale>
        <p:origin x="714" y="120"/>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rot="0" spcFirstLastPara="0" vertOverflow="ellipsis" vert="horz" wrap="square" anchor="ctr" anchorCtr="1"/>
        <a:lstStyle/>
        <a:p>
          <a:pPr>
            <a:defRPr lang="zh-CN" sz="2160" b="1" i="0" u="none" strike="noStrike" kern="1200" baseline="0">
              <a:solidFill>
                <a:schemeClr val="tx1"/>
              </a:solidFill>
              <a:latin typeface="+mn-lt"/>
              <a:ea typeface="+mn-ea"/>
              <a:cs typeface="+mn-cs"/>
            </a:defRPr>
          </a:pPr>
          <a:endParaRPr lang="zh-CN"/>
        </a:p>
      </c:txPr>
    </c:title>
    <c:autoTitleDeleted val="0"/>
    <c:plotArea>
      <c:layout/>
      <c:pieChart>
        <c:varyColors val="1"/>
        <c:ser>
          <c:idx val="0"/>
          <c:order val="0"/>
          <c:tx>
            <c:strRef>
              <c:f>Sheet1!$B$1</c:f>
              <c:strCache>
                <c:ptCount val="1"/>
                <c:pt idx="0">
                  <c:v>比例</c:v>
                </c:pt>
              </c:strCache>
            </c:strRef>
          </c:tx>
          <c:spPr>
            <a:scene3d>
              <a:camera prst="orthographicFront"/>
              <a:lightRig rig="threePt" dir="t"/>
            </a:scene3d>
            <a:sp3d prstMaterial="dkEdge"/>
          </c:spPr>
          <c:dPt>
            <c:idx val="0"/>
            <c:bubble3D val="0"/>
            <c:extLst>
              <c:ext xmlns:c16="http://schemas.microsoft.com/office/drawing/2014/chart" uri="{C3380CC4-5D6E-409C-BE32-E72D297353CC}">
                <c16:uniqueId val="{00000001-95CE-4F0E-BBE8-268493C5702C}"/>
              </c:ext>
            </c:extLst>
          </c:dPt>
          <c:dPt>
            <c:idx val="1"/>
            <c:bubble3D val="0"/>
            <c:extLst>
              <c:ext xmlns:c16="http://schemas.microsoft.com/office/drawing/2014/chart" uri="{C3380CC4-5D6E-409C-BE32-E72D297353CC}">
                <c16:uniqueId val="{00000003-95CE-4F0E-BBE8-268493C5702C}"/>
              </c:ext>
            </c:extLst>
          </c:dPt>
          <c:dPt>
            <c:idx val="2"/>
            <c:bubble3D val="0"/>
            <c:extLst>
              <c:ext xmlns:c16="http://schemas.microsoft.com/office/drawing/2014/chart" uri="{C3380CC4-5D6E-409C-BE32-E72D297353CC}">
                <c16:uniqueId val="{00000005-95CE-4F0E-BBE8-268493C5702C}"/>
              </c:ext>
            </c:extLst>
          </c:dPt>
          <c:dPt>
            <c:idx val="3"/>
            <c:bubble3D val="0"/>
            <c:extLst>
              <c:ext xmlns:c16="http://schemas.microsoft.com/office/drawing/2014/chart" uri="{C3380CC4-5D6E-409C-BE32-E72D297353CC}">
                <c16:uniqueId val="{00000007-95CE-4F0E-BBE8-268493C5702C}"/>
              </c:ext>
            </c:extLst>
          </c:dPt>
          <c:dLbls>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mn-lt"/>
                    <a:ea typeface="+mn-ea"/>
                    <a:cs typeface="+mn-cs"/>
                  </a:defRPr>
                </a:pPr>
                <a:endParaRPr lang="zh-CN"/>
              </a:p>
            </c:txPr>
            <c:dLblPos val="inEnd"/>
            <c:showLegendKey val="0"/>
            <c:showVal val="0"/>
            <c:showCatName val="1"/>
            <c:showSerName val="0"/>
            <c:showPercent val="1"/>
            <c:showBubbleSize val="0"/>
            <c:showLeaderLines val="1"/>
            <c:extLst>
              <c:ext xmlns:c15="http://schemas.microsoft.com/office/drawing/2012/chart" uri="{CE6537A1-D6FC-4f65-9D91-7224C49458BB}"/>
            </c:extLst>
          </c:dLbls>
          <c:cat>
            <c:strRef>
              <c:f>Sheet1!$A$2:$A$5</c:f>
              <c:strCache>
                <c:ptCount val="4"/>
                <c:pt idx="0">
                  <c:v>需求与规格</c:v>
                </c:pt>
                <c:pt idx="1">
                  <c:v>设计</c:v>
                </c:pt>
                <c:pt idx="2">
                  <c:v>编码</c:v>
                </c:pt>
                <c:pt idx="3">
                  <c:v>其它</c:v>
                </c:pt>
              </c:strCache>
            </c:strRef>
          </c:cat>
          <c:val>
            <c:numRef>
              <c:f>Sheet1!$B$2:$B$5</c:f>
              <c:numCache>
                <c:formatCode>General</c:formatCode>
                <c:ptCount val="4"/>
                <c:pt idx="0">
                  <c:v>197</c:v>
                </c:pt>
                <c:pt idx="1">
                  <c:v>106</c:v>
                </c:pt>
                <c:pt idx="2">
                  <c:v>40</c:v>
                </c:pt>
                <c:pt idx="3">
                  <c:v>17</c:v>
                </c:pt>
              </c:numCache>
            </c:numRef>
          </c:val>
          <c:extLst>
            <c:ext xmlns:c16="http://schemas.microsoft.com/office/drawing/2014/chart" uri="{C3380CC4-5D6E-409C-BE32-E72D297353CC}">
              <c16:uniqueId val="{00000008-95CE-4F0E-BBE8-268493C5702C}"/>
            </c:ext>
          </c:extLst>
        </c:ser>
        <c:dLbls>
          <c:showLegendKey val="0"/>
          <c:showVal val="0"/>
          <c:showCatName val="0"/>
          <c:showSerName val="0"/>
          <c:showPercent val="0"/>
          <c:showBubbleSize val="0"/>
          <c:showLeaderLines val="1"/>
        </c:dLbls>
        <c:firstSliceAng val="0"/>
      </c:pieChart>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2160" b="1" i="0" u="none" strike="noStrike" kern="1200" baseline="0">
                <a:solidFill>
                  <a:schemeClr val="tx1"/>
                </a:solidFill>
                <a:latin typeface="+mn-lt"/>
                <a:ea typeface="+mn-ea"/>
                <a:cs typeface="+mn-cs"/>
              </a:defRPr>
            </a:pPr>
            <a:r>
              <a:rPr lang="zh-CN" altLang="en-US" sz="2400" dirty="0"/>
              <a:t>修复缺陷的费用</a:t>
            </a:r>
          </a:p>
        </c:rich>
      </c:tx>
      <c:layout>
        <c:manualLayout>
          <c:xMode val="edge"/>
          <c:yMode val="edge"/>
          <c:x val="5.9698507203957403E-4"/>
          <c:y val="2.3809523809523801E-2"/>
        </c:manualLayout>
      </c:layout>
      <c:overlay val="0"/>
    </c:title>
    <c:autoTitleDeleted val="0"/>
    <c:plotArea>
      <c:layout>
        <c:manualLayout>
          <c:layoutTarget val="inner"/>
          <c:xMode val="edge"/>
          <c:yMode val="edge"/>
          <c:x val="0.15119179562478099"/>
          <c:y val="0.14606870590514801"/>
          <c:w val="0.83511966920861802"/>
          <c:h val="0.57624611679856796"/>
        </c:manualLayout>
      </c:layout>
      <c:barChart>
        <c:barDir val="col"/>
        <c:grouping val="clustered"/>
        <c:varyColors val="0"/>
        <c:ser>
          <c:idx val="0"/>
          <c:order val="0"/>
          <c:tx>
            <c:strRef>
              <c:f>Sheet1!$B$1</c:f>
              <c:strCache>
                <c:ptCount val="1"/>
                <c:pt idx="0">
                  <c:v>修复缺陷的费用</c:v>
                </c:pt>
              </c:strCache>
            </c:strRef>
          </c:tx>
          <c:invertIfNegative val="0"/>
          <c:cat>
            <c:strRef>
              <c:f>Sheet1!$A$2:$A$6</c:f>
              <c:strCache>
                <c:ptCount val="5"/>
                <c:pt idx="0">
                  <c:v>需求与规格</c:v>
                </c:pt>
                <c:pt idx="1">
                  <c:v>设计</c:v>
                </c:pt>
                <c:pt idx="2">
                  <c:v>编码</c:v>
                </c:pt>
                <c:pt idx="3">
                  <c:v>测试</c:v>
                </c:pt>
                <c:pt idx="4">
                  <c:v>发布</c:v>
                </c:pt>
              </c:strCache>
            </c:strRef>
          </c:cat>
          <c:val>
            <c:numRef>
              <c:f>Sheet1!$B$2:$B$6</c:f>
              <c:numCache>
                <c:formatCode>General</c:formatCode>
                <c:ptCount val="5"/>
                <c:pt idx="0">
                  <c:v>3</c:v>
                </c:pt>
                <c:pt idx="1">
                  <c:v>9</c:v>
                </c:pt>
                <c:pt idx="2">
                  <c:v>60</c:v>
                </c:pt>
                <c:pt idx="3">
                  <c:v>200</c:v>
                </c:pt>
                <c:pt idx="4">
                  <c:v>1000</c:v>
                </c:pt>
              </c:numCache>
            </c:numRef>
          </c:val>
          <c:extLst>
            <c:ext xmlns:c16="http://schemas.microsoft.com/office/drawing/2014/chart" uri="{C3380CC4-5D6E-409C-BE32-E72D297353CC}">
              <c16:uniqueId val="{00000000-4214-4FFA-9777-527EFD1AF473}"/>
            </c:ext>
          </c:extLst>
        </c:ser>
        <c:dLbls>
          <c:showLegendKey val="0"/>
          <c:showVal val="0"/>
          <c:showCatName val="0"/>
          <c:showSerName val="0"/>
          <c:showPercent val="0"/>
          <c:showBubbleSize val="0"/>
        </c:dLbls>
        <c:gapWidth val="150"/>
        <c:axId val="76845056"/>
        <c:axId val="76846592"/>
      </c:barChart>
      <c:catAx>
        <c:axId val="76845056"/>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76846592"/>
        <c:crosses val="autoZero"/>
        <c:auto val="0"/>
        <c:lblAlgn val="ctr"/>
        <c:lblOffset val="100"/>
        <c:tickLblSkip val="1"/>
        <c:noMultiLvlLbl val="0"/>
      </c:catAx>
      <c:valAx>
        <c:axId val="76846592"/>
        <c:scaling>
          <c:logBase val="10"/>
          <c:orientation val="minMax"/>
        </c:scaling>
        <c:delete val="0"/>
        <c:axPos val="l"/>
        <c:majorGridlines/>
        <c:numFmt formatCode="[$$-1409]#,##0;[Red][$$-1409]#,##0"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76845056"/>
        <c:crosses val="autoZero"/>
        <c:crossBetween val="between"/>
      </c:valAx>
    </c:plotArea>
    <c:plotVisOnly val="1"/>
    <c:dispBlanksAs val="gap"/>
    <c:showDLblsOverMax val="0"/>
  </c:chart>
  <c:txPr>
    <a:bodyPr/>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42F28-3563-4B41-B135-4BF9DA9DE0B0}" type="datetimeFigureOut">
              <a:rPr lang="zh-CN" altLang="en-US" smtClean="0"/>
              <a:t>2022/5/11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0B505-6E03-456C-ADE4-66C9D4A8CFB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b="0" i="0" dirty="0">
                <a:solidFill>
                  <a:srgbClr val="4D4D4D"/>
                </a:solidFill>
                <a:effectLst/>
                <a:latin typeface="-apple-system"/>
              </a:rPr>
              <a:t>1.</a:t>
            </a:r>
            <a:r>
              <a:rPr lang="zh-CN" altLang="en-US" b="0" i="0" dirty="0">
                <a:solidFill>
                  <a:srgbClr val="4D4D4D"/>
                </a:solidFill>
                <a:effectLst/>
                <a:latin typeface="-apple-system"/>
              </a:rPr>
              <a:t>没有足够的时间在任何一个项目中，通常是软件功能太多，而代码编写人员和软件测试人员太少，而且进度中没有留出足够的空间来完成项目。</a:t>
            </a:r>
            <a:endParaRPr lang="en-US" altLang="zh-CN" dirty="0"/>
          </a:p>
          <a:p>
            <a:r>
              <a:rPr lang="en-US" altLang="zh-CN" dirty="0"/>
              <a:t>2</a:t>
            </a:r>
            <a:r>
              <a:rPr lang="zh-CN" altLang="en-US" dirty="0"/>
              <a:t>、修复风险太大：</a:t>
            </a:r>
            <a:r>
              <a:rPr lang="zh-CN" altLang="en-US" b="0" i="0" dirty="0">
                <a:solidFill>
                  <a:srgbClr val="4D4D4D"/>
                </a:solidFill>
                <a:effectLst/>
                <a:latin typeface="-apple-system"/>
              </a:rPr>
              <a:t>软件本身是脆弱的，难以理清头绪，有点一团乱麻，修复一个软件缺陷可能导致其他软件缺陷出现。</a:t>
            </a:r>
            <a:endParaRPr lang="en-US" altLang="zh-CN" b="0" i="0" dirty="0">
              <a:solidFill>
                <a:srgbClr val="4D4D4D"/>
              </a:solidFill>
              <a:effectLst/>
              <a:latin typeface="-apple-system"/>
            </a:endParaRPr>
          </a:p>
          <a:p>
            <a:r>
              <a:rPr lang="en-US" altLang="zh-CN" b="0" i="0" dirty="0">
                <a:solidFill>
                  <a:srgbClr val="4D4D4D"/>
                </a:solidFill>
                <a:effectLst/>
                <a:latin typeface="-apple-system"/>
              </a:rPr>
              <a:t>3</a:t>
            </a:r>
            <a:r>
              <a:rPr lang="zh-CN" altLang="en-US" b="0" i="0" dirty="0">
                <a:solidFill>
                  <a:srgbClr val="4D4D4D"/>
                </a:solidFill>
                <a:effectLst/>
                <a:latin typeface="-apple-system"/>
              </a:rPr>
              <a:t>、不算真正的软件缺陷很多情况下，理解错误、测试错误或者说明书更会把可能的软件缺陷当做功能来对待</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5CF0B505-6E03-456C-ADE4-66C9D4A8CFB6}" type="slidenum">
              <a:rPr lang="zh-CN" altLang="en-US" smtClean="0"/>
              <a:t>16</a:t>
            </a:fld>
            <a:endParaRPr lang="zh-CN" altLang="en-US"/>
          </a:p>
        </p:txBody>
      </p:sp>
    </p:spTree>
    <p:extLst>
      <p:ext uri="{BB962C8B-B14F-4D97-AF65-F5344CB8AC3E}">
        <p14:creationId xmlns:p14="http://schemas.microsoft.com/office/powerpoint/2010/main" val="2113321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7" name="矩形 6"/>
          <p:cNvSpPr/>
          <p:nvPr userDrawn="1"/>
        </p:nvSpPr>
        <p:spPr>
          <a:xfrm>
            <a:off x="0" y="1340768"/>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sp>
        <p:nvSpPr>
          <p:cNvPr id="9" name="文本框 8"/>
          <p:cNvSpPr txBox="1"/>
          <p:nvPr userDrawn="1"/>
        </p:nvSpPr>
        <p:spPr>
          <a:xfrm>
            <a:off x="7914192" y="674102"/>
            <a:ext cx="4134465" cy="523220"/>
          </a:xfrm>
          <a:prstGeom prst="rect">
            <a:avLst/>
          </a:prstGeom>
          <a:noFill/>
        </p:spPr>
        <p:txBody>
          <a:bodyPr wrap="non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你值得信赖的</a:t>
            </a:r>
            <a:r>
              <a:rPr lang="en-US" altLang="zh-CN" sz="2800" b="1" dirty="0">
                <a:solidFill>
                  <a:srgbClr val="0070C0"/>
                </a:solidFill>
                <a:latin typeface="楷体" panose="02010609060101010101" pitchFamily="49" charset="-122"/>
                <a:ea typeface="楷体" panose="02010609060101010101" pitchFamily="49" charset="-122"/>
              </a:rPr>
              <a:t>IT</a:t>
            </a:r>
            <a:r>
              <a:rPr lang="zh-CN" altLang="en-US" sz="2800" b="1" dirty="0">
                <a:solidFill>
                  <a:srgbClr val="0070C0"/>
                </a:solidFill>
                <a:latin typeface="楷体" panose="02010609060101010101" pitchFamily="49" charset="-122"/>
                <a:ea typeface="楷体" panose="02010609060101010101" pitchFamily="49" charset="-122"/>
              </a:rPr>
              <a:t>教育机构</a:t>
            </a:r>
          </a:p>
        </p:txBody>
      </p:sp>
      <p:grpSp>
        <p:nvGrpSpPr>
          <p:cNvPr id="11" name="组合 10"/>
          <p:cNvGrpSpPr/>
          <p:nvPr userDrawn="1"/>
        </p:nvGrpSpPr>
        <p:grpSpPr>
          <a:xfrm>
            <a:off x="143343" y="44623"/>
            <a:ext cx="5376593" cy="1297281"/>
            <a:chOff x="143343" y="44623"/>
            <a:chExt cx="5376593" cy="1297281"/>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b="19992"/>
            <a:stretch>
              <a:fillRect/>
            </a:stretch>
          </p:blipFill>
          <p:spPr>
            <a:xfrm>
              <a:off x="143343" y="44623"/>
              <a:ext cx="1272137" cy="1297281"/>
            </a:xfrm>
            <a:prstGeom prst="rect">
              <a:avLst/>
            </a:prstGeom>
          </p:spPr>
        </p:pic>
        <p:sp>
          <p:nvSpPr>
            <p:cNvPr id="10" name="文本框 9"/>
            <p:cNvSpPr txBox="1"/>
            <p:nvPr userDrawn="1"/>
          </p:nvSpPr>
          <p:spPr>
            <a:xfrm>
              <a:off x="1415480" y="243215"/>
              <a:ext cx="4104456" cy="954107"/>
            </a:xfrm>
            <a:prstGeom prst="rect">
              <a:avLst/>
            </a:prstGeom>
            <a:noFill/>
          </p:spPr>
          <p:txBody>
            <a:bodyPr wrap="squar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蓉 华 教 育</a:t>
              </a:r>
              <a:endParaRPr lang="en-US" altLang="zh-CN" sz="2800" b="1" dirty="0">
                <a:solidFill>
                  <a:srgbClr val="0070C0"/>
                </a:solidFill>
                <a:latin typeface="楷体" panose="02010609060101010101" pitchFamily="49" charset="-122"/>
                <a:ea typeface="楷体" panose="02010609060101010101" pitchFamily="49" charset="-122"/>
              </a:endParaRPr>
            </a:p>
            <a:p>
              <a:r>
                <a:rPr lang="en-US" altLang="zh-CN" sz="2800" b="1" dirty="0">
                  <a:solidFill>
                    <a:srgbClr val="0070C0"/>
                  </a:solidFill>
                  <a:latin typeface="+mn-lt"/>
                  <a:ea typeface="楷体" panose="02010609060101010101" pitchFamily="49" charset="-122"/>
                </a:rPr>
                <a:t>www.ronghuanet.com</a:t>
              </a:r>
              <a:endParaRPr lang="zh-CN" altLang="en-US" sz="2800" b="1" dirty="0">
                <a:solidFill>
                  <a:srgbClr val="0070C0"/>
                </a:solidFill>
                <a:latin typeface="+mn-lt"/>
                <a:ea typeface="楷体" panose="02010609060101010101" pitchFamily="49" charset="-122"/>
              </a:endParaRPr>
            </a:p>
          </p:txBody>
        </p:sp>
      </p:grpSp>
      <p:grpSp>
        <p:nvGrpSpPr>
          <p:cNvPr id="12" name="组合 11"/>
          <p:cNvGrpSpPr/>
          <p:nvPr userDrawn="1"/>
        </p:nvGrpSpPr>
        <p:grpSpPr>
          <a:xfrm>
            <a:off x="1587" y="6405226"/>
            <a:ext cx="12190413" cy="452774"/>
            <a:chOff x="1" y="6406814"/>
            <a:chExt cx="9142809" cy="452774"/>
          </a:xfrm>
        </p:grpSpPr>
        <p:sp>
          <p:nvSpPr>
            <p:cNvPr id="13" name="六边形 12"/>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 name="六边形 13"/>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5" name="六边形 14"/>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
        <p:nvSpPr>
          <p:cNvPr id="16" name="TextBox 11"/>
          <p:cNvSpPr txBox="1"/>
          <p:nvPr userDrawn="1"/>
        </p:nvSpPr>
        <p:spPr>
          <a:xfrm>
            <a:off x="1738299" y="5112890"/>
            <a:ext cx="8858281" cy="1261884"/>
          </a:xfrm>
          <a:prstGeom prst="rect">
            <a:avLst/>
          </a:prstGeom>
          <a:noFill/>
        </p:spPr>
        <p:txBody>
          <a:bodyPr wrap="square" rtlCol="0">
            <a:spAutoFit/>
          </a:bodyPr>
          <a:lstStyle/>
          <a:p>
            <a:pPr algn="ctr"/>
            <a:r>
              <a:rPr lang="zh-CN" altLang="en-US" sz="2800" b="1" dirty="0">
                <a:latin typeface="楷体" panose="02010609060101010101" pitchFamily="49" charset="-122"/>
                <a:ea typeface="楷体" panose="02010609060101010101" pitchFamily="49" charset="-122"/>
              </a:rPr>
              <a:t>成都蓉华软创科技有限公司</a:t>
            </a:r>
            <a:endParaRPr lang="en-US" altLang="zh-CN" sz="2800" b="1" dirty="0">
              <a:latin typeface="楷体" panose="02010609060101010101" pitchFamily="49" charset="-122"/>
              <a:ea typeface="楷体" panose="02010609060101010101" pitchFamily="49" charset="-122"/>
            </a:endParaRPr>
          </a:p>
          <a:p>
            <a:pPr algn="ctr"/>
            <a:r>
              <a:rPr lang="en-US" altLang="zh-CN" sz="2000" dirty="0">
                <a:latin typeface="微软雅黑" panose="020B0503020204020204" pitchFamily="34" charset="-122"/>
                <a:ea typeface="微软雅黑" panose="020B0503020204020204" pitchFamily="34" charset="-122"/>
              </a:rPr>
              <a:t>Chengdu </a:t>
            </a:r>
            <a:r>
              <a:rPr lang="en-US" altLang="zh-CN" sz="2000" dirty="0" err="1">
                <a:latin typeface="微软雅黑" panose="020B0503020204020204" pitchFamily="34" charset="-122"/>
                <a:ea typeface="微软雅黑" panose="020B0503020204020204" pitchFamily="34" charset="-122"/>
              </a:rPr>
              <a:t>Ronghua</a:t>
            </a:r>
            <a:r>
              <a:rPr lang="en-US" altLang="zh-CN" sz="2000" dirty="0">
                <a:latin typeface="微软雅黑" panose="020B0503020204020204" pitchFamily="34" charset="-122"/>
                <a:ea typeface="微软雅黑" panose="020B0503020204020204" pitchFamily="34" charset="-122"/>
              </a:rPr>
              <a:t> Technology Co . , LTD</a:t>
            </a:r>
            <a:endParaRPr lang="en-US" altLang="zh-CN" sz="2000" b="1" dirty="0">
              <a:latin typeface="楷体" panose="02010609060101010101" pitchFamily="49" charset="-122"/>
              <a:ea typeface="楷体" panose="02010609060101010101" pitchFamily="49" charset="-122"/>
            </a:endParaRPr>
          </a:p>
          <a:p>
            <a:pPr algn="ctr"/>
            <a:r>
              <a:rPr lang="zh-CN" altLang="en-US" sz="2800" b="1" dirty="0">
                <a:latin typeface="楷体" panose="02010609060101010101" pitchFamily="49" charset="-122"/>
                <a:ea typeface="楷体" panose="02010609060101010101" pitchFamily="49" charset="-122"/>
              </a:rPr>
              <a:t>版权所有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侵权必究</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637984-1673-4F01-9E24-3FC9A2A1704D}" type="datetime1">
              <a:rPr lang="zh-CN" altLang="en-US" smtClean="0"/>
              <a:t>2022/5/11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2"/>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22B93F-5944-4390-9CFF-D8D501E1F64E}" type="datetime1">
              <a:rPr lang="zh-CN" altLang="en-US" smtClean="0"/>
              <a:t>2022/5/11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6454"/>
            <a:ext cx="9144021" cy="642919"/>
          </a:xfrm>
        </p:spPr>
        <p:txBody>
          <a:bodyPr>
            <a:noAutofit/>
          </a:bodyPr>
          <a:lstStyle>
            <a:lvl1pPr algn="l">
              <a:defRPr sz="4000">
                <a:latin typeface="+mj-ea"/>
                <a:ea typeface="+mj-ea"/>
              </a:defRPr>
            </a:lvl1pPr>
          </a:lstStyle>
          <a:p>
            <a:r>
              <a:rPr lang="zh-CN" altLang="en-US" dirty="0"/>
              <a:t>主标题宋体</a:t>
            </a:r>
            <a:r>
              <a:rPr lang="en-US" altLang="zh-CN" dirty="0"/>
              <a:t>-40</a:t>
            </a:r>
            <a:r>
              <a:rPr lang="zh-CN" altLang="en-US" dirty="0"/>
              <a:t>号</a:t>
            </a:r>
          </a:p>
        </p:txBody>
      </p:sp>
      <p:sp>
        <p:nvSpPr>
          <p:cNvPr id="3" name="内容占位符 2"/>
          <p:cNvSpPr>
            <a:spLocks noGrp="1"/>
          </p:cNvSpPr>
          <p:nvPr>
            <p:ph idx="1"/>
          </p:nvPr>
        </p:nvSpPr>
        <p:spPr>
          <a:xfrm>
            <a:off x="380960" y="1267054"/>
            <a:ext cx="11430080" cy="5031680"/>
          </a:xfrm>
        </p:spPr>
        <p:txBody>
          <a:bodyPr/>
          <a:lstStyle>
            <a:lvl1pPr>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764704"/>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grpSp>
        <p:nvGrpSpPr>
          <p:cNvPr id="21" name="组合 20"/>
          <p:cNvGrpSpPr/>
          <p:nvPr userDrawn="1"/>
        </p:nvGrpSpPr>
        <p:grpSpPr>
          <a:xfrm>
            <a:off x="9912424" y="27509"/>
            <a:ext cx="2351688" cy="772914"/>
            <a:chOff x="9696400" y="44624"/>
            <a:chExt cx="2351688" cy="772914"/>
          </a:xfrm>
        </p:grpSpPr>
        <p:pic>
          <p:nvPicPr>
            <p:cNvPr id="18" name="图片 17"/>
            <p:cNvPicPr>
              <a:picLocks noChangeAspect="1"/>
            </p:cNvPicPr>
            <p:nvPr userDrawn="1"/>
          </p:nvPicPr>
          <p:blipFill rotWithShape="1">
            <a:blip r:embed="rId3" cstate="print">
              <a:extLst>
                <a:ext uri="{28A0092B-C50C-407E-A947-70E740481C1C}">
                  <a14:useLocalDpi xmlns:a14="http://schemas.microsoft.com/office/drawing/2010/main" val="0"/>
                </a:ext>
              </a:extLst>
            </a:blip>
            <a:srcRect b="14120"/>
            <a:stretch>
              <a:fillRect/>
            </a:stretch>
          </p:blipFill>
          <p:spPr>
            <a:xfrm>
              <a:off x="9696400" y="44624"/>
              <a:ext cx="685611" cy="772914"/>
            </a:xfrm>
            <a:prstGeom prst="rect">
              <a:avLst/>
            </a:prstGeom>
          </p:spPr>
        </p:pic>
        <p:sp>
          <p:nvSpPr>
            <p:cNvPr id="20" name="文本框 19"/>
            <p:cNvSpPr txBox="1"/>
            <p:nvPr userDrawn="1"/>
          </p:nvSpPr>
          <p:spPr>
            <a:xfrm>
              <a:off x="10382011" y="260648"/>
              <a:ext cx="1666077" cy="461665"/>
            </a:xfrm>
            <a:prstGeom prst="rect">
              <a:avLst/>
            </a:prstGeom>
            <a:noFill/>
          </p:spPr>
          <p:txBody>
            <a:bodyPr wrap="square" rtlCol="0">
              <a:spAutoFit/>
            </a:bodyPr>
            <a:lstStyle/>
            <a:p>
              <a:r>
                <a:rPr lang="zh-CN" altLang="en-US" sz="1200" b="1" dirty="0">
                  <a:solidFill>
                    <a:srgbClr val="0070C0"/>
                  </a:solidFill>
                  <a:latin typeface="楷体" panose="02010609060101010101" pitchFamily="49" charset="-122"/>
                  <a:ea typeface="楷体" panose="02010609060101010101" pitchFamily="49" charset="-122"/>
                </a:rPr>
                <a:t>蓉 华 教 育</a:t>
              </a:r>
              <a:endParaRPr lang="en-US" altLang="zh-CN" sz="1200" b="1" dirty="0">
                <a:solidFill>
                  <a:srgbClr val="0070C0"/>
                </a:solidFill>
                <a:latin typeface="楷体" panose="02010609060101010101" pitchFamily="49" charset="-122"/>
                <a:ea typeface="楷体" panose="02010609060101010101" pitchFamily="49" charset="-122"/>
              </a:endParaRPr>
            </a:p>
            <a:p>
              <a:r>
                <a:rPr lang="en-US" altLang="zh-CN" sz="1200" b="1" dirty="0">
                  <a:solidFill>
                    <a:srgbClr val="0070C0"/>
                  </a:solidFill>
                  <a:latin typeface="+mn-lt"/>
                  <a:ea typeface="楷体" panose="02010609060101010101" pitchFamily="49" charset="-122"/>
                </a:rPr>
                <a:t>www.ronghuanet.com</a:t>
              </a:r>
              <a:endParaRPr lang="zh-CN" altLang="en-US" sz="1200" b="1" dirty="0">
                <a:solidFill>
                  <a:srgbClr val="0070C0"/>
                </a:solidFill>
                <a:latin typeface="+mn-lt"/>
                <a:ea typeface="楷体" panose="02010609060101010101" pitchFamily="49" charset="-122"/>
              </a:endParaRPr>
            </a:p>
          </p:txBody>
        </p:sp>
      </p:grpSp>
      <p:grpSp>
        <p:nvGrpSpPr>
          <p:cNvPr id="23" name="组合 22"/>
          <p:cNvGrpSpPr/>
          <p:nvPr userDrawn="1"/>
        </p:nvGrpSpPr>
        <p:grpSpPr>
          <a:xfrm>
            <a:off x="1587" y="6381328"/>
            <a:ext cx="12190413" cy="452774"/>
            <a:chOff x="1" y="6406814"/>
            <a:chExt cx="9142809" cy="452774"/>
          </a:xfrm>
        </p:grpSpPr>
        <p:sp>
          <p:nvSpPr>
            <p:cNvPr id="24" name="六边形 23"/>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5" name="六边形 24"/>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6" name="六边形 25"/>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B6B75F2D-5F62-46E0-B38C-A9F4748A0A2D}" type="datetime1">
              <a:rPr lang="zh-CN" altLang="en-US" smtClean="0"/>
              <a:t>2022/5/11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8E34EF-0F3F-480A-ABFB-DB42F648B22D}" type="datetime1">
              <a:rPr lang="zh-CN" altLang="en-US" smtClean="0"/>
              <a:t>2022/5/11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3" y="1535115"/>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3"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E9BAA79-586B-4198-9C8C-4606463DF527}" type="datetime1">
              <a:rPr lang="zh-CN" altLang="en-US" smtClean="0"/>
              <a:t>2022/5/11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E4A85C3A-82B3-4843-A97E-BA0F21F4F05C}" type="datetime1">
              <a:rPr lang="zh-CN" altLang="en-US" smtClean="0"/>
              <a:t>2022/5/11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4E08BD-0D3B-4C60-9712-2B8BB4CD0E13}" type="datetime1">
              <a:rPr lang="zh-CN" altLang="en-US" smtClean="0"/>
              <a:t>2022/5/11</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58"/>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1E4324-409D-468F-9A25-D09971148FE7}" type="datetime1">
              <a:rPr lang="zh-CN" altLang="en-US" smtClean="0"/>
              <a:t>2022/5/11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2"/>
            <a:ext cx="73152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41BF43-3906-4941-9AD0-DE35A97B26F0}" type="datetime1">
              <a:rPr lang="zh-CN" altLang="en-US" smtClean="0"/>
              <a:t>2022/5/11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750E3-F456-4B25-869B-1F2EFCBBF0B5}" type="datetime1">
              <a:rPr lang="zh-CN" altLang="en-US" smtClean="0"/>
              <a:t>2022/5/11</a:t>
            </a:fld>
            <a:endParaRPr lang="zh-CN" altLang="en-US"/>
          </a:p>
        </p:txBody>
      </p:sp>
      <p:sp>
        <p:nvSpPr>
          <p:cNvPr id="5" name="页脚占位符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9776" y="3068960"/>
            <a:ext cx="3999386" cy="830997"/>
          </a:xfrm>
          <a:prstGeom prst="rect">
            <a:avLst/>
          </a:prstGeom>
          <a:noFill/>
        </p:spPr>
        <p:txBody>
          <a:bodyPr wrap="square" rtlCol="0">
            <a:spAutoFit/>
          </a:bodyPr>
          <a:lstStyle/>
          <a:p>
            <a:r>
              <a:rPr lang="zh-CN" altLang="en-US" sz="4800" b="1" dirty="0">
                <a:latin typeface="+mn-ea"/>
              </a:rPr>
              <a:t>测试执行</a:t>
            </a:r>
            <a:endParaRPr lang="zh-CN" altLang="en-US" sz="4800" dirty="0">
              <a:solidFill>
                <a:schemeClr val="accent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4294967295"/>
          </p:nvPr>
        </p:nvSpPr>
        <p:spPr>
          <a:xfrm>
            <a:off x="8751845" y="6053712"/>
            <a:ext cx="2844800" cy="365125"/>
          </a:xfrm>
        </p:spPr>
        <p:txBody>
          <a:bodyPr/>
          <a:lstStyle/>
          <a:p>
            <a:fld id="{0C913308-F349-4B6D-A68A-DD1791B4A57B}" type="slidenum">
              <a:rPr lang="zh-CN" altLang="en-US" smtClean="0">
                <a:latin typeface="+mn-ea"/>
              </a:rPr>
              <a:t>1</a:t>
            </a:fld>
            <a:endParaRPr lang="zh-CN" altLang="en-US">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测试执行</a:t>
            </a:r>
          </a:p>
        </p:txBody>
      </p:sp>
      <p:sp>
        <p:nvSpPr>
          <p:cNvPr id="5" name="内容占位符 4"/>
          <p:cNvSpPr txBox="1"/>
          <p:nvPr/>
        </p:nvSpPr>
        <p:spPr>
          <a:xfrm>
            <a:off x="1631504" y="1916832"/>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latin typeface="+mn-ea"/>
              </a:rPr>
              <a:t>提交缺陷时与开发的关系处理</a:t>
            </a:r>
            <a:endParaRPr lang="en-US" altLang="zh-CN" dirty="0">
              <a:latin typeface="+mn-ea"/>
            </a:endParaRPr>
          </a:p>
          <a:p>
            <a:endParaRPr lang="en-US" altLang="zh-CN" b="1" dirty="0">
              <a:latin typeface="+mn-ea"/>
            </a:endParaRPr>
          </a:p>
          <a:p>
            <a:r>
              <a:rPr lang="en-US" altLang="zh-CN" sz="2000" dirty="0"/>
              <a:t>               </a:t>
            </a:r>
            <a:r>
              <a:rPr lang="zh-CN" altLang="en-US" sz="2000" dirty="0"/>
              <a:t>测试执行过程中，当你提交了问题报告单，可能被开发人员无情驳回，拒绝修改。这时候，只能对开发人员晓之以理，做到有理、有据，有说服力。</a:t>
            </a:r>
            <a:endParaRPr lang="en-US" altLang="zh-CN" sz="2000" dirty="0"/>
          </a:p>
          <a:p>
            <a:endParaRPr lang="en-US" altLang="zh-CN" sz="2000" dirty="0"/>
          </a:p>
          <a:p>
            <a:endParaRPr lang="en-US" altLang="zh-C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软件缺陷</a:t>
            </a:r>
          </a:p>
        </p:txBody>
      </p:sp>
      <p:sp>
        <p:nvSpPr>
          <p:cNvPr id="5" name="内容占位符 2"/>
          <p:cNvSpPr txBox="1"/>
          <p:nvPr/>
        </p:nvSpPr>
        <p:spPr>
          <a:xfrm>
            <a:off x="1559496" y="1268760"/>
            <a:ext cx="8229600" cy="48860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800" dirty="0"/>
              <a:t>缺陷定义</a:t>
            </a:r>
            <a:endParaRPr lang="en-US" altLang="zh-CN" sz="2800" dirty="0"/>
          </a:p>
          <a:p>
            <a:pPr marL="342900" indent="-342900" algn="l">
              <a:buFont typeface="Wingdings" panose="05000000000000000000" pitchFamily="2" charset="2"/>
              <a:buChar char="Ø"/>
            </a:pPr>
            <a:r>
              <a:rPr lang="zh-CN" altLang="en-US" sz="2000" dirty="0"/>
              <a:t>软件未实现需求和规格要求的功能</a:t>
            </a:r>
            <a:r>
              <a:rPr lang="en-US" altLang="zh-CN" sz="2000" dirty="0"/>
              <a:t>(</a:t>
            </a:r>
            <a:r>
              <a:rPr lang="zh-CN" altLang="en-US" sz="2000" dirty="0"/>
              <a:t>如软件要完成</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功能</a:t>
            </a:r>
            <a:r>
              <a:rPr lang="en-US" altLang="zh-CN" sz="2000" dirty="0"/>
              <a:t>)</a:t>
            </a:r>
          </a:p>
          <a:p>
            <a:pPr marL="342900" indent="-342900" algn="l">
              <a:buFont typeface="Wingdings" panose="05000000000000000000" pitchFamily="2" charset="2"/>
              <a:buChar char="Ø"/>
            </a:pPr>
            <a:r>
              <a:rPr lang="zh-CN" altLang="en-US" sz="2000" dirty="0"/>
              <a:t>软件出现了需求和规格指明不该出现的错误</a:t>
            </a:r>
            <a:endParaRPr lang="en-US" altLang="zh-CN" sz="2000" dirty="0"/>
          </a:p>
          <a:p>
            <a:pPr marL="342900" indent="-342900" algn="l">
              <a:buFont typeface="Wingdings" panose="05000000000000000000" pitchFamily="2" charset="2"/>
              <a:buChar char="Ø"/>
            </a:pPr>
            <a:r>
              <a:rPr lang="zh-CN" altLang="en-US" sz="2000" dirty="0"/>
              <a:t>软件实现了需求和规格未提及的功能（软件只让你实现</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功能，结果你实现了求余功能）</a:t>
            </a:r>
            <a:endParaRPr lang="en-US" altLang="zh-CN" sz="2000" dirty="0"/>
          </a:p>
          <a:p>
            <a:pPr marL="342900" indent="-342900" algn="l">
              <a:buFont typeface="Wingdings" panose="05000000000000000000" pitchFamily="2" charset="2"/>
              <a:buChar char="Ø"/>
            </a:pPr>
            <a:r>
              <a:rPr lang="zh-CN" altLang="en-US" sz="2000" dirty="0"/>
              <a:t>软件未实现需求和规格未明确提及但应该实现的内容</a:t>
            </a:r>
            <a:endParaRPr lang="en-US" altLang="zh-CN" sz="2000" dirty="0"/>
          </a:p>
          <a:p>
            <a:pPr marL="342900" indent="-342900" algn="l">
              <a:buFont typeface="Wingdings" panose="05000000000000000000" pitchFamily="2" charset="2"/>
              <a:buChar char="Ø"/>
            </a:pPr>
            <a:r>
              <a:rPr lang="zh-CN" altLang="en-US" sz="2000" dirty="0"/>
              <a:t>软件难以理解，不易使用，运行缓慢，或者最终用户</a:t>
            </a:r>
            <a:r>
              <a:rPr lang="en-US" altLang="zh-CN" sz="2000" dirty="0">
                <a:latin typeface="+mn-ea"/>
              </a:rPr>
              <a:t>(</a:t>
            </a:r>
            <a:r>
              <a:rPr lang="zh-CN" altLang="en-US" sz="2000" dirty="0">
                <a:latin typeface="+mn-ea"/>
              </a:rPr>
              <a:t>估计会</a:t>
            </a:r>
            <a:r>
              <a:rPr lang="en-US" altLang="zh-CN" sz="2000" dirty="0">
                <a:latin typeface="+mn-ea"/>
              </a:rPr>
              <a:t>)</a:t>
            </a:r>
            <a:r>
              <a:rPr lang="zh-CN" altLang="en-US" sz="2000" dirty="0"/>
              <a:t>认为不好。</a:t>
            </a:r>
            <a:endParaRPr lang="en-US" altLang="zh-CN" sz="2000" dirty="0"/>
          </a:p>
          <a:p>
            <a:pPr marL="342900" indent="-342900" algn="l">
              <a:buFont typeface="Wingdings" panose="05000000000000000000" pitchFamily="2" charset="2"/>
              <a:buChar char="Ø"/>
            </a:pPr>
            <a:r>
              <a:rPr lang="zh-CN" altLang="en-US" sz="2000" dirty="0"/>
              <a:t>测试用例执行中发现的与预期结果不符的现象</a:t>
            </a:r>
            <a:endParaRPr lang="en-US" altLang="zh-CN" sz="2000" dirty="0"/>
          </a:p>
          <a:p>
            <a:endParaRPr lang="en-US" altLang="zh-CN" dirty="0"/>
          </a:p>
          <a:p>
            <a:r>
              <a:rPr lang="zh-CN" altLang="en-US" dirty="0"/>
              <a:t>     </a:t>
            </a:r>
            <a:r>
              <a:rPr lang="zh-CN" altLang="en-US" dirty="0">
                <a:solidFill>
                  <a:srgbClr val="FF0000"/>
                </a:solidFill>
              </a:rPr>
              <a:t>缺陷又名为</a:t>
            </a:r>
            <a:r>
              <a:rPr lang="en-US" altLang="zh-CN" dirty="0">
                <a:solidFill>
                  <a:srgbClr val="FF0000"/>
                </a:solidFill>
              </a:rPr>
              <a:t>BUG</a:t>
            </a:r>
            <a:r>
              <a:rPr lang="zh-CN" altLang="en-US" dirty="0">
                <a:solidFill>
                  <a:srgbClr val="FF0000"/>
                </a:solidFill>
              </a:rPr>
              <a:t>（臭虫）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1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ssolve">
                                      <p:cBhvr>
                                        <p:cTn id="32" dur="1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ssolve">
                                      <p:cBhvr>
                                        <p:cTn id="37" dur="1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dissolve">
                                      <p:cBhvr>
                                        <p:cTn id="42" dur="1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缺陷的来源</a:t>
            </a:r>
          </a:p>
        </p:txBody>
      </p:sp>
      <p:graphicFrame>
        <p:nvGraphicFramePr>
          <p:cNvPr id="11" name="内容占位符 4"/>
          <p:cNvGraphicFramePr/>
          <p:nvPr/>
        </p:nvGraphicFramePr>
        <p:xfrm>
          <a:off x="2135560" y="980728"/>
          <a:ext cx="749935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缺陷修复的成本</a:t>
            </a:r>
          </a:p>
        </p:txBody>
      </p:sp>
      <p:graphicFrame>
        <p:nvGraphicFramePr>
          <p:cNvPr id="5" name="内容占位符 4"/>
          <p:cNvGraphicFramePr/>
          <p:nvPr/>
        </p:nvGraphicFramePr>
        <p:xfrm>
          <a:off x="2495600" y="1412776"/>
          <a:ext cx="6494486" cy="462440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缺陷到底有多少</a:t>
            </a:r>
          </a:p>
        </p:txBody>
      </p:sp>
      <p:sp>
        <p:nvSpPr>
          <p:cNvPr id="4" name="内容占位符 2"/>
          <p:cNvSpPr txBox="1"/>
          <p:nvPr/>
        </p:nvSpPr>
        <p:spPr>
          <a:xfrm>
            <a:off x="1415480" y="980728"/>
            <a:ext cx="8229600" cy="56166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000" dirty="0"/>
              <a:t>业界的经验是，在已发行的软件中平均</a:t>
            </a:r>
            <a:r>
              <a:rPr lang="zh-CN" altLang="en-US" sz="2000" b="1" dirty="0"/>
              <a:t>每</a:t>
            </a:r>
            <a:r>
              <a:rPr lang="en-US" altLang="zh-CN" sz="2000" b="1" dirty="0"/>
              <a:t>1000 </a:t>
            </a:r>
            <a:r>
              <a:rPr lang="zh-CN" altLang="en-US" sz="2000" b="1" dirty="0"/>
              <a:t>行代码</a:t>
            </a:r>
            <a:r>
              <a:rPr lang="zh-CN" altLang="en-US" sz="2000" dirty="0"/>
              <a:t>，</a:t>
            </a:r>
            <a:r>
              <a:rPr lang="zh-CN" altLang="en-US" sz="2000" b="1" dirty="0"/>
              <a:t>发现</a:t>
            </a:r>
            <a:r>
              <a:rPr lang="en-US" altLang="zh-CN" sz="2000" b="1" dirty="0"/>
              <a:t>25</a:t>
            </a:r>
            <a:r>
              <a:rPr lang="zh-CN" altLang="en-US" sz="2000" b="1" dirty="0"/>
              <a:t>个错误</a:t>
            </a:r>
            <a:r>
              <a:rPr lang="zh-CN" altLang="en-US" sz="2000" dirty="0"/>
              <a:t>，软件开发通常会使用各种各样的技术（</a:t>
            </a:r>
            <a:r>
              <a:rPr lang="en-US" altLang="zh-CN" sz="2000" dirty="0"/>
              <a:t>Boehm1981; </a:t>
            </a:r>
            <a:r>
              <a:rPr lang="en-US" altLang="zh-CN" sz="2000" dirty="0" err="1"/>
              <a:t>Gremillion</a:t>
            </a:r>
            <a:r>
              <a:rPr lang="en-US" altLang="zh-CN" sz="2000" dirty="0"/>
              <a:t> 1984; Yourdon 1989a ;Jones 1998;Jones 2000; Weber2003</a:t>
            </a:r>
            <a:r>
              <a:rPr lang="zh-CN" altLang="en-US" sz="2000" dirty="0"/>
              <a:t>）错误发生率只有上述数值的十分之一的情形非常少见，而十倍于此的情形似乎从未听过（这些项目很可能根本无法完成</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sz="2000" dirty="0"/>
              <a:t>微软应用程序的部门的经验是，内部测试程序大约</a:t>
            </a:r>
            <a:r>
              <a:rPr lang="zh-CN" altLang="en-US" sz="2000" b="1" dirty="0"/>
              <a:t>每</a:t>
            </a:r>
            <a:r>
              <a:rPr lang="en-US" altLang="zh-CN" sz="2000" b="1" dirty="0"/>
              <a:t>1000 </a:t>
            </a:r>
            <a:r>
              <a:rPr lang="zh-CN" altLang="en-US" sz="2000" b="1" dirty="0"/>
              <a:t>行，</a:t>
            </a:r>
            <a:r>
              <a:rPr lang="zh-CN" altLang="en-US" sz="2000" dirty="0"/>
              <a:t>有</a:t>
            </a:r>
            <a:r>
              <a:rPr lang="en-US" altLang="zh-CN" sz="2000" b="1" dirty="0"/>
              <a:t>10</a:t>
            </a:r>
            <a:r>
              <a:rPr lang="zh-CN" altLang="en-US" sz="2000" b="1" dirty="0"/>
              <a:t>到</a:t>
            </a:r>
            <a:r>
              <a:rPr lang="en-US" altLang="zh-CN" sz="2000" b="1" dirty="0"/>
              <a:t>20</a:t>
            </a:r>
            <a:r>
              <a:rPr lang="zh-CN" altLang="en-US" sz="2000" b="1" dirty="0"/>
              <a:t>个缺陷</a:t>
            </a:r>
            <a:r>
              <a:rPr lang="zh-CN" altLang="en-US" sz="2000" dirty="0"/>
              <a:t>，而对于已发布的产品大约是</a:t>
            </a:r>
            <a:r>
              <a:rPr lang="zh-CN" altLang="en-US" sz="2000" b="1" dirty="0"/>
              <a:t>每</a:t>
            </a:r>
            <a:r>
              <a:rPr lang="en-US" altLang="zh-CN" sz="2000" b="1" dirty="0"/>
              <a:t>1000 </a:t>
            </a:r>
            <a:r>
              <a:rPr lang="zh-CN" altLang="en-US" sz="2000" b="1" dirty="0"/>
              <a:t>行代码</a:t>
            </a:r>
            <a:r>
              <a:rPr lang="en-US" altLang="zh-CN" sz="2000" b="1" dirty="0"/>
              <a:t>0.5</a:t>
            </a:r>
            <a:r>
              <a:rPr lang="zh-CN" altLang="en-US" sz="2000" b="1" dirty="0"/>
              <a:t>个缺陷</a:t>
            </a:r>
            <a:r>
              <a:rPr lang="zh-CN" altLang="en-US" sz="2000" dirty="0"/>
              <a:t>。其它类型协同开发，已提高代码阅读技术和独立测试技术。</a:t>
            </a:r>
            <a:endParaRPr lang="en-US" altLang="zh-CN" sz="2000" dirty="0"/>
          </a:p>
          <a:p>
            <a:r>
              <a:rPr lang="en-US" altLang="zh-CN" sz="2000" dirty="0"/>
              <a:t>Harlan Mills</a:t>
            </a:r>
            <a:r>
              <a:rPr lang="zh-CN" altLang="en-US" sz="2000" dirty="0"/>
              <a:t>所倡导的“净室开发”的技术，可以获得</a:t>
            </a:r>
            <a:r>
              <a:rPr lang="zh-CN" altLang="en-US" sz="2000" b="1" dirty="0"/>
              <a:t>每</a:t>
            </a:r>
            <a:r>
              <a:rPr lang="en-US" altLang="zh-CN" sz="2000" b="1" dirty="0"/>
              <a:t>1000</a:t>
            </a:r>
            <a:r>
              <a:rPr lang="zh-CN" altLang="en-US" sz="2000" b="1" dirty="0"/>
              <a:t>行</a:t>
            </a:r>
            <a:r>
              <a:rPr lang="zh-CN" altLang="en-US" sz="2000" dirty="0"/>
              <a:t>，</a:t>
            </a:r>
            <a:r>
              <a:rPr lang="en-US" altLang="zh-CN" sz="2000" b="1" dirty="0"/>
              <a:t>3</a:t>
            </a:r>
            <a:r>
              <a:rPr lang="zh-CN" altLang="en-US" sz="2000" b="1" dirty="0"/>
              <a:t>个缺陷</a:t>
            </a:r>
            <a:r>
              <a:rPr lang="zh-CN" altLang="en-US" sz="2000" dirty="0"/>
              <a:t>（内部测试阶段），以及</a:t>
            </a:r>
            <a:r>
              <a:rPr lang="zh-CN" altLang="en-US" sz="2000" b="1" dirty="0"/>
              <a:t>每</a:t>
            </a:r>
            <a:r>
              <a:rPr lang="en-US" altLang="zh-CN" sz="2000" b="1" dirty="0"/>
              <a:t>1000</a:t>
            </a:r>
            <a:r>
              <a:rPr lang="zh-CN" altLang="en-US" sz="2000" b="1" dirty="0"/>
              <a:t>行</a:t>
            </a:r>
            <a:r>
              <a:rPr lang="en-US" altLang="zh-CN" sz="2000" b="1" dirty="0"/>
              <a:t>0.1</a:t>
            </a:r>
            <a:r>
              <a:rPr lang="zh-CN" altLang="en-US" sz="2000" b="1" dirty="0"/>
              <a:t>个缺陷</a:t>
            </a:r>
            <a:r>
              <a:rPr lang="zh-CN" altLang="en-US" sz="2000" dirty="0"/>
              <a:t>（产品发布阶段）的错误率（</a:t>
            </a:r>
            <a:r>
              <a:rPr lang="en-US" altLang="zh-CN" sz="2000" dirty="0"/>
              <a:t>Cobb and Mills 1990</a:t>
            </a:r>
            <a:r>
              <a:rPr lang="zh-CN" altLang="en-US" sz="2000" dirty="0"/>
              <a:t>）。只有少数几个项目，如航天飞机软件，能达到</a:t>
            </a:r>
            <a:r>
              <a:rPr lang="zh-CN" altLang="en-US" sz="2000" b="1" dirty="0"/>
              <a:t>每</a:t>
            </a:r>
            <a:r>
              <a:rPr lang="en-US" altLang="zh-CN" sz="2000" b="1" dirty="0"/>
              <a:t>50</a:t>
            </a:r>
            <a:r>
              <a:rPr lang="zh-CN" altLang="en-US" sz="2000" b="1" dirty="0"/>
              <a:t>万行代码</a:t>
            </a:r>
            <a:r>
              <a:rPr lang="en-US" altLang="zh-CN" sz="2000" b="1" dirty="0"/>
              <a:t>0</a:t>
            </a:r>
            <a:r>
              <a:rPr lang="zh-CN" altLang="en-US" sz="2000" b="1" dirty="0"/>
              <a:t>缺陷</a:t>
            </a:r>
            <a:r>
              <a:rPr lang="zh-CN" altLang="en-US" sz="2000" dirty="0"/>
              <a:t>的水平，这需要使用一个系统形式化开发方法、同时（</a:t>
            </a:r>
            <a:r>
              <a:rPr lang="en-US" altLang="zh-CN" sz="2000" dirty="0"/>
              <a:t>peer review</a:t>
            </a:r>
            <a:r>
              <a:rPr lang="zh-CN" altLang="en-US" sz="2000" dirty="0"/>
              <a:t>），以及统计测试（</a:t>
            </a:r>
            <a:r>
              <a:rPr lang="en-US" altLang="zh-CN" sz="2000" dirty="0"/>
              <a:t>Fishman 1996</a:t>
            </a:r>
            <a:r>
              <a:rPr lang="zh-CN" altLang="en-US" sz="2000" dirty="0"/>
              <a:t>）。</a:t>
            </a:r>
            <a:endParaRPr lang="en-US" altLang="zh-CN" sz="2000" dirty="0"/>
          </a:p>
          <a:p>
            <a:r>
              <a:rPr lang="en-US" altLang="zh-CN" sz="2000" dirty="0"/>
              <a:t>Watts Humphrey</a:t>
            </a:r>
            <a:r>
              <a:rPr lang="zh-CN" altLang="en-US" sz="2000" dirty="0"/>
              <a:t>报告称，“使用团队软件开发过程”（</a:t>
            </a:r>
            <a:r>
              <a:rPr lang="en-US" altLang="zh-CN" sz="2000" dirty="0"/>
              <a:t>team software Process</a:t>
            </a:r>
            <a:r>
              <a:rPr lang="zh-CN" altLang="en-US" sz="2000" dirty="0"/>
              <a:t>，</a:t>
            </a:r>
            <a:r>
              <a:rPr lang="en-US" altLang="zh-CN" sz="2000" dirty="0"/>
              <a:t>TSP</a:t>
            </a:r>
            <a:r>
              <a:rPr lang="zh-CN" altLang="en-US" sz="2000" dirty="0"/>
              <a:t>）的开发小组可以达到</a:t>
            </a:r>
            <a:r>
              <a:rPr lang="zh-CN" altLang="en-US" sz="2000" b="1" dirty="0"/>
              <a:t>每</a:t>
            </a:r>
            <a:r>
              <a:rPr lang="en-US" altLang="zh-CN" sz="2000" b="1" dirty="0"/>
              <a:t>1000</a:t>
            </a:r>
            <a:r>
              <a:rPr lang="zh-CN" altLang="en-US" sz="2000" b="1" dirty="0"/>
              <a:t>行代码 </a:t>
            </a:r>
            <a:r>
              <a:rPr lang="en-US" altLang="zh-CN" sz="2000" b="1" dirty="0"/>
              <a:t>0.06</a:t>
            </a:r>
            <a:r>
              <a:rPr lang="zh-CN" altLang="en-US" sz="2000" b="1" dirty="0"/>
              <a:t>个缺陷</a:t>
            </a:r>
            <a:r>
              <a:rPr lang="zh-CN" altLang="en-US" sz="2000" dirty="0"/>
              <a:t>的水平，</a:t>
            </a:r>
            <a:r>
              <a:rPr lang="en-US" altLang="zh-CN" sz="2000" dirty="0"/>
              <a:t>TSP</a:t>
            </a:r>
            <a:r>
              <a:rPr lang="zh-CN" altLang="en-US" sz="2000" dirty="0"/>
              <a:t>把训练开发人员如何避免缺陷放在第一位（</a:t>
            </a:r>
            <a:r>
              <a:rPr lang="en-US" altLang="zh-CN" sz="2000" dirty="0"/>
              <a:t>Weber 2003</a:t>
            </a:r>
            <a:r>
              <a:rPr lang="zh-CN" altLang="en-US" sz="2000" dirty="0"/>
              <a:t>）。</a:t>
            </a:r>
            <a:endParaRPr lang="en-US" altLang="zh-CN" sz="2000" dirty="0"/>
          </a:p>
          <a:p>
            <a:endParaRPr lang="en-US" altLang="zh-CN" sz="2000" dirty="0"/>
          </a:p>
          <a:p>
            <a:endParaRPr lang="en-US" altLang="zh-CN" dirty="0"/>
          </a:p>
          <a:p>
            <a:pPr marL="342900" lvl="2" indent="-342900"/>
            <a:endParaRPr lang="en-US" altLang="zh-CN" dirty="0"/>
          </a:p>
          <a:p>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缺陷分别特征</a:t>
            </a:r>
          </a:p>
        </p:txBody>
      </p:sp>
      <p:sp>
        <p:nvSpPr>
          <p:cNvPr id="4" name="内容占位符 2"/>
          <p:cNvSpPr txBox="1"/>
          <p:nvPr/>
        </p:nvSpPr>
        <p:spPr>
          <a:xfrm>
            <a:off x="1703512" y="1412776"/>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集结（二八定理）</a:t>
            </a:r>
            <a:endParaRPr lang="en-US" altLang="zh-CN" dirty="0"/>
          </a:p>
          <a:p>
            <a:endParaRPr lang="en-US" altLang="zh-CN" dirty="0"/>
          </a:p>
          <a:p>
            <a:pPr marL="342900" lvl="2" indent="-342900"/>
            <a:r>
              <a:rPr lang="zh-CN" altLang="en-US" sz="2000" dirty="0"/>
              <a:t>             缺陷往往喜欢扎堆，一个模块已经发现的缺陷比别的模块多，通常不是代表这个模块已经把缺陷暴露完了，而是意味着这个模块还存在有同样多的缺陷尚未被发现。这就是著名的二八定理：</a:t>
            </a:r>
            <a:r>
              <a:rPr lang="en-US" altLang="zh-CN" sz="2000" dirty="0">
                <a:solidFill>
                  <a:srgbClr val="FF0000"/>
                </a:solidFill>
              </a:rPr>
              <a:t>80%</a:t>
            </a:r>
            <a:r>
              <a:rPr lang="zh-CN" altLang="en-US" sz="2000" dirty="0">
                <a:solidFill>
                  <a:srgbClr val="FF0000"/>
                </a:solidFill>
              </a:rPr>
              <a:t>的缺陷出现在 </a:t>
            </a:r>
            <a:r>
              <a:rPr lang="en-US" altLang="zh-CN" sz="2000" dirty="0">
                <a:solidFill>
                  <a:srgbClr val="FF0000"/>
                </a:solidFill>
              </a:rPr>
              <a:t>20%</a:t>
            </a:r>
            <a:r>
              <a:rPr lang="zh-CN" altLang="en-US" sz="2000" dirty="0">
                <a:solidFill>
                  <a:srgbClr val="FF0000"/>
                </a:solidFill>
              </a:rPr>
              <a:t>的模块。</a:t>
            </a:r>
            <a:endParaRPr lang="en-US" altLang="zh-CN" sz="2000" dirty="0">
              <a:solidFill>
                <a:srgbClr val="FF0000"/>
              </a:solidFill>
            </a:endParaRPr>
          </a:p>
          <a:p>
            <a:pPr marL="342900" lvl="2" indent="-342900"/>
            <a:endParaRPr lang="en-US" altLang="zh-CN" dirty="0"/>
          </a:p>
          <a:p>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并不是所有缺陷都要修复</a:t>
            </a:r>
          </a:p>
        </p:txBody>
      </p:sp>
      <p:sp>
        <p:nvSpPr>
          <p:cNvPr id="4" name="内容占位符 2"/>
          <p:cNvSpPr txBox="1"/>
          <p:nvPr/>
        </p:nvSpPr>
        <p:spPr>
          <a:xfrm>
            <a:off x="1559496" y="1412776"/>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有一些原因，使得有些缺陷我们不修复：</a:t>
            </a:r>
            <a:endParaRPr lang="en-US" altLang="zh-CN" dirty="0"/>
          </a:p>
          <a:p>
            <a:endParaRPr lang="en-US" altLang="zh-CN" dirty="0"/>
          </a:p>
          <a:p>
            <a:pPr lvl="2">
              <a:buFont typeface="Wingdings" panose="05000000000000000000" pitchFamily="2" charset="2"/>
              <a:buChar char="Ø"/>
            </a:pPr>
            <a:r>
              <a:rPr lang="zh-CN" altLang="en-US" sz="2000" dirty="0"/>
              <a:t>没有足够的时间（评估影响可控）</a:t>
            </a:r>
            <a:endParaRPr lang="en-US" altLang="zh-CN" sz="2000" dirty="0"/>
          </a:p>
          <a:p>
            <a:pPr lvl="2">
              <a:buFont typeface="Wingdings" panose="05000000000000000000" pitchFamily="2" charset="2"/>
              <a:buChar char="Ø"/>
            </a:pPr>
            <a:r>
              <a:rPr lang="zh-CN" altLang="en-US" sz="2000" dirty="0"/>
              <a:t>缺陷级别过低</a:t>
            </a:r>
            <a:endParaRPr lang="en-US" altLang="zh-CN" sz="2000" dirty="0"/>
          </a:p>
          <a:p>
            <a:pPr lvl="2">
              <a:buFont typeface="Wingdings" panose="05000000000000000000" pitchFamily="2" charset="2"/>
              <a:buChar char="Ø"/>
            </a:pPr>
            <a:r>
              <a:rPr lang="zh-CN" altLang="en-US" sz="2000" dirty="0"/>
              <a:t>修复的风险太大</a:t>
            </a:r>
            <a:endParaRPr lang="en-US" altLang="zh-C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缺陷生命周期</a:t>
            </a:r>
          </a:p>
        </p:txBody>
      </p:sp>
      <p:sp>
        <p:nvSpPr>
          <p:cNvPr id="4" name="内容占位符 2"/>
          <p:cNvSpPr txBox="1"/>
          <p:nvPr/>
        </p:nvSpPr>
        <p:spPr>
          <a:xfrm>
            <a:off x="1487488" y="1340768"/>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当一个缺陷被发现了之后：</a:t>
            </a:r>
            <a:endParaRPr lang="en-US" altLang="zh-CN" dirty="0"/>
          </a:p>
          <a:p>
            <a:pPr algn="l"/>
            <a:endParaRPr lang="en-US" altLang="zh-CN" dirty="0"/>
          </a:p>
          <a:p>
            <a:pPr algn="l"/>
            <a:r>
              <a:rPr lang="en-US" altLang="zh-CN" dirty="0"/>
              <a:t>       </a:t>
            </a:r>
            <a:r>
              <a:rPr lang="en-US" altLang="zh-CN" sz="2000" dirty="0"/>
              <a:t>1.  </a:t>
            </a:r>
            <a:r>
              <a:rPr lang="zh-CN" altLang="en-US" sz="2000" dirty="0"/>
              <a:t>测试工程师填写</a:t>
            </a:r>
            <a:r>
              <a:rPr lang="en-US" altLang="zh-CN" sz="2000" dirty="0"/>
              <a:t>《</a:t>
            </a:r>
            <a:r>
              <a:rPr lang="zh-CN" altLang="en-US" sz="2000" dirty="0"/>
              <a:t>缺陷跟踪单</a:t>
            </a:r>
            <a:r>
              <a:rPr lang="en-US" altLang="zh-CN" sz="2000" dirty="0"/>
              <a:t>》</a:t>
            </a:r>
          </a:p>
          <a:p>
            <a:pPr algn="l"/>
            <a:r>
              <a:rPr lang="en-US" altLang="zh-CN" sz="2000" dirty="0"/>
              <a:t>        2</a:t>
            </a:r>
            <a:r>
              <a:rPr lang="zh-CN" altLang="en-US" sz="2000" dirty="0"/>
              <a:t>、提交给开发人员定位问题</a:t>
            </a:r>
            <a:endParaRPr lang="en-US" altLang="zh-CN" sz="2000" dirty="0"/>
          </a:p>
          <a:p>
            <a:pPr algn="l"/>
            <a:r>
              <a:rPr lang="en-US" altLang="zh-CN" sz="2000" dirty="0"/>
              <a:t>        3.  </a:t>
            </a:r>
            <a:r>
              <a:rPr lang="zh-CN" altLang="en-US" sz="2000" dirty="0"/>
              <a:t>开发人员定位错误后修复缺陷转给测试人员</a:t>
            </a:r>
            <a:endParaRPr lang="en-US" altLang="zh-CN" sz="2000" dirty="0"/>
          </a:p>
          <a:p>
            <a:pPr algn="l"/>
            <a:r>
              <a:rPr lang="en-US" altLang="zh-CN" sz="2000" dirty="0"/>
              <a:t>        4.  </a:t>
            </a:r>
            <a:r>
              <a:rPr lang="zh-CN" altLang="en-US" sz="2000" dirty="0"/>
              <a:t>测试人员对该修复进行验证，确认是否正确修复，确认是否有引   发 新问题，是否影响了原有正常的功能</a:t>
            </a:r>
          </a:p>
          <a:p>
            <a:pPr algn="l"/>
            <a:r>
              <a:rPr lang="en-US" altLang="zh-CN" dirty="0"/>
              <a:t> </a:t>
            </a:r>
            <a:r>
              <a:rPr lang="en-US" altLang="zh-CN" sz="2000" dirty="0">
                <a:latin typeface="+mn-ea"/>
              </a:rPr>
              <a:t> </a:t>
            </a:r>
            <a:endParaRPr lang="zh-CN" altLang="en-US" sz="2000" dirty="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缺陷管理流程</a:t>
            </a:r>
          </a:p>
        </p:txBody>
      </p:sp>
      <p:sp>
        <p:nvSpPr>
          <p:cNvPr id="4" name="矩形 3"/>
          <p:cNvSpPr/>
          <p:nvPr/>
        </p:nvSpPr>
        <p:spPr>
          <a:xfrm>
            <a:off x="623392" y="929368"/>
            <a:ext cx="1008112"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创建</a:t>
            </a:r>
            <a:r>
              <a:rPr lang="en-US" altLang="zh-CN" sz="1400" dirty="0">
                <a:solidFill>
                  <a:schemeClr val="tx1"/>
                </a:solidFill>
                <a:latin typeface="+mn-ea"/>
              </a:rPr>
              <a:t>bug</a:t>
            </a:r>
            <a:r>
              <a:rPr lang="zh-CN" altLang="en-US" sz="1400" dirty="0">
                <a:solidFill>
                  <a:schemeClr val="tx1"/>
                </a:solidFill>
                <a:latin typeface="+mn-ea"/>
              </a:rPr>
              <a:t>单</a:t>
            </a:r>
          </a:p>
        </p:txBody>
      </p:sp>
      <p:sp>
        <p:nvSpPr>
          <p:cNvPr id="5" name="矩形 4"/>
          <p:cNvSpPr/>
          <p:nvPr/>
        </p:nvSpPr>
        <p:spPr>
          <a:xfrm>
            <a:off x="2731313" y="908598"/>
            <a:ext cx="1008112"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提交</a:t>
            </a:r>
            <a:r>
              <a:rPr lang="en-US" altLang="zh-CN" sz="1400" dirty="0">
                <a:solidFill>
                  <a:schemeClr val="tx1"/>
                </a:solidFill>
                <a:latin typeface="+mn-ea"/>
              </a:rPr>
              <a:t>bug</a:t>
            </a:r>
            <a:r>
              <a:rPr lang="zh-CN" altLang="en-US" sz="1400" dirty="0">
                <a:solidFill>
                  <a:schemeClr val="tx1"/>
                </a:solidFill>
                <a:latin typeface="+mn-ea"/>
              </a:rPr>
              <a:t>单</a:t>
            </a:r>
          </a:p>
        </p:txBody>
      </p:sp>
      <p:sp>
        <p:nvSpPr>
          <p:cNvPr id="6" name="矩形 5"/>
          <p:cNvSpPr/>
          <p:nvPr/>
        </p:nvSpPr>
        <p:spPr>
          <a:xfrm>
            <a:off x="2731313" y="1789638"/>
            <a:ext cx="1008112"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分派</a:t>
            </a:r>
            <a:r>
              <a:rPr lang="en-US" altLang="zh-CN" sz="1400" dirty="0">
                <a:solidFill>
                  <a:schemeClr val="tx1"/>
                </a:solidFill>
                <a:latin typeface="+mn-ea"/>
              </a:rPr>
              <a:t>bug</a:t>
            </a:r>
            <a:r>
              <a:rPr lang="zh-CN" altLang="en-US" sz="1400" dirty="0">
                <a:solidFill>
                  <a:schemeClr val="tx1"/>
                </a:solidFill>
                <a:latin typeface="+mn-ea"/>
              </a:rPr>
              <a:t>单</a:t>
            </a:r>
          </a:p>
        </p:txBody>
      </p:sp>
      <p:sp>
        <p:nvSpPr>
          <p:cNvPr id="7" name="矩形 6"/>
          <p:cNvSpPr/>
          <p:nvPr/>
        </p:nvSpPr>
        <p:spPr>
          <a:xfrm>
            <a:off x="2734761" y="3593891"/>
            <a:ext cx="1008112"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修复</a:t>
            </a:r>
            <a:r>
              <a:rPr lang="en-US" altLang="zh-CN" sz="1400" dirty="0">
                <a:solidFill>
                  <a:schemeClr val="tx1"/>
                </a:solidFill>
                <a:latin typeface="+mn-ea"/>
              </a:rPr>
              <a:t>bug</a:t>
            </a:r>
            <a:r>
              <a:rPr lang="zh-CN" altLang="en-US" sz="1400" dirty="0">
                <a:solidFill>
                  <a:schemeClr val="tx1"/>
                </a:solidFill>
                <a:latin typeface="+mn-ea"/>
              </a:rPr>
              <a:t>单</a:t>
            </a:r>
          </a:p>
        </p:txBody>
      </p:sp>
      <p:sp>
        <p:nvSpPr>
          <p:cNvPr id="8" name="矩形 7"/>
          <p:cNvSpPr/>
          <p:nvPr/>
        </p:nvSpPr>
        <p:spPr>
          <a:xfrm>
            <a:off x="2731313" y="4595452"/>
            <a:ext cx="1008112"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回归测试</a:t>
            </a:r>
          </a:p>
        </p:txBody>
      </p:sp>
      <p:sp>
        <p:nvSpPr>
          <p:cNvPr id="9" name="矩形 8"/>
          <p:cNvSpPr/>
          <p:nvPr/>
        </p:nvSpPr>
        <p:spPr>
          <a:xfrm>
            <a:off x="8490266" y="4698727"/>
            <a:ext cx="1008112"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关闭</a:t>
            </a:r>
            <a:r>
              <a:rPr lang="en-US" altLang="zh-CN" sz="1400" dirty="0">
                <a:solidFill>
                  <a:schemeClr val="tx1"/>
                </a:solidFill>
                <a:latin typeface="+mn-ea"/>
              </a:rPr>
              <a:t>bug</a:t>
            </a:r>
            <a:r>
              <a:rPr lang="zh-CN" altLang="en-US" sz="1400" dirty="0">
                <a:solidFill>
                  <a:schemeClr val="tx1"/>
                </a:solidFill>
                <a:latin typeface="+mn-ea"/>
              </a:rPr>
              <a:t>单</a:t>
            </a:r>
          </a:p>
        </p:txBody>
      </p:sp>
      <p:sp>
        <p:nvSpPr>
          <p:cNvPr id="10" name="菱形 9"/>
          <p:cNvSpPr/>
          <p:nvPr/>
        </p:nvSpPr>
        <p:spPr>
          <a:xfrm>
            <a:off x="2677307" y="2567965"/>
            <a:ext cx="1116124" cy="65285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确认</a:t>
            </a:r>
            <a:r>
              <a:rPr lang="en-US" altLang="zh-CN" sz="1400" dirty="0">
                <a:solidFill>
                  <a:schemeClr val="tx1"/>
                </a:solidFill>
              </a:rPr>
              <a:t>bug</a:t>
            </a:r>
            <a:endParaRPr lang="zh-CN" altLang="en-US" sz="1400" dirty="0">
              <a:solidFill>
                <a:schemeClr val="tx1"/>
              </a:solidFill>
            </a:endParaRPr>
          </a:p>
        </p:txBody>
      </p:sp>
      <p:sp>
        <p:nvSpPr>
          <p:cNvPr id="12" name="菱形 11"/>
          <p:cNvSpPr/>
          <p:nvPr/>
        </p:nvSpPr>
        <p:spPr>
          <a:xfrm>
            <a:off x="8436260" y="2567965"/>
            <a:ext cx="1116124" cy="65285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问题确认</a:t>
            </a:r>
          </a:p>
        </p:txBody>
      </p:sp>
      <p:sp>
        <p:nvSpPr>
          <p:cNvPr id="13" name="菱形 12"/>
          <p:cNvSpPr/>
          <p:nvPr/>
        </p:nvSpPr>
        <p:spPr>
          <a:xfrm>
            <a:off x="5519935" y="3483488"/>
            <a:ext cx="1620181" cy="692627"/>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产品经理确认</a:t>
            </a:r>
          </a:p>
        </p:txBody>
      </p:sp>
      <p:sp>
        <p:nvSpPr>
          <p:cNvPr id="14" name="菱形 13"/>
          <p:cNvSpPr/>
          <p:nvPr/>
        </p:nvSpPr>
        <p:spPr>
          <a:xfrm>
            <a:off x="2677307" y="5562855"/>
            <a:ext cx="1116124" cy="65285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验证通过</a:t>
            </a:r>
          </a:p>
        </p:txBody>
      </p:sp>
      <p:cxnSp>
        <p:nvCxnSpPr>
          <p:cNvPr id="16" name="直接箭头连接符 15"/>
          <p:cNvCxnSpPr>
            <a:stCxn id="4" idx="3"/>
            <a:endCxn id="5" idx="1"/>
          </p:cNvCxnSpPr>
          <p:nvPr/>
        </p:nvCxnSpPr>
        <p:spPr>
          <a:xfrm flipV="1">
            <a:off x="1631504" y="1124622"/>
            <a:ext cx="1099809" cy="20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2"/>
            <a:endCxn id="6" idx="0"/>
          </p:cNvCxnSpPr>
          <p:nvPr/>
        </p:nvCxnSpPr>
        <p:spPr>
          <a:xfrm>
            <a:off x="3235369" y="1340646"/>
            <a:ext cx="0" cy="44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2"/>
            <a:endCxn id="10" idx="0"/>
          </p:cNvCxnSpPr>
          <p:nvPr/>
        </p:nvCxnSpPr>
        <p:spPr>
          <a:xfrm>
            <a:off x="3235369" y="2221686"/>
            <a:ext cx="0" cy="346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7" idx="0"/>
          </p:cNvCxnSpPr>
          <p:nvPr/>
        </p:nvCxnSpPr>
        <p:spPr>
          <a:xfrm>
            <a:off x="3235369" y="3220820"/>
            <a:ext cx="3448" cy="373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7" idx="2"/>
          </p:cNvCxnSpPr>
          <p:nvPr/>
        </p:nvCxnSpPr>
        <p:spPr>
          <a:xfrm flipH="1">
            <a:off x="3235369" y="4025939"/>
            <a:ext cx="3448" cy="569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8" idx="2"/>
            <a:endCxn id="14" idx="0"/>
          </p:cNvCxnSpPr>
          <p:nvPr/>
        </p:nvCxnSpPr>
        <p:spPr>
          <a:xfrm>
            <a:off x="3235369" y="5027500"/>
            <a:ext cx="0" cy="535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3"/>
            <a:endCxn id="12" idx="1"/>
          </p:cNvCxnSpPr>
          <p:nvPr/>
        </p:nvCxnSpPr>
        <p:spPr>
          <a:xfrm>
            <a:off x="3793431" y="2894393"/>
            <a:ext cx="4642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3" idx="1"/>
            <a:endCxn id="7" idx="3"/>
          </p:cNvCxnSpPr>
          <p:nvPr/>
        </p:nvCxnSpPr>
        <p:spPr>
          <a:xfrm flipH="1" flipV="1">
            <a:off x="3742873" y="3809915"/>
            <a:ext cx="1777062" cy="19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12" idx="2"/>
            <a:endCxn id="13" idx="3"/>
          </p:cNvCxnSpPr>
          <p:nvPr/>
        </p:nvCxnSpPr>
        <p:spPr>
          <a:xfrm rot="5400000">
            <a:off x="7762728" y="2598208"/>
            <a:ext cx="608982" cy="18542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12" idx="3"/>
            <a:endCxn id="9" idx="0"/>
          </p:cNvCxnSpPr>
          <p:nvPr/>
        </p:nvCxnSpPr>
        <p:spPr>
          <a:xfrm flipH="1">
            <a:off x="8994322" y="2894393"/>
            <a:ext cx="558062" cy="1804334"/>
          </a:xfrm>
          <a:prstGeom prst="bentConnector4">
            <a:avLst>
              <a:gd name="adj1" fmla="val -40963"/>
              <a:gd name="adj2" fmla="val 590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肘形连接符 83"/>
          <p:cNvCxnSpPr>
            <a:stCxn id="13" idx="2"/>
            <a:endCxn id="9" idx="1"/>
          </p:cNvCxnSpPr>
          <p:nvPr/>
        </p:nvCxnSpPr>
        <p:spPr>
          <a:xfrm rot="16200000" flipH="1">
            <a:off x="7040828" y="3465313"/>
            <a:ext cx="738636" cy="2160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肘形连接符 85"/>
          <p:cNvCxnSpPr>
            <a:stCxn id="14" idx="3"/>
            <a:endCxn id="9" idx="2"/>
          </p:cNvCxnSpPr>
          <p:nvPr/>
        </p:nvCxnSpPr>
        <p:spPr>
          <a:xfrm flipV="1">
            <a:off x="3793431" y="5130775"/>
            <a:ext cx="5200891" cy="7585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14" idx="1"/>
          </p:cNvCxnSpPr>
          <p:nvPr/>
        </p:nvCxnSpPr>
        <p:spPr>
          <a:xfrm rot="10800000">
            <a:off x="1344315" y="3816285"/>
            <a:ext cx="1332992" cy="20729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endCxn id="7" idx="1"/>
          </p:cNvCxnSpPr>
          <p:nvPr/>
        </p:nvCxnSpPr>
        <p:spPr>
          <a:xfrm>
            <a:off x="1344315" y="3809915"/>
            <a:ext cx="13904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5177898" y="2587954"/>
            <a:ext cx="1800200" cy="307777"/>
          </a:xfrm>
          <a:prstGeom prst="rect">
            <a:avLst/>
          </a:prstGeom>
          <a:noFill/>
        </p:spPr>
        <p:txBody>
          <a:bodyPr wrap="square" rtlCol="0">
            <a:spAutoFit/>
          </a:bodyPr>
          <a:lstStyle/>
          <a:p>
            <a:r>
              <a:rPr lang="zh-CN" altLang="en-US" sz="1400" dirty="0"/>
              <a:t>重复</a:t>
            </a:r>
            <a:r>
              <a:rPr lang="en-US" altLang="zh-CN" sz="1400" dirty="0"/>
              <a:t>bug</a:t>
            </a:r>
            <a:r>
              <a:rPr lang="zh-CN" altLang="en-US" sz="1400" dirty="0"/>
              <a:t>、非</a:t>
            </a:r>
            <a:r>
              <a:rPr lang="en-US" altLang="zh-CN" sz="1400" dirty="0"/>
              <a:t>bug</a:t>
            </a:r>
            <a:endParaRPr lang="zh-CN" altLang="en-US" sz="1400" dirty="0"/>
          </a:p>
        </p:txBody>
      </p:sp>
      <p:sp>
        <p:nvSpPr>
          <p:cNvPr id="102" name="文本框 101"/>
          <p:cNvSpPr txBox="1"/>
          <p:nvPr/>
        </p:nvSpPr>
        <p:spPr>
          <a:xfrm>
            <a:off x="3179939" y="3233500"/>
            <a:ext cx="504056" cy="307777"/>
          </a:xfrm>
          <a:prstGeom prst="rect">
            <a:avLst/>
          </a:prstGeom>
          <a:noFill/>
        </p:spPr>
        <p:txBody>
          <a:bodyPr wrap="square" rtlCol="0">
            <a:spAutoFit/>
          </a:bodyPr>
          <a:lstStyle/>
          <a:p>
            <a:r>
              <a:rPr lang="zh-CN" altLang="en-US" sz="1400" dirty="0"/>
              <a:t>是</a:t>
            </a:r>
          </a:p>
        </p:txBody>
      </p:sp>
      <p:sp>
        <p:nvSpPr>
          <p:cNvPr id="103" name="文本框 102"/>
          <p:cNvSpPr txBox="1"/>
          <p:nvPr/>
        </p:nvSpPr>
        <p:spPr>
          <a:xfrm>
            <a:off x="9756570" y="3114156"/>
            <a:ext cx="720080" cy="738664"/>
          </a:xfrm>
          <a:prstGeom prst="rect">
            <a:avLst/>
          </a:prstGeom>
          <a:noFill/>
        </p:spPr>
        <p:txBody>
          <a:bodyPr wrap="square" rtlCol="0">
            <a:spAutoFit/>
          </a:bodyPr>
          <a:lstStyle/>
          <a:p>
            <a:r>
              <a:rPr lang="zh-CN" altLang="en-US" sz="1400" dirty="0"/>
              <a:t>无</a:t>
            </a:r>
            <a:endParaRPr lang="en-US" altLang="zh-CN" sz="1400" dirty="0"/>
          </a:p>
          <a:p>
            <a:r>
              <a:rPr lang="zh-CN" altLang="en-US" sz="1400" dirty="0"/>
              <a:t>争</a:t>
            </a:r>
            <a:endParaRPr lang="en-US" altLang="zh-CN" sz="1400" dirty="0"/>
          </a:p>
          <a:p>
            <a:r>
              <a:rPr lang="zh-CN" altLang="en-US" sz="1400" dirty="0"/>
              <a:t>议</a:t>
            </a:r>
          </a:p>
        </p:txBody>
      </p:sp>
      <p:sp>
        <p:nvSpPr>
          <p:cNvPr id="104" name="文本框 103"/>
          <p:cNvSpPr txBox="1"/>
          <p:nvPr/>
        </p:nvSpPr>
        <p:spPr>
          <a:xfrm>
            <a:off x="7464152" y="3541277"/>
            <a:ext cx="972108" cy="307777"/>
          </a:xfrm>
          <a:prstGeom prst="rect">
            <a:avLst/>
          </a:prstGeom>
          <a:noFill/>
        </p:spPr>
        <p:txBody>
          <a:bodyPr wrap="square" rtlCol="0">
            <a:spAutoFit/>
          </a:bodyPr>
          <a:lstStyle/>
          <a:p>
            <a:r>
              <a:rPr lang="zh-CN" altLang="en-US" sz="1400" dirty="0"/>
              <a:t>有争议</a:t>
            </a:r>
          </a:p>
        </p:txBody>
      </p:sp>
      <p:sp>
        <p:nvSpPr>
          <p:cNvPr id="105" name="文本框 104"/>
          <p:cNvSpPr txBox="1"/>
          <p:nvPr/>
        </p:nvSpPr>
        <p:spPr>
          <a:xfrm>
            <a:off x="4223791" y="3541277"/>
            <a:ext cx="869231" cy="307777"/>
          </a:xfrm>
          <a:prstGeom prst="rect">
            <a:avLst/>
          </a:prstGeom>
          <a:noFill/>
        </p:spPr>
        <p:txBody>
          <a:bodyPr wrap="square" rtlCol="0">
            <a:spAutoFit/>
          </a:bodyPr>
          <a:lstStyle/>
          <a:p>
            <a:r>
              <a:rPr lang="zh-CN" altLang="en-US" sz="1400" dirty="0"/>
              <a:t>是问题</a:t>
            </a:r>
          </a:p>
        </p:txBody>
      </p:sp>
      <p:sp>
        <p:nvSpPr>
          <p:cNvPr id="106" name="文本框 105"/>
          <p:cNvSpPr txBox="1"/>
          <p:nvPr/>
        </p:nvSpPr>
        <p:spPr>
          <a:xfrm>
            <a:off x="6849517" y="4616299"/>
            <a:ext cx="869231" cy="307777"/>
          </a:xfrm>
          <a:prstGeom prst="rect">
            <a:avLst/>
          </a:prstGeom>
          <a:noFill/>
        </p:spPr>
        <p:txBody>
          <a:bodyPr wrap="square" rtlCol="0">
            <a:spAutoFit/>
          </a:bodyPr>
          <a:lstStyle/>
          <a:p>
            <a:r>
              <a:rPr lang="zh-CN" altLang="en-US" sz="1400" dirty="0"/>
              <a:t>非问题</a:t>
            </a:r>
          </a:p>
        </p:txBody>
      </p:sp>
      <p:sp>
        <p:nvSpPr>
          <p:cNvPr id="107" name="文本框 106"/>
          <p:cNvSpPr txBox="1"/>
          <p:nvPr/>
        </p:nvSpPr>
        <p:spPr>
          <a:xfrm>
            <a:off x="5680229" y="5590831"/>
            <a:ext cx="869231" cy="307777"/>
          </a:xfrm>
          <a:prstGeom prst="rect">
            <a:avLst/>
          </a:prstGeom>
          <a:noFill/>
        </p:spPr>
        <p:txBody>
          <a:bodyPr wrap="square" rtlCol="0">
            <a:spAutoFit/>
          </a:bodyPr>
          <a:lstStyle/>
          <a:p>
            <a:r>
              <a:rPr lang="zh-CN" altLang="en-US" sz="1400" dirty="0"/>
              <a:t>是</a:t>
            </a:r>
          </a:p>
        </p:txBody>
      </p:sp>
      <p:sp>
        <p:nvSpPr>
          <p:cNvPr id="108" name="文本框 107"/>
          <p:cNvSpPr txBox="1"/>
          <p:nvPr/>
        </p:nvSpPr>
        <p:spPr>
          <a:xfrm>
            <a:off x="1878914" y="5618620"/>
            <a:ext cx="869231" cy="307777"/>
          </a:xfrm>
          <a:prstGeom prst="rect">
            <a:avLst/>
          </a:prstGeom>
          <a:noFill/>
        </p:spPr>
        <p:txBody>
          <a:bodyPr wrap="square" rtlCol="0">
            <a:spAutoFit/>
          </a:bodyPr>
          <a:lstStyle/>
          <a:p>
            <a:r>
              <a:rPr lang="zh-CN" altLang="en-US" sz="1400" dirty="0"/>
              <a:t>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缺陷相关计算</a:t>
            </a:r>
          </a:p>
        </p:txBody>
      </p:sp>
      <p:sp>
        <p:nvSpPr>
          <p:cNvPr id="3" name="内容占位符 2"/>
          <p:cNvSpPr>
            <a:spLocks noGrp="1"/>
          </p:cNvSpPr>
          <p:nvPr>
            <p:ph idx="1"/>
          </p:nvPr>
        </p:nvSpPr>
        <p:spPr>
          <a:xfrm>
            <a:off x="335360" y="980728"/>
            <a:ext cx="11430080" cy="5031680"/>
          </a:xfrm>
        </p:spPr>
        <p:txBody>
          <a:bodyPr>
            <a:normAutofit/>
          </a:bodyPr>
          <a:lstStyle/>
          <a:p>
            <a:pPr marL="0" indent="0">
              <a:lnSpc>
                <a:spcPct val="150000"/>
              </a:lnSpc>
              <a:buNone/>
            </a:pPr>
            <a:r>
              <a:rPr lang="zh-CN" altLang="en-US" sz="2800" i="1" dirty="0"/>
              <a:t>缺陷密度</a:t>
            </a:r>
            <a:r>
              <a:rPr lang="en-US" altLang="zh-CN" sz="2800" dirty="0"/>
              <a:t>=</a:t>
            </a:r>
            <a:r>
              <a:rPr lang="zh-CN" altLang="en-US" sz="2800" dirty="0"/>
              <a:t>缺陷权值</a:t>
            </a:r>
            <a:r>
              <a:rPr lang="en-US" altLang="zh-CN" sz="2800" dirty="0"/>
              <a:t>/</a:t>
            </a:r>
            <a:r>
              <a:rPr lang="zh-CN" altLang="en-US" sz="2800" dirty="0"/>
              <a:t>代码行（</a:t>
            </a:r>
            <a:r>
              <a:rPr lang="en-US" altLang="zh-CN" sz="2800" dirty="0"/>
              <a:t>KLOG</a:t>
            </a:r>
            <a:r>
              <a:rPr lang="zh-CN" altLang="en-US" sz="2800" dirty="0"/>
              <a:t>）</a:t>
            </a:r>
            <a:endParaRPr lang="en-US" altLang="zh-CN" sz="2800" dirty="0"/>
          </a:p>
          <a:p>
            <a:pPr marL="0" indent="0">
              <a:lnSpc>
                <a:spcPct val="150000"/>
              </a:lnSpc>
              <a:buNone/>
            </a:pPr>
            <a:r>
              <a:rPr lang="zh-CN" altLang="en-US" sz="2800" i="1" dirty="0"/>
              <a:t>缺陷权值</a:t>
            </a:r>
            <a:r>
              <a:rPr lang="en-US" altLang="zh-CN" sz="2800" i="1" dirty="0"/>
              <a:t>DI</a:t>
            </a:r>
            <a:r>
              <a:rPr lang="zh-CN" altLang="en-US" sz="2800" i="1" dirty="0"/>
              <a:t>计算：</a:t>
            </a:r>
            <a:r>
              <a:rPr lang="zh-CN" altLang="en-US" sz="2800" dirty="0"/>
              <a:t>致命问题权值为</a:t>
            </a:r>
            <a:r>
              <a:rPr lang="en-US" altLang="zh-CN" sz="2800" dirty="0"/>
              <a:t>10</a:t>
            </a:r>
            <a:r>
              <a:rPr lang="zh-CN" altLang="en-US" sz="2800" dirty="0"/>
              <a:t>，严重问题为</a:t>
            </a:r>
            <a:r>
              <a:rPr lang="en-US" altLang="zh-CN" sz="2800" dirty="0"/>
              <a:t>3</a:t>
            </a:r>
            <a:r>
              <a:rPr lang="zh-CN" altLang="en-US" sz="2800" dirty="0"/>
              <a:t>，一般问题为</a:t>
            </a:r>
            <a:r>
              <a:rPr lang="en-US" altLang="zh-CN" sz="2800" dirty="0"/>
              <a:t>1</a:t>
            </a:r>
            <a:r>
              <a:rPr lang="zh-CN" altLang="en-US" sz="2800" dirty="0"/>
              <a:t>，提示问题为</a:t>
            </a:r>
            <a:r>
              <a:rPr lang="en-US" altLang="zh-CN" sz="2800" dirty="0"/>
              <a:t>0.1</a:t>
            </a:r>
            <a:r>
              <a:rPr lang="zh-CN" altLang="en-US" sz="2800" dirty="0"/>
              <a:t>。</a:t>
            </a:r>
            <a:endParaRPr lang="en-US" altLang="zh-CN" sz="2800" dirty="0"/>
          </a:p>
          <a:p>
            <a:pPr marL="0" indent="0">
              <a:lnSpc>
                <a:spcPct val="150000"/>
              </a:lnSpc>
              <a:buNone/>
            </a:pPr>
            <a:r>
              <a:rPr lang="zh-CN" altLang="en-US" sz="2800" i="1" dirty="0"/>
              <a:t>这里的代码行（</a:t>
            </a:r>
            <a:r>
              <a:rPr lang="en-US" altLang="zh-CN" sz="2800" i="1" dirty="0"/>
              <a:t>KLOG</a:t>
            </a:r>
            <a:r>
              <a:rPr lang="zh-CN" altLang="en-US" sz="2800" i="1" dirty="0"/>
              <a:t>）是指每千行代码。</a:t>
            </a:r>
            <a:endParaRPr lang="en-US" altLang="zh-CN" sz="2800" i="1" dirty="0"/>
          </a:p>
          <a:p>
            <a:pPr marL="0" indent="0">
              <a:lnSpc>
                <a:spcPct val="150000"/>
              </a:lnSpc>
              <a:buNone/>
            </a:pPr>
            <a:r>
              <a:rPr lang="zh-CN" altLang="en-US" sz="2800" i="1" dirty="0"/>
              <a:t>缺陷修复率</a:t>
            </a:r>
            <a:r>
              <a:rPr lang="en-US" altLang="zh-CN" sz="2800" dirty="0"/>
              <a:t>=</a:t>
            </a:r>
            <a:r>
              <a:rPr lang="zh-CN" altLang="en-US" sz="2800" dirty="0"/>
              <a:t>累计关闭缺陷数</a:t>
            </a:r>
            <a:r>
              <a:rPr lang="en-US" altLang="zh-CN" sz="2800" dirty="0"/>
              <a:t>/</a:t>
            </a:r>
            <a:r>
              <a:rPr lang="zh-CN" altLang="en-US" sz="2800" dirty="0"/>
              <a:t>累计发现缺陷数*</a:t>
            </a:r>
            <a:r>
              <a:rPr lang="en-US" altLang="zh-CN" sz="2800" dirty="0"/>
              <a:t>100%</a:t>
            </a:r>
          </a:p>
          <a:p>
            <a:pPr marL="0" indent="0">
              <a:lnSpc>
                <a:spcPct val="150000"/>
              </a:lnSpc>
              <a:buNone/>
            </a:pPr>
            <a:r>
              <a:rPr lang="zh-CN" altLang="en-US" sz="2800" dirty="0"/>
              <a:t>缺陷类型分布：按照软件产品质量模型的不同方面进行测试时，各自发现的缺陷分布的百分比。</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432" y="0"/>
            <a:ext cx="9556834" cy="642919"/>
          </a:xfrm>
        </p:spPr>
        <p:txBody>
          <a:bodyPr/>
          <a:lstStyle/>
          <a:p>
            <a:r>
              <a:rPr lang="zh-CN" altLang="en-US" sz="5400" b="1" dirty="0">
                <a:latin typeface="宋体" panose="02010600030101010101" pitchFamily="2" charset="-122"/>
                <a:ea typeface="宋体" panose="02010600030101010101" pitchFamily="2" charset="-122"/>
              </a:rPr>
              <a:t>目录</a:t>
            </a:r>
          </a:p>
        </p:txBody>
      </p:sp>
      <p:sp>
        <p:nvSpPr>
          <p:cNvPr id="7" name="TextBox 6"/>
          <p:cNvSpPr txBox="1"/>
          <p:nvPr/>
        </p:nvSpPr>
        <p:spPr>
          <a:xfrm>
            <a:off x="1127448" y="1124744"/>
            <a:ext cx="11717074" cy="2677656"/>
          </a:xfrm>
          <a:prstGeom prst="rect">
            <a:avLst/>
          </a:prstGeom>
          <a:noFill/>
        </p:spPr>
        <p:txBody>
          <a:bodyPr wrap="square" rtlCol="0">
            <a:spAutoFit/>
          </a:bodyPr>
          <a:lstStyle/>
          <a:p>
            <a:pPr marL="571500" indent="-571500">
              <a:lnSpc>
                <a:spcPct val="200000"/>
              </a:lnSpc>
              <a:buFont typeface="Wingdings" panose="05000000000000000000" pitchFamily="2" charset="2"/>
              <a:buChar char="Ø"/>
            </a:pPr>
            <a:r>
              <a:rPr lang="zh-CN" altLang="en-US" sz="2800" dirty="0">
                <a:solidFill>
                  <a:schemeClr val="tx1">
                    <a:lumMod val="65000"/>
                    <a:lumOff val="35000"/>
                  </a:schemeClr>
                </a:solidFill>
                <a:latin typeface="+mn-ea"/>
              </a:rPr>
              <a:t>测试执行</a:t>
            </a:r>
            <a:endParaRPr lang="en-US" altLang="zh-CN" sz="2800" dirty="0">
              <a:solidFill>
                <a:schemeClr val="tx1">
                  <a:lumMod val="65000"/>
                  <a:lumOff val="35000"/>
                </a:schemeClr>
              </a:solidFill>
              <a:latin typeface="+mn-ea"/>
            </a:endParaRPr>
          </a:p>
          <a:p>
            <a:pPr marL="571500" indent="-571500">
              <a:lnSpc>
                <a:spcPct val="200000"/>
              </a:lnSpc>
              <a:buFont typeface="Wingdings" panose="05000000000000000000" pitchFamily="2" charset="2"/>
              <a:buChar char="Ø"/>
            </a:pPr>
            <a:r>
              <a:rPr lang="zh-CN" altLang="en-US" sz="2800" dirty="0">
                <a:solidFill>
                  <a:schemeClr val="tx1">
                    <a:lumMod val="65000"/>
                    <a:lumOff val="35000"/>
                  </a:schemeClr>
                </a:solidFill>
                <a:latin typeface="+mn-ea"/>
              </a:rPr>
              <a:t>测试缺陷</a:t>
            </a:r>
            <a:endParaRPr lang="en-US" altLang="zh-CN" sz="2800" dirty="0">
              <a:solidFill>
                <a:schemeClr val="tx1">
                  <a:lumMod val="65000"/>
                  <a:lumOff val="35000"/>
                </a:schemeClr>
              </a:solidFill>
              <a:latin typeface="+mn-ea"/>
            </a:endParaRPr>
          </a:p>
          <a:p>
            <a:pPr marL="571500" indent="-571500">
              <a:lnSpc>
                <a:spcPct val="200000"/>
              </a:lnSpc>
              <a:buFont typeface="Wingdings" panose="05000000000000000000" pitchFamily="2" charset="2"/>
              <a:buChar char="Ø"/>
            </a:pPr>
            <a:r>
              <a:rPr lang="zh-CN" altLang="en-US" sz="2800" dirty="0">
                <a:solidFill>
                  <a:schemeClr val="tx1">
                    <a:lumMod val="65000"/>
                    <a:lumOff val="35000"/>
                  </a:schemeClr>
                </a:solidFill>
                <a:latin typeface="+mn-ea"/>
              </a:rPr>
              <a:t>测试报告</a:t>
            </a:r>
            <a:endParaRPr lang="en-US" altLang="zh-CN" sz="2800" dirty="0">
              <a:solidFill>
                <a:schemeClr val="tx1">
                  <a:lumMod val="65000"/>
                  <a:lumOff val="35000"/>
                </a:schemeClr>
              </a:solidFill>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缺陷状态</a:t>
            </a:r>
          </a:p>
        </p:txBody>
      </p:sp>
      <p:graphicFrame>
        <p:nvGraphicFramePr>
          <p:cNvPr id="4" name="表格 3"/>
          <p:cNvGraphicFramePr>
            <a:graphicFrameLocks noGrp="1"/>
          </p:cNvGraphicFramePr>
          <p:nvPr>
            <p:custDataLst>
              <p:tags r:id="rId1"/>
            </p:custDataLst>
          </p:nvPr>
        </p:nvGraphicFramePr>
        <p:xfrm>
          <a:off x="1847528" y="1700808"/>
          <a:ext cx="7949663" cy="3860583"/>
        </p:xfrm>
        <a:graphic>
          <a:graphicData uri="http://schemas.openxmlformats.org/drawingml/2006/table">
            <a:tbl>
              <a:tblPr/>
              <a:tblGrid>
                <a:gridCol w="1189147">
                  <a:extLst>
                    <a:ext uri="{9D8B030D-6E8A-4147-A177-3AD203B41FA5}">
                      <a16:colId xmlns:a16="http://schemas.microsoft.com/office/drawing/2014/main" val="20000"/>
                    </a:ext>
                  </a:extLst>
                </a:gridCol>
                <a:gridCol w="6760516">
                  <a:extLst>
                    <a:ext uri="{9D8B030D-6E8A-4147-A177-3AD203B41FA5}">
                      <a16:colId xmlns:a16="http://schemas.microsoft.com/office/drawing/2014/main" val="20001"/>
                    </a:ext>
                  </a:extLst>
                </a:gridCol>
              </a:tblGrid>
              <a:tr h="544279">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altLang="en-US" sz="1400" b="1" i="0" u="none" strike="noStrike" dirty="0">
                          <a:solidFill>
                            <a:srgbClr val="000000"/>
                          </a:solidFill>
                          <a:latin typeface="宋体" panose="02010600030101010101" pitchFamily="2" charset="-122"/>
                        </a:rPr>
                        <a:t>缺陷状态</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altLang="en-US" sz="1400" b="1" i="0" u="none" strike="noStrike" dirty="0">
                          <a:solidFill>
                            <a:srgbClr val="000000"/>
                          </a:solidFill>
                          <a:latin typeface="宋体" panose="02010600030101010101" pitchFamily="2" charset="-122"/>
                        </a:rPr>
                        <a:t>描述</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544279">
                <a:tc>
                  <a:txBody>
                    <a:bodyPr/>
                    <a:lstStyle/>
                    <a:p>
                      <a:pPr algn="l" fontAlgn="t"/>
                      <a:endParaRPr lang="en-US" sz="1400" b="0" i="0" u="none" strike="noStrike" dirty="0">
                        <a:solidFill>
                          <a:srgbClr val="000000"/>
                        </a:solidFill>
                        <a:latin typeface="Arial" panose="020B0604020202020204"/>
                      </a:endParaRPr>
                    </a:p>
                    <a:p>
                      <a:pPr algn="l" fontAlgn="t"/>
                      <a:r>
                        <a:rPr lang="en-US" sz="1400" b="0" i="0" u="none" strike="noStrike" dirty="0">
                          <a:solidFill>
                            <a:srgbClr val="000000"/>
                          </a:solidFill>
                          <a:latin typeface="Arial" panose="020B0604020202020204"/>
                        </a:rPr>
                        <a:t>New</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endParaRPr lang="en-US" altLang="zh-CN" sz="1400" b="0" i="0" u="none" strike="noStrike" dirty="0">
                        <a:solidFill>
                          <a:srgbClr val="000000"/>
                        </a:solidFill>
                        <a:latin typeface="Arial" panose="020B0604020202020204"/>
                      </a:endParaRPr>
                    </a:p>
                    <a:p>
                      <a:pPr algn="l" fontAlgn="t"/>
                      <a:r>
                        <a:rPr lang="zh-CN" altLang="en-US" sz="1400" b="0" i="0" u="none" strike="noStrike" dirty="0">
                          <a:solidFill>
                            <a:srgbClr val="000000"/>
                          </a:solidFill>
                          <a:latin typeface="Arial" panose="020B0604020202020204"/>
                        </a:rPr>
                        <a:t>测试中新报告的软件缺陷，等待分派</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94909">
                <a:tc>
                  <a:txBody>
                    <a:bodyPr/>
                    <a:lstStyle/>
                    <a:p>
                      <a:pPr algn="l" fontAlgn="t"/>
                      <a:endParaRPr lang="en-US" sz="1400" b="0" i="0" u="none" strike="noStrike" dirty="0">
                        <a:solidFill>
                          <a:srgbClr val="000000"/>
                        </a:solidFill>
                        <a:latin typeface="Arial" panose="020B0604020202020204"/>
                      </a:endParaRPr>
                    </a:p>
                    <a:p>
                      <a:pPr algn="l" fontAlgn="t"/>
                      <a:r>
                        <a:rPr lang="en-US" sz="1400" b="0" i="0" u="none" strike="noStrike" dirty="0">
                          <a:solidFill>
                            <a:srgbClr val="000000"/>
                          </a:solidFill>
                          <a:latin typeface="Arial" panose="020B0604020202020204"/>
                        </a:rPr>
                        <a:t>Open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endParaRPr lang="en-US" altLang="zh-CN" sz="1400" b="0" i="0" u="none" strike="noStrike" dirty="0">
                        <a:solidFill>
                          <a:srgbClr val="000000"/>
                        </a:solidFill>
                        <a:latin typeface="Arial" panose="020B0604020202020204"/>
                      </a:endParaRPr>
                    </a:p>
                    <a:p>
                      <a:pPr algn="l" fontAlgn="t"/>
                      <a:r>
                        <a:rPr lang="zh-CN" altLang="en-US" sz="1400" b="0" i="0" u="none" strike="noStrike" dirty="0">
                          <a:solidFill>
                            <a:srgbClr val="000000"/>
                          </a:solidFill>
                          <a:latin typeface="Arial" panose="020B0604020202020204"/>
                        </a:rPr>
                        <a:t>已确认的缺陷，等待开发人员修改</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4279">
                <a:tc>
                  <a:txBody>
                    <a:bodyPr/>
                    <a:lstStyle/>
                    <a:p>
                      <a:pPr algn="l" fontAlgn="t"/>
                      <a:endParaRPr lang="en-US" sz="1400" b="0" i="0" u="none" strike="noStrike" dirty="0">
                        <a:solidFill>
                          <a:srgbClr val="000000"/>
                        </a:solidFill>
                        <a:latin typeface="Arial" panose="020B0604020202020204"/>
                      </a:endParaRPr>
                    </a:p>
                    <a:p>
                      <a:pPr algn="l" fontAlgn="t"/>
                      <a:r>
                        <a:rPr lang="en-US" sz="1400" b="0" i="0" u="none" strike="noStrike" dirty="0">
                          <a:solidFill>
                            <a:srgbClr val="000000"/>
                          </a:solidFill>
                          <a:latin typeface="Arial" panose="020B0604020202020204"/>
                        </a:rPr>
                        <a:t>Fixed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endParaRPr lang="en-US" altLang="zh-CN" sz="1400" b="0" i="0" u="none" strike="noStrike" dirty="0">
                        <a:solidFill>
                          <a:srgbClr val="000000"/>
                        </a:solidFill>
                        <a:latin typeface="Arial" panose="020B0604020202020204"/>
                      </a:endParaRPr>
                    </a:p>
                    <a:p>
                      <a:pPr algn="l" fontAlgn="t"/>
                      <a:r>
                        <a:rPr lang="zh-CN" altLang="en-US" sz="1400" b="0" i="0" u="none" strike="noStrike" dirty="0">
                          <a:solidFill>
                            <a:srgbClr val="000000"/>
                          </a:solidFill>
                          <a:latin typeface="Arial" panose="020B0604020202020204"/>
                        </a:rPr>
                        <a:t>已经被开发人员修改的缺陷，等待测试人员校验</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4279">
                <a:tc>
                  <a:txBody>
                    <a:bodyPr/>
                    <a:lstStyle/>
                    <a:p>
                      <a:pPr algn="l" fontAlgn="t"/>
                      <a:endParaRPr lang="en-US" sz="1400" b="0" i="0" u="none" strike="noStrike" dirty="0">
                        <a:solidFill>
                          <a:srgbClr val="000000"/>
                        </a:solidFill>
                        <a:latin typeface="Arial" panose="020B0604020202020204"/>
                      </a:endParaRPr>
                    </a:p>
                    <a:p>
                      <a:pPr algn="l" fontAlgn="t"/>
                      <a:r>
                        <a:rPr lang="en-US" sz="1400" b="0" i="0" u="none" strike="noStrike" dirty="0">
                          <a:solidFill>
                            <a:srgbClr val="000000"/>
                          </a:solidFill>
                          <a:latin typeface="Arial" panose="020B0604020202020204"/>
                        </a:rPr>
                        <a:t>Rejected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endParaRPr lang="en-US" altLang="zh-CN" sz="1400" b="0" i="0" u="none" strike="noStrike" dirty="0">
                        <a:solidFill>
                          <a:srgbClr val="000000"/>
                        </a:solidFill>
                        <a:latin typeface="Arial" panose="020B0604020202020204"/>
                      </a:endParaRPr>
                    </a:p>
                    <a:p>
                      <a:pPr algn="l" fontAlgn="t"/>
                      <a:r>
                        <a:rPr lang="zh-CN" altLang="en-US" sz="1400" b="0" i="0" u="none" strike="noStrike" dirty="0">
                          <a:solidFill>
                            <a:srgbClr val="000000"/>
                          </a:solidFill>
                          <a:latin typeface="Arial" panose="020B0604020202020204"/>
                        </a:rPr>
                        <a:t>不是缺陷或不需要修复</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44279">
                <a:tc>
                  <a:txBody>
                    <a:bodyPr/>
                    <a:lstStyle/>
                    <a:p>
                      <a:pPr algn="l" fontAlgn="t"/>
                      <a:endParaRPr lang="en-US" sz="1400" b="0" i="0" u="none" strike="noStrike" dirty="0">
                        <a:solidFill>
                          <a:srgbClr val="000000"/>
                        </a:solidFill>
                        <a:latin typeface="Arial" panose="020B0604020202020204"/>
                      </a:endParaRPr>
                    </a:p>
                    <a:p>
                      <a:pPr algn="l" fontAlgn="t"/>
                      <a:r>
                        <a:rPr lang="en-US" sz="1400" b="0" i="0" u="none" strike="noStrike" dirty="0">
                          <a:solidFill>
                            <a:srgbClr val="000000"/>
                          </a:solidFill>
                          <a:latin typeface="Arial" panose="020B0604020202020204"/>
                        </a:rPr>
                        <a:t>Reopen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endParaRPr lang="en-US" altLang="zh-CN" sz="1400" b="0" i="0" u="none" strike="noStrike" dirty="0">
                        <a:solidFill>
                          <a:srgbClr val="000000"/>
                        </a:solidFill>
                        <a:latin typeface="Arial" panose="020B0604020202020204"/>
                      </a:endParaRPr>
                    </a:p>
                    <a:p>
                      <a:pPr algn="l" fontAlgn="t"/>
                      <a:r>
                        <a:rPr lang="zh-CN" altLang="en-US" sz="1400" b="0" i="0" u="none" strike="noStrike" dirty="0">
                          <a:solidFill>
                            <a:srgbClr val="000000"/>
                          </a:solidFill>
                          <a:latin typeface="Arial" panose="020B0604020202020204"/>
                        </a:rPr>
                        <a:t>没有修复，重新打开返回开发人员</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44279">
                <a:tc>
                  <a:txBody>
                    <a:bodyPr/>
                    <a:lstStyle/>
                    <a:p>
                      <a:pPr algn="l" fontAlgn="t"/>
                      <a:endParaRPr lang="en-US" sz="1400" b="0" i="0" u="none" strike="noStrike" dirty="0">
                        <a:solidFill>
                          <a:srgbClr val="000000"/>
                        </a:solidFill>
                        <a:latin typeface="Arial" panose="020B0604020202020204"/>
                      </a:endParaRPr>
                    </a:p>
                    <a:p>
                      <a:pPr algn="l" fontAlgn="t"/>
                      <a:r>
                        <a:rPr lang="en-US" sz="1400" b="0" i="0" u="none" strike="noStrike" dirty="0">
                          <a:solidFill>
                            <a:srgbClr val="000000"/>
                          </a:solidFill>
                          <a:latin typeface="Arial" panose="020B0604020202020204"/>
                        </a:rPr>
                        <a:t>Closed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endParaRPr lang="en-US" altLang="zh-CN" sz="1400" b="0" i="0" u="none" strike="noStrike" dirty="0">
                        <a:solidFill>
                          <a:srgbClr val="000000"/>
                        </a:solidFill>
                        <a:latin typeface="宋体" panose="02010600030101010101" pitchFamily="2" charset="-122"/>
                      </a:endParaRPr>
                    </a:p>
                    <a:p>
                      <a:pPr algn="l" fontAlgn="t"/>
                      <a:r>
                        <a:rPr lang="zh-CN" altLang="en-US" sz="1400" b="0" i="0" u="none" strike="noStrike" dirty="0">
                          <a:solidFill>
                            <a:srgbClr val="000000"/>
                          </a:solidFill>
                          <a:latin typeface="宋体" panose="02010600030101010101" pitchFamily="2" charset="-122"/>
                        </a:rPr>
                        <a:t>已经被测试人员确认得到正确修复，可以关闭</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缺陷等级</a:t>
            </a:r>
          </a:p>
        </p:txBody>
      </p:sp>
      <p:graphicFrame>
        <p:nvGraphicFramePr>
          <p:cNvPr id="4" name="表格 3"/>
          <p:cNvGraphicFramePr>
            <a:graphicFrameLocks noGrp="1"/>
          </p:cNvGraphicFramePr>
          <p:nvPr>
            <p:custDataLst>
              <p:tags r:id="rId1"/>
            </p:custDataLst>
          </p:nvPr>
        </p:nvGraphicFramePr>
        <p:xfrm>
          <a:off x="1474388" y="1876217"/>
          <a:ext cx="8582051" cy="3785388"/>
        </p:xfrm>
        <a:graphic>
          <a:graphicData uri="http://schemas.openxmlformats.org/drawingml/2006/table">
            <a:tbl>
              <a:tblPr/>
              <a:tblGrid>
                <a:gridCol w="1611323">
                  <a:extLst>
                    <a:ext uri="{9D8B030D-6E8A-4147-A177-3AD203B41FA5}">
                      <a16:colId xmlns:a16="http://schemas.microsoft.com/office/drawing/2014/main" val="20000"/>
                    </a:ext>
                  </a:extLst>
                </a:gridCol>
                <a:gridCol w="6970728">
                  <a:extLst>
                    <a:ext uri="{9D8B030D-6E8A-4147-A177-3AD203B41FA5}">
                      <a16:colId xmlns:a16="http://schemas.microsoft.com/office/drawing/2014/main" val="20001"/>
                    </a:ext>
                  </a:extLst>
                </a:gridCol>
              </a:tblGrid>
              <a:tr h="749300">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altLang="en-US" sz="1400" b="1" i="0" u="none" strike="noStrike" dirty="0">
                          <a:solidFill>
                            <a:srgbClr val="000000"/>
                          </a:solidFill>
                          <a:latin typeface="宋体" panose="02010600030101010101" pitchFamily="2" charset="-122"/>
                        </a:rPr>
                        <a:t>缺陷严重程度</a:t>
                      </a:r>
                    </a:p>
                  </a:txBody>
                  <a:tcPr marL="9331" marR="9331" marT="93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altLang="en-US" sz="1400" b="1" i="0" u="none" strike="noStrike" dirty="0">
                          <a:solidFill>
                            <a:srgbClr val="000000"/>
                          </a:solidFill>
                          <a:latin typeface="宋体" panose="02010600030101010101" pitchFamily="2" charset="-122"/>
                        </a:rPr>
                        <a:t>描述</a:t>
                      </a:r>
                    </a:p>
                  </a:txBody>
                  <a:tcPr marL="9331" marR="9331" marT="93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749121">
                <a:tc>
                  <a:txBody>
                    <a:bodyPr/>
                    <a:lstStyle/>
                    <a:p>
                      <a:pPr algn="l" fontAlgn="t"/>
                      <a:r>
                        <a:rPr lang="en-US" altLang="zh-CN" sz="1400" b="0" i="0" u="none" strike="noStrike" baseline="0" dirty="0">
                          <a:solidFill>
                            <a:srgbClr val="000000"/>
                          </a:solidFill>
                          <a:latin typeface="宋体" panose="02010600030101010101" pitchFamily="2" charset="-122"/>
                        </a:rPr>
                        <a:t>  </a:t>
                      </a:r>
                    </a:p>
                    <a:p>
                      <a:pPr algn="l" fontAlgn="t"/>
                      <a:r>
                        <a:rPr lang="zh-CN" altLang="en-US" sz="1400" b="0" i="0" u="none" strike="noStrike" dirty="0">
                          <a:solidFill>
                            <a:srgbClr val="000000"/>
                          </a:solidFill>
                          <a:latin typeface="宋体" panose="02010600030101010101" pitchFamily="2" charset="-122"/>
                        </a:rPr>
                        <a:t>  致命</a:t>
                      </a:r>
                    </a:p>
                  </a:txBody>
                  <a:tcPr marL="9331" marR="9331" marT="93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endParaRPr lang="en-US" altLang="zh-CN" sz="1400" b="0" i="0" u="none" strike="noStrike" dirty="0">
                        <a:solidFill>
                          <a:srgbClr val="000000"/>
                        </a:solidFill>
                        <a:latin typeface="宋体" panose="02010600030101010101" pitchFamily="2" charset="-122"/>
                      </a:endParaRPr>
                    </a:p>
                    <a:p>
                      <a:pPr algn="l" fontAlgn="t"/>
                      <a:r>
                        <a:rPr lang="zh-CN" altLang="en-US" sz="1400" b="0" i="0" u="none" strike="noStrike" dirty="0">
                          <a:solidFill>
                            <a:srgbClr val="000000"/>
                          </a:solidFill>
                          <a:latin typeface="宋体" panose="02010600030101010101" pitchFamily="2" charset="-122"/>
                        </a:rPr>
                        <a:t>软件无法运行，或者软件的主要功能丧失，或者很大可能性会造成严重不良后果</a:t>
                      </a:r>
                      <a:r>
                        <a:rPr lang="zh-CN" altLang="en-US" sz="1400" b="0" i="0" u="none" strike="noStrike" dirty="0">
                          <a:solidFill>
                            <a:srgbClr val="000000"/>
                          </a:solidFill>
                          <a:latin typeface="Constantia" panose="02030602050306030303"/>
                        </a:rPr>
                        <a:t> </a:t>
                      </a:r>
                      <a:endParaRPr lang="zh-CN" altLang="en-US" sz="1400" b="0" i="0" u="none" strike="noStrike" dirty="0">
                        <a:solidFill>
                          <a:srgbClr val="000000"/>
                        </a:solidFill>
                        <a:latin typeface="Arial" panose="020B0604020202020204"/>
                      </a:endParaRPr>
                    </a:p>
                  </a:txBody>
                  <a:tcPr marL="9331" marR="9331" marT="93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8546">
                <a:tc>
                  <a:txBody>
                    <a:bodyPr/>
                    <a:lstStyle/>
                    <a:p>
                      <a:pPr algn="l" fontAlgn="t"/>
                      <a:r>
                        <a:rPr lang="en-US" altLang="zh-CN" sz="1400" b="0" i="0" u="none" strike="noStrike" baseline="0" dirty="0">
                          <a:solidFill>
                            <a:srgbClr val="000000"/>
                          </a:solidFill>
                          <a:latin typeface="Arial" panose="020B0604020202020204"/>
                        </a:rPr>
                        <a:t>   </a:t>
                      </a:r>
                    </a:p>
                    <a:p>
                      <a:pPr algn="l" fontAlgn="t"/>
                      <a:r>
                        <a:rPr lang="en-US" altLang="zh-CN" sz="1400" b="0" i="0" u="none" strike="noStrike" baseline="0" dirty="0">
                          <a:solidFill>
                            <a:srgbClr val="000000"/>
                          </a:solidFill>
                          <a:latin typeface="Arial" panose="020B0604020202020204"/>
                        </a:rPr>
                        <a:t>   </a:t>
                      </a:r>
                      <a:r>
                        <a:rPr lang="zh-CN" altLang="en-US" sz="1400" b="0" i="0" u="none" strike="noStrike" dirty="0">
                          <a:solidFill>
                            <a:srgbClr val="000000"/>
                          </a:solidFill>
                          <a:latin typeface="宋体" panose="02010600030101010101" pitchFamily="2" charset="-122"/>
                        </a:rPr>
                        <a:t>严重</a:t>
                      </a:r>
                      <a:endParaRPr lang="zh-CN" altLang="en-US" sz="1400" b="0" i="0" u="none" strike="noStrike" dirty="0">
                        <a:solidFill>
                          <a:srgbClr val="000000"/>
                        </a:solidFill>
                        <a:latin typeface="Arial" panose="020B0604020202020204"/>
                      </a:endParaRPr>
                    </a:p>
                  </a:txBody>
                  <a:tcPr marL="9331" marR="9331" marT="93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altLang="en-US" sz="1400" b="0" i="0" u="none" strike="noStrike" dirty="0">
                          <a:solidFill>
                            <a:schemeClr val="accent4"/>
                          </a:solidFill>
                          <a:latin typeface="Arial" panose="020B0604020202020204"/>
                        </a:rPr>
                        <a:t></a:t>
                      </a:r>
                      <a:endParaRPr lang="en-US" altLang="zh-CN" sz="1400" b="0" i="0" u="none" strike="noStrike" dirty="0">
                        <a:solidFill>
                          <a:schemeClr val="accent4"/>
                        </a:solidFill>
                        <a:latin typeface="Arial" panose="020B0604020202020204"/>
                      </a:endParaRPr>
                    </a:p>
                    <a:p>
                      <a:pPr algn="l" fontAlgn="t"/>
                      <a:r>
                        <a:rPr lang="zh-CN" altLang="en-US" sz="1400" b="0" i="0" u="none" strike="noStrike" dirty="0">
                          <a:solidFill>
                            <a:srgbClr val="000000"/>
                          </a:solidFill>
                          <a:latin typeface="宋体" panose="02010600030101010101" pitchFamily="2" charset="-122"/>
                        </a:rPr>
                        <a:t>软件的次要功能丧失，或者主要功能在一些特定情况下会出错</a:t>
                      </a:r>
                      <a:r>
                        <a:rPr lang="zh-CN" altLang="en-US" sz="1400" b="0" i="0" u="none" strike="noStrike" dirty="0">
                          <a:solidFill>
                            <a:srgbClr val="000000"/>
                          </a:solidFill>
                          <a:latin typeface="Constantia" panose="02030602050306030303"/>
                        </a:rPr>
                        <a:t> </a:t>
                      </a:r>
                      <a:r>
                        <a:rPr lang="zh-CN" altLang="en-US" sz="1400" b="0" i="0" u="none" strike="noStrike" dirty="0">
                          <a:solidFill>
                            <a:srgbClr val="000000"/>
                          </a:solidFill>
                          <a:latin typeface="宋体" panose="02010600030101010101" pitchFamily="2" charset="-122"/>
                        </a:rPr>
                        <a:t>，比如金额计算等</a:t>
                      </a:r>
                      <a:endParaRPr lang="zh-CN" altLang="en-US" sz="1400" b="0" i="0" u="none" strike="noStrike" dirty="0">
                        <a:solidFill>
                          <a:srgbClr val="000000"/>
                        </a:solidFill>
                        <a:latin typeface="Arial" panose="020B0604020202020204"/>
                      </a:endParaRPr>
                    </a:p>
                  </a:txBody>
                  <a:tcPr marL="9331" marR="9331" marT="93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9121">
                <a:tc>
                  <a:txBody>
                    <a:bodyPr/>
                    <a:lstStyle/>
                    <a:p>
                      <a:pPr algn="l" fontAlgn="t"/>
                      <a:r>
                        <a:rPr lang="zh-CN" altLang="en-US" sz="1400" b="0" i="0" u="none" strike="noStrike" baseline="0" dirty="0">
                          <a:solidFill>
                            <a:srgbClr val="000000"/>
                          </a:solidFill>
                          <a:latin typeface="宋体" panose="02010600030101010101" pitchFamily="2" charset="-122"/>
                        </a:rPr>
                        <a:t>  </a:t>
                      </a:r>
                      <a:endParaRPr lang="en-US" altLang="zh-CN" sz="1400" b="0" i="0" u="none" strike="noStrike" baseline="0" dirty="0">
                        <a:solidFill>
                          <a:srgbClr val="000000"/>
                        </a:solidFill>
                        <a:latin typeface="宋体" panose="02010600030101010101" pitchFamily="2" charset="-122"/>
                      </a:endParaRPr>
                    </a:p>
                    <a:p>
                      <a:pPr algn="l" fontAlgn="t"/>
                      <a:r>
                        <a:rPr lang="en-US" altLang="zh-CN" sz="1400" b="0" i="0" u="none" strike="noStrike" baseline="0" dirty="0">
                          <a:solidFill>
                            <a:srgbClr val="000000"/>
                          </a:solidFill>
                          <a:latin typeface="宋体" panose="02010600030101010101" pitchFamily="2" charset="-122"/>
                        </a:rPr>
                        <a:t>  </a:t>
                      </a:r>
                      <a:r>
                        <a:rPr lang="zh-CN" altLang="en-US" sz="1400" b="0" i="0" u="none" strike="noStrike" dirty="0">
                          <a:solidFill>
                            <a:srgbClr val="000000"/>
                          </a:solidFill>
                          <a:latin typeface="宋体" panose="02010600030101010101" pitchFamily="2" charset="-122"/>
                        </a:rPr>
                        <a:t>一般</a:t>
                      </a:r>
                      <a:endParaRPr lang="zh-CN" altLang="en-US" sz="1400" b="0" i="0" u="none" strike="noStrike" dirty="0">
                        <a:solidFill>
                          <a:srgbClr val="000000"/>
                        </a:solidFill>
                        <a:latin typeface="Arial" panose="020B0604020202020204"/>
                      </a:endParaRPr>
                    </a:p>
                  </a:txBody>
                  <a:tcPr marL="9331" marR="9331" marT="93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altLang="en-US" sz="1400" b="0" i="0" u="none" strike="noStrike" dirty="0">
                          <a:solidFill>
                            <a:srgbClr val="000000"/>
                          </a:solidFill>
                          <a:latin typeface="宋体" panose="02010600030101010101" pitchFamily="2" charset="-122"/>
                        </a:rPr>
                        <a:t></a:t>
                      </a:r>
                      <a:endParaRPr lang="en-US" altLang="zh-CN" sz="1400" b="0" i="0" u="none" strike="noStrike" dirty="0">
                        <a:solidFill>
                          <a:srgbClr val="000000"/>
                        </a:solidFill>
                        <a:latin typeface="宋体" panose="02010600030101010101" pitchFamily="2" charset="-122"/>
                      </a:endParaRPr>
                    </a:p>
                    <a:p>
                      <a:pPr algn="l" fontAlgn="t"/>
                      <a:r>
                        <a:rPr lang="zh-CN" altLang="en-US" sz="1400" b="0" i="0" u="none" strike="noStrike" dirty="0">
                          <a:solidFill>
                            <a:srgbClr val="000000"/>
                          </a:solidFill>
                          <a:latin typeface="宋体" panose="02010600030101010101" pitchFamily="2" charset="-122"/>
                        </a:rPr>
                        <a:t>软件在某些情况下会出错，但是造成的后果影响不大 </a:t>
                      </a:r>
                    </a:p>
                  </a:txBody>
                  <a:tcPr marL="9331" marR="9331" marT="93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49300">
                <a:tc>
                  <a:txBody>
                    <a:bodyPr/>
                    <a:lstStyle/>
                    <a:p>
                      <a:pPr algn="l" fontAlgn="t"/>
                      <a:r>
                        <a:rPr lang="zh-CN" altLang="en-US" sz="1400" b="0" i="0" u="none" strike="noStrike" baseline="0" dirty="0">
                          <a:solidFill>
                            <a:srgbClr val="000000"/>
                          </a:solidFill>
                          <a:latin typeface="宋体" panose="02010600030101010101" pitchFamily="2" charset="-122"/>
                        </a:rPr>
                        <a:t>  </a:t>
                      </a:r>
                      <a:endParaRPr lang="en-US" altLang="zh-CN" sz="1400" b="0" i="0" u="none" strike="noStrike" baseline="0" dirty="0">
                        <a:solidFill>
                          <a:srgbClr val="000000"/>
                        </a:solidFill>
                        <a:latin typeface="宋体" panose="02010600030101010101" pitchFamily="2" charset="-122"/>
                      </a:endParaRPr>
                    </a:p>
                    <a:p>
                      <a:pPr algn="l" fontAlgn="t"/>
                      <a:r>
                        <a:rPr lang="en-US" altLang="zh-CN" sz="1400" b="0" i="0" u="none" strike="noStrike" baseline="0" dirty="0">
                          <a:solidFill>
                            <a:srgbClr val="000000"/>
                          </a:solidFill>
                          <a:latin typeface="宋体" panose="02010600030101010101" pitchFamily="2" charset="-122"/>
                        </a:rPr>
                        <a:t>  </a:t>
                      </a:r>
                      <a:r>
                        <a:rPr lang="zh-CN" altLang="en-US" sz="1400" b="0" i="0" u="none" strike="noStrike" dirty="0">
                          <a:solidFill>
                            <a:srgbClr val="000000"/>
                          </a:solidFill>
                          <a:latin typeface="宋体" panose="02010600030101010101" pitchFamily="2" charset="-122"/>
                        </a:rPr>
                        <a:t>轻微</a:t>
                      </a:r>
                      <a:endParaRPr lang="zh-CN" altLang="en-US" sz="1400" b="0" i="0" u="none" strike="noStrike" dirty="0">
                        <a:solidFill>
                          <a:srgbClr val="000000"/>
                        </a:solidFill>
                        <a:latin typeface="Arial" panose="020B0604020202020204"/>
                      </a:endParaRPr>
                    </a:p>
                  </a:txBody>
                  <a:tcPr marL="9331" marR="9331" marT="93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endParaRPr lang="en-US" altLang="zh-CN" sz="1400" b="0" i="0" u="none" strike="noStrike" dirty="0">
                        <a:solidFill>
                          <a:srgbClr val="000000"/>
                        </a:solidFill>
                        <a:latin typeface="宋体" panose="02010600030101010101" pitchFamily="2" charset="-122"/>
                      </a:endParaRPr>
                    </a:p>
                    <a:p>
                      <a:pPr algn="l" fontAlgn="t"/>
                      <a:r>
                        <a:rPr lang="zh-CN" altLang="en-US" sz="1400" b="0" i="0" u="none" strike="noStrike" dirty="0">
                          <a:solidFill>
                            <a:srgbClr val="000000"/>
                          </a:solidFill>
                          <a:latin typeface="宋体" panose="02010600030101010101" pitchFamily="2" charset="-122"/>
                        </a:rPr>
                        <a:t>在某些情况下会出错，但是造成的后果影响很小</a:t>
                      </a:r>
                    </a:p>
                  </a:txBody>
                  <a:tcPr marL="9331" marR="9331" marT="933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缺陷单案例</a:t>
            </a:r>
          </a:p>
        </p:txBody>
      </p:sp>
      <p:pic>
        <p:nvPicPr>
          <p:cNvPr id="4" name="Picture 2"/>
          <p:cNvPicPr>
            <a:picLocks noChangeAspect="1" noChangeArrowheads="1"/>
          </p:cNvPicPr>
          <p:nvPr/>
        </p:nvPicPr>
        <p:blipFill>
          <a:blip r:embed="rId2" cstate="print"/>
          <a:srcRect/>
          <a:stretch>
            <a:fillRect/>
          </a:stretch>
        </p:blipFill>
        <p:spPr bwMode="auto">
          <a:xfrm>
            <a:off x="1271464" y="1052736"/>
            <a:ext cx="9144000" cy="500066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E001B-E01B-41C8-B01C-9204FD6C3DBB}"/>
              </a:ext>
            </a:extLst>
          </p:cNvPr>
          <p:cNvSpPr>
            <a:spLocks noGrp="1"/>
          </p:cNvSpPr>
          <p:nvPr>
            <p:ph type="title"/>
          </p:nvPr>
        </p:nvSpPr>
        <p:spPr/>
        <p:txBody>
          <a:bodyPr/>
          <a:lstStyle/>
          <a:p>
            <a:r>
              <a:rPr lang="zh-CN" altLang="en-US" dirty="0"/>
              <a:t>测试报告</a:t>
            </a:r>
          </a:p>
        </p:txBody>
      </p:sp>
      <p:sp>
        <p:nvSpPr>
          <p:cNvPr id="3" name="内容占位符 2">
            <a:extLst>
              <a:ext uri="{FF2B5EF4-FFF2-40B4-BE49-F238E27FC236}">
                <a16:creationId xmlns:a16="http://schemas.microsoft.com/office/drawing/2014/main" id="{81AA6F0F-61EF-4B36-B758-9404F6F1369F}"/>
              </a:ext>
            </a:extLst>
          </p:cNvPr>
          <p:cNvSpPr>
            <a:spLocks noGrp="1"/>
          </p:cNvSpPr>
          <p:nvPr>
            <p:ph idx="1"/>
          </p:nvPr>
        </p:nvSpPr>
        <p:spPr>
          <a:xfrm>
            <a:off x="839416" y="1267054"/>
            <a:ext cx="10945216" cy="4466202"/>
          </a:xfrm>
        </p:spPr>
        <p:txBody>
          <a:bodyPr>
            <a:normAutofit/>
          </a:bodyPr>
          <a:lstStyle/>
          <a:p>
            <a:r>
              <a:rPr lang="zh-CN" altLang="en-US" sz="2800" dirty="0">
                <a:latin typeface="+mn-ea"/>
              </a:rPr>
              <a:t>什么是软件测试报告？</a:t>
            </a:r>
            <a:endParaRPr lang="en-US" altLang="zh-CN" sz="2800" dirty="0">
              <a:latin typeface="+mn-ea"/>
            </a:endParaRPr>
          </a:p>
          <a:p>
            <a:pPr marL="457200" lvl="1" indent="0">
              <a:lnSpc>
                <a:spcPct val="150000"/>
              </a:lnSpc>
              <a:buNone/>
            </a:pPr>
            <a:r>
              <a:rPr lang="zh-CN" altLang="en-US" sz="2400" dirty="0"/>
              <a:t>软件测试报告是测试人员在完成整个系统测试工作后必须要撰写的一份文档，这份文档反映了测试过程和测试结果，是对阶段性测试任务的总结。</a:t>
            </a:r>
            <a:endParaRPr lang="en-US" altLang="zh-CN" sz="2400" dirty="0">
              <a:latin typeface="+mn-ea"/>
            </a:endParaRPr>
          </a:p>
          <a:p>
            <a:r>
              <a:rPr lang="zh-CN" altLang="en-US" sz="2800" dirty="0">
                <a:latin typeface="+mn-ea"/>
              </a:rPr>
              <a:t>测试报告有什么作用？</a:t>
            </a:r>
            <a:endParaRPr lang="en-US" altLang="zh-CN" sz="2800" dirty="0">
              <a:latin typeface="+mn-ea"/>
            </a:endParaRPr>
          </a:p>
          <a:p>
            <a:pPr marL="0" indent="0">
              <a:lnSpc>
                <a:spcPct val="150000"/>
              </a:lnSpc>
              <a:buNone/>
            </a:pPr>
            <a:r>
              <a:rPr lang="zh-CN" altLang="en-US" sz="2400" dirty="0"/>
              <a:t>      </a:t>
            </a:r>
            <a:r>
              <a:rPr lang="en-US" altLang="zh-CN" sz="2400" dirty="0"/>
              <a:t>1</a:t>
            </a:r>
            <a:r>
              <a:rPr lang="zh-CN" altLang="en-US" sz="2400" dirty="0"/>
              <a:t>、通过测试报告可以评估项目的当前状态和产品质量。</a:t>
            </a:r>
            <a:endParaRPr lang="en-US" altLang="zh-CN" sz="2400" dirty="0"/>
          </a:p>
          <a:p>
            <a:pPr marL="0" indent="0">
              <a:lnSpc>
                <a:spcPct val="150000"/>
              </a:lnSpc>
              <a:buNone/>
            </a:pPr>
            <a:r>
              <a:rPr lang="en-US" altLang="zh-CN" sz="2400" dirty="0"/>
              <a:t>      2</a:t>
            </a:r>
            <a:r>
              <a:rPr lang="zh-CN" altLang="en-US" sz="2400" dirty="0"/>
              <a:t>、测试报告是确定产品是否准备好发布的最终文件。</a:t>
            </a:r>
            <a:endParaRPr lang="en-US" altLang="zh-CN" sz="2400" dirty="0"/>
          </a:p>
        </p:txBody>
      </p:sp>
    </p:spTree>
    <p:extLst>
      <p:ext uri="{BB962C8B-B14F-4D97-AF65-F5344CB8AC3E}">
        <p14:creationId xmlns:p14="http://schemas.microsoft.com/office/powerpoint/2010/main" val="250727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测试报告</a:t>
            </a:r>
            <a:r>
              <a:rPr lang="en-US" altLang="zh-CN" dirty="0"/>
              <a:t>—</a:t>
            </a:r>
            <a:r>
              <a:rPr lang="zh-CN" altLang="en-US" dirty="0"/>
              <a:t>人力投入</a:t>
            </a:r>
          </a:p>
        </p:txBody>
      </p:sp>
      <p:graphicFrame>
        <p:nvGraphicFramePr>
          <p:cNvPr id="4" name="表格 3"/>
          <p:cNvGraphicFramePr>
            <a:graphicFrameLocks noGrp="1"/>
          </p:cNvGraphicFramePr>
          <p:nvPr/>
        </p:nvGraphicFramePr>
        <p:xfrm>
          <a:off x="1991544" y="1988840"/>
          <a:ext cx="7983061" cy="3088365"/>
        </p:xfrm>
        <a:graphic>
          <a:graphicData uri="http://schemas.openxmlformats.org/drawingml/2006/table">
            <a:tbl>
              <a:tblPr/>
              <a:tblGrid>
                <a:gridCol w="2211868">
                  <a:extLst>
                    <a:ext uri="{9D8B030D-6E8A-4147-A177-3AD203B41FA5}">
                      <a16:colId xmlns:a16="http://schemas.microsoft.com/office/drawing/2014/main" val="20000"/>
                    </a:ext>
                  </a:extLst>
                </a:gridCol>
                <a:gridCol w="2389833">
                  <a:extLst>
                    <a:ext uri="{9D8B030D-6E8A-4147-A177-3AD203B41FA5}">
                      <a16:colId xmlns:a16="http://schemas.microsoft.com/office/drawing/2014/main" val="20001"/>
                    </a:ext>
                  </a:extLst>
                </a:gridCol>
                <a:gridCol w="3381360">
                  <a:extLst>
                    <a:ext uri="{9D8B030D-6E8A-4147-A177-3AD203B41FA5}">
                      <a16:colId xmlns:a16="http://schemas.microsoft.com/office/drawing/2014/main" val="20002"/>
                    </a:ext>
                  </a:extLst>
                </a:gridCol>
              </a:tblGrid>
              <a:tr h="982661">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投入项</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测试人员</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工作量（人天）</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533445">
                <a:tc>
                  <a:txBody>
                    <a:bodyPr/>
                    <a:lstStyle/>
                    <a:p>
                      <a:pPr algn="just" fontAlgn="t"/>
                      <a:endParaRPr lang="en-US" altLang="zh-CN" sz="1400" b="0" i="0" u="none" strike="noStrike" dirty="0">
                        <a:solidFill>
                          <a:srgbClr val="000000"/>
                        </a:solidFill>
                        <a:latin typeface="宋体" panose="02010600030101010101" pitchFamily="2" charset="-122"/>
                      </a:endParaRPr>
                    </a:p>
                    <a:p>
                      <a:pPr algn="just" fontAlgn="t"/>
                      <a:r>
                        <a:rPr lang="zh-CN" sz="1400" b="0" i="0" u="none" strike="noStrike" dirty="0">
                          <a:solidFill>
                            <a:srgbClr val="000000"/>
                          </a:solidFill>
                          <a:latin typeface="宋体" panose="02010600030101010101" pitchFamily="2" charset="-122"/>
                        </a:rPr>
                        <a:t>测试用例维护</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sz="1400" b="0" i="0" u="none" strike="noStrike" dirty="0">
                        <a:solidFill>
                          <a:srgbClr val="000000"/>
                        </a:solidFill>
                        <a:latin typeface="Times New Roman" panose="02020603050405020304"/>
                      </a:endParaRPr>
                    </a:p>
                    <a:p>
                      <a:pPr algn="just" fontAlgn="t"/>
                      <a:r>
                        <a:rPr lang="en-US" sz="1400" b="0" i="0" u="none" strike="noStrike" dirty="0">
                          <a:solidFill>
                            <a:srgbClr val="000000"/>
                          </a:solidFill>
                          <a:latin typeface="Times New Roman" panose="02020603050405020304"/>
                        </a:rPr>
                        <a:t>XXX</a:t>
                      </a:r>
                      <a:endParaRPr lang="zh-CN" sz="1400" b="0" i="0" u="none" strike="noStrike" dirty="0">
                        <a:solidFill>
                          <a:srgbClr val="000000"/>
                        </a:solidFill>
                        <a:latin typeface="Times New Roman" panose="020206030504050203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sz="1400" b="0" i="0" u="none" strike="noStrike" dirty="0">
                        <a:solidFill>
                          <a:srgbClr val="000000"/>
                        </a:solidFill>
                        <a:latin typeface="Times New Roman" panose="02020603050405020304"/>
                      </a:endParaRPr>
                    </a:p>
                    <a:p>
                      <a:pPr algn="just" fontAlgn="t"/>
                      <a:r>
                        <a:rPr lang="en-US" sz="1400" b="0" i="0" u="none" strike="noStrike" dirty="0">
                          <a:solidFill>
                            <a:srgbClr val="000000"/>
                          </a:solidFill>
                          <a:latin typeface="Times New Roman" panose="02020603050405020304"/>
                        </a:rPr>
                        <a:t>1</a:t>
                      </a:r>
                      <a:r>
                        <a:rPr lang="en-US" sz="1400" b="0" i="0" u="none" strike="noStrike" dirty="0">
                          <a:solidFill>
                            <a:srgbClr val="000000"/>
                          </a:solidFill>
                          <a:latin typeface="宋体" panose="02010600030101010101" pitchFamily="2" charset="-122"/>
                        </a:rPr>
                        <a:t>天</a:t>
                      </a:r>
                      <a:r>
                        <a:rPr lang="en-US" sz="1400" b="0" i="0" u="none" strike="noStrike" dirty="0">
                          <a:solidFill>
                            <a:srgbClr val="000000"/>
                          </a:solidFill>
                          <a:latin typeface="Times New Roman" panose="02020603050405020304"/>
                        </a:rPr>
                        <a:t>/</a:t>
                      </a:r>
                      <a:r>
                        <a:rPr lang="en-US" sz="1400" b="0" i="0" u="none" strike="noStrike" dirty="0">
                          <a:solidFill>
                            <a:srgbClr val="000000"/>
                          </a:solidFill>
                          <a:latin typeface="宋体" panose="02010600030101010101" pitchFamily="2" charset="-122"/>
                        </a:rPr>
                        <a:t>人</a:t>
                      </a:r>
                      <a:endParaRPr lang="zh-CN" sz="1400" b="0" i="0" u="none" strike="noStrike" dirty="0">
                        <a:solidFill>
                          <a:srgbClr val="000000"/>
                        </a:solidFill>
                        <a:latin typeface="Times New Roman" panose="020206030504050203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8814">
                <a:tc>
                  <a:txBody>
                    <a:bodyPr/>
                    <a:lstStyle/>
                    <a:p>
                      <a:pPr algn="just" fontAlgn="t"/>
                      <a:endParaRPr lang="en-US" altLang="zh-CN" sz="1400" b="0" i="0" u="none" strike="noStrike" dirty="0">
                        <a:solidFill>
                          <a:srgbClr val="000000"/>
                        </a:solidFill>
                        <a:latin typeface="宋体" panose="02010600030101010101" pitchFamily="2" charset="-122"/>
                      </a:endParaRPr>
                    </a:p>
                    <a:p>
                      <a:pPr algn="just" fontAlgn="t"/>
                      <a:endParaRPr lang="en-US" altLang="zh-CN" sz="1400" b="0" i="0" u="none" strike="noStrike" dirty="0">
                        <a:solidFill>
                          <a:srgbClr val="000000"/>
                        </a:solidFill>
                        <a:latin typeface="宋体" panose="02010600030101010101" pitchFamily="2" charset="-122"/>
                      </a:endParaRPr>
                    </a:p>
                    <a:p>
                      <a:pPr algn="just" fontAlgn="t"/>
                      <a:r>
                        <a:rPr lang="zh-CN" sz="1400" b="0" i="0" u="none" strike="noStrike" dirty="0">
                          <a:solidFill>
                            <a:srgbClr val="000000"/>
                          </a:solidFill>
                          <a:latin typeface="宋体" panose="02010600030101010101" pitchFamily="2" charset="-122"/>
                        </a:rPr>
                        <a:t>测试执行</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sz="1400" b="0" i="0" u="none" strike="noStrike" dirty="0">
                        <a:solidFill>
                          <a:srgbClr val="000000"/>
                        </a:solidFill>
                        <a:latin typeface="Times New Roman" panose="02020603050405020304"/>
                      </a:endParaRPr>
                    </a:p>
                    <a:p>
                      <a:pPr algn="just" fontAlgn="t"/>
                      <a:endParaRPr lang="en-US" sz="1400" b="0" i="0" u="none" strike="noStrike" dirty="0">
                        <a:solidFill>
                          <a:srgbClr val="000000"/>
                        </a:solidFill>
                        <a:latin typeface="Times New Roman" panose="02020603050405020304"/>
                      </a:endParaRPr>
                    </a:p>
                    <a:p>
                      <a:pPr algn="just" fontAlgn="t"/>
                      <a:r>
                        <a:rPr lang="en-US" sz="1400" b="0" i="0" u="none" strike="noStrike" dirty="0">
                          <a:solidFill>
                            <a:srgbClr val="000000"/>
                          </a:solidFill>
                          <a:latin typeface="Times New Roman" panose="02020603050405020304"/>
                        </a:rPr>
                        <a:t>XX</a:t>
                      </a:r>
                      <a:r>
                        <a:rPr lang="en-US" sz="1400" b="0" i="0" u="none" strike="noStrike" dirty="0">
                          <a:solidFill>
                            <a:srgbClr val="000000"/>
                          </a:solidFill>
                          <a:latin typeface="宋体" panose="02010600030101010101" pitchFamily="2" charset="-122"/>
                        </a:rPr>
                        <a:t>、</a:t>
                      </a:r>
                      <a:r>
                        <a:rPr lang="en-US" sz="1400" b="0" i="0" u="none" strike="noStrike" dirty="0">
                          <a:solidFill>
                            <a:srgbClr val="000000"/>
                          </a:solidFill>
                          <a:latin typeface="Times New Roman" panose="02020603050405020304"/>
                        </a:rPr>
                        <a:t>XXX</a:t>
                      </a:r>
                      <a:endParaRPr lang="zh-CN" sz="1400" b="0" i="0" u="none" strike="noStrike" dirty="0">
                        <a:solidFill>
                          <a:srgbClr val="000000"/>
                        </a:solidFill>
                        <a:latin typeface="Times New Roman" panose="020206030504050203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sz="1400" b="0" i="0" u="none" strike="noStrike" dirty="0">
                        <a:solidFill>
                          <a:srgbClr val="000000"/>
                        </a:solidFill>
                        <a:latin typeface="Times New Roman" panose="02020603050405020304"/>
                      </a:endParaRPr>
                    </a:p>
                    <a:p>
                      <a:pPr algn="just" fontAlgn="t"/>
                      <a:endParaRPr lang="en-US" sz="1400" b="0" i="0" u="none" strike="noStrike" dirty="0">
                        <a:solidFill>
                          <a:srgbClr val="000000"/>
                        </a:solidFill>
                        <a:latin typeface="Times New Roman" panose="02020603050405020304"/>
                      </a:endParaRPr>
                    </a:p>
                    <a:p>
                      <a:pPr algn="just" fontAlgn="t"/>
                      <a:r>
                        <a:rPr lang="en-US" sz="1400" b="0" i="0" u="none" strike="noStrike" dirty="0">
                          <a:solidFill>
                            <a:srgbClr val="000000"/>
                          </a:solidFill>
                          <a:latin typeface="Times New Roman" panose="02020603050405020304"/>
                        </a:rPr>
                        <a:t>9.5</a:t>
                      </a:r>
                      <a:r>
                        <a:rPr lang="en-US" sz="1400" b="0" i="0" u="none" strike="noStrike" dirty="0">
                          <a:solidFill>
                            <a:srgbClr val="000000"/>
                          </a:solidFill>
                          <a:latin typeface="宋体" panose="02010600030101010101" pitchFamily="2" charset="-122"/>
                        </a:rPr>
                        <a:t>天</a:t>
                      </a:r>
                      <a:r>
                        <a:rPr lang="en-US" sz="1400" b="0" i="0" u="none" strike="noStrike" dirty="0">
                          <a:solidFill>
                            <a:srgbClr val="000000"/>
                          </a:solidFill>
                          <a:latin typeface="Times New Roman" panose="02020603050405020304"/>
                        </a:rPr>
                        <a:t>/</a:t>
                      </a:r>
                      <a:r>
                        <a:rPr lang="en-US" sz="1400" b="0" i="0" u="none" strike="noStrike" dirty="0">
                          <a:solidFill>
                            <a:srgbClr val="000000"/>
                          </a:solidFill>
                          <a:latin typeface="宋体" panose="02010600030101010101" pitchFamily="2" charset="-122"/>
                        </a:rPr>
                        <a:t>人（</a:t>
                      </a:r>
                      <a:r>
                        <a:rPr lang="en-US" sz="1400" b="0" i="0" u="none" strike="noStrike" dirty="0">
                          <a:solidFill>
                            <a:srgbClr val="000000"/>
                          </a:solidFill>
                          <a:latin typeface="Times New Roman" panose="02020603050405020304"/>
                        </a:rPr>
                        <a:t>XX</a:t>
                      </a:r>
                      <a:r>
                        <a:rPr lang="en-US" sz="1400" b="0" i="0" u="none" strike="noStrike" dirty="0">
                          <a:solidFill>
                            <a:srgbClr val="000000"/>
                          </a:solidFill>
                          <a:latin typeface="宋体" panose="02010600030101010101" pitchFamily="2" charset="-122"/>
                        </a:rPr>
                        <a:t>：</a:t>
                      </a:r>
                      <a:r>
                        <a:rPr lang="en-US" sz="1400" b="0" i="0" u="none" strike="noStrike" dirty="0">
                          <a:solidFill>
                            <a:srgbClr val="000000"/>
                          </a:solidFill>
                          <a:latin typeface="Times New Roman" panose="02020603050405020304"/>
                        </a:rPr>
                        <a:t>5.5</a:t>
                      </a:r>
                      <a:r>
                        <a:rPr lang="en-US" sz="1400" b="0" i="0" u="none" strike="noStrike" dirty="0">
                          <a:solidFill>
                            <a:srgbClr val="000000"/>
                          </a:solidFill>
                          <a:latin typeface="宋体" panose="02010600030101010101" pitchFamily="2" charset="-122"/>
                        </a:rPr>
                        <a:t>天，</a:t>
                      </a:r>
                      <a:r>
                        <a:rPr lang="en-US" sz="1400" b="0" i="0" u="none" strike="noStrike" dirty="0">
                          <a:solidFill>
                            <a:srgbClr val="000000"/>
                          </a:solidFill>
                          <a:latin typeface="Times New Roman" panose="02020603050405020304"/>
                        </a:rPr>
                        <a:t>XXX</a:t>
                      </a:r>
                      <a:r>
                        <a:rPr lang="en-US" sz="1400" b="0" i="0" u="none" strike="noStrike" dirty="0">
                          <a:solidFill>
                            <a:srgbClr val="000000"/>
                          </a:solidFill>
                          <a:latin typeface="宋体" panose="02010600030101010101" pitchFamily="2" charset="-122"/>
                        </a:rPr>
                        <a:t>：</a:t>
                      </a:r>
                      <a:r>
                        <a:rPr lang="en-US" sz="1400" b="0" i="0" u="none" strike="noStrike" dirty="0">
                          <a:solidFill>
                            <a:srgbClr val="000000"/>
                          </a:solidFill>
                          <a:latin typeface="Times New Roman" panose="02020603050405020304"/>
                        </a:rPr>
                        <a:t>4</a:t>
                      </a:r>
                      <a:r>
                        <a:rPr lang="en-US" sz="1400" b="0" i="0" u="none" strike="noStrike" dirty="0">
                          <a:solidFill>
                            <a:srgbClr val="000000"/>
                          </a:solidFill>
                          <a:latin typeface="宋体" panose="02010600030101010101" pitchFamily="2" charset="-122"/>
                        </a:rPr>
                        <a:t>天）</a:t>
                      </a:r>
                      <a:endParaRPr lang="zh-CN" sz="1400" b="0" i="0" u="none" strike="noStrike" dirty="0">
                        <a:solidFill>
                          <a:srgbClr val="000000"/>
                        </a:solidFill>
                        <a:latin typeface="Times New Roman" panose="020206030504050203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3445">
                <a:tc>
                  <a:txBody>
                    <a:bodyPr/>
                    <a:lstStyle/>
                    <a:p>
                      <a:pPr algn="just" fontAlgn="t"/>
                      <a:endParaRPr lang="en-US" altLang="zh-CN" sz="1400" b="1" i="0" u="none" strike="noStrike" dirty="0">
                        <a:solidFill>
                          <a:srgbClr val="000000"/>
                        </a:solidFill>
                        <a:latin typeface="宋体" panose="02010600030101010101" pitchFamily="2" charset="-122"/>
                      </a:endParaRPr>
                    </a:p>
                    <a:p>
                      <a:pPr algn="just" fontAlgn="t"/>
                      <a:r>
                        <a:rPr lang="zh-CN" sz="1400" b="1" i="0" u="none" strike="noStrike" dirty="0">
                          <a:solidFill>
                            <a:srgbClr val="000000"/>
                          </a:solidFill>
                          <a:latin typeface="宋体" panose="02010600030101010101" pitchFamily="2" charset="-122"/>
                        </a:rPr>
                        <a:t>合计</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sz="1400" b="0" i="0" u="none" strike="noStrike" dirty="0">
                        <a:solidFill>
                          <a:srgbClr val="000000"/>
                        </a:solidFill>
                        <a:latin typeface="Times New Roman" panose="02020603050405020304"/>
                      </a:endParaRPr>
                    </a:p>
                    <a:p>
                      <a:pPr algn="just" fontAlgn="t"/>
                      <a:r>
                        <a:rPr lang="en-US" sz="1400" b="0" i="0" u="none" strike="noStrike" dirty="0">
                          <a:solidFill>
                            <a:srgbClr val="000000"/>
                          </a:solidFill>
                          <a:latin typeface="Times New Roman" panose="02020603050405020304"/>
                        </a:rPr>
                        <a:t>XX</a:t>
                      </a:r>
                      <a:r>
                        <a:rPr lang="en-US" sz="1400" b="0" i="0" u="none" strike="noStrike" dirty="0">
                          <a:solidFill>
                            <a:srgbClr val="000000"/>
                          </a:solidFill>
                          <a:latin typeface="宋体" panose="02010600030101010101" pitchFamily="2" charset="-122"/>
                        </a:rPr>
                        <a:t>、</a:t>
                      </a:r>
                      <a:r>
                        <a:rPr lang="en-US" sz="1400" b="0" i="0" u="none" strike="noStrike" dirty="0">
                          <a:solidFill>
                            <a:srgbClr val="000000"/>
                          </a:solidFill>
                          <a:latin typeface="Times New Roman" panose="02020603050405020304"/>
                        </a:rPr>
                        <a:t>XXX</a:t>
                      </a:r>
                      <a:endParaRPr lang="zh-CN" sz="1400" b="0" i="0" u="none" strike="noStrike" dirty="0">
                        <a:solidFill>
                          <a:srgbClr val="000000"/>
                        </a:solidFill>
                        <a:latin typeface="Times New Roman" panose="020206030504050203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sz="1400" b="0" i="0" u="none" strike="noStrike" dirty="0">
                        <a:solidFill>
                          <a:srgbClr val="000000"/>
                        </a:solidFill>
                        <a:latin typeface="Times New Roman" panose="02020603050405020304"/>
                      </a:endParaRPr>
                    </a:p>
                    <a:p>
                      <a:pPr algn="just" fontAlgn="t"/>
                      <a:r>
                        <a:rPr lang="en-US" sz="1400" b="0" i="0" u="none" strike="noStrike" dirty="0">
                          <a:solidFill>
                            <a:srgbClr val="000000"/>
                          </a:solidFill>
                          <a:latin typeface="Times New Roman" panose="02020603050405020304"/>
                        </a:rPr>
                        <a:t>9.5</a:t>
                      </a:r>
                      <a:r>
                        <a:rPr lang="en-US" sz="1400" b="0" i="0" u="none" strike="noStrike" dirty="0">
                          <a:solidFill>
                            <a:srgbClr val="000000"/>
                          </a:solidFill>
                          <a:latin typeface="宋体" panose="02010600030101010101" pitchFamily="2" charset="-122"/>
                        </a:rPr>
                        <a:t>天</a:t>
                      </a:r>
                      <a:r>
                        <a:rPr lang="en-US" sz="1400" b="0" i="0" u="none" strike="noStrike" dirty="0">
                          <a:solidFill>
                            <a:srgbClr val="000000"/>
                          </a:solidFill>
                          <a:latin typeface="Times New Roman" panose="02020603050405020304"/>
                        </a:rPr>
                        <a:t>/</a:t>
                      </a:r>
                      <a:r>
                        <a:rPr lang="en-US" sz="1400" b="0" i="0" u="none" strike="noStrike" dirty="0">
                          <a:solidFill>
                            <a:srgbClr val="000000"/>
                          </a:solidFill>
                          <a:latin typeface="宋体" panose="02010600030101010101" pitchFamily="2" charset="-122"/>
                        </a:rPr>
                        <a:t>人</a:t>
                      </a:r>
                      <a:endParaRPr lang="zh-CN" sz="1400" b="0" i="0" u="none" strike="noStrike" dirty="0">
                        <a:solidFill>
                          <a:srgbClr val="000000"/>
                        </a:solidFill>
                        <a:latin typeface="Times New Roman" panose="020206030504050203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测试报告</a:t>
            </a:r>
            <a:r>
              <a:rPr lang="en-US" altLang="zh-CN" dirty="0"/>
              <a:t>—</a:t>
            </a:r>
            <a:r>
              <a:rPr lang="zh-CN" altLang="en-US" dirty="0"/>
              <a:t>用例覆盖度</a:t>
            </a:r>
          </a:p>
        </p:txBody>
      </p:sp>
      <p:graphicFrame>
        <p:nvGraphicFramePr>
          <p:cNvPr id="4" name="表格 3"/>
          <p:cNvGraphicFramePr>
            <a:graphicFrameLocks noGrp="1"/>
          </p:cNvGraphicFramePr>
          <p:nvPr>
            <p:custDataLst>
              <p:tags r:id="rId1"/>
            </p:custDataLst>
          </p:nvPr>
        </p:nvGraphicFramePr>
        <p:xfrm>
          <a:off x="1055440" y="1988840"/>
          <a:ext cx="9665834" cy="2808312"/>
        </p:xfrm>
        <a:graphic>
          <a:graphicData uri="http://schemas.openxmlformats.org/drawingml/2006/table">
            <a:tbl>
              <a:tblPr/>
              <a:tblGrid>
                <a:gridCol w="1057400">
                  <a:extLst>
                    <a:ext uri="{9D8B030D-6E8A-4147-A177-3AD203B41FA5}">
                      <a16:colId xmlns:a16="http://schemas.microsoft.com/office/drawing/2014/main" val="20000"/>
                    </a:ext>
                  </a:extLst>
                </a:gridCol>
                <a:gridCol w="1061663">
                  <a:extLst>
                    <a:ext uri="{9D8B030D-6E8A-4147-A177-3AD203B41FA5}">
                      <a16:colId xmlns:a16="http://schemas.microsoft.com/office/drawing/2014/main" val="20001"/>
                    </a:ext>
                  </a:extLst>
                </a:gridCol>
                <a:gridCol w="1773705">
                  <a:extLst>
                    <a:ext uri="{9D8B030D-6E8A-4147-A177-3AD203B41FA5}">
                      <a16:colId xmlns:a16="http://schemas.microsoft.com/office/drawing/2014/main" val="20002"/>
                    </a:ext>
                  </a:extLst>
                </a:gridCol>
                <a:gridCol w="1522147">
                  <a:extLst>
                    <a:ext uri="{9D8B030D-6E8A-4147-A177-3AD203B41FA5}">
                      <a16:colId xmlns:a16="http://schemas.microsoft.com/office/drawing/2014/main" val="20003"/>
                    </a:ext>
                  </a:extLst>
                </a:gridCol>
                <a:gridCol w="1497853">
                  <a:extLst>
                    <a:ext uri="{9D8B030D-6E8A-4147-A177-3AD203B41FA5}">
                      <a16:colId xmlns:a16="http://schemas.microsoft.com/office/drawing/2014/main" val="20004"/>
                    </a:ext>
                  </a:extLst>
                </a:gridCol>
                <a:gridCol w="911144">
                  <a:extLst>
                    <a:ext uri="{9D8B030D-6E8A-4147-A177-3AD203B41FA5}">
                      <a16:colId xmlns:a16="http://schemas.microsoft.com/office/drawing/2014/main" val="20005"/>
                    </a:ext>
                  </a:extLst>
                </a:gridCol>
                <a:gridCol w="1105080">
                  <a:extLst>
                    <a:ext uri="{9D8B030D-6E8A-4147-A177-3AD203B41FA5}">
                      <a16:colId xmlns:a16="http://schemas.microsoft.com/office/drawing/2014/main" val="20006"/>
                    </a:ext>
                  </a:extLst>
                </a:gridCol>
                <a:gridCol w="736842">
                  <a:extLst>
                    <a:ext uri="{9D8B030D-6E8A-4147-A177-3AD203B41FA5}">
                      <a16:colId xmlns:a16="http://schemas.microsoft.com/office/drawing/2014/main" val="20007"/>
                    </a:ext>
                  </a:extLst>
                </a:gridCol>
              </a:tblGrid>
              <a:tr h="1672365">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用例总数</a:t>
                      </a: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通过用例数（</a:t>
                      </a:r>
                      <a:r>
                        <a:rPr lang="zh-CN" sz="1400" b="1" i="0" u="none" strike="noStrike" dirty="0">
                          <a:solidFill>
                            <a:srgbClr val="000000"/>
                          </a:solidFill>
                          <a:latin typeface="Times New Roman" panose="02020603050405020304"/>
                        </a:rPr>
                        <a:t>OK</a:t>
                      </a:r>
                      <a:r>
                        <a:rPr lang="zh-CN" sz="1400" b="1" i="0" u="none" strike="noStrike" dirty="0">
                          <a:solidFill>
                            <a:srgbClr val="000000"/>
                          </a:solidFill>
                          <a:latin typeface="宋体" panose="02010600030101010101" pitchFamily="2" charset="-122"/>
                        </a:rPr>
                        <a:t>）</a:t>
                      </a: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未通过用例数（</a:t>
                      </a:r>
                      <a:r>
                        <a:rPr lang="zh-CN" sz="1400" b="1" i="0" u="none" strike="noStrike" dirty="0">
                          <a:solidFill>
                            <a:srgbClr val="000000"/>
                          </a:solidFill>
                          <a:latin typeface="Times New Roman" panose="02020603050405020304"/>
                        </a:rPr>
                        <a:t>NG</a:t>
                      </a:r>
                      <a:r>
                        <a:rPr lang="zh-CN" sz="1400" b="1" i="0" u="none" strike="noStrike" dirty="0">
                          <a:solidFill>
                            <a:srgbClr val="000000"/>
                          </a:solidFill>
                          <a:latin typeface="宋体" panose="02010600030101010101" pitchFamily="2" charset="-122"/>
                        </a:rPr>
                        <a:t>）</a:t>
                      </a: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尚未测试（</a:t>
                      </a:r>
                      <a:r>
                        <a:rPr lang="zh-CN" sz="1400" b="1" i="0" u="none" strike="noStrike" dirty="0">
                          <a:solidFill>
                            <a:srgbClr val="000000"/>
                          </a:solidFill>
                          <a:latin typeface="Times New Roman" panose="02020603050405020304"/>
                        </a:rPr>
                        <a:t>NT</a:t>
                      </a:r>
                      <a:r>
                        <a:rPr lang="zh-CN" sz="1400" b="1" i="0" u="none" strike="noStrike" dirty="0">
                          <a:solidFill>
                            <a:srgbClr val="000000"/>
                          </a:solidFill>
                          <a:latin typeface="宋体" panose="02010600030101010101" pitchFamily="2" charset="-122"/>
                        </a:rPr>
                        <a:t>）</a:t>
                      </a: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无测试条件，暂时不能测试（</a:t>
                      </a:r>
                      <a:r>
                        <a:rPr lang="zh-CN" sz="1400" b="1" i="0" u="none" strike="noStrike" dirty="0">
                          <a:solidFill>
                            <a:srgbClr val="000000"/>
                          </a:solidFill>
                          <a:latin typeface="Times New Roman" panose="02020603050405020304"/>
                        </a:rPr>
                        <a:t>NC</a:t>
                      </a:r>
                      <a:r>
                        <a:rPr lang="zh-CN" sz="1400" b="1" i="0" u="none" strike="noStrike" dirty="0">
                          <a:solidFill>
                            <a:srgbClr val="000000"/>
                          </a:solidFill>
                          <a:latin typeface="宋体" panose="02010600030101010101" pitchFamily="2" charset="-122"/>
                        </a:rPr>
                        <a:t>）</a:t>
                      </a: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尚未开发（</a:t>
                      </a:r>
                      <a:r>
                        <a:rPr lang="zh-CN" sz="1400" b="1" i="0" u="none" strike="noStrike" dirty="0">
                          <a:solidFill>
                            <a:srgbClr val="000000"/>
                          </a:solidFill>
                          <a:latin typeface="Times New Roman" panose="02020603050405020304"/>
                        </a:rPr>
                        <a:t>ND</a:t>
                      </a:r>
                      <a:r>
                        <a:rPr lang="zh-CN" sz="1400" b="1" i="0" u="none" strike="noStrike" dirty="0">
                          <a:solidFill>
                            <a:srgbClr val="000000"/>
                          </a:solidFill>
                          <a:latin typeface="宋体" panose="02010600030101010101" pitchFamily="2" charset="-122"/>
                        </a:rPr>
                        <a:t>）</a:t>
                      </a: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通过率（％）</a:t>
                      </a: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备注</a:t>
                      </a: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1135947">
                <a:tc>
                  <a:txBody>
                    <a:bodyPr/>
                    <a:lstStyle/>
                    <a:p>
                      <a:pPr algn="ctr" fontAlgn="t"/>
                      <a:endParaRPr lang="en-US" sz="1400" b="0" i="0" u="none" strike="noStrike" dirty="0">
                        <a:solidFill>
                          <a:srgbClr val="000000"/>
                        </a:solidFill>
                        <a:latin typeface="宋体" panose="02010600030101010101" pitchFamily="2" charset="-122"/>
                      </a:endParaRPr>
                    </a:p>
                    <a:p>
                      <a:pPr algn="ctr" fontAlgn="t"/>
                      <a:r>
                        <a:rPr lang="en-US" sz="1400" b="0" i="0" u="none" strike="noStrike" dirty="0">
                          <a:solidFill>
                            <a:srgbClr val="000000"/>
                          </a:solidFill>
                          <a:latin typeface="宋体" panose="02010600030101010101" pitchFamily="2" charset="-122"/>
                        </a:rPr>
                        <a:t>263</a:t>
                      </a:r>
                      <a:endParaRPr lang="zh-CN" sz="1400" b="0" i="0" u="none" strike="noStrike" dirty="0">
                        <a:solidFill>
                          <a:srgbClr val="000000"/>
                        </a:solidFill>
                        <a:latin typeface="宋体" panose="02010600030101010101" pitchFamily="2" charset="-122"/>
                      </a:endParaRP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endParaRPr lang="en-US" sz="1400" b="0" i="0" u="none" strike="noStrike" dirty="0">
                        <a:solidFill>
                          <a:srgbClr val="000000"/>
                        </a:solidFill>
                        <a:latin typeface="宋体" panose="02010600030101010101" pitchFamily="2" charset="-122"/>
                      </a:endParaRPr>
                    </a:p>
                    <a:p>
                      <a:pPr algn="ctr" fontAlgn="t"/>
                      <a:r>
                        <a:rPr lang="en-US" sz="1400" b="0" i="0" u="none" strike="noStrike" dirty="0">
                          <a:solidFill>
                            <a:srgbClr val="000000"/>
                          </a:solidFill>
                          <a:latin typeface="宋体" panose="02010600030101010101" pitchFamily="2" charset="-122"/>
                        </a:rPr>
                        <a:t>251</a:t>
                      </a:r>
                      <a:endParaRPr lang="zh-CN" sz="1400" b="0" i="0" u="none" strike="noStrike" dirty="0">
                        <a:solidFill>
                          <a:srgbClr val="000000"/>
                        </a:solidFill>
                        <a:latin typeface="宋体" panose="02010600030101010101" pitchFamily="2" charset="-122"/>
                      </a:endParaRP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endParaRPr lang="en-US" sz="1400" b="0" i="0" u="none" strike="noStrike" dirty="0">
                        <a:solidFill>
                          <a:srgbClr val="000000"/>
                        </a:solidFill>
                        <a:latin typeface="宋体" panose="02010600030101010101" pitchFamily="2" charset="-122"/>
                      </a:endParaRPr>
                    </a:p>
                    <a:p>
                      <a:pPr algn="ctr" fontAlgn="t"/>
                      <a:r>
                        <a:rPr lang="en-US" sz="1400" b="0" i="0" u="none" strike="noStrike" dirty="0">
                          <a:solidFill>
                            <a:srgbClr val="000000"/>
                          </a:solidFill>
                          <a:latin typeface="宋体" panose="02010600030101010101" pitchFamily="2" charset="-122"/>
                        </a:rPr>
                        <a:t>0</a:t>
                      </a:r>
                      <a:endParaRPr lang="zh-CN" sz="1400" b="0" i="0" u="none" strike="noStrike" dirty="0">
                        <a:solidFill>
                          <a:srgbClr val="000000"/>
                        </a:solidFill>
                        <a:latin typeface="宋体" panose="02010600030101010101" pitchFamily="2" charset="-122"/>
                      </a:endParaRP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endParaRPr lang="en-US" sz="1400" b="0" i="0" u="none" strike="noStrike" dirty="0">
                        <a:solidFill>
                          <a:srgbClr val="000000"/>
                        </a:solidFill>
                        <a:latin typeface="宋体" panose="02010600030101010101" pitchFamily="2" charset="-122"/>
                      </a:endParaRPr>
                    </a:p>
                    <a:p>
                      <a:pPr algn="ctr" fontAlgn="t"/>
                      <a:r>
                        <a:rPr lang="en-US" sz="1400" b="0" i="0" u="none" strike="noStrike" dirty="0">
                          <a:solidFill>
                            <a:srgbClr val="000000"/>
                          </a:solidFill>
                          <a:latin typeface="宋体" panose="02010600030101010101" pitchFamily="2" charset="-122"/>
                        </a:rPr>
                        <a:t>0</a:t>
                      </a:r>
                      <a:endParaRPr lang="zh-CN" sz="1400" b="0" i="0" u="none" strike="noStrike" dirty="0">
                        <a:solidFill>
                          <a:srgbClr val="000000"/>
                        </a:solidFill>
                        <a:latin typeface="宋体" panose="02010600030101010101" pitchFamily="2" charset="-122"/>
                      </a:endParaRP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endParaRPr lang="en-US" sz="1400" b="0" i="0" u="none" strike="noStrike" dirty="0">
                        <a:solidFill>
                          <a:srgbClr val="000000"/>
                        </a:solidFill>
                        <a:latin typeface="宋体" panose="02010600030101010101" pitchFamily="2" charset="-122"/>
                      </a:endParaRPr>
                    </a:p>
                    <a:p>
                      <a:pPr algn="ctr" fontAlgn="t"/>
                      <a:r>
                        <a:rPr lang="en-US" sz="1400" b="0" i="0" u="none" strike="noStrike" dirty="0">
                          <a:solidFill>
                            <a:srgbClr val="000000"/>
                          </a:solidFill>
                          <a:latin typeface="宋体" panose="02010600030101010101" pitchFamily="2" charset="-122"/>
                        </a:rPr>
                        <a:t>1</a:t>
                      </a:r>
                      <a:endParaRPr lang="zh-CN" sz="1400" b="0" i="0" u="none" strike="noStrike" dirty="0">
                        <a:solidFill>
                          <a:srgbClr val="000000"/>
                        </a:solidFill>
                        <a:latin typeface="宋体" panose="02010600030101010101" pitchFamily="2" charset="-122"/>
                      </a:endParaRP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endParaRPr lang="en-US" sz="1400" b="0" i="0" u="none" strike="noStrike" dirty="0">
                        <a:solidFill>
                          <a:srgbClr val="000000"/>
                        </a:solidFill>
                        <a:latin typeface="宋体" panose="02010600030101010101" pitchFamily="2" charset="-122"/>
                      </a:endParaRPr>
                    </a:p>
                    <a:p>
                      <a:pPr algn="ctr" fontAlgn="t"/>
                      <a:r>
                        <a:rPr lang="en-US" sz="1400" b="0" i="0" u="none" strike="noStrike" dirty="0">
                          <a:solidFill>
                            <a:srgbClr val="000000"/>
                          </a:solidFill>
                          <a:latin typeface="宋体" panose="02010600030101010101" pitchFamily="2" charset="-122"/>
                        </a:rPr>
                        <a:t>11</a:t>
                      </a:r>
                      <a:endParaRPr lang="zh-CN" sz="1400" b="0" i="0" u="none" strike="noStrike" dirty="0">
                        <a:solidFill>
                          <a:srgbClr val="000000"/>
                        </a:solidFill>
                        <a:latin typeface="宋体" panose="02010600030101010101" pitchFamily="2" charset="-122"/>
                      </a:endParaRP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endParaRPr lang="en-US" sz="1400" b="0" i="0" u="none" strike="noStrike" dirty="0">
                        <a:solidFill>
                          <a:srgbClr val="000000"/>
                        </a:solidFill>
                        <a:latin typeface="宋体" panose="02010600030101010101" pitchFamily="2" charset="-122"/>
                      </a:endParaRPr>
                    </a:p>
                    <a:p>
                      <a:pPr algn="ctr" fontAlgn="t"/>
                      <a:r>
                        <a:rPr lang="en-US" sz="1400" b="0" i="0" u="none" strike="noStrike" dirty="0">
                          <a:solidFill>
                            <a:srgbClr val="000000"/>
                          </a:solidFill>
                          <a:latin typeface="宋体" panose="02010600030101010101" pitchFamily="2" charset="-122"/>
                        </a:rPr>
                        <a:t>1</a:t>
                      </a:r>
                      <a:endParaRPr lang="zh-CN" sz="1400" b="0" i="0" u="none" strike="noStrike" dirty="0">
                        <a:solidFill>
                          <a:srgbClr val="000000"/>
                        </a:solidFill>
                        <a:latin typeface="宋体" panose="02010600030101010101" pitchFamily="2" charset="-122"/>
                      </a:endParaRP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endParaRPr lang="en-US" altLang="zh-CN" sz="1400" b="0" i="0" u="none" strike="noStrike" dirty="0">
                        <a:solidFill>
                          <a:srgbClr val="000000"/>
                        </a:solidFill>
                        <a:latin typeface="宋体" panose="02010600030101010101" pitchFamily="2" charset="-122"/>
                      </a:endParaRPr>
                    </a:p>
                    <a:p>
                      <a:pPr algn="ctr" fontAlgn="t"/>
                      <a:r>
                        <a:rPr lang="zh-CN" sz="1400" b="0" i="0" u="none" strike="noStrike" dirty="0">
                          <a:solidFill>
                            <a:srgbClr val="000000"/>
                          </a:solidFill>
                          <a:latin typeface="宋体" panose="02010600030101010101" pitchFamily="2" charset="-122"/>
                        </a:rPr>
                        <a:t>新增加</a:t>
                      </a:r>
                      <a:r>
                        <a:rPr lang="zh-CN" sz="1400" b="0" i="0" u="none" strike="noStrike" dirty="0">
                          <a:solidFill>
                            <a:srgbClr val="000000"/>
                          </a:solidFill>
                          <a:latin typeface="Times New Roman" panose="02020603050405020304"/>
                        </a:rPr>
                        <a:t>19</a:t>
                      </a:r>
                      <a:r>
                        <a:rPr lang="zh-CN" sz="1400" b="0" i="0" u="none" strike="noStrike" dirty="0">
                          <a:solidFill>
                            <a:srgbClr val="000000"/>
                          </a:solidFill>
                          <a:latin typeface="宋体" panose="02010600030101010101" pitchFamily="2" charset="-122"/>
                        </a:rPr>
                        <a:t>个用例</a:t>
                      </a:r>
                    </a:p>
                  </a:txBody>
                  <a:tcPr marL="8078" marR="8078" marT="80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测试报告</a:t>
            </a:r>
            <a:r>
              <a:rPr lang="en-US" altLang="zh-CN" dirty="0"/>
              <a:t>—</a:t>
            </a:r>
            <a:r>
              <a:rPr lang="zh-CN" altLang="en-US" dirty="0"/>
              <a:t>问题单统计</a:t>
            </a:r>
          </a:p>
        </p:txBody>
      </p:sp>
      <p:graphicFrame>
        <p:nvGraphicFramePr>
          <p:cNvPr id="4" name="表格 3"/>
          <p:cNvGraphicFramePr>
            <a:graphicFrameLocks noGrp="1"/>
          </p:cNvGraphicFramePr>
          <p:nvPr>
            <p:custDataLst>
              <p:tags r:id="rId1"/>
            </p:custDataLst>
          </p:nvPr>
        </p:nvGraphicFramePr>
        <p:xfrm>
          <a:off x="1071539" y="1714486"/>
          <a:ext cx="6858048" cy="3643274"/>
        </p:xfrm>
        <a:graphic>
          <a:graphicData uri="http://schemas.openxmlformats.org/drawingml/2006/table">
            <a:tbl>
              <a:tblPr/>
              <a:tblGrid>
                <a:gridCol w="1458532">
                  <a:extLst>
                    <a:ext uri="{9D8B030D-6E8A-4147-A177-3AD203B41FA5}">
                      <a16:colId xmlns:a16="http://schemas.microsoft.com/office/drawing/2014/main" val="20000"/>
                    </a:ext>
                  </a:extLst>
                </a:gridCol>
                <a:gridCol w="917108">
                  <a:extLst>
                    <a:ext uri="{9D8B030D-6E8A-4147-A177-3AD203B41FA5}">
                      <a16:colId xmlns:a16="http://schemas.microsoft.com/office/drawing/2014/main" val="20001"/>
                    </a:ext>
                  </a:extLst>
                </a:gridCol>
                <a:gridCol w="1193344">
                  <a:extLst>
                    <a:ext uri="{9D8B030D-6E8A-4147-A177-3AD203B41FA5}">
                      <a16:colId xmlns:a16="http://schemas.microsoft.com/office/drawing/2014/main" val="20002"/>
                    </a:ext>
                  </a:extLst>
                </a:gridCol>
                <a:gridCol w="1208077">
                  <a:extLst>
                    <a:ext uri="{9D8B030D-6E8A-4147-A177-3AD203B41FA5}">
                      <a16:colId xmlns:a16="http://schemas.microsoft.com/office/drawing/2014/main" val="20003"/>
                    </a:ext>
                  </a:extLst>
                </a:gridCol>
                <a:gridCol w="1163879">
                  <a:extLst>
                    <a:ext uri="{9D8B030D-6E8A-4147-A177-3AD203B41FA5}">
                      <a16:colId xmlns:a16="http://schemas.microsoft.com/office/drawing/2014/main" val="20004"/>
                    </a:ext>
                  </a:extLst>
                </a:gridCol>
                <a:gridCol w="917108">
                  <a:extLst>
                    <a:ext uri="{9D8B030D-6E8A-4147-A177-3AD203B41FA5}">
                      <a16:colId xmlns:a16="http://schemas.microsoft.com/office/drawing/2014/main" val="20005"/>
                    </a:ext>
                  </a:extLst>
                </a:gridCol>
              </a:tblGrid>
              <a:tr h="241365">
                <a:tc gridSpan="6">
                  <a:txBody>
                    <a:bodyPr/>
                    <a:lstStyle/>
                    <a:p>
                      <a:pPr algn="l" fontAlgn="ctr"/>
                      <a:r>
                        <a:rPr lang="en-US" sz="1400" b="0" i="0" u="none" strike="noStrike" dirty="0">
                          <a:solidFill>
                            <a:srgbClr val="000000"/>
                          </a:solidFill>
                          <a:latin typeface="Times New Roman" panose="02020603050405020304"/>
                        </a:rPr>
                        <a:t>1</a:t>
                      </a:r>
                      <a:r>
                        <a:rPr lang="en-US" sz="1400" b="0" i="0" u="none" strike="noStrike" dirty="0">
                          <a:solidFill>
                            <a:srgbClr val="000000"/>
                          </a:solidFill>
                          <a:latin typeface="宋体" panose="02010600030101010101" pitchFamily="2" charset="-122"/>
                        </a:rPr>
                        <a:t>、</a:t>
                      </a:r>
                      <a:r>
                        <a:rPr lang="en-US" sz="1400" b="0" i="0" u="none" strike="noStrike" dirty="0">
                          <a:solidFill>
                            <a:srgbClr val="000000"/>
                          </a:solidFill>
                          <a:latin typeface="Times New Roman" panose="02020603050405020304"/>
                        </a:rPr>
                        <a:t>Bug</a:t>
                      </a:r>
                      <a:r>
                        <a:rPr lang="en-US" sz="1400" b="0" i="0" u="none" strike="noStrike" dirty="0">
                          <a:solidFill>
                            <a:srgbClr val="000000"/>
                          </a:solidFill>
                          <a:latin typeface="宋体" panose="02010600030101010101" pitchFamily="2" charset="-122"/>
                        </a:rPr>
                        <a:t>严重级别统计</a:t>
                      </a:r>
                      <a:endParaRPr lang="zh-CN" sz="1400" b="0" i="0" u="none" strike="noStrike" dirty="0">
                        <a:solidFill>
                          <a:srgbClr val="000000"/>
                        </a:solidFill>
                        <a:latin typeface="Times New Roman" panose="02020603050405020304"/>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41300">
                <a:tc>
                  <a:txBody>
                    <a:bodyPr/>
                    <a:lstStyle/>
                    <a:p>
                      <a:pPr algn="ctr" fontAlgn="t"/>
                      <a:r>
                        <a:rPr lang="zh-CN" sz="1400" b="1" i="0" u="none" strike="noStrike">
                          <a:solidFill>
                            <a:srgbClr val="000000"/>
                          </a:solidFill>
                          <a:latin typeface="宋体" panose="02010600030101010101" pitchFamily="2" charset="-122"/>
                        </a:rPr>
                        <a:t>致命</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dirty="0">
                          <a:solidFill>
                            <a:srgbClr val="000000"/>
                          </a:solidFill>
                          <a:latin typeface="宋体" panose="02010600030101010101" pitchFamily="2" charset="-122"/>
                        </a:rPr>
                        <a:t>严重</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a:solidFill>
                            <a:srgbClr val="000000"/>
                          </a:solidFill>
                          <a:latin typeface="宋体" panose="02010600030101010101" pitchFamily="2" charset="-122"/>
                        </a:rPr>
                        <a:t>一般</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a:solidFill>
                            <a:srgbClr val="000000"/>
                          </a:solidFill>
                          <a:latin typeface="宋体" panose="02010600030101010101" pitchFamily="2" charset="-122"/>
                        </a:rPr>
                        <a:t>提示</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a:solidFill>
                            <a:srgbClr val="000000"/>
                          </a:solidFill>
                          <a:latin typeface="宋体" panose="02010600030101010101" pitchFamily="2" charset="-122"/>
                        </a:rPr>
                        <a:t>合计</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l" fontAlgn="ctr"/>
                      <a:endParaRPr lang="zh-CN" sz="11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56609">
                <a:tc>
                  <a:txBody>
                    <a:bodyPr/>
                    <a:lstStyle/>
                    <a:p>
                      <a:pPr algn="ctr" fontAlgn="ctr"/>
                      <a:r>
                        <a:rPr lang="en-US" sz="1400" b="0" i="0" u="none" strike="noStrike">
                          <a:solidFill>
                            <a:srgbClr val="000000"/>
                          </a:solidFill>
                          <a:latin typeface="宋体" panose="02010600030101010101" pitchFamily="2" charset="-122"/>
                        </a:rPr>
                        <a:t>0</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宋体" panose="02010600030101010101" pitchFamily="2" charset="-122"/>
                        </a:rPr>
                        <a:t>7</a:t>
                      </a:r>
                      <a:endParaRPr lang="zh-CN" sz="1400" b="0"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26</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4</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37</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zh-CN" sz="11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228661">
                <a:tc gridSpan="6">
                  <a:txBody>
                    <a:bodyPr/>
                    <a:lstStyle/>
                    <a:p>
                      <a:pPr algn="ctr" fontAlgn="ctr"/>
                      <a:endParaRPr lang="zh-CN" sz="1400" b="0" i="0" u="none" strike="noStrike" dirty="0">
                        <a:solidFill>
                          <a:srgbClr val="0000FF"/>
                        </a:solidFill>
                        <a:latin typeface="Times New Roman" panose="02020603050405020304"/>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241365">
                <a:tc gridSpan="6">
                  <a:txBody>
                    <a:bodyPr/>
                    <a:lstStyle/>
                    <a:p>
                      <a:pPr algn="l" fontAlgn="ctr"/>
                      <a:r>
                        <a:rPr lang="en-US" sz="1400" b="0" i="0" u="none" strike="noStrike" dirty="0">
                          <a:solidFill>
                            <a:srgbClr val="000000"/>
                          </a:solidFill>
                          <a:latin typeface="Times New Roman" panose="02020603050405020304"/>
                        </a:rPr>
                        <a:t>2</a:t>
                      </a:r>
                      <a:r>
                        <a:rPr lang="en-US" sz="1400" b="0" i="0" u="none" strike="noStrike" dirty="0">
                          <a:solidFill>
                            <a:srgbClr val="000000"/>
                          </a:solidFill>
                          <a:latin typeface="宋体" panose="02010600030101010101" pitchFamily="2" charset="-122"/>
                        </a:rPr>
                        <a:t>、</a:t>
                      </a:r>
                      <a:r>
                        <a:rPr lang="en-US" sz="1400" b="0" i="0" u="none" strike="noStrike" dirty="0">
                          <a:solidFill>
                            <a:srgbClr val="000000"/>
                          </a:solidFill>
                          <a:latin typeface="Times New Roman" panose="02020603050405020304"/>
                        </a:rPr>
                        <a:t>BUG</a:t>
                      </a:r>
                      <a:r>
                        <a:rPr lang="en-US" sz="1400" b="0" i="0" u="none" strike="noStrike" dirty="0">
                          <a:solidFill>
                            <a:srgbClr val="000000"/>
                          </a:solidFill>
                          <a:latin typeface="宋体" panose="02010600030101010101" pitchFamily="2" charset="-122"/>
                        </a:rPr>
                        <a:t>类型统计</a:t>
                      </a:r>
                      <a:endParaRPr lang="zh-CN" sz="1400" b="0" i="0" u="none" strike="noStrike" dirty="0">
                        <a:solidFill>
                          <a:srgbClr val="000000"/>
                        </a:solidFill>
                        <a:latin typeface="Times New Roman" panose="02020603050405020304"/>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41365">
                <a:tc>
                  <a:txBody>
                    <a:bodyPr/>
                    <a:lstStyle/>
                    <a:p>
                      <a:pPr algn="ctr" fontAlgn="t"/>
                      <a:r>
                        <a:rPr lang="zh-CN" sz="1400" b="1" i="0" u="none" strike="noStrike">
                          <a:solidFill>
                            <a:srgbClr val="000000"/>
                          </a:solidFill>
                          <a:latin typeface="宋体" panose="02010600030101010101" pitchFamily="2" charset="-122"/>
                        </a:rPr>
                        <a:t>功能</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en-US" sz="1400" b="1" i="0" u="none" strike="noStrike">
                          <a:solidFill>
                            <a:srgbClr val="000000"/>
                          </a:solidFill>
                          <a:latin typeface="宋体" panose="02010600030101010101" pitchFamily="2" charset="-122"/>
                        </a:rPr>
                        <a:t>UI</a:t>
                      </a:r>
                      <a:endParaRPr lang="zh-CN" sz="1400" b="1" i="0" u="none" strike="noStrike">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a:solidFill>
                            <a:srgbClr val="000000"/>
                          </a:solidFill>
                          <a:latin typeface="宋体" panose="02010600030101010101" pitchFamily="2" charset="-122"/>
                        </a:rPr>
                        <a:t>异常</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dirty="0">
                          <a:solidFill>
                            <a:srgbClr val="000000"/>
                          </a:solidFill>
                          <a:latin typeface="宋体" panose="02010600030101010101" pitchFamily="2" charset="-122"/>
                        </a:rPr>
                        <a:t>体验</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a:solidFill>
                            <a:srgbClr val="000000"/>
                          </a:solidFill>
                          <a:latin typeface="宋体" panose="02010600030101010101" pitchFamily="2" charset="-122"/>
                        </a:rPr>
                        <a:t>合计</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l" fontAlgn="ctr"/>
                      <a:endParaRPr lang="zh-CN" sz="11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56609">
                <a:tc>
                  <a:txBody>
                    <a:bodyPr/>
                    <a:lstStyle/>
                    <a:p>
                      <a:pPr algn="ctr" fontAlgn="ctr"/>
                      <a:r>
                        <a:rPr lang="en-US" sz="1400" b="0" i="0" u="none" strike="noStrike">
                          <a:solidFill>
                            <a:srgbClr val="000000"/>
                          </a:solidFill>
                          <a:latin typeface="宋体" panose="02010600030101010101" pitchFamily="2" charset="-122"/>
                        </a:rPr>
                        <a:t>26</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1</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0</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宋体" panose="02010600030101010101" pitchFamily="2" charset="-122"/>
                        </a:rPr>
                        <a:t>10</a:t>
                      </a:r>
                      <a:endParaRPr lang="zh-CN" sz="1400" b="0"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37</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zh-CN" sz="11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228661">
                <a:tc gridSpan="6">
                  <a:txBody>
                    <a:bodyPr/>
                    <a:lstStyle/>
                    <a:p>
                      <a:pPr algn="ctr" fontAlgn="ctr"/>
                      <a:endParaRPr lang="zh-CN" sz="1400" b="0" i="0" u="none" strike="noStrike" dirty="0">
                        <a:solidFill>
                          <a:srgbClr val="0000FF"/>
                        </a:solidFill>
                        <a:latin typeface="Times New Roman" panose="02020603050405020304"/>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r h="241365">
                <a:tc gridSpan="6">
                  <a:txBody>
                    <a:bodyPr/>
                    <a:lstStyle/>
                    <a:p>
                      <a:pPr algn="l" fontAlgn="ctr"/>
                      <a:r>
                        <a:rPr lang="en-US" sz="1400" b="0" i="0" u="none" strike="noStrike" dirty="0">
                          <a:solidFill>
                            <a:srgbClr val="000000"/>
                          </a:solidFill>
                          <a:latin typeface="Times New Roman" panose="02020603050405020304"/>
                        </a:rPr>
                        <a:t>3</a:t>
                      </a:r>
                      <a:r>
                        <a:rPr lang="en-US" sz="1400" b="0" i="0" u="none" strike="noStrike" dirty="0">
                          <a:solidFill>
                            <a:srgbClr val="000000"/>
                          </a:solidFill>
                          <a:latin typeface="宋体" panose="02010600030101010101" pitchFamily="2" charset="-122"/>
                        </a:rPr>
                        <a:t>、</a:t>
                      </a:r>
                      <a:r>
                        <a:rPr lang="en-US" sz="1400" b="0" i="0" u="none" strike="noStrike" dirty="0">
                          <a:solidFill>
                            <a:srgbClr val="000000"/>
                          </a:solidFill>
                          <a:latin typeface="Times New Roman" panose="02020603050405020304"/>
                        </a:rPr>
                        <a:t>Bug</a:t>
                      </a:r>
                      <a:r>
                        <a:rPr lang="en-US" sz="1400" b="0" i="0" u="none" strike="noStrike" dirty="0">
                          <a:solidFill>
                            <a:srgbClr val="000000"/>
                          </a:solidFill>
                          <a:latin typeface="宋体" panose="02010600030101010101" pitchFamily="2" charset="-122"/>
                        </a:rPr>
                        <a:t>状态统计</a:t>
                      </a:r>
                      <a:endParaRPr lang="zh-CN" sz="1400" b="0" i="0" u="none" strike="noStrike" dirty="0">
                        <a:solidFill>
                          <a:srgbClr val="000000"/>
                        </a:solidFill>
                        <a:latin typeface="Times New Roman" panose="02020603050405020304"/>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r h="241365">
                <a:tc>
                  <a:txBody>
                    <a:bodyPr/>
                    <a:lstStyle/>
                    <a:p>
                      <a:pPr algn="ctr" fontAlgn="t"/>
                      <a:r>
                        <a:rPr lang="zh-CN" sz="1400" b="1" i="0" u="none" strike="noStrike">
                          <a:solidFill>
                            <a:srgbClr val="000000"/>
                          </a:solidFill>
                          <a:latin typeface="宋体" panose="02010600030101010101" pitchFamily="2" charset="-122"/>
                        </a:rPr>
                        <a:t>未解决</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a:solidFill>
                            <a:srgbClr val="000000"/>
                          </a:solidFill>
                          <a:latin typeface="宋体" panose="02010600030101010101" pitchFamily="2" charset="-122"/>
                        </a:rPr>
                        <a:t>打回</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a:solidFill>
                            <a:srgbClr val="000000"/>
                          </a:solidFill>
                          <a:latin typeface="宋体" panose="02010600030101010101" pitchFamily="2" charset="-122"/>
                        </a:rPr>
                        <a:t>挂起</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a:solidFill>
                            <a:srgbClr val="000000"/>
                          </a:solidFill>
                          <a:latin typeface="宋体" panose="02010600030101010101" pitchFamily="2" charset="-122"/>
                        </a:rPr>
                        <a:t>已解决</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dirty="0">
                          <a:solidFill>
                            <a:srgbClr val="000000"/>
                          </a:solidFill>
                          <a:latin typeface="宋体" panose="02010600030101010101" pitchFamily="2" charset="-122"/>
                        </a:rPr>
                        <a:t>打开合计</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dirty="0">
                          <a:solidFill>
                            <a:srgbClr val="000000"/>
                          </a:solidFill>
                          <a:latin typeface="宋体" panose="02010600030101010101" pitchFamily="2" charset="-122"/>
                        </a:rPr>
                        <a:t>关闭合计</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9"/>
                  </a:ext>
                </a:extLst>
              </a:tr>
              <a:tr h="256609">
                <a:tc>
                  <a:txBody>
                    <a:bodyPr/>
                    <a:lstStyle/>
                    <a:p>
                      <a:pPr algn="ctr" fontAlgn="ctr"/>
                      <a:r>
                        <a:rPr lang="en-US" sz="1400" b="0" i="0" u="none" strike="noStrike">
                          <a:solidFill>
                            <a:srgbClr val="000000"/>
                          </a:solidFill>
                          <a:latin typeface="宋体" panose="02010600030101010101" pitchFamily="2" charset="-122"/>
                        </a:rPr>
                        <a:t>37</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0</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0</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0</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宋体" panose="02010600030101010101" pitchFamily="2" charset="-122"/>
                        </a:rPr>
                        <a:t>0</a:t>
                      </a:r>
                      <a:endParaRPr lang="zh-CN" sz="1400" b="0"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宋体" panose="02010600030101010101" pitchFamily="2" charset="-122"/>
                        </a:rPr>
                        <a:t>0</a:t>
                      </a:r>
                      <a:endParaRPr lang="zh-CN" sz="12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8661">
                <a:tc gridSpan="6">
                  <a:txBody>
                    <a:bodyPr/>
                    <a:lstStyle/>
                    <a:p>
                      <a:pPr algn="ctr" fontAlgn="ctr"/>
                      <a:r>
                        <a:rPr lang="en-US" sz="1400" b="0" i="0" u="none" strike="noStrike" dirty="0">
                          <a:solidFill>
                            <a:srgbClr val="0000FF"/>
                          </a:solidFill>
                          <a:latin typeface="Times New Roman" panose="02020603050405020304"/>
                        </a:rPr>
                        <a:t>　</a:t>
                      </a:r>
                      <a:endParaRPr lang="zh-CN" sz="1400" b="0" i="0" u="none" strike="noStrike" dirty="0">
                        <a:solidFill>
                          <a:srgbClr val="0000FF"/>
                        </a:solidFill>
                        <a:latin typeface="Times New Roman" panose="02020603050405020304"/>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1"/>
                  </a:ext>
                </a:extLst>
              </a:tr>
              <a:tr h="241365">
                <a:tc gridSpan="6">
                  <a:txBody>
                    <a:bodyPr/>
                    <a:lstStyle/>
                    <a:p>
                      <a:pPr algn="l" fontAlgn="ctr"/>
                      <a:r>
                        <a:rPr lang="en-US" sz="1400" b="0" i="0" u="none" strike="noStrike" dirty="0">
                          <a:solidFill>
                            <a:srgbClr val="000000"/>
                          </a:solidFill>
                          <a:latin typeface="Times New Roman" panose="02020603050405020304"/>
                        </a:rPr>
                        <a:t>4</a:t>
                      </a:r>
                      <a:r>
                        <a:rPr lang="en-US" sz="1400" b="0" i="0" u="none" strike="noStrike" dirty="0">
                          <a:solidFill>
                            <a:srgbClr val="000000"/>
                          </a:solidFill>
                          <a:latin typeface="宋体" panose="02010600030101010101" pitchFamily="2" charset="-122"/>
                        </a:rPr>
                        <a:t>、</a:t>
                      </a:r>
                      <a:r>
                        <a:rPr lang="en-US" sz="1400" b="0" i="0" u="none" strike="noStrike" dirty="0">
                          <a:solidFill>
                            <a:srgbClr val="000000"/>
                          </a:solidFill>
                          <a:latin typeface="Times New Roman" panose="02020603050405020304"/>
                        </a:rPr>
                        <a:t>Bug</a:t>
                      </a:r>
                      <a:r>
                        <a:rPr lang="en-US" sz="1400" b="0" i="0" u="none" strike="noStrike" dirty="0">
                          <a:solidFill>
                            <a:srgbClr val="000000"/>
                          </a:solidFill>
                          <a:latin typeface="宋体" panose="02010600030101010101" pitchFamily="2" charset="-122"/>
                        </a:rPr>
                        <a:t>根源分析表</a:t>
                      </a:r>
                      <a:endParaRPr lang="zh-CN" sz="1400" b="0" i="0" u="none" strike="noStrike" dirty="0">
                        <a:solidFill>
                          <a:srgbClr val="000000"/>
                        </a:solidFill>
                        <a:latin typeface="Times New Roman" panose="02020603050405020304"/>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2"/>
                  </a:ext>
                </a:extLst>
              </a:tr>
              <a:tr h="241365">
                <a:tc>
                  <a:txBody>
                    <a:bodyPr/>
                    <a:lstStyle/>
                    <a:p>
                      <a:pPr algn="ctr" fontAlgn="t"/>
                      <a:r>
                        <a:rPr lang="zh-CN" sz="1400" b="1" i="0" u="none" strike="noStrike">
                          <a:solidFill>
                            <a:srgbClr val="000000"/>
                          </a:solidFill>
                          <a:latin typeface="宋体" panose="02010600030101010101" pitchFamily="2" charset="-122"/>
                        </a:rPr>
                        <a:t>需求类</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a:solidFill>
                            <a:srgbClr val="000000"/>
                          </a:solidFill>
                          <a:latin typeface="宋体" panose="02010600030101010101" pitchFamily="2" charset="-122"/>
                        </a:rPr>
                        <a:t>设计类</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a:solidFill>
                            <a:srgbClr val="000000"/>
                          </a:solidFill>
                          <a:latin typeface="宋体" panose="02010600030101010101" pitchFamily="2" charset="-122"/>
                        </a:rPr>
                        <a:t>编码类</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a:solidFill>
                            <a:srgbClr val="000000"/>
                          </a:solidFill>
                          <a:latin typeface="宋体" panose="02010600030101010101" pitchFamily="2" charset="-122"/>
                        </a:rPr>
                        <a:t>其他</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gridSpan="2">
                  <a:txBody>
                    <a:bodyPr/>
                    <a:lstStyle/>
                    <a:p>
                      <a:pPr algn="ctr" fontAlgn="ctr"/>
                      <a:r>
                        <a:rPr lang="zh-CN" sz="1400" b="0" i="0" u="none" strike="noStrike" dirty="0">
                          <a:solidFill>
                            <a:srgbClr val="000000"/>
                          </a:solidFill>
                          <a:latin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zh-CN"/>
                    </a:p>
                  </a:txBody>
                  <a:tcPr/>
                </a:tc>
                <a:extLst>
                  <a:ext uri="{0D108BD9-81ED-4DB2-BD59-A6C34878D82A}">
                    <a16:rowId xmlns:a16="http://schemas.microsoft.com/office/drawing/2014/main" val="10013"/>
                  </a:ext>
                </a:extLst>
              </a:tr>
              <a:tr h="256609">
                <a:tc>
                  <a:txBody>
                    <a:bodyPr/>
                    <a:lstStyle/>
                    <a:p>
                      <a:pPr algn="ctr" fontAlgn="ctr"/>
                      <a:r>
                        <a:rPr lang="en-US" sz="1400" b="0" i="0" u="none" strike="noStrike">
                          <a:solidFill>
                            <a:srgbClr val="000000"/>
                          </a:solidFill>
                          <a:latin typeface="宋体" panose="02010600030101010101" pitchFamily="2" charset="-122"/>
                        </a:rPr>
                        <a:t>4</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0</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0</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panose="02010600030101010101" pitchFamily="2" charset="-122"/>
                        </a:rPr>
                        <a:t>0</a:t>
                      </a:r>
                      <a:endParaRPr lang="zh-CN"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zh-CN" sz="1400" b="0" i="0" u="none" strike="noStrike" dirty="0">
                          <a:solidFill>
                            <a:srgbClr val="000000"/>
                          </a:solidFill>
                          <a:latin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zh-CN"/>
                    </a:p>
                  </a:txBody>
                  <a:tcPr/>
                </a:tc>
                <a:extLst>
                  <a:ext uri="{0D108BD9-81ED-4DB2-BD59-A6C34878D82A}">
                    <a16:rowId xmlns:a16="http://schemas.microsoft.com/office/drawing/2014/main" val="1001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测试报告</a:t>
            </a:r>
            <a:r>
              <a:rPr lang="en-US" altLang="zh-CN" dirty="0"/>
              <a:t>—</a:t>
            </a:r>
            <a:r>
              <a:rPr lang="zh-CN" altLang="en-US" dirty="0"/>
              <a:t>缺陷遗留情况</a:t>
            </a:r>
          </a:p>
        </p:txBody>
      </p:sp>
      <p:graphicFrame>
        <p:nvGraphicFramePr>
          <p:cNvPr id="4" name="表格 3"/>
          <p:cNvGraphicFramePr>
            <a:graphicFrameLocks noGrp="1"/>
          </p:cNvGraphicFramePr>
          <p:nvPr>
            <p:custDataLst>
              <p:tags r:id="rId1"/>
            </p:custDataLst>
          </p:nvPr>
        </p:nvGraphicFramePr>
        <p:xfrm>
          <a:off x="928671" y="2132856"/>
          <a:ext cx="10135883" cy="3168351"/>
        </p:xfrm>
        <a:graphic>
          <a:graphicData uri="http://schemas.openxmlformats.org/drawingml/2006/table">
            <a:tbl>
              <a:tblPr/>
              <a:tblGrid>
                <a:gridCol w="1027286">
                  <a:extLst>
                    <a:ext uri="{9D8B030D-6E8A-4147-A177-3AD203B41FA5}">
                      <a16:colId xmlns:a16="http://schemas.microsoft.com/office/drawing/2014/main" val="20000"/>
                    </a:ext>
                  </a:extLst>
                </a:gridCol>
                <a:gridCol w="924557">
                  <a:extLst>
                    <a:ext uri="{9D8B030D-6E8A-4147-A177-3AD203B41FA5}">
                      <a16:colId xmlns:a16="http://schemas.microsoft.com/office/drawing/2014/main" val="20001"/>
                    </a:ext>
                  </a:extLst>
                </a:gridCol>
                <a:gridCol w="3663984">
                  <a:extLst>
                    <a:ext uri="{9D8B030D-6E8A-4147-A177-3AD203B41FA5}">
                      <a16:colId xmlns:a16="http://schemas.microsoft.com/office/drawing/2014/main" val="20002"/>
                    </a:ext>
                  </a:extLst>
                </a:gridCol>
                <a:gridCol w="924557">
                  <a:extLst>
                    <a:ext uri="{9D8B030D-6E8A-4147-A177-3AD203B41FA5}">
                      <a16:colId xmlns:a16="http://schemas.microsoft.com/office/drawing/2014/main" val="20003"/>
                    </a:ext>
                  </a:extLst>
                </a:gridCol>
                <a:gridCol w="1249864">
                  <a:extLst>
                    <a:ext uri="{9D8B030D-6E8A-4147-A177-3AD203B41FA5}">
                      <a16:colId xmlns:a16="http://schemas.microsoft.com/office/drawing/2014/main" val="20004"/>
                    </a:ext>
                  </a:extLst>
                </a:gridCol>
                <a:gridCol w="2345635">
                  <a:extLst>
                    <a:ext uri="{9D8B030D-6E8A-4147-A177-3AD203B41FA5}">
                      <a16:colId xmlns:a16="http://schemas.microsoft.com/office/drawing/2014/main" val="20005"/>
                    </a:ext>
                  </a:extLst>
                </a:gridCol>
              </a:tblGrid>
              <a:tr h="772445">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序号</a:t>
                      </a:r>
                    </a:p>
                  </a:txBody>
                  <a:tcPr marL="7723" marR="7723" marT="7723"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sz="1400" b="1" i="0" u="none" strike="noStrike" dirty="0">
                        <a:solidFill>
                          <a:srgbClr val="000000"/>
                        </a:solidFill>
                        <a:latin typeface="宋体" panose="02010600030101010101" pitchFamily="2" charset="-122"/>
                      </a:endParaRPr>
                    </a:p>
                    <a:p>
                      <a:pPr algn="ctr" fontAlgn="t"/>
                      <a:r>
                        <a:rPr lang="en-US" sz="1400" b="1" i="0" u="none" strike="noStrike" dirty="0">
                          <a:solidFill>
                            <a:srgbClr val="000000"/>
                          </a:solidFill>
                          <a:latin typeface="宋体" panose="02010600030101010101" pitchFamily="2" charset="-122"/>
                        </a:rPr>
                        <a:t>BugID</a:t>
                      </a:r>
                      <a:endParaRPr lang="zh-CN" sz="1400" b="1" i="0" u="none" strike="noStrike" dirty="0">
                        <a:solidFill>
                          <a:srgbClr val="000000"/>
                        </a:solidFill>
                        <a:latin typeface="宋体" panose="02010600030101010101" pitchFamily="2" charset="-122"/>
                      </a:endParaRP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缺陷描述</a:t>
                      </a: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影响程度</a:t>
                      </a: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后续解决措施</a:t>
                      </a: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当前规避方法</a:t>
                      </a: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1197953">
                <a:tc>
                  <a:txBody>
                    <a:bodyPr/>
                    <a:lstStyle/>
                    <a:p>
                      <a:pPr algn="ctr" fontAlgn="t"/>
                      <a:endParaRPr lang="en-US" sz="1400" b="0" i="0" u="none" strike="noStrike" dirty="0">
                        <a:solidFill>
                          <a:srgbClr val="000000"/>
                        </a:solidFill>
                        <a:latin typeface="宋体" panose="02010600030101010101" pitchFamily="2" charset="-122"/>
                      </a:endParaRPr>
                    </a:p>
                    <a:p>
                      <a:pPr algn="ctr" fontAlgn="t"/>
                      <a:r>
                        <a:rPr lang="en-US" sz="1400" b="0" i="0" u="none" strike="noStrike" dirty="0">
                          <a:solidFill>
                            <a:srgbClr val="000000"/>
                          </a:solidFill>
                          <a:latin typeface="宋体" panose="02010600030101010101" pitchFamily="2" charset="-122"/>
                        </a:rPr>
                        <a:t>1</a:t>
                      </a:r>
                      <a:endParaRPr lang="zh-CN" sz="1400" b="0" i="0" u="none" strike="noStrike" dirty="0">
                        <a:solidFill>
                          <a:srgbClr val="000000"/>
                        </a:solidFill>
                        <a:latin typeface="宋体" panose="02010600030101010101" pitchFamily="2" charset="-122"/>
                      </a:endParaRP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endParaRPr lang="en-US" sz="1400" b="0" i="0" u="none" strike="noStrike" dirty="0">
                        <a:solidFill>
                          <a:srgbClr val="000000"/>
                        </a:solidFill>
                        <a:latin typeface="宋体" panose="02010600030101010101" pitchFamily="2" charset="-122"/>
                      </a:endParaRPr>
                    </a:p>
                    <a:p>
                      <a:pPr algn="ctr" fontAlgn="t"/>
                      <a:r>
                        <a:rPr lang="en-US" sz="1400" b="0" i="0" u="none" strike="noStrike" dirty="0">
                          <a:solidFill>
                            <a:srgbClr val="000000"/>
                          </a:solidFill>
                          <a:latin typeface="宋体" panose="02010600030101010101" pitchFamily="2" charset="-122"/>
                        </a:rPr>
                        <a:t>224</a:t>
                      </a:r>
                      <a:endParaRPr lang="zh-CN" sz="1400" b="0" i="0" u="none" strike="noStrike" dirty="0">
                        <a:solidFill>
                          <a:srgbClr val="000000"/>
                        </a:solidFill>
                        <a:latin typeface="宋体" panose="02010600030101010101" pitchFamily="2" charset="-122"/>
                      </a:endParaRP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sz="1400" b="0" i="0" u="none" strike="noStrike" dirty="0">
                        <a:solidFill>
                          <a:srgbClr val="000000"/>
                        </a:solidFill>
                        <a:latin typeface="宋体" panose="02010600030101010101" pitchFamily="2" charset="-122"/>
                      </a:endParaRPr>
                    </a:p>
                    <a:p>
                      <a:pPr algn="just" fontAlgn="t"/>
                      <a:r>
                        <a:rPr lang="en-US" sz="1400" b="0" i="0" u="none" strike="noStrike" dirty="0" err="1">
                          <a:solidFill>
                            <a:srgbClr val="000000"/>
                          </a:solidFill>
                          <a:latin typeface="宋体" panose="02010600030101010101" pitchFamily="2" charset="-122"/>
                        </a:rPr>
                        <a:t>Web页面</a:t>
                      </a:r>
                      <a:r>
                        <a:rPr lang="en-US" sz="1400" b="0" i="0" u="none" strike="noStrike" dirty="0">
                          <a:solidFill>
                            <a:srgbClr val="000000"/>
                          </a:solidFill>
                          <a:latin typeface="宋体" panose="02010600030101010101" pitchFamily="2" charset="-122"/>
                        </a:rPr>
                        <a:t>—下载热门推荐，中间的节日专区，配置new，hot标识时，在IE6下将产生换行。</a:t>
                      </a:r>
                      <a:endParaRPr lang="zh-CN" sz="1400" b="0" i="0" u="none" strike="noStrike" dirty="0">
                        <a:solidFill>
                          <a:srgbClr val="000000"/>
                        </a:solidFill>
                        <a:latin typeface="宋体" panose="02010600030101010101" pitchFamily="2" charset="-122"/>
                      </a:endParaRP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altLang="zh-CN" sz="1400" b="0" i="0" u="none" strike="noStrike" dirty="0">
                        <a:solidFill>
                          <a:srgbClr val="000000"/>
                        </a:solidFill>
                        <a:latin typeface="宋体" panose="02010600030101010101" pitchFamily="2" charset="-122"/>
                      </a:endParaRPr>
                    </a:p>
                    <a:p>
                      <a:pPr algn="just" fontAlgn="t"/>
                      <a:r>
                        <a:rPr lang="zh-CN" sz="1400" b="0" i="0" u="none" strike="noStrike" dirty="0">
                          <a:solidFill>
                            <a:srgbClr val="000000"/>
                          </a:solidFill>
                          <a:latin typeface="宋体" panose="02010600030101010101" pitchFamily="2" charset="-122"/>
                        </a:rPr>
                        <a:t>未影响功能（兼容性问题）</a:t>
                      </a: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altLang="zh-CN" sz="1400" b="0" i="0" u="none" strike="noStrike" dirty="0">
                        <a:solidFill>
                          <a:srgbClr val="000000"/>
                        </a:solidFill>
                        <a:latin typeface="宋体" panose="02010600030101010101" pitchFamily="2" charset="-122"/>
                      </a:endParaRPr>
                    </a:p>
                    <a:p>
                      <a:pPr algn="just" fontAlgn="t"/>
                      <a:r>
                        <a:rPr lang="zh-CN" sz="1400" b="0" i="0" u="none" strike="noStrike" dirty="0">
                          <a:solidFill>
                            <a:srgbClr val="000000"/>
                          </a:solidFill>
                          <a:latin typeface="宋体" panose="02010600030101010101" pitchFamily="2" charset="-122"/>
                        </a:rPr>
                        <a:t>暂时忽略</a:t>
                      </a: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altLang="zh-CN" sz="1400" b="0" i="0" u="none" strike="noStrike" dirty="0">
                        <a:solidFill>
                          <a:srgbClr val="000000"/>
                        </a:solidFill>
                        <a:latin typeface="宋体" panose="02010600030101010101" pitchFamily="2" charset="-122"/>
                      </a:endParaRPr>
                    </a:p>
                    <a:p>
                      <a:pPr algn="just" fontAlgn="t"/>
                      <a:r>
                        <a:rPr lang="zh-CN" sz="1400" b="0" i="0" u="none" strike="noStrike" dirty="0">
                          <a:solidFill>
                            <a:srgbClr val="000000"/>
                          </a:solidFill>
                          <a:latin typeface="宋体" panose="02010600030101010101" pitchFamily="2" charset="-122"/>
                        </a:rPr>
                        <a:t>在下载热门推荐时，不采用new、hot配置</a:t>
                      </a: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97953">
                <a:tc>
                  <a:txBody>
                    <a:bodyPr/>
                    <a:lstStyle/>
                    <a:p>
                      <a:pPr algn="ctr" fontAlgn="t"/>
                      <a:endParaRPr lang="en-US" sz="1400" b="0" i="0" u="none" strike="noStrike" dirty="0">
                        <a:solidFill>
                          <a:srgbClr val="000000"/>
                        </a:solidFill>
                        <a:latin typeface="宋体" panose="02010600030101010101" pitchFamily="2" charset="-122"/>
                      </a:endParaRPr>
                    </a:p>
                    <a:p>
                      <a:pPr algn="ctr" fontAlgn="t"/>
                      <a:r>
                        <a:rPr lang="en-US" sz="1400" b="0" i="0" u="none" strike="noStrike" dirty="0">
                          <a:solidFill>
                            <a:srgbClr val="000000"/>
                          </a:solidFill>
                          <a:latin typeface="宋体" panose="02010600030101010101" pitchFamily="2" charset="-122"/>
                        </a:rPr>
                        <a:t>2</a:t>
                      </a:r>
                      <a:endParaRPr lang="zh-CN" sz="1400" b="0" i="0" u="none" strike="noStrike" dirty="0">
                        <a:solidFill>
                          <a:srgbClr val="000000"/>
                        </a:solidFill>
                        <a:latin typeface="宋体" panose="02010600030101010101" pitchFamily="2" charset="-122"/>
                      </a:endParaRP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endParaRPr lang="en-US" sz="1400" b="0" i="0" u="none" strike="noStrike" dirty="0">
                        <a:solidFill>
                          <a:srgbClr val="000000"/>
                        </a:solidFill>
                        <a:latin typeface="宋体" panose="02010600030101010101" pitchFamily="2" charset="-122"/>
                      </a:endParaRPr>
                    </a:p>
                    <a:p>
                      <a:pPr algn="ctr" fontAlgn="t"/>
                      <a:r>
                        <a:rPr lang="en-US" sz="1400" b="0" i="0" u="none" strike="noStrike" dirty="0">
                          <a:solidFill>
                            <a:srgbClr val="000000"/>
                          </a:solidFill>
                          <a:latin typeface="宋体" panose="02010600030101010101" pitchFamily="2" charset="-122"/>
                        </a:rPr>
                        <a:t>314</a:t>
                      </a:r>
                      <a:endParaRPr lang="zh-CN" sz="1400" b="0" i="0" u="none" strike="noStrike" dirty="0">
                        <a:solidFill>
                          <a:srgbClr val="000000"/>
                        </a:solidFill>
                        <a:latin typeface="宋体" panose="02010600030101010101" pitchFamily="2" charset="-122"/>
                      </a:endParaRP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altLang="zh-CN" sz="1400" b="0" i="0" u="none" strike="noStrike" dirty="0">
                        <a:solidFill>
                          <a:srgbClr val="000000"/>
                        </a:solidFill>
                        <a:latin typeface="宋体" panose="02010600030101010101" pitchFamily="2" charset="-122"/>
                      </a:endParaRPr>
                    </a:p>
                    <a:p>
                      <a:pPr algn="just" fontAlgn="t"/>
                      <a:r>
                        <a:rPr lang="zh-CN" sz="1400" b="0" i="0" u="none" strike="noStrike" dirty="0">
                          <a:solidFill>
                            <a:srgbClr val="000000"/>
                          </a:solidFill>
                          <a:latin typeface="宋体" panose="02010600030101010101" pitchFamily="2" charset="-122"/>
                        </a:rPr>
                        <a:t>后台管理—图片管理，点击上传图片在IE6.0下，随机出现上传窗口无法打开的情况。</a:t>
                      </a: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altLang="zh-CN" sz="1400" b="0" i="0" u="none" strike="noStrike" dirty="0">
                        <a:solidFill>
                          <a:srgbClr val="000000"/>
                        </a:solidFill>
                        <a:latin typeface="宋体" panose="02010600030101010101" pitchFamily="2" charset="-122"/>
                      </a:endParaRPr>
                    </a:p>
                    <a:p>
                      <a:pPr algn="just" fontAlgn="t"/>
                      <a:r>
                        <a:rPr lang="zh-CN" sz="1400" b="0" i="0" u="none" strike="noStrike" dirty="0">
                          <a:solidFill>
                            <a:srgbClr val="000000"/>
                          </a:solidFill>
                          <a:latin typeface="宋体" panose="02010600030101010101" pitchFamily="2" charset="-122"/>
                        </a:rPr>
                        <a:t>比较小</a:t>
                      </a: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altLang="zh-CN" sz="1400" b="0" i="0" u="none" strike="noStrike" dirty="0">
                        <a:solidFill>
                          <a:srgbClr val="000000"/>
                        </a:solidFill>
                        <a:latin typeface="宋体" panose="02010600030101010101" pitchFamily="2" charset="-122"/>
                      </a:endParaRPr>
                    </a:p>
                    <a:p>
                      <a:pPr algn="just" fontAlgn="t"/>
                      <a:r>
                        <a:rPr lang="zh-CN" sz="1400" b="0" i="0" u="none" strike="noStrike" dirty="0">
                          <a:solidFill>
                            <a:srgbClr val="000000"/>
                          </a:solidFill>
                          <a:latin typeface="宋体" panose="02010600030101010101" pitchFamily="2" charset="-122"/>
                        </a:rPr>
                        <a:t>暂时忽略</a:t>
                      </a: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endParaRPr lang="en-US" altLang="zh-CN" sz="1400" b="0" i="0" u="none" strike="noStrike" dirty="0">
                        <a:solidFill>
                          <a:srgbClr val="000000"/>
                        </a:solidFill>
                        <a:latin typeface="宋体" panose="02010600030101010101" pitchFamily="2" charset="-122"/>
                      </a:endParaRPr>
                    </a:p>
                    <a:p>
                      <a:pPr algn="just" fontAlgn="t"/>
                      <a:r>
                        <a:rPr lang="zh-CN" sz="1400" b="0" i="0" u="none" strike="noStrike" dirty="0">
                          <a:solidFill>
                            <a:srgbClr val="000000"/>
                          </a:solidFill>
                          <a:latin typeface="宋体" panose="02010600030101010101" pitchFamily="2" charset="-122"/>
                        </a:rPr>
                        <a:t>后台维护时，请采用IE7.0浏览器</a:t>
                      </a:r>
                    </a:p>
                  </a:txBody>
                  <a:tcPr marL="7723" marR="7723"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测试报告</a:t>
            </a:r>
            <a:r>
              <a:rPr lang="en-US" altLang="zh-CN" dirty="0"/>
              <a:t>—</a:t>
            </a:r>
            <a:r>
              <a:rPr lang="zh-CN" altLang="en-US" dirty="0"/>
              <a:t>测试结论</a:t>
            </a:r>
          </a:p>
        </p:txBody>
      </p:sp>
      <p:graphicFrame>
        <p:nvGraphicFramePr>
          <p:cNvPr id="4" name="表格 3"/>
          <p:cNvGraphicFramePr>
            <a:graphicFrameLocks noGrp="1"/>
          </p:cNvGraphicFramePr>
          <p:nvPr>
            <p:custDataLst>
              <p:tags r:id="rId1"/>
            </p:custDataLst>
          </p:nvPr>
        </p:nvGraphicFramePr>
        <p:xfrm>
          <a:off x="1271464" y="1700808"/>
          <a:ext cx="8856984" cy="3672409"/>
        </p:xfrm>
        <a:graphic>
          <a:graphicData uri="http://schemas.openxmlformats.org/drawingml/2006/table">
            <a:tbl>
              <a:tblPr/>
              <a:tblGrid>
                <a:gridCol w="1759535">
                  <a:extLst>
                    <a:ext uri="{9D8B030D-6E8A-4147-A177-3AD203B41FA5}">
                      <a16:colId xmlns:a16="http://schemas.microsoft.com/office/drawing/2014/main" val="20000"/>
                    </a:ext>
                  </a:extLst>
                </a:gridCol>
                <a:gridCol w="7097449">
                  <a:extLst>
                    <a:ext uri="{9D8B030D-6E8A-4147-A177-3AD203B41FA5}">
                      <a16:colId xmlns:a16="http://schemas.microsoft.com/office/drawing/2014/main" val="20001"/>
                    </a:ext>
                  </a:extLst>
                </a:gridCol>
              </a:tblGrid>
              <a:tr h="409562">
                <a:tc gridSpan="2">
                  <a:txBody>
                    <a:bodyPr/>
                    <a:lstStyle/>
                    <a:p>
                      <a:pPr algn="l" fontAlgn="ctr"/>
                      <a:r>
                        <a:rPr lang="en-US" sz="1400" b="0" i="0" u="none" strike="noStrike" dirty="0">
                          <a:solidFill>
                            <a:srgbClr val="0000FF"/>
                          </a:solidFill>
                          <a:latin typeface="Times New Roman" panose="02020603050405020304"/>
                        </a:rPr>
                        <a:t>1.</a:t>
                      </a:r>
                      <a:r>
                        <a:rPr lang="en-US" sz="1400" b="0" i="0" u="none" strike="noStrike" dirty="0">
                          <a:solidFill>
                            <a:srgbClr val="0000FF"/>
                          </a:solidFill>
                          <a:latin typeface="宋体" panose="02010600030101010101" pitchFamily="2" charset="-122"/>
                        </a:rPr>
                        <a:t>版本功能基本实现且运行稳定，问题修改及时，在预定日期内完成开发和测试进度</a:t>
                      </a:r>
                      <a:endParaRPr lang="zh-CN" sz="1400" b="0" i="0" u="none" strike="noStrike" dirty="0">
                        <a:solidFill>
                          <a:srgbClr val="0000FF"/>
                        </a:solidFill>
                        <a:latin typeface="Times New Roman" panose="02020603050405020304"/>
                      </a:endParaRPr>
                    </a:p>
                  </a:txBody>
                  <a:tcPr marL="9525" marR="9525" marT="9525" marB="0" anchor="ctr">
                    <a:lnL>
                      <a:noFill/>
                    </a:lnL>
                    <a:lnR>
                      <a:noFill/>
                    </a:lnR>
                    <a:lnT>
                      <a:noFill/>
                    </a:lnT>
                    <a:lnB>
                      <a:noFill/>
                    </a:lnB>
                  </a:tcPr>
                </a:tc>
                <a:tc hMerge="1">
                  <a:txBody>
                    <a:bodyPr/>
                    <a:lstStyle/>
                    <a:p>
                      <a:endParaRPr lang="zh-CN"/>
                    </a:p>
                  </a:txBody>
                  <a:tcPr/>
                </a:tc>
                <a:extLst>
                  <a:ext uri="{0D108BD9-81ED-4DB2-BD59-A6C34878D82A}">
                    <a16:rowId xmlns:a16="http://schemas.microsoft.com/office/drawing/2014/main" val="10000"/>
                  </a:ext>
                </a:extLst>
              </a:tr>
              <a:tr h="432316">
                <a:tc>
                  <a:txBody>
                    <a:bodyPr/>
                    <a:lstStyle/>
                    <a:p>
                      <a:pPr algn="just" fontAlgn="ctr"/>
                      <a:endParaRPr lang="zh-CN" sz="1400" b="0" i="0" u="none" strike="noStrike">
                        <a:solidFill>
                          <a:srgbClr val="0000FF"/>
                        </a:solidFill>
                        <a:latin typeface="Times New Roman" panose="02020603050405020304"/>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sz="1400" b="0" i="0" u="none" strike="noStrike" dirty="0">
                        <a:solidFill>
                          <a:srgbClr val="000000"/>
                        </a:solidFill>
                        <a:latin typeface="宋体" panose="02010600030101010101" pitchFamily="2" charset="-122"/>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96371">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质量评价</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fontAlgn="ctr"/>
                      <a:r>
                        <a:rPr lang="zh-CN" sz="1400" b="0" i="0" u="none" strike="noStrike" dirty="0">
                          <a:solidFill>
                            <a:srgbClr val="000000"/>
                          </a:solidFill>
                          <a:latin typeface="宋体" panose="02010600030101010101" pitchFamily="2" charset="-122"/>
                        </a:rPr>
                        <a:t>通过，可以发布及系统上线</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69528">
                <a:tc>
                  <a:txBody>
                    <a:bodyPr/>
                    <a:lstStyle/>
                    <a:p>
                      <a:pPr algn="ctr" fontAlgn="t"/>
                      <a:endParaRPr lang="en-US" altLang="zh-CN" sz="1400" b="1" i="0" u="none" strike="noStrike" dirty="0">
                        <a:solidFill>
                          <a:srgbClr val="000000"/>
                        </a:solidFill>
                        <a:latin typeface="宋体" panose="02010600030101010101" pitchFamily="2" charset="-122"/>
                      </a:endParaRPr>
                    </a:p>
                    <a:p>
                      <a:pPr algn="ctr" fontAlgn="t"/>
                      <a:endParaRPr lang="en-US" altLang="zh-CN" sz="1400" b="1" i="0" u="none" strike="noStrike" dirty="0">
                        <a:solidFill>
                          <a:srgbClr val="000000"/>
                        </a:solidFill>
                        <a:latin typeface="宋体" panose="02010600030101010101" pitchFamily="2" charset="-122"/>
                      </a:endParaRPr>
                    </a:p>
                    <a:p>
                      <a:pPr algn="ctr" fontAlgn="t"/>
                      <a:r>
                        <a:rPr lang="zh-CN" sz="1400" b="1" i="0" u="none" strike="noStrike" dirty="0">
                          <a:solidFill>
                            <a:srgbClr val="000000"/>
                          </a:solidFill>
                          <a:latin typeface="宋体" panose="02010600030101010101" pitchFamily="2" charset="-122"/>
                        </a:rPr>
                        <a:t>测试结论</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l" fontAlgn="ctr"/>
                      <a:r>
                        <a:rPr lang="zh-CN" sz="1400" b="0" i="0" u="none" strike="noStrike" dirty="0">
                          <a:solidFill>
                            <a:srgbClr val="FF0000"/>
                          </a:solidFill>
                          <a:latin typeface="宋体" panose="02010600030101010101" pitchFamily="2" charset="-122"/>
                        </a:rPr>
                        <a:t>□</a:t>
                      </a:r>
                      <a:r>
                        <a:rPr lang="zh-CN" sz="1400" b="0" i="0" u="none" strike="noStrike" dirty="0">
                          <a:solidFill>
                            <a:srgbClr val="000000"/>
                          </a:solidFill>
                          <a:latin typeface="宋体" panose="02010600030101010101" pitchFamily="2" charset="-122"/>
                        </a:rPr>
                        <a:t>通过，可以发布及系统上线</a:t>
                      </a:r>
                      <a:br>
                        <a:rPr lang="zh-CN" sz="1400" b="0" i="0" u="none" strike="noStrike" dirty="0">
                          <a:solidFill>
                            <a:srgbClr val="000000"/>
                          </a:solidFill>
                          <a:latin typeface="宋体" panose="02010600030101010101" pitchFamily="2" charset="-122"/>
                        </a:rPr>
                      </a:br>
                      <a:r>
                        <a:rPr lang="zh-CN" sz="1400" b="0" i="0" u="none" strike="noStrike" dirty="0">
                          <a:solidFill>
                            <a:srgbClr val="000000"/>
                          </a:solidFill>
                          <a:latin typeface="宋体" panose="02010600030101010101" pitchFamily="2" charset="-122"/>
                        </a:rPr>
                        <a:t>□不通过，需要进行重大修改更新版本重新测试</a:t>
                      </a:r>
                      <a:br>
                        <a:rPr lang="zh-CN" sz="1400" b="0" i="0" u="none" strike="noStrike" dirty="0">
                          <a:solidFill>
                            <a:srgbClr val="000000"/>
                          </a:solidFill>
                          <a:latin typeface="宋体" panose="02010600030101010101" pitchFamily="2" charset="-122"/>
                        </a:rPr>
                      </a:br>
                      <a:endParaRPr lang="zh-CN" sz="1400" b="0" i="0" u="none" strike="noStrike" dirty="0">
                        <a:solidFill>
                          <a:srgbClr val="0000FF"/>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316">
                <a:tc>
                  <a:txBody>
                    <a:bodyPr/>
                    <a:lstStyle/>
                    <a:p>
                      <a:pPr algn="ctr" fontAlgn="t"/>
                      <a:r>
                        <a:rPr lang="zh-CN" sz="1400" b="1" i="0" u="none" strike="noStrike" dirty="0">
                          <a:solidFill>
                            <a:srgbClr val="000000"/>
                          </a:solidFill>
                          <a:latin typeface="宋体" panose="02010600030101010101" pitchFamily="2" charset="-122"/>
                        </a:rPr>
                        <a:t>评估人员</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fontAlgn="ctr"/>
                      <a:r>
                        <a:rPr lang="en-US" sz="1400" b="0" i="0" u="none" strike="noStrike" dirty="0">
                          <a:solidFill>
                            <a:srgbClr val="000000"/>
                          </a:solidFill>
                          <a:latin typeface="Times New Roman" panose="02020603050405020304"/>
                        </a:rPr>
                        <a:t>XX</a:t>
                      </a:r>
                      <a:endParaRPr lang="zh-CN" sz="1400" b="0" i="0" u="none" strike="noStrike" dirty="0">
                        <a:solidFill>
                          <a:srgbClr val="000000"/>
                        </a:solidFill>
                        <a:latin typeface="Times New Roman" panose="020206030504050203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2316">
                <a:tc>
                  <a:txBody>
                    <a:bodyPr/>
                    <a:lstStyle/>
                    <a:p>
                      <a:pPr algn="ctr" fontAlgn="t"/>
                      <a:r>
                        <a:rPr lang="zh-CN" sz="1400" b="1" i="0" u="none" strike="noStrike">
                          <a:solidFill>
                            <a:srgbClr val="000000"/>
                          </a:solidFill>
                          <a:latin typeface="宋体" panose="02010600030101010101" pitchFamily="2" charset="-122"/>
                        </a:rPr>
                        <a:t>审核人员</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just" fontAlgn="ctr"/>
                      <a:r>
                        <a:rPr lang="en-US" sz="1400" b="0" i="0" u="none" strike="noStrike" dirty="0">
                          <a:solidFill>
                            <a:srgbClr val="000000"/>
                          </a:solidFill>
                          <a:latin typeface="Times New Roman" panose="02020603050405020304"/>
                        </a:rPr>
                        <a:t>XXX</a:t>
                      </a:r>
                      <a:endParaRPr lang="zh-CN" sz="1400" b="0" i="0" u="none" strike="noStrike" dirty="0">
                        <a:solidFill>
                          <a:srgbClr val="000000"/>
                        </a:solidFill>
                        <a:latin typeface="Times New Roman" panose="020206030504050203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31" y="44624"/>
            <a:ext cx="9648077" cy="642919"/>
          </a:xfrm>
        </p:spPr>
        <p:txBody>
          <a:bodyPr/>
          <a:lstStyle/>
          <a:p>
            <a:r>
              <a:rPr lang="zh-CN" altLang="en-US" b="1" dirty="0">
                <a:latin typeface="宋体" panose="02010600030101010101" pitchFamily="2" charset="-122"/>
                <a:ea typeface="宋体" panose="02010600030101010101" pitchFamily="2" charset="-122"/>
              </a:rPr>
              <a:t>联系我们</a:t>
            </a:r>
          </a:p>
        </p:txBody>
      </p:sp>
      <p:sp>
        <p:nvSpPr>
          <p:cNvPr id="13" name="TextBox 12"/>
          <p:cNvSpPr txBox="1"/>
          <p:nvPr/>
        </p:nvSpPr>
        <p:spPr>
          <a:xfrm>
            <a:off x="2381226" y="1000111"/>
            <a:ext cx="7171161" cy="1405193"/>
          </a:xfrm>
          <a:prstGeom prst="rect">
            <a:avLst/>
          </a:prstGeom>
          <a:noFill/>
        </p:spPr>
        <p:txBody>
          <a:bodyPr wrap="square" rtlCol="0">
            <a:spAutoFit/>
          </a:bodyPr>
          <a:lstStyle/>
          <a:p>
            <a:pPr>
              <a:lnSpc>
                <a:spcPct val="150000"/>
              </a:lnSpc>
            </a:pPr>
            <a:r>
              <a:rPr lang="zh-CN" altLang="en-US" sz="2000" b="1" dirty="0">
                <a:latin typeface="宋体" panose="02010600030101010101" pitchFamily="2" charset="-122"/>
                <a:ea typeface="宋体" panose="02010600030101010101" pitchFamily="2" charset="-122"/>
              </a:rPr>
              <a:t>电话</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19983568393</a:t>
            </a:r>
            <a:r>
              <a:rPr lang="zh-CN" altLang="en-US" sz="2000" dirty="0">
                <a:latin typeface="宋体" panose="02010600030101010101" pitchFamily="2" charset="-122"/>
                <a:ea typeface="宋体" panose="02010600030101010101" pitchFamily="2" charset="-122"/>
              </a:rPr>
              <a:t>（微信同步）</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b="1" dirty="0">
                <a:latin typeface="宋体" panose="02010600030101010101" pitchFamily="2" charset="-122"/>
                <a:ea typeface="宋体" panose="02010600030101010101" pitchFamily="2" charset="-122"/>
              </a:rPr>
              <a:t>邮箱</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service@ronghuanet.com</a:t>
            </a:r>
          </a:p>
          <a:p>
            <a:pPr>
              <a:lnSpc>
                <a:spcPct val="150000"/>
              </a:lnSpc>
            </a:pPr>
            <a:r>
              <a:rPr lang="zh-CN" altLang="en-US" sz="2000" b="1" dirty="0">
                <a:latin typeface="宋体" panose="02010600030101010101" pitchFamily="2" charset="-122"/>
                <a:ea typeface="宋体" panose="02010600030101010101" pitchFamily="2" charset="-122"/>
              </a:rPr>
              <a:t>地址</a:t>
            </a:r>
            <a:r>
              <a:rPr lang="zh-CN" altLang="en-US" sz="2000" dirty="0">
                <a:latin typeface="宋体" panose="02010600030101010101" pitchFamily="2" charset="-122"/>
                <a:ea typeface="宋体" panose="02010600030101010101" pitchFamily="2" charset="-122"/>
              </a:rPr>
              <a:t>：成都市高新区天府二街</a:t>
            </a:r>
            <a:r>
              <a:rPr lang="en-US" altLang="zh-CN" sz="2000" dirty="0">
                <a:latin typeface="宋体" panose="02010600030101010101" pitchFamily="2" charset="-122"/>
                <a:ea typeface="宋体" panose="02010600030101010101" pitchFamily="2" charset="-122"/>
              </a:rPr>
              <a:t>138</a:t>
            </a:r>
            <a:r>
              <a:rPr lang="zh-CN" altLang="en-US" sz="2000" dirty="0">
                <a:latin typeface="宋体" panose="02010600030101010101" pitchFamily="2" charset="-122"/>
                <a:ea typeface="宋体" panose="02010600030101010101" pitchFamily="2" charset="-122"/>
              </a:rPr>
              <a:t>号蜀都中心一期</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号楼</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楼</a:t>
            </a:r>
            <a:endParaRPr lang="en-US" altLang="zh-CN" sz="1600" dirty="0">
              <a:latin typeface="宋体" panose="02010600030101010101" pitchFamily="2" charset="-122"/>
              <a:ea typeface="宋体" panose="02010600030101010101" pitchFamily="2" charset="-122"/>
            </a:endParaRPr>
          </a:p>
        </p:txBody>
      </p:sp>
      <p:sp>
        <p:nvSpPr>
          <p:cNvPr id="11" name="TextBox 10"/>
          <p:cNvSpPr txBox="1"/>
          <p:nvPr/>
        </p:nvSpPr>
        <p:spPr>
          <a:xfrm>
            <a:off x="3624813" y="5226319"/>
            <a:ext cx="2357455" cy="300210"/>
          </a:xfrm>
          <a:prstGeom prst="rect">
            <a:avLst/>
          </a:prstGeom>
          <a:noFill/>
        </p:spPr>
        <p:txBody>
          <a:bodyPr wrap="square" rtlCol="0">
            <a:spAutoFit/>
          </a:bodyPr>
          <a:lstStyle/>
          <a:p>
            <a:pPr algn="ctr"/>
            <a:r>
              <a:rPr lang="zh-CN" altLang="en-US" sz="1350" dirty="0">
                <a:latin typeface="宋体" panose="02010600030101010101" pitchFamily="2" charset="-122"/>
                <a:ea typeface="宋体" panose="02010600030101010101" pitchFamily="2" charset="-122"/>
              </a:rPr>
              <a:t>手机扫描关注公众号</a:t>
            </a:r>
          </a:p>
        </p:txBody>
      </p:sp>
      <p:sp>
        <p:nvSpPr>
          <p:cNvPr id="12" name="TextBox 11"/>
          <p:cNvSpPr txBox="1"/>
          <p:nvPr/>
        </p:nvSpPr>
        <p:spPr>
          <a:xfrm>
            <a:off x="6384034" y="5198339"/>
            <a:ext cx="2000265" cy="300210"/>
          </a:xfrm>
          <a:prstGeom prst="rect">
            <a:avLst/>
          </a:prstGeom>
          <a:noFill/>
        </p:spPr>
        <p:txBody>
          <a:bodyPr wrap="square" rtlCol="0">
            <a:spAutoFit/>
          </a:bodyPr>
          <a:lstStyle/>
          <a:p>
            <a:pPr algn="ctr"/>
            <a:r>
              <a:rPr lang="en-US" altLang="zh-CN" sz="1350" dirty="0">
                <a:latin typeface="宋体" panose="02010600030101010101" pitchFamily="2" charset="-122"/>
                <a:ea typeface="宋体" panose="02010600030101010101" pitchFamily="2" charset="-122"/>
              </a:rPr>
              <a:t>QQ</a:t>
            </a:r>
            <a:r>
              <a:rPr lang="zh-CN" altLang="en-US" sz="1350" dirty="0">
                <a:latin typeface="宋体" panose="02010600030101010101" pitchFamily="2" charset="-122"/>
                <a:ea typeface="宋体" panose="02010600030101010101" pitchFamily="2" charset="-122"/>
              </a:rPr>
              <a:t>群号</a:t>
            </a:r>
            <a:r>
              <a:rPr lang="en-US" altLang="zh-CN" sz="1350" dirty="0">
                <a:latin typeface="宋体" panose="02010600030101010101" pitchFamily="2" charset="-122"/>
                <a:ea typeface="宋体" panose="02010600030101010101" pitchFamily="2" charset="-122"/>
              </a:rPr>
              <a:t>:736371980</a:t>
            </a:r>
            <a:endParaRPr lang="zh-CN" altLang="en-US" sz="1350" dirty="0">
              <a:latin typeface="宋体" panose="02010600030101010101" pitchFamily="2" charset="-122"/>
              <a:ea typeface="宋体" panose="02010600030101010101" pitchFamily="2" charset="-122"/>
            </a:endParaRPr>
          </a:p>
        </p:txBody>
      </p:sp>
      <p:pic>
        <p:nvPicPr>
          <p:cNvPr id="3" name="Picture 2"/>
          <p:cNvPicPr>
            <a:picLocks noChangeAspect="1" noChangeArrowheads="1"/>
          </p:cNvPicPr>
          <p:nvPr/>
        </p:nvPicPr>
        <p:blipFill>
          <a:blip r:embed="rId2" cstate="print"/>
          <a:srcRect/>
          <a:stretch>
            <a:fillRect/>
          </a:stretch>
        </p:blipFill>
        <p:spPr bwMode="auto">
          <a:xfrm>
            <a:off x="6384032" y="2996952"/>
            <a:ext cx="1991375" cy="2000265"/>
          </a:xfrm>
          <a:prstGeom prst="rect">
            <a:avLst/>
          </a:prstGeom>
          <a:noFill/>
          <a:ln w="9525">
            <a:noFill/>
            <a:miter lim="800000"/>
            <a:headEnd/>
            <a:tailEnd/>
          </a:ln>
          <a:effectLst/>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4709" t="4710" r="3596" b="5395"/>
          <a:stretch>
            <a:fillRect/>
          </a:stretch>
        </p:blipFill>
        <p:spPr>
          <a:xfrm>
            <a:off x="3704108" y="2996952"/>
            <a:ext cx="2198864" cy="21947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测试执行</a:t>
            </a:r>
          </a:p>
        </p:txBody>
      </p:sp>
      <p:sp>
        <p:nvSpPr>
          <p:cNvPr id="5" name="Rectangle 3"/>
          <p:cNvSpPr txBox="1">
            <a:spLocks noChangeArrowheads="1"/>
          </p:cNvSpPr>
          <p:nvPr/>
        </p:nvSpPr>
        <p:spPr>
          <a:xfrm>
            <a:off x="983432" y="1268760"/>
            <a:ext cx="8412190" cy="4357718"/>
          </a:xfrm>
          <a:prstGeom prst="rect">
            <a:avLst/>
          </a:prstGeom>
        </p:spPr>
        <p:txBody>
          <a:bodyPr/>
          <a:lstStyle/>
          <a:p>
            <a:pPr lvl="0">
              <a:lnSpc>
                <a:spcPct val="140000"/>
              </a:lnSpc>
              <a:spcBef>
                <a:spcPct val="0"/>
              </a:spcBef>
              <a:buFont typeface="Wingdings" panose="05000000000000000000" pitchFamily="2" charset="2"/>
              <a:buChar char="p"/>
              <a:defRPr/>
            </a:pPr>
            <a:r>
              <a:rPr lang="zh-CN" altLang="en-US" sz="2400" dirty="0"/>
              <a:t>  根据已有的测试用例，按照里面的步骤一步一步的执行，查看预期结果与实际结果是否一致。</a:t>
            </a:r>
            <a:endParaRPr kumimoji="0" lang="zh-CN" altLang="en-US" sz="2400" b="0" i="0" u="none" strike="noStrike" kern="1200" cap="none" spc="0" normalizeH="0" baseline="0" noProof="0" dirty="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defRPr/>
            </a:pPr>
            <a:endParaRPr kumimoji="0" lang="zh-CN" altLang="en-US" sz="2400" b="0" i="0" u="none" strike="noStrike" kern="1200" cap="none" spc="0" normalizeH="0" baseline="0" noProof="0" dirty="0">
              <a:ln>
                <a:noFill/>
              </a:ln>
              <a:effectLst/>
              <a:uLnTx/>
              <a:uFillTx/>
              <a:latin typeface="+mj-ea"/>
              <a:ea typeface="+mj-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077200" y="6245229"/>
            <a:ext cx="2133600" cy="476251"/>
          </a:xfrm>
        </p:spPr>
        <p:txBody>
          <a:bodyPr/>
          <a:lstStyle/>
          <a:p>
            <a:fld id="{ECE20286-B4D7-4C17-8073-86BA3FF968C5}" type="slidenum">
              <a:rPr lang="en-US" altLang="zh-CN">
                <a:latin typeface="宋体" panose="02010600030101010101" pitchFamily="2" charset="-122"/>
                <a:ea typeface="宋体" panose="02010600030101010101" pitchFamily="2" charset="-122"/>
              </a:rPr>
              <a:t>30</a:t>
            </a:fld>
            <a:endParaRPr lang="en-US" altLang="zh-CN">
              <a:latin typeface="宋体" panose="02010600030101010101" pitchFamily="2" charset="-122"/>
              <a:ea typeface="宋体" panose="02010600030101010101" pitchFamily="2" charset="-122"/>
            </a:endParaRPr>
          </a:p>
        </p:txBody>
      </p:sp>
      <p:sp>
        <p:nvSpPr>
          <p:cNvPr id="5" name="Rectangle 2"/>
          <p:cNvSpPr>
            <a:spLocks noChangeArrowheads="1"/>
          </p:cNvSpPr>
          <p:nvPr/>
        </p:nvSpPr>
        <p:spPr bwMode="auto">
          <a:xfrm>
            <a:off x="0" y="4012359"/>
            <a:ext cx="12192000" cy="1791416"/>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w="9525">
            <a:noFill/>
            <a:miter lim="800000"/>
          </a:ln>
          <a:effectLst/>
        </p:spPr>
        <p:txBody>
          <a:bodyPr wrap="none" anchor="ctr"/>
          <a:lstStyle/>
          <a:p>
            <a:pPr algn="ctr" eaLnBrk="1" hangingPunct="1"/>
            <a:r>
              <a:rPr lang="zh-CN" altLang="en-US" sz="6000" dirty="0">
                <a:solidFill>
                  <a:schemeClr val="bg1"/>
                </a:solidFill>
                <a:latin typeface="宋体" panose="02010600030101010101" pitchFamily="2" charset="-122"/>
                <a:ea typeface="宋体" panose="02010600030101010101" pitchFamily="2" charset="-122"/>
              </a:rPr>
              <a:t>谢谢观看</a:t>
            </a:r>
            <a:r>
              <a:rPr lang="en-US" altLang="zh-CN" sz="6000" dirty="0">
                <a:solidFill>
                  <a:schemeClr val="bg1"/>
                </a:solidFill>
                <a:latin typeface="宋体" panose="02010600030101010101" pitchFamily="2" charset="-122"/>
                <a:ea typeface="宋体" panose="02010600030101010101" pitchFamily="2" charset="-122"/>
              </a:rPr>
              <a:t>!</a:t>
            </a:r>
            <a:endParaRPr lang="zh-CN" altLang="zh-CN" sz="6000" dirty="0">
              <a:solidFill>
                <a:schemeClr val="bg1"/>
              </a:solidFill>
              <a:latin typeface="宋体" panose="02010600030101010101" pitchFamily="2" charset="-122"/>
              <a:ea typeface="宋体" panose="02010600030101010101" pitchFamily="2" charset="-122"/>
            </a:endParaRPr>
          </a:p>
        </p:txBody>
      </p:sp>
      <p:sp>
        <p:nvSpPr>
          <p:cNvPr id="7" name="TextBox 6"/>
          <p:cNvSpPr>
            <a:spLocks noChangeArrowheads="1"/>
          </p:cNvSpPr>
          <p:nvPr/>
        </p:nvSpPr>
        <p:spPr bwMode="auto">
          <a:xfrm>
            <a:off x="1775521" y="3108332"/>
            <a:ext cx="8784976" cy="830997"/>
          </a:xfrm>
          <a:prstGeom prst="rect">
            <a:avLst/>
          </a:prstGeom>
          <a:noFill/>
          <a:ln w="9525">
            <a:noFill/>
            <a:miter lim="800000"/>
          </a:ln>
          <a:effectLst/>
        </p:spPr>
        <p:txBody>
          <a:bodyPr wrap="square">
            <a:spAutoFit/>
          </a:bodyPr>
          <a:lstStyle/>
          <a:p>
            <a:pPr algn="ctr"/>
            <a:r>
              <a:rPr lang="en-US" altLang="zh-CN" sz="4800" dirty="0">
                <a:solidFill>
                  <a:schemeClr val="folHlink"/>
                </a:solidFill>
                <a:latin typeface="宋体" panose="02010600030101010101" pitchFamily="2" charset="-122"/>
                <a:ea typeface="宋体" panose="02010600030101010101" pitchFamily="2" charset="-122"/>
                <a:cs typeface="Angsana New" pitchFamily="18" charset="-34"/>
                <a:sym typeface="Mistral" panose="03090702030407020403" pitchFamily="66" charset="0"/>
              </a:rPr>
              <a:t>Thank you</a:t>
            </a:r>
            <a:endParaRPr lang="zh-CN" altLang="en-US" sz="4800" dirty="0">
              <a:solidFill>
                <a:schemeClr val="folHlink"/>
              </a:solidFill>
              <a:latin typeface="宋体" panose="02010600030101010101" pitchFamily="2" charset="-122"/>
              <a:ea typeface="宋体" panose="02010600030101010101" pitchFamily="2" charset="-122"/>
              <a:cs typeface="Angsana New" pitchFamily="18" charset="-34"/>
              <a:sym typeface="Mistral" panose="03090702030407020403" pitchFamily="66" charset="0"/>
            </a:endParaRPr>
          </a:p>
        </p:txBody>
      </p:sp>
      <p:pic>
        <p:nvPicPr>
          <p:cNvPr id="10" name="Picture 7" descr="con02"/>
          <p:cNvPicPr>
            <a:picLocks noChangeAspect="1" noChangeArrowheads="1"/>
          </p:cNvPicPr>
          <p:nvPr/>
        </p:nvPicPr>
        <p:blipFill>
          <a:blip r:embed="rId2" cstate="print"/>
          <a:srcRect/>
          <a:stretch>
            <a:fillRect/>
          </a:stretch>
        </p:blipFill>
        <p:spPr bwMode="auto">
          <a:xfrm>
            <a:off x="3524237" y="1322372"/>
            <a:ext cx="5426087" cy="1820881"/>
          </a:xfrm>
          <a:prstGeom prst="rect">
            <a:avLst/>
          </a:prstGeom>
          <a:noFill/>
          <a:ln w="9525">
            <a:noFill/>
            <a:miter lim="800000"/>
            <a:headEnd/>
            <a:tailEnd/>
          </a:ln>
        </p:spPr>
      </p:pic>
      <p:sp>
        <p:nvSpPr>
          <p:cNvPr id="15" name="标题 1"/>
          <p:cNvSpPr>
            <a:spLocks noGrp="1"/>
          </p:cNvSpPr>
          <p:nvPr>
            <p:ph type="title"/>
          </p:nvPr>
        </p:nvSpPr>
        <p:spPr>
          <a:xfrm>
            <a:off x="95229" y="60320"/>
            <a:ext cx="6858016" cy="642919"/>
          </a:xfrm>
        </p:spPr>
        <p:txBody>
          <a:bodyPr>
            <a:noAutofit/>
          </a:bodyPr>
          <a:lstStyle/>
          <a:p>
            <a:r>
              <a:rPr lang="zh-CN" altLang="en-US" b="1" dirty="0">
                <a:latin typeface="宋体" panose="02010600030101010101" pitchFamily="2" charset="-122"/>
                <a:ea typeface="宋体" panose="02010600030101010101" pitchFamily="2" charset="-122"/>
              </a:rPr>
              <a:t>感谢您对我们的关注</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软件缺陷</a:t>
            </a:r>
          </a:p>
        </p:txBody>
      </p:sp>
      <p:sp>
        <p:nvSpPr>
          <p:cNvPr id="4" name="矩形 3"/>
          <p:cNvSpPr/>
          <p:nvPr/>
        </p:nvSpPr>
        <p:spPr>
          <a:xfrm>
            <a:off x="623392" y="1124744"/>
            <a:ext cx="6096000" cy="646331"/>
          </a:xfrm>
          <a:prstGeom prst="rect">
            <a:avLst/>
          </a:prstGeom>
        </p:spPr>
        <p:txBody>
          <a:bodyPr>
            <a:spAutoFit/>
          </a:bodyPr>
          <a:lstStyle/>
          <a:p>
            <a:r>
              <a:rPr lang="zh-CN" altLang="en-US" dirty="0"/>
              <a:t>例子：软件未实现需求和规格未明确提及但应该实现的内容</a:t>
            </a:r>
            <a:endParaRPr lang="en-US" altLang="zh-CN" dirty="0"/>
          </a:p>
        </p:txBody>
      </p:sp>
      <p:pic>
        <p:nvPicPr>
          <p:cNvPr id="5" name="Picture 2"/>
          <p:cNvPicPr>
            <a:picLocks noChangeAspect="1" noChangeArrowheads="1"/>
          </p:cNvPicPr>
          <p:nvPr/>
        </p:nvPicPr>
        <p:blipFill>
          <a:blip r:embed="rId2" cstate="print"/>
          <a:srcRect/>
          <a:stretch>
            <a:fillRect/>
          </a:stretch>
        </p:blipFill>
        <p:spPr bwMode="auto">
          <a:xfrm>
            <a:off x="3287688" y="1988840"/>
            <a:ext cx="5038725" cy="34861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测试执行注意事项</a:t>
            </a:r>
          </a:p>
        </p:txBody>
      </p:sp>
      <p:sp>
        <p:nvSpPr>
          <p:cNvPr id="6" name="内容占位符 5"/>
          <p:cNvSpPr txBox="1"/>
          <p:nvPr/>
        </p:nvSpPr>
        <p:spPr>
          <a:xfrm>
            <a:off x="961390" y="1412875"/>
            <a:ext cx="9639935" cy="45262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搭建测试环境事项</a:t>
            </a:r>
            <a:endParaRPr lang="en-US" altLang="zh-CN" dirty="0"/>
          </a:p>
          <a:p>
            <a:pPr algn="l"/>
            <a:endParaRPr lang="en-US" altLang="zh-CN" dirty="0"/>
          </a:p>
          <a:p>
            <a:pPr algn="l"/>
            <a:r>
              <a:rPr lang="zh-CN" altLang="en-US" sz="2000" dirty="0"/>
              <a:t>          测试用例执行过程前，成功搭建测试环境是第一步。一般来说，软件产品提交测试后，开发人员应该提交一份被测试软件产品的详细安装指导书。</a:t>
            </a:r>
            <a:endParaRPr lang="en-US" altLang="zh-CN" sz="2000" dirty="0"/>
          </a:p>
          <a:p>
            <a:pPr algn="l"/>
            <a:endParaRPr lang="zh-CN" altLang="en-US" sz="2000" dirty="0"/>
          </a:p>
          <a:p>
            <a:pPr algn="l"/>
            <a:r>
              <a:rPr lang="zh-CN" altLang="en-US" sz="2000" dirty="0"/>
              <a:t>          如果开发人员拒绝提供相关的安装指导书，搭建测试中遇到问题的时候，测试人员可以要求开发人员协助，这时候，一定要把开发人员解决问题的方法记录下来，避免同样的问题再次请教开发人员，这样会招致开发人员的反感，也降低了开发人员对测试人员的认可程度。</a:t>
            </a:r>
          </a:p>
          <a:p>
            <a:pPr algn="l"/>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测试执行</a:t>
            </a:r>
          </a:p>
        </p:txBody>
      </p:sp>
      <p:sp>
        <p:nvSpPr>
          <p:cNvPr id="5" name="内容占位符 4"/>
          <p:cNvSpPr txBox="1"/>
          <p:nvPr/>
        </p:nvSpPr>
        <p:spPr>
          <a:xfrm>
            <a:off x="1559496" y="1628800"/>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latin typeface="+mn-ea"/>
                <a:sym typeface="Arial" panose="020B0604020202020204" pitchFamily="34" charset="0"/>
              </a:rPr>
              <a:t>注</a:t>
            </a:r>
            <a:r>
              <a:rPr lang="zh-CN" altLang="en-US" dirty="0">
                <a:latin typeface="+mn-ea"/>
              </a:rPr>
              <a:t>意用例的前提条件和特殊说明</a:t>
            </a:r>
            <a:endParaRPr lang="en-US" altLang="zh-CN" dirty="0">
              <a:latin typeface="+mn-ea"/>
            </a:endParaRPr>
          </a:p>
          <a:p>
            <a:pPr algn="l"/>
            <a:endParaRPr lang="en-US" altLang="zh-CN" dirty="0">
              <a:latin typeface="+mn-ea"/>
            </a:endParaRPr>
          </a:p>
          <a:p>
            <a:pPr algn="l"/>
            <a:r>
              <a:rPr lang="zh-CN" altLang="en-US" sz="2000" dirty="0"/>
              <a:t>         有些测试软件是有顺序性的，那么它的测试用例就会有一些执行前提或特殊说明。</a:t>
            </a:r>
            <a:endParaRPr lang="en-US" altLang="zh-CN" sz="2000" dirty="0"/>
          </a:p>
          <a:p>
            <a:pPr algn="l"/>
            <a:r>
              <a:rPr lang="en-US" altLang="zh-CN" sz="2000" dirty="0"/>
              <a:t>           </a:t>
            </a:r>
            <a:r>
              <a:rPr lang="zh-CN" altLang="en-US" sz="2000" dirty="0"/>
              <a:t>比如要测试某个软件的登陆功能，那么测试前必须创建用户，并为用户分配一定的权限等。如果前提条件和特殊说明没有注意，会导致测试用例的无法执行。</a:t>
            </a:r>
            <a:endParaRPr lang="zh-CN" altLang="en-US" sz="2000" dirty="0">
              <a:latin typeface="+mn-ea"/>
            </a:endParaRPr>
          </a:p>
          <a:p>
            <a:pPr algn="l"/>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测试执行</a:t>
            </a:r>
          </a:p>
        </p:txBody>
      </p:sp>
      <p:sp>
        <p:nvSpPr>
          <p:cNvPr id="5" name="内容占位符 4"/>
          <p:cNvSpPr txBox="1"/>
          <p:nvPr/>
        </p:nvSpPr>
        <p:spPr>
          <a:xfrm>
            <a:off x="1415480" y="1484784"/>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测试用例要全部执行</a:t>
            </a:r>
            <a:endParaRPr lang="en-US" altLang="zh-CN" dirty="0"/>
          </a:p>
          <a:p>
            <a:pPr algn="l"/>
            <a:endParaRPr lang="en-US" altLang="zh-CN" dirty="0"/>
          </a:p>
          <a:p>
            <a:pPr algn="l"/>
            <a:r>
              <a:rPr lang="zh-CN" altLang="en-US" sz="2000" dirty="0"/>
              <a:t>              因为编写测试用例时，它考虑了测试覆盖率的问题，每条测试用例都对应一个功能点，如果少执行一条，就会有一个功能点没有测试到。</a:t>
            </a:r>
            <a:endParaRPr lang="en-US" altLang="zh-CN" sz="2000" dirty="0"/>
          </a:p>
          <a:p>
            <a:pPr algn="l"/>
            <a:r>
              <a:rPr lang="en-US" altLang="zh-CN" sz="2000" dirty="0"/>
              <a:t>                </a:t>
            </a:r>
            <a:r>
              <a:rPr lang="zh-CN" altLang="en-US" sz="2000" dirty="0"/>
              <a:t>我们执行测试前要认为待测试软件的每条功能点都是未实现的，每个功能点我们都要测试一遍，才能保证待测试软件能正确满足用户需求。</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测试执行</a:t>
            </a:r>
            <a:r>
              <a:rPr lang="en-US" altLang="zh-CN" dirty="0"/>
              <a:t>	</a:t>
            </a:r>
            <a:endParaRPr lang="zh-CN" altLang="en-US" dirty="0"/>
          </a:p>
        </p:txBody>
      </p:sp>
      <p:sp>
        <p:nvSpPr>
          <p:cNvPr id="5" name="内容占位符 4"/>
          <p:cNvSpPr txBox="1"/>
          <p:nvPr/>
        </p:nvSpPr>
        <p:spPr>
          <a:xfrm>
            <a:off x="1847528" y="1628800"/>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latin typeface="+mn-ea"/>
              </a:rPr>
              <a:t>不要忽视任何偶然现象</a:t>
            </a:r>
            <a:endParaRPr lang="en-US" altLang="zh-CN" dirty="0">
              <a:latin typeface="+mn-ea"/>
            </a:endParaRPr>
          </a:p>
          <a:p>
            <a:endParaRPr lang="en-US" altLang="zh-CN" dirty="0">
              <a:latin typeface="+mn-ea"/>
            </a:endParaRPr>
          </a:p>
          <a:p>
            <a:r>
              <a:rPr lang="zh-CN" altLang="en-US" sz="2000" dirty="0"/>
              <a:t>              我们在执行某条用例时，软件会出错，但是当再次执行时这个错误就不再重现。这种情况，一般大家就会认为是偶然现象，就会忽略过去。其实，这种错误才是隐藏最深的，最难发现的错误。</a:t>
            </a:r>
            <a:endParaRPr lang="en-US" altLang="zh-CN" sz="2000" dirty="0"/>
          </a:p>
          <a:p>
            <a:endParaRPr lang="en-US" altLang="zh-CN" sz="2000" dirty="0"/>
          </a:p>
          <a:p>
            <a:r>
              <a:rPr lang="en-US" altLang="zh-CN" sz="2000" dirty="0"/>
              <a:t>               </a:t>
            </a:r>
            <a:r>
              <a:rPr lang="zh-CN" altLang="en-US" sz="2000" dirty="0"/>
              <a:t>遇到这种情况时，要仔细分析这种情况，不要忽视任何小的细节，多测试几次，尽可能准确的找出问题的原因。</a:t>
            </a:r>
            <a:endParaRPr lang="en-US" altLang="zh-CN" sz="2000" dirty="0"/>
          </a:p>
          <a:p>
            <a:endParaRPr lang="en-US" altLang="zh-CN" sz="2000"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测试执行</a:t>
            </a:r>
          </a:p>
        </p:txBody>
      </p:sp>
      <p:sp>
        <p:nvSpPr>
          <p:cNvPr id="5" name="内容占位符 4"/>
          <p:cNvSpPr txBox="1"/>
          <p:nvPr/>
        </p:nvSpPr>
        <p:spPr>
          <a:xfrm>
            <a:off x="1456441" y="1499106"/>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加强测试过程记录</a:t>
            </a:r>
            <a:endParaRPr lang="en-US" altLang="zh-CN" dirty="0"/>
          </a:p>
          <a:p>
            <a:endParaRPr lang="en-US" altLang="zh-CN" dirty="0"/>
          </a:p>
          <a:p>
            <a:r>
              <a:rPr lang="zh-CN" altLang="en-US" sz="2000" dirty="0"/>
              <a:t>                 测试执行过程中，一定要加强测试过程记录。执行过的用例做好对应标记，发现了缺陷应及时提交确认。</a:t>
            </a:r>
            <a:endParaRPr lang="en-US" altLang="zh-CN" sz="2000" dirty="0"/>
          </a:p>
          <a:p>
            <a:endParaRPr lang="en-US" altLang="zh-CN" sz="2000" dirty="0"/>
          </a:p>
          <a:p>
            <a:r>
              <a:rPr lang="zh-CN" altLang="en-US" sz="2000" dirty="0"/>
              <a:t>                  一般软件产品提供 了日志功能，比如有软件运行日志、用户操作日志。如果发现比较复杂难定位的问题，一定要在测试用例执行后记录相关的日志文件，作为测试过程记录，这样开发人员可以通过这 些测试记录方便的定位问题。而不用测试人员重新搭建测试环境，为开发人员重现问题。</a:t>
            </a:r>
            <a:endParaRPr lang="en-US" altLang="zh-CN" sz="2000" dirty="0"/>
          </a:p>
          <a:p>
            <a:endParaRPr lang="en-US" altLang="zh-CN" sz="2000" dirty="0"/>
          </a:p>
          <a:p>
            <a:endParaRPr lang="en-US" altLang="zh-C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测试执行</a:t>
            </a:r>
          </a:p>
        </p:txBody>
      </p:sp>
      <p:sp>
        <p:nvSpPr>
          <p:cNvPr id="5" name="内容占位符 5"/>
          <p:cNvSpPr txBox="1"/>
          <p:nvPr/>
        </p:nvSpPr>
        <p:spPr>
          <a:xfrm>
            <a:off x="1847528" y="1700808"/>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25000"/>
              </a:spcBef>
              <a:defRPr/>
            </a:pPr>
            <a:r>
              <a:rPr lang="zh-CN" altLang="en-US" dirty="0">
                <a:latin typeface="+mj-ea"/>
              </a:rPr>
              <a:t>详细记录预期与实际的不一致</a:t>
            </a:r>
            <a:endParaRPr lang="en-US" altLang="zh-CN" dirty="0">
              <a:latin typeface="+mj-ea"/>
            </a:endParaRPr>
          </a:p>
          <a:p>
            <a:endParaRPr lang="en-US" altLang="zh-CN" dirty="0">
              <a:latin typeface="+mn-ea"/>
            </a:endParaRPr>
          </a:p>
          <a:p>
            <a:r>
              <a:rPr lang="zh-CN" altLang="en-US" sz="2000" dirty="0"/>
              <a:t>                如果不一致，要从多个角度多测试几次，尽量详细的定位软件出错的位置和原因，并测试出因为这个错误会不会导致更严重的错误出现，最后把详细的输入和实际的输出，以及对问题的描述写到测试报告中。</a:t>
            </a:r>
            <a:endParaRPr lang="en-US" altLang="zh-CN" sz="2000" dirty="0"/>
          </a:p>
          <a:p>
            <a:endParaRPr lang="en-US" altLang="zh-CN" sz="2000" dirty="0"/>
          </a:p>
          <a:p>
            <a:r>
              <a:rPr lang="en-US" altLang="zh-CN" sz="2000" dirty="0"/>
              <a:t>                </a:t>
            </a:r>
            <a:r>
              <a:rPr lang="zh-CN" altLang="en-US" sz="2000" dirty="0"/>
              <a:t>因为在一个项目组中，项目的开发时间是有限的，如果我们测试时能把问题描述的详细一些，那么开发人员就会很容易的重现这个问题，也就能更快的解决问题，节省项目时间。</a:t>
            </a:r>
            <a:endParaRPr lang="en-US" altLang="zh-CN" sz="2000" dirty="0"/>
          </a:p>
          <a:p>
            <a:endParaRPr lang="en-US" altLang="zh-CN" sz="2000" dirty="0"/>
          </a:p>
          <a:p>
            <a:r>
              <a:rPr lang="en-US" altLang="zh-CN" sz="2000"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8c79e49c-cd0f-49a7-9294-12c6dd21239c}"/>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fd870b0f-1435-4def-abf3-d03125439d68}"/>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cace4dea-3e74-4e5c-a055-f766c429a8fb}"/>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b641de55-f139-4b3e-98f5-3b6292be0770}"/>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d69fa1b7-49b7-4d69-80b3-ed6170fb856a}"/>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663ec8ea-6ddd-4b0b-af5c-4cdd5729d80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2158</Words>
  <Application>Microsoft Office PowerPoint</Application>
  <PresentationFormat>宽屏</PresentationFormat>
  <Paragraphs>354</Paragraphs>
  <Slides>31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-apple-system</vt:lpstr>
      <vt:lpstr>等线</vt:lpstr>
      <vt:lpstr>楷体</vt:lpstr>
      <vt:lpstr>宋体</vt:lpstr>
      <vt:lpstr>微软雅黑</vt:lpstr>
      <vt:lpstr>Arial</vt:lpstr>
      <vt:lpstr>Calibri</vt:lpstr>
      <vt:lpstr>Constantia</vt:lpstr>
      <vt:lpstr>Times New Roman</vt:lpstr>
      <vt:lpstr>Wingdings</vt:lpstr>
      <vt:lpstr>Office 主题</vt:lpstr>
      <vt:lpstr>PowerPoint 演示文稿</vt:lpstr>
      <vt:lpstr>目录</vt:lpstr>
      <vt:lpstr>测试执行</vt:lpstr>
      <vt:lpstr>测试执行注意事项</vt:lpstr>
      <vt:lpstr>测试执行</vt:lpstr>
      <vt:lpstr>测试执行</vt:lpstr>
      <vt:lpstr>测试执行 </vt:lpstr>
      <vt:lpstr>测试执行</vt:lpstr>
      <vt:lpstr>测试执行</vt:lpstr>
      <vt:lpstr>测试执行</vt:lpstr>
      <vt:lpstr>软件缺陷</vt:lpstr>
      <vt:lpstr>缺陷的来源</vt:lpstr>
      <vt:lpstr>缺陷修复的成本</vt:lpstr>
      <vt:lpstr>缺陷到底有多少</vt:lpstr>
      <vt:lpstr>缺陷分别特征</vt:lpstr>
      <vt:lpstr>并不是所有缺陷都要修复</vt:lpstr>
      <vt:lpstr>缺陷生命周期</vt:lpstr>
      <vt:lpstr>缺陷管理流程</vt:lpstr>
      <vt:lpstr>缺陷相关计算</vt:lpstr>
      <vt:lpstr>缺陷状态</vt:lpstr>
      <vt:lpstr>缺陷等级</vt:lpstr>
      <vt:lpstr>缺陷单案例</vt:lpstr>
      <vt:lpstr>测试报告</vt:lpstr>
      <vt:lpstr>测试报告—人力投入</vt:lpstr>
      <vt:lpstr>测试报告—用例覆盖度</vt:lpstr>
      <vt:lpstr>测试报告—问题单统计</vt:lpstr>
      <vt:lpstr>测试报告—缺陷遗留情况</vt:lpstr>
      <vt:lpstr>测试报告—测试结论</vt:lpstr>
      <vt:lpstr>联系我们</vt:lpstr>
      <vt:lpstr>感谢您对我们的关注</vt:lpstr>
      <vt:lpstr>软件缺陷</vt:lpstr>
    </vt:vector>
  </TitlesOfParts>
  <Manager>门道科技</Manager>
  <Company>门道科技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蓉华教育</dc:title>
  <dc:subject>门道科技</dc:subject>
  <dc:creator>vince</dc:creator>
  <cp:lastModifiedBy>Administrator</cp:lastModifiedBy>
  <cp:revision>353</cp:revision>
  <dcterms:created xsi:type="dcterms:W3CDTF">2013-07-09T06:34:00Z</dcterms:created>
  <dcterms:modified xsi:type="dcterms:W3CDTF">2022-05-11T12:16:02Z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2EAFA8C716E049289CAD1C054E22B5CB</vt:lpwstr>
  </property>
  <property fmtid="{D5CDD505-2E9C-101B-9397-08002B2CF9AE}" pid="3" name="KSOProductBuildVer">
    <vt:lpwstr>2052-11.1.0.11115</vt:lpwstr>
  </property>
</Properties>
</file>