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280" r:id="rId3"/>
    <p:sldId id="287" r:id="rId4"/>
    <p:sldId id="290" r:id="rId5"/>
    <p:sldId id="289" r:id="rId6"/>
    <p:sldId id="323" r:id="rId7"/>
    <p:sldId id="324" r:id="rId8"/>
    <p:sldId id="296" r:id="rId9"/>
    <p:sldId id="288" r:id="rId10"/>
    <p:sldId id="297" r:id="rId11"/>
    <p:sldId id="295" r:id="rId12"/>
    <p:sldId id="298" r:id="rId13"/>
    <p:sldId id="313" r:id="rId14"/>
    <p:sldId id="304" r:id="rId15"/>
    <p:sldId id="305" r:id="rId16"/>
    <p:sldId id="299" r:id="rId17"/>
    <p:sldId id="300" r:id="rId18"/>
    <p:sldId id="301" r:id="rId19"/>
    <p:sldId id="302" r:id="rId20"/>
    <p:sldId id="303" r:id="rId21"/>
    <p:sldId id="291" r:id="rId22"/>
    <p:sldId id="325" r:id="rId23"/>
    <p:sldId id="326" r:id="rId24"/>
    <p:sldId id="328" r:id="rId25"/>
    <p:sldId id="327" r:id="rId26"/>
    <p:sldId id="292" r:id="rId27"/>
    <p:sldId id="334" r:id="rId28"/>
    <p:sldId id="293" r:id="rId29"/>
    <p:sldId id="331" r:id="rId30"/>
    <p:sldId id="332" r:id="rId31"/>
    <p:sldId id="335" r:id="rId32"/>
    <p:sldId id="306" r:id="rId33"/>
    <p:sldId id="308" r:id="rId34"/>
    <p:sldId id="309" r:id="rId35"/>
    <p:sldId id="336" r:id="rId36"/>
    <p:sldId id="337" r:id="rId37"/>
    <p:sldId id="315" r:id="rId38"/>
    <p:sldId id="316" r:id="rId39"/>
    <p:sldId id="314" r:id="rId40"/>
    <p:sldId id="317" r:id="rId41"/>
    <p:sldId id="320" r:id="rId42"/>
    <p:sldId id="319" r:id="rId43"/>
    <p:sldId id="321" r:id="rId44"/>
    <p:sldId id="338" r:id="rId45"/>
    <p:sldId id="339" r:id="rId46"/>
    <p:sldId id="340" r:id="rId47"/>
    <p:sldId id="341" r:id="rId48"/>
    <p:sldId id="322" r:id="rId49"/>
    <p:sldId id="329" r:id="rId50"/>
    <p:sldId id="333" r:id="rId51"/>
    <p:sldId id="330" r:id="rId52"/>
    <p:sldId id="286" r:id="rId53"/>
    <p:sldId id="285" r:id="rId5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0989" autoAdjust="0"/>
  </p:normalViewPr>
  <p:slideViewPr>
    <p:cSldViewPr>
      <p:cViewPr varScale="1">
        <p:scale>
          <a:sx n="104" d="100"/>
          <a:sy n="104" d="100"/>
        </p:scale>
        <p:origin x="846" y="126"/>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C33A3-C93E-498D-A0CA-F4A020F9507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28EC5F0-2DC5-4410-B8DC-13D4AAB574C2}">
      <dgm:prSet phldrT="[文本]" custT="1"/>
      <dgm:spPr/>
      <dgm:t>
        <a:bodyPr/>
        <a:lstStyle/>
        <a:p>
          <a:r>
            <a:rPr lang="zh-CN" altLang="en-US" sz="2800" dirty="0">
              <a:latin typeface="宋体" panose="02010600030101010101" pitchFamily="2" charset="-122"/>
              <a:ea typeface="宋体" panose="02010600030101010101" pitchFamily="2" charset="-122"/>
            </a:rPr>
            <a:t>服务器软件的概念</a:t>
          </a:r>
        </a:p>
      </dgm:t>
    </dgm:pt>
    <dgm:pt modelId="{19CAFA51-D8CC-4AD1-A066-92EB2F252BB4}" type="parTrans" cxnId="{1BB5887C-574D-41D5-AC6D-F7F15CFAA999}">
      <dgm:prSet/>
      <dgm:spPr/>
      <dgm:t>
        <a:bodyPr/>
        <a:lstStyle/>
        <a:p>
          <a:endParaRPr lang="zh-CN" altLang="en-US" sz="2800">
            <a:latin typeface="宋体" panose="02010600030101010101" pitchFamily="2" charset="-122"/>
            <a:ea typeface="宋体" panose="02010600030101010101" pitchFamily="2" charset="-122"/>
          </a:endParaRPr>
        </a:p>
      </dgm:t>
    </dgm:pt>
    <dgm:pt modelId="{6ABB41A6-6F1A-407D-BEEF-E8D6189C233A}" type="sibTrans" cxnId="{1BB5887C-574D-41D5-AC6D-F7F15CFAA999}">
      <dgm:prSet/>
      <dgm:spPr/>
      <dgm:t>
        <a:bodyPr/>
        <a:lstStyle/>
        <a:p>
          <a:endParaRPr lang="zh-CN" altLang="en-US" sz="2800">
            <a:latin typeface="宋体" panose="02010600030101010101" pitchFamily="2" charset="-122"/>
            <a:ea typeface="宋体" panose="02010600030101010101" pitchFamily="2" charset="-122"/>
          </a:endParaRPr>
        </a:p>
      </dgm:t>
    </dgm:pt>
    <dgm:pt modelId="{46AE1DFE-D761-4429-92D1-FB562520A620}">
      <dgm:prSet phldrT="[文本]" custT="1"/>
      <dgm:spPr/>
      <dgm:t>
        <a:bodyPr/>
        <a:lstStyle/>
        <a:p>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的安装与项目部署</a:t>
          </a:r>
        </a:p>
      </dgm:t>
    </dgm:pt>
    <dgm:pt modelId="{5742095F-232A-4316-8FF6-332D975163CE}" type="parTrans" cxnId="{F7D56E2E-AFEC-4896-8DC8-13F5643B6E90}">
      <dgm:prSet/>
      <dgm:spPr/>
      <dgm:t>
        <a:bodyPr/>
        <a:lstStyle/>
        <a:p>
          <a:endParaRPr lang="zh-CN" altLang="en-US" sz="2800">
            <a:latin typeface="宋体" panose="02010600030101010101" pitchFamily="2" charset="-122"/>
            <a:ea typeface="宋体" panose="02010600030101010101" pitchFamily="2" charset="-122"/>
          </a:endParaRPr>
        </a:p>
      </dgm:t>
    </dgm:pt>
    <dgm:pt modelId="{B3DC03C1-3BA2-442B-B81F-D277982404B9}" type="sibTrans" cxnId="{F7D56E2E-AFEC-4896-8DC8-13F5643B6E90}">
      <dgm:prSet/>
      <dgm:spPr/>
      <dgm:t>
        <a:bodyPr/>
        <a:lstStyle/>
        <a:p>
          <a:endParaRPr lang="zh-CN" altLang="en-US" sz="2800">
            <a:latin typeface="宋体" panose="02010600030101010101" pitchFamily="2" charset="-122"/>
            <a:ea typeface="宋体" panose="02010600030101010101" pitchFamily="2" charset="-122"/>
          </a:endParaRPr>
        </a:p>
      </dgm:t>
    </dgm:pt>
    <dgm:pt modelId="{A94721DF-1529-4265-A6F8-D15430B16143}">
      <dgm:prSet phldrT="[文本]" custT="1"/>
      <dgm:spPr/>
      <dgm:t>
        <a:bodyPr/>
        <a:lstStyle/>
        <a:p>
          <a:r>
            <a:rPr lang="en-US" altLang="zh-CN" sz="2800" dirty="0">
              <a:latin typeface="宋体" panose="02010600030101010101" pitchFamily="2" charset="-122"/>
              <a:ea typeface="宋体" panose="02010600030101010101" pitchFamily="2" charset="-122"/>
            </a:rPr>
            <a:t>Docker</a:t>
          </a:r>
          <a:r>
            <a:rPr lang="zh-CN" altLang="en-US" sz="2800" dirty="0">
              <a:latin typeface="宋体" panose="02010600030101010101" pitchFamily="2" charset="-122"/>
              <a:ea typeface="宋体" panose="02010600030101010101" pitchFamily="2" charset="-122"/>
            </a:rPr>
            <a:t>容器</a:t>
          </a:r>
        </a:p>
      </dgm:t>
    </dgm:pt>
    <dgm:pt modelId="{2C2BD583-B680-4F24-AAB6-B13157290661}" type="parTrans" cxnId="{61D2456A-F61B-41A8-B54C-1A2AF069E6C5}">
      <dgm:prSet/>
      <dgm:spPr/>
      <dgm:t>
        <a:bodyPr/>
        <a:lstStyle/>
        <a:p>
          <a:endParaRPr lang="zh-CN" altLang="en-US" sz="2800">
            <a:latin typeface="宋体" panose="02010600030101010101" pitchFamily="2" charset="-122"/>
            <a:ea typeface="宋体" panose="02010600030101010101" pitchFamily="2" charset="-122"/>
          </a:endParaRPr>
        </a:p>
      </dgm:t>
    </dgm:pt>
    <dgm:pt modelId="{778E3D0F-D5DD-43CF-A76D-E62EAD7CAC78}" type="sibTrans" cxnId="{61D2456A-F61B-41A8-B54C-1A2AF069E6C5}">
      <dgm:prSet/>
      <dgm:spPr/>
      <dgm:t>
        <a:bodyPr/>
        <a:lstStyle/>
        <a:p>
          <a:endParaRPr lang="zh-CN" altLang="en-US" sz="2800">
            <a:latin typeface="宋体" panose="02010600030101010101" pitchFamily="2" charset="-122"/>
            <a:ea typeface="宋体" panose="02010600030101010101" pitchFamily="2" charset="-122"/>
          </a:endParaRPr>
        </a:p>
      </dgm:t>
    </dgm:pt>
    <dgm:pt modelId="{61424DAB-AD27-4737-B4CC-0E52C0AFDD44}">
      <dgm:prSet custT="1"/>
      <dgm:spPr/>
      <dgm:t>
        <a:bodyPr/>
        <a:lstStyle/>
        <a:p>
          <a:r>
            <a:rPr lang="zh-CN" altLang="en-US" sz="2800" dirty="0">
              <a:latin typeface="宋体" panose="02010600030101010101" pitchFamily="2" charset="-122"/>
              <a:ea typeface="宋体" panose="02010600030101010101" pitchFamily="2" charset="-122"/>
            </a:rPr>
            <a:t>升级与维护</a:t>
          </a:r>
        </a:p>
      </dgm:t>
    </dgm:pt>
    <dgm:pt modelId="{CC13D6BC-4308-41E7-917F-E617615BDFBC}" type="parTrans" cxnId="{19CDD2EC-4CD9-49E7-BE1B-A958FA4257B2}">
      <dgm:prSet/>
      <dgm:spPr/>
      <dgm:t>
        <a:bodyPr/>
        <a:lstStyle/>
        <a:p>
          <a:endParaRPr lang="zh-CN" altLang="en-US" sz="2800">
            <a:latin typeface="宋体" panose="02010600030101010101" pitchFamily="2" charset="-122"/>
            <a:ea typeface="宋体" panose="02010600030101010101" pitchFamily="2" charset="-122"/>
          </a:endParaRPr>
        </a:p>
      </dgm:t>
    </dgm:pt>
    <dgm:pt modelId="{35F54A7B-E8CA-42C5-915E-204A406552F9}" type="sibTrans" cxnId="{19CDD2EC-4CD9-49E7-BE1B-A958FA4257B2}">
      <dgm:prSet/>
      <dgm:spPr/>
      <dgm:t>
        <a:bodyPr/>
        <a:lstStyle/>
        <a:p>
          <a:endParaRPr lang="zh-CN" altLang="en-US" sz="2800">
            <a:latin typeface="宋体" panose="02010600030101010101" pitchFamily="2" charset="-122"/>
            <a:ea typeface="宋体" panose="02010600030101010101" pitchFamily="2" charset="-122"/>
          </a:endParaRPr>
        </a:p>
      </dgm:t>
    </dgm:pt>
    <dgm:pt modelId="{630663D2-92C3-41BB-B7EA-2222B462BDEE}">
      <dgm:prSet custT="1"/>
      <dgm:spPr/>
      <dgm:t>
        <a:bodyPr/>
        <a:lstStyle/>
        <a:p>
          <a:r>
            <a:rPr lang="zh-CN" altLang="en-US" sz="2800" dirty="0">
              <a:latin typeface="宋体" panose="02010600030101010101" pitchFamily="2" charset="-122"/>
              <a:ea typeface="宋体" panose="02010600030101010101" pitchFamily="2" charset="-122"/>
            </a:rPr>
            <a:t>环境搭建的概念</a:t>
          </a:r>
        </a:p>
      </dgm:t>
    </dgm:pt>
    <dgm:pt modelId="{08283182-F478-4540-97E2-2F53754FA39E}" type="parTrans" cxnId="{EE43BF8C-4DE8-4785-A57D-FFBE681B2E78}">
      <dgm:prSet/>
      <dgm:spPr/>
      <dgm:t>
        <a:bodyPr/>
        <a:lstStyle/>
        <a:p>
          <a:endParaRPr lang="zh-CN" altLang="en-US" sz="2800">
            <a:latin typeface="宋体" panose="02010600030101010101" pitchFamily="2" charset="-122"/>
            <a:ea typeface="宋体" panose="02010600030101010101" pitchFamily="2" charset="-122"/>
          </a:endParaRPr>
        </a:p>
      </dgm:t>
    </dgm:pt>
    <dgm:pt modelId="{BC17605B-F5C8-41F2-9C18-90A31EC461D1}" type="sibTrans" cxnId="{EE43BF8C-4DE8-4785-A57D-FFBE681B2E78}">
      <dgm:prSet/>
      <dgm:spPr/>
      <dgm:t>
        <a:bodyPr/>
        <a:lstStyle/>
        <a:p>
          <a:endParaRPr lang="zh-CN" altLang="en-US" sz="2800">
            <a:latin typeface="宋体" panose="02010600030101010101" pitchFamily="2" charset="-122"/>
            <a:ea typeface="宋体" panose="02010600030101010101" pitchFamily="2" charset="-122"/>
          </a:endParaRPr>
        </a:p>
      </dgm:t>
    </dgm:pt>
    <dgm:pt modelId="{0F2B819B-DD9B-49C8-88A2-C0EEA76D1E3E}" type="pres">
      <dgm:prSet presAssocID="{575C33A3-C93E-498D-A0CA-F4A020F95074}" presName="Name0" presStyleCnt="0">
        <dgm:presLayoutVars>
          <dgm:chMax val="7"/>
          <dgm:chPref val="7"/>
          <dgm:dir/>
        </dgm:presLayoutVars>
      </dgm:prSet>
      <dgm:spPr/>
    </dgm:pt>
    <dgm:pt modelId="{5E80A7F9-8F27-4672-BADD-924B27361E98}" type="pres">
      <dgm:prSet presAssocID="{575C33A3-C93E-498D-A0CA-F4A020F95074}" presName="Name1" presStyleCnt="0"/>
      <dgm:spPr/>
    </dgm:pt>
    <dgm:pt modelId="{28A79C9E-1B27-4817-B258-F7275108AC9B}" type="pres">
      <dgm:prSet presAssocID="{575C33A3-C93E-498D-A0CA-F4A020F95074}" presName="cycle" presStyleCnt="0"/>
      <dgm:spPr/>
    </dgm:pt>
    <dgm:pt modelId="{C8BD661F-9DED-40BD-898C-7BC630DEB2A9}" type="pres">
      <dgm:prSet presAssocID="{575C33A3-C93E-498D-A0CA-F4A020F95074}" presName="srcNode" presStyleLbl="node1" presStyleIdx="0" presStyleCnt="5"/>
      <dgm:spPr/>
    </dgm:pt>
    <dgm:pt modelId="{B04CA84A-B6DE-45B9-8B5B-C8E48F3E16B4}" type="pres">
      <dgm:prSet presAssocID="{575C33A3-C93E-498D-A0CA-F4A020F95074}" presName="conn" presStyleLbl="parChTrans1D2" presStyleIdx="0" presStyleCnt="1"/>
      <dgm:spPr/>
    </dgm:pt>
    <dgm:pt modelId="{E537D6D1-9167-434D-AFCD-2D3597CB47EF}" type="pres">
      <dgm:prSet presAssocID="{575C33A3-C93E-498D-A0CA-F4A020F95074}" presName="extraNode" presStyleLbl="node1" presStyleIdx="0" presStyleCnt="5"/>
      <dgm:spPr/>
    </dgm:pt>
    <dgm:pt modelId="{15357F41-2D74-4B13-BD2F-E56430E878BD}" type="pres">
      <dgm:prSet presAssocID="{575C33A3-C93E-498D-A0CA-F4A020F95074}" presName="dstNode" presStyleLbl="node1" presStyleIdx="0" presStyleCnt="5"/>
      <dgm:spPr/>
    </dgm:pt>
    <dgm:pt modelId="{EA5A9E88-C532-44D9-BBFE-4C9E5E6684A1}" type="pres">
      <dgm:prSet presAssocID="{630663D2-92C3-41BB-B7EA-2222B462BDEE}" presName="text_1" presStyleLbl="node1" presStyleIdx="0" presStyleCnt="5">
        <dgm:presLayoutVars>
          <dgm:bulletEnabled val="1"/>
        </dgm:presLayoutVars>
      </dgm:prSet>
      <dgm:spPr/>
    </dgm:pt>
    <dgm:pt modelId="{6DEA203E-CED0-41E7-A073-C56BE6679734}" type="pres">
      <dgm:prSet presAssocID="{630663D2-92C3-41BB-B7EA-2222B462BDEE}" presName="accent_1" presStyleCnt="0"/>
      <dgm:spPr/>
    </dgm:pt>
    <dgm:pt modelId="{DF3A1DF3-4E26-44DD-ACC1-C72CA3D1A9CE}" type="pres">
      <dgm:prSet presAssocID="{630663D2-92C3-41BB-B7EA-2222B462BDEE}" presName="accentRepeatNode" presStyleLbl="solidFgAcc1" presStyleIdx="0" presStyleCnt="5"/>
      <dgm:spPr/>
    </dgm:pt>
    <dgm:pt modelId="{EF568385-2819-43D9-862E-5A68029A6BAA}" type="pres">
      <dgm:prSet presAssocID="{428EC5F0-2DC5-4410-B8DC-13D4AAB574C2}" presName="text_2" presStyleLbl="node1" presStyleIdx="1" presStyleCnt="5">
        <dgm:presLayoutVars>
          <dgm:bulletEnabled val="1"/>
        </dgm:presLayoutVars>
      </dgm:prSet>
      <dgm:spPr/>
    </dgm:pt>
    <dgm:pt modelId="{256C7AF3-9E95-41E6-B876-87EA135361E4}" type="pres">
      <dgm:prSet presAssocID="{428EC5F0-2DC5-4410-B8DC-13D4AAB574C2}" presName="accent_2" presStyleCnt="0"/>
      <dgm:spPr/>
    </dgm:pt>
    <dgm:pt modelId="{D187797C-420F-4D0E-A4AC-91AAA73812C1}" type="pres">
      <dgm:prSet presAssocID="{428EC5F0-2DC5-4410-B8DC-13D4AAB574C2}" presName="accentRepeatNode" presStyleLbl="solidFgAcc1" presStyleIdx="1" presStyleCnt="5"/>
      <dgm:spPr/>
    </dgm:pt>
    <dgm:pt modelId="{97F4664A-D149-46B2-8F51-7683D577BDEE}" type="pres">
      <dgm:prSet presAssocID="{46AE1DFE-D761-4429-92D1-FB562520A620}" presName="text_3" presStyleLbl="node1" presStyleIdx="2" presStyleCnt="5">
        <dgm:presLayoutVars>
          <dgm:bulletEnabled val="1"/>
        </dgm:presLayoutVars>
      </dgm:prSet>
      <dgm:spPr/>
    </dgm:pt>
    <dgm:pt modelId="{CA5C79BF-8691-4CA6-B800-66405F963B87}" type="pres">
      <dgm:prSet presAssocID="{46AE1DFE-D761-4429-92D1-FB562520A620}" presName="accent_3" presStyleCnt="0"/>
      <dgm:spPr/>
    </dgm:pt>
    <dgm:pt modelId="{87BDADFF-3D81-4CF3-A5C3-C9921AF657B4}" type="pres">
      <dgm:prSet presAssocID="{46AE1DFE-D761-4429-92D1-FB562520A620}" presName="accentRepeatNode" presStyleLbl="solidFgAcc1" presStyleIdx="2" presStyleCnt="5"/>
      <dgm:spPr/>
    </dgm:pt>
    <dgm:pt modelId="{E1B35A12-D633-486B-8B54-4E61E274CF65}" type="pres">
      <dgm:prSet presAssocID="{A94721DF-1529-4265-A6F8-D15430B16143}" presName="text_4" presStyleLbl="node1" presStyleIdx="3" presStyleCnt="5">
        <dgm:presLayoutVars>
          <dgm:bulletEnabled val="1"/>
        </dgm:presLayoutVars>
      </dgm:prSet>
      <dgm:spPr/>
    </dgm:pt>
    <dgm:pt modelId="{CB981F18-E398-4739-9A24-37D5FC26C7E5}" type="pres">
      <dgm:prSet presAssocID="{A94721DF-1529-4265-A6F8-D15430B16143}" presName="accent_4" presStyleCnt="0"/>
      <dgm:spPr/>
    </dgm:pt>
    <dgm:pt modelId="{F3EE138A-1AEE-4387-84DD-35950D1D553F}" type="pres">
      <dgm:prSet presAssocID="{A94721DF-1529-4265-A6F8-D15430B16143}" presName="accentRepeatNode" presStyleLbl="solidFgAcc1" presStyleIdx="3" presStyleCnt="5"/>
      <dgm:spPr/>
    </dgm:pt>
    <dgm:pt modelId="{3364AF5A-5880-493F-9704-4EA8D3B9302B}" type="pres">
      <dgm:prSet presAssocID="{61424DAB-AD27-4737-B4CC-0E52C0AFDD44}" presName="text_5" presStyleLbl="node1" presStyleIdx="4" presStyleCnt="5">
        <dgm:presLayoutVars>
          <dgm:bulletEnabled val="1"/>
        </dgm:presLayoutVars>
      </dgm:prSet>
      <dgm:spPr/>
    </dgm:pt>
    <dgm:pt modelId="{B016CFB4-629E-4E4D-B63A-53DD3E4342D9}" type="pres">
      <dgm:prSet presAssocID="{61424DAB-AD27-4737-B4CC-0E52C0AFDD44}" presName="accent_5" presStyleCnt="0"/>
      <dgm:spPr/>
    </dgm:pt>
    <dgm:pt modelId="{80B861BE-779C-4FEF-83EF-F4EC8AF6108B}" type="pres">
      <dgm:prSet presAssocID="{61424DAB-AD27-4737-B4CC-0E52C0AFDD44}" presName="accentRepeatNode" presStyleLbl="solidFgAcc1" presStyleIdx="4" presStyleCnt="5"/>
      <dgm:spPr/>
    </dgm:pt>
  </dgm:ptLst>
  <dgm:cxnLst>
    <dgm:cxn modelId="{D101570A-AC65-4A1A-978B-7925BEB53257}" type="presOf" srcId="{428EC5F0-2DC5-4410-B8DC-13D4AAB574C2}" destId="{EF568385-2819-43D9-862E-5A68029A6BAA}" srcOrd="0" destOrd="0" presId="urn:microsoft.com/office/officeart/2008/layout/VerticalCurvedList"/>
    <dgm:cxn modelId="{F7D56E2E-AFEC-4896-8DC8-13F5643B6E90}" srcId="{575C33A3-C93E-498D-A0CA-F4A020F95074}" destId="{46AE1DFE-D761-4429-92D1-FB562520A620}" srcOrd="2" destOrd="0" parTransId="{5742095F-232A-4316-8FF6-332D975163CE}" sibTransId="{B3DC03C1-3BA2-442B-B81F-D277982404B9}"/>
    <dgm:cxn modelId="{093FEB39-9980-43F6-A56D-6A4DD4ED4333}" type="presOf" srcId="{575C33A3-C93E-498D-A0CA-F4A020F95074}" destId="{0F2B819B-DD9B-49C8-88A2-C0EEA76D1E3E}" srcOrd="0" destOrd="0" presId="urn:microsoft.com/office/officeart/2008/layout/VerticalCurvedList"/>
    <dgm:cxn modelId="{58652147-0386-4742-B7C5-61B6793149EF}" type="presOf" srcId="{61424DAB-AD27-4737-B4CC-0E52C0AFDD44}" destId="{3364AF5A-5880-493F-9704-4EA8D3B9302B}" srcOrd="0" destOrd="0" presId="urn:microsoft.com/office/officeart/2008/layout/VerticalCurvedList"/>
    <dgm:cxn modelId="{61D2456A-F61B-41A8-B54C-1A2AF069E6C5}" srcId="{575C33A3-C93E-498D-A0CA-F4A020F95074}" destId="{A94721DF-1529-4265-A6F8-D15430B16143}" srcOrd="3" destOrd="0" parTransId="{2C2BD583-B680-4F24-AAB6-B13157290661}" sibTransId="{778E3D0F-D5DD-43CF-A76D-E62EAD7CAC78}"/>
    <dgm:cxn modelId="{91A6296D-6E5A-4E49-AE79-CB64D8CE264E}" type="presOf" srcId="{BC17605B-F5C8-41F2-9C18-90A31EC461D1}" destId="{B04CA84A-B6DE-45B9-8B5B-C8E48F3E16B4}" srcOrd="0" destOrd="0" presId="urn:microsoft.com/office/officeart/2008/layout/VerticalCurvedList"/>
    <dgm:cxn modelId="{85AD1470-A46D-4FDA-B183-A547B1752F92}" type="presOf" srcId="{630663D2-92C3-41BB-B7EA-2222B462BDEE}" destId="{EA5A9E88-C532-44D9-BBFE-4C9E5E6684A1}" srcOrd="0" destOrd="0" presId="urn:microsoft.com/office/officeart/2008/layout/VerticalCurvedList"/>
    <dgm:cxn modelId="{1BB5887C-574D-41D5-AC6D-F7F15CFAA999}" srcId="{575C33A3-C93E-498D-A0CA-F4A020F95074}" destId="{428EC5F0-2DC5-4410-B8DC-13D4AAB574C2}" srcOrd="1" destOrd="0" parTransId="{19CAFA51-D8CC-4AD1-A066-92EB2F252BB4}" sibTransId="{6ABB41A6-6F1A-407D-BEEF-E8D6189C233A}"/>
    <dgm:cxn modelId="{EE43BF8C-4DE8-4785-A57D-FFBE681B2E78}" srcId="{575C33A3-C93E-498D-A0CA-F4A020F95074}" destId="{630663D2-92C3-41BB-B7EA-2222B462BDEE}" srcOrd="0" destOrd="0" parTransId="{08283182-F478-4540-97E2-2F53754FA39E}" sibTransId="{BC17605B-F5C8-41F2-9C18-90A31EC461D1}"/>
    <dgm:cxn modelId="{B03E4E98-0A8E-43C1-AB91-037CACF467D7}" type="presOf" srcId="{46AE1DFE-D761-4429-92D1-FB562520A620}" destId="{97F4664A-D149-46B2-8F51-7683D577BDEE}" srcOrd="0" destOrd="0" presId="urn:microsoft.com/office/officeart/2008/layout/VerticalCurvedList"/>
    <dgm:cxn modelId="{19CDD2EC-4CD9-49E7-BE1B-A958FA4257B2}" srcId="{575C33A3-C93E-498D-A0CA-F4A020F95074}" destId="{61424DAB-AD27-4737-B4CC-0E52C0AFDD44}" srcOrd="4" destOrd="0" parTransId="{CC13D6BC-4308-41E7-917F-E617615BDFBC}" sibTransId="{35F54A7B-E8CA-42C5-915E-204A406552F9}"/>
    <dgm:cxn modelId="{BE2740EE-B97F-48A4-A8BB-C8A30581BE67}" type="presOf" srcId="{A94721DF-1529-4265-A6F8-D15430B16143}" destId="{E1B35A12-D633-486B-8B54-4E61E274CF65}" srcOrd="0" destOrd="0" presId="urn:microsoft.com/office/officeart/2008/layout/VerticalCurvedList"/>
    <dgm:cxn modelId="{A8DA0F77-6AB1-4498-B7AF-A1DFB660CD6E}" type="presParOf" srcId="{0F2B819B-DD9B-49C8-88A2-C0EEA76D1E3E}" destId="{5E80A7F9-8F27-4672-BADD-924B27361E98}" srcOrd="0" destOrd="0" presId="urn:microsoft.com/office/officeart/2008/layout/VerticalCurvedList"/>
    <dgm:cxn modelId="{6EAD5294-CDE8-48AF-B050-B628D1FC4136}" type="presParOf" srcId="{5E80A7F9-8F27-4672-BADD-924B27361E98}" destId="{28A79C9E-1B27-4817-B258-F7275108AC9B}" srcOrd="0" destOrd="0" presId="urn:microsoft.com/office/officeart/2008/layout/VerticalCurvedList"/>
    <dgm:cxn modelId="{1F1D8CF8-11DD-40C0-8F7E-C8089CEC063C}" type="presParOf" srcId="{28A79C9E-1B27-4817-B258-F7275108AC9B}" destId="{C8BD661F-9DED-40BD-898C-7BC630DEB2A9}" srcOrd="0" destOrd="0" presId="urn:microsoft.com/office/officeart/2008/layout/VerticalCurvedList"/>
    <dgm:cxn modelId="{8DAEE897-1AFA-4629-8E59-997A8B7BCE89}" type="presParOf" srcId="{28A79C9E-1B27-4817-B258-F7275108AC9B}" destId="{B04CA84A-B6DE-45B9-8B5B-C8E48F3E16B4}" srcOrd="1" destOrd="0" presId="urn:microsoft.com/office/officeart/2008/layout/VerticalCurvedList"/>
    <dgm:cxn modelId="{7DCC0B1B-B10F-4A63-BD0D-883729B0689E}" type="presParOf" srcId="{28A79C9E-1B27-4817-B258-F7275108AC9B}" destId="{E537D6D1-9167-434D-AFCD-2D3597CB47EF}" srcOrd="2" destOrd="0" presId="urn:microsoft.com/office/officeart/2008/layout/VerticalCurvedList"/>
    <dgm:cxn modelId="{FFE141AC-1C42-4159-BE0A-FD7EA4A2A008}" type="presParOf" srcId="{28A79C9E-1B27-4817-B258-F7275108AC9B}" destId="{15357F41-2D74-4B13-BD2F-E56430E878BD}" srcOrd="3" destOrd="0" presId="urn:microsoft.com/office/officeart/2008/layout/VerticalCurvedList"/>
    <dgm:cxn modelId="{ACF57E37-BC1B-4260-B9D6-6636217B70D6}" type="presParOf" srcId="{5E80A7F9-8F27-4672-BADD-924B27361E98}" destId="{EA5A9E88-C532-44D9-BBFE-4C9E5E6684A1}" srcOrd="1" destOrd="0" presId="urn:microsoft.com/office/officeart/2008/layout/VerticalCurvedList"/>
    <dgm:cxn modelId="{627DD85B-313A-4E79-B9E2-2804578F296C}" type="presParOf" srcId="{5E80A7F9-8F27-4672-BADD-924B27361E98}" destId="{6DEA203E-CED0-41E7-A073-C56BE6679734}" srcOrd="2" destOrd="0" presId="urn:microsoft.com/office/officeart/2008/layout/VerticalCurvedList"/>
    <dgm:cxn modelId="{80F73DE2-D7CE-4564-8657-4D39DCA48C62}" type="presParOf" srcId="{6DEA203E-CED0-41E7-A073-C56BE6679734}" destId="{DF3A1DF3-4E26-44DD-ACC1-C72CA3D1A9CE}" srcOrd="0" destOrd="0" presId="urn:microsoft.com/office/officeart/2008/layout/VerticalCurvedList"/>
    <dgm:cxn modelId="{44B1A5E3-668B-4F9B-AEEB-2430AE81EE21}" type="presParOf" srcId="{5E80A7F9-8F27-4672-BADD-924B27361E98}" destId="{EF568385-2819-43D9-862E-5A68029A6BAA}" srcOrd="3" destOrd="0" presId="urn:microsoft.com/office/officeart/2008/layout/VerticalCurvedList"/>
    <dgm:cxn modelId="{6232A1C2-C592-4922-BEF6-9F14FCF8D36D}" type="presParOf" srcId="{5E80A7F9-8F27-4672-BADD-924B27361E98}" destId="{256C7AF3-9E95-41E6-B876-87EA135361E4}" srcOrd="4" destOrd="0" presId="urn:microsoft.com/office/officeart/2008/layout/VerticalCurvedList"/>
    <dgm:cxn modelId="{576E736F-37D2-4738-A57C-D65D90DBFDB5}" type="presParOf" srcId="{256C7AF3-9E95-41E6-B876-87EA135361E4}" destId="{D187797C-420F-4D0E-A4AC-91AAA73812C1}" srcOrd="0" destOrd="0" presId="urn:microsoft.com/office/officeart/2008/layout/VerticalCurvedList"/>
    <dgm:cxn modelId="{1BF4DB8F-E4DE-4B07-BE45-C67FEA0F9776}" type="presParOf" srcId="{5E80A7F9-8F27-4672-BADD-924B27361E98}" destId="{97F4664A-D149-46B2-8F51-7683D577BDEE}" srcOrd="5" destOrd="0" presId="urn:microsoft.com/office/officeart/2008/layout/VerticalCurvedList"/>
    <dgm:cxn modelId="{0DA6F095-E893-4F50-866F-A71A29F8ECB1}" type="presParOf" srcId="{5E80A7F9-8F27-4672-BADD-924B27361E98}" destId="{CA5C79BF-8691-4CA6-B800-66405F963B87}" srcOrd="6" destOrd="0" presId="urn:microsoft.com/office/officeart/2008/layout/VerticalCurvedList"/>
    <dgm:cxn modelId="{9841F838-77CD-4672-B94F-15D4FD18EA59}" type="presParOf" srcId="{CA5C79BF-8691-4CA6-B800-66405F963B87}" destId="{87BDADFF-3D81-4CF3-A5C3-C9921AF657B4}" srcOrd="0" destOrd="0" presId="urn:microsoft.com/office/officeart/2008/layout/VerticalCurvedList"/>
    <dgm:cxn modelId="{FA8A946D-7E5C-44D0-AA53-9085F95CD73D}" type="presParOf" srcId="{5E80A7F9-8F27-4672-BADD-924B27361E98}" destId="{E1B35A12-D633-486B-8B54-4E61E274CF65}" srcOrd="7" destOrd="0" presId="urn:microsoft.com/office/officeart/2008/layout/VerticalCurvedList"/>
    <dgm:cxn modelId="{C57CB066-46F4-4B2B-8230-3D88A9A1813A}" type="presParOf" srcId="{5E80A7F9-8F27-4672-BADD-924B27361E98}" destId="{CB981F18-E398-4739-9A24-37D5FC26C7E5}" srcOrd="8" destOrd="0" presId="urn:microsoft.com/office/officeart/2008/layout/VerticalCurvedList"/>
    <dgm:cxn modelId="{5ED3E61F-0224-4968-88B0-29E2C78C4BB5}" type="presParOf" srcId="{CB981F18-E398-4739-9A24-37D5FC26C7E5}" destId="{F3EE138A-1AEE-4387-84DD-35950D1D553F}" srcOrd="0" destOrd="0" presId="urn:microsoft.com/office/officeart/2008/layout/VerticalCurvedList"/>
    <dgm:cxn modelId="{CE9C6A9D-08B8-42C7-BF01-0671D500F3B5}" type="presParOf" srcId="{5E80A7F9-8F27-4672-BADD-924B27361E98}" destId="{3364AF5A-5880-493F-9704-4EA8D3B9302B}" srcOrd="9" destOrd="0" presId="urn:microsoft.com/office/officeart/2008/layout/VerticalCurvedList"/>
    <dgm:cxn modelId="{B044B394-C4A9-4F80-92B2-5E53DF23311F}" type="presParOf" srcId="{5E80A7F9-8F27-4672-BADD-924B27361E98}" destId="{B016CFB4-629E-4E4D-B63A-53DD3E4342D9}" srcOrd="10" destOrd="0" presId="urn:microsoft.com/office/officeart/2008/layout/VerticalCurvedList"/>
    <dgm:cxn modelId="{A2E54602-E248-4165-92D0-5188A0318986}" type="presParOf" srcId="{B016CFB4-629E-4E4D-B63A-53DD3E4342D9}" destId="{80B861BE-779C-4FEF-83EF-F4EC8AF6108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63FEB3-0814-4E1D-969E-86F4D6D2EC8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93D1725A-9F81-492C-BACC-E4EFF300AFDB}">
      <dgm:prSet phldrT="[文本]" custT="1"/>
      <dgm:spPr/>
      <dgm:t>
        <a:bodyPr/>
        <a:lstStyle/>
        <a:p>
          <a:pPr algn="l"/>
          <a:r>
            <a:rPr lang="zh-CN" altLang="en-US" sz="2800" dirty="0">
              <a:latin typeface="+mn-ea"/>
              <a:ea typeface="+mn-ea"/>
            </a:rPr>
            <a:t>开发环境</a:t>
          </a:r>
        </a:p>
      </dgm:t>
    </dgm:pt>
    <dgm:pt modelId="{B52FF0E8-D0B8-46CC-870F-4A03E54E33D8}" type="parTrans" cxnId="{2E815249-2B7D-4A70-B267-4A8C70C0037F}">
      <dgm:prSet/>
      <dgm:spPr/>
      <dgm:t>
        <a:bodyPr/>
        <a:lstStyle/>
        <a:p>
          <a:pPr algn="l"/>
          <a:endParaRPr lang="zh-CN" altLang="en-US" sz="2400">
            <a:latin typeface="+mn-ea"/>
            <a:ea typeface="+mn-ea"/>
          </a:endParaRPr>
        </a:p>
      </dgm:t>
    </dgm:pt>
    <dgm:pt modelId="{475F99DD-83A5-49DA-BC20-4A355FEAA0F4}" type="sibTrans" cxnId="{2E815249-2B7D-4A70-B267-4A8C70C0037F}">
      <dgm:prSet custT="1"/>
      <dgm:spPr/>
      <dgm:t>
        <a:bodyPr/>
        <a:lstStyle/>
        <a:p>
          <a:pPr algn="l"/>
          <a:endParaRPr lang="zh-CN" altLang="en-US" sz="2000">
            <a:latin typeface="+mn-ea"/>
            <a:ea typeface="+mn-ea"/>
          </a:endParaRPr>
        </a:p>
      </dgm:t>
    </dgm:pt>
    <dgm:pt modelId="{74606005-CB3F-4434-8725-23E9E6123E3C}">
      <dgm:prSet phldrT="[文本]" custT="1"/>
      <dgm:spPr/>
      <dgm:t>
        <a:bodyPr/>
        <a:lstStyle/>
        <a:p>
          <a:pPr algn="l"/>
          <a:r>
            <a:rPr lang="zh-CN" altLang="en-US" sz="2000" dirty="0">
              <a:latin typeface="+mn-ea"/>
              <a:ea typeface="+mn-ea"/>
            </a:rPr>
            <a:t>开发调试、自测</a:t>
          </a:r>
        </a:p>
      </dgm:t>
    </dgm:pt>
    <dgm:pt modelId="{C7775277-9F93-47E2-9E27-7E6CC01CBD18}" type="parTrans" cxnId="{17E2DD69-7810-49BC-8297-CEBC777D5715}">
      <dgm:prSet/>
      <dgm:spPr/>
      <dgm:t>
        <a:bodyPr/>
        <a:lstStyle/>
        <a:p>
          <a:pPr algn="l"/>
          <a:endParaRPr lang="zh-CN" altLang="en-US" sz="2400">
            <a:latin typeface="+mn-ea"/>
            <a:ea typeface="+mn-ea"/>
          </a:endParaRPr>
        </a:p>
      </dgm:t>
    </dgm:pt>
    <dgm:pt modelId="{239182C4-5BBE-4A25-AF43-2CECC05AB3D9}" type="sibTrans" cxnId="{17E2DD69-7810-49BC-8297-CEBC777D5715}">
      <dgm:prSet/>
      <dgm:spPr/>
      <dgm:t>
        <a:bodyPr/>
        <a:lstStyle/>
        <a:p>
          <a:pPr algn="l"/>
          <a:endParaRPr lang="zh-CN" altLang="en-US" sz="2400">
            <a:latin typeface="+mn-ea"/>
            <a:ea typeface="+mn-ea"/>
          </a:endParaRPr>
        </a:p>
      </dgm:t>
    </dgm:pt>
    <dgm:pt modelId="{F7E532D1-822E-4C7E-A4A5-4FD19FD65A8F}">
      <dgm:prSet phldrT="[文本]" custT="1"/>
      <dgm:spPr/>
      <dgm:t>
        <a:bodyPr/>
        <a:lstStyle/>
        <a:p>
          <a:pPr algn="l"/>
          <a:r>
            <a:rPr lang="zh-CN" altLang="en-US" sz="2800" dirty="0">
              <a:latin typeface="+mn-ea"/>
              <a:ea typeface="+mn-ea"/>
            </a:rPr>
            <a:t>测试环境</a:t>
          </a:r>
        </a:p>
      </dgm:t>
    </dgm:pt>
    <dgm:pt modelId="{1A06E213-4515-498B-B341-BD5E59E39DDD}" type="parTrans" cxnId="{88F905DB-FDF4-402D-8542-CE6E32C22DD0}">
      <dgm:prSet/>
      <dgm:spPr/>
      <dgm:t>
        <a:bodyPr/>
        <a:lstStyle/>
        <a:p>
          <a:pPr algn="l"/>
          <a:endParaRPr lang="zh-CN" altLang="en-US" sz="2400">
            <a:latin typeface="+mn-ea"/>
            <a:ea typeface="+mn-ea"/>
          </a:endParaRPr>
        </a:p>
      </dgm:t>
    </dgm:pt>
    <dgm:pt modelId="{94D474BB-A7EE-4905-B10C-47BFB4C95AF7}" type="sibTrans" cxnId="{88F905DB-FDF4-402D-8542-CE6E32C22DD0}">
      <dgm:prSet custT="1"/>
      <dgm:spPr/>
      <dgm:t>
        <a:bodyPr/>
        <a:lstStyle/>
        <a:p>
          <a:pPr algn="l"/>
          <a:endParaRPr lang="zh-CN" altLang="en-US" sz="2000">
            <a:latin typeface="+mn-ea"/>
            <a:ea typeface="+mn-ea"/>
          </a:endParaRPr>
        </a:p>
      </dgm:t>
    </dgm:pt>
    <dgm:pt modelId="{54A563CE-FB0B-45A3-BC63-88EC3A7E30E6}">
      <dgm:prSet phldrT="[文本]" custT="1"/>
      <dgm:spPr/>
      <dgm:t>
        <a:bodyPr/>
        <a:lstStyle/>
        <a:p>
          <a:pPr algn="l"/>
          <a:r>
            <a:rPr lang="zh-CN" altLang="en-US" sz="2000" dirty="0">
              <a:latin typeface="+mn-ea"/>
              <a:ea typeface="+mn-ea"/>
            </a:rPr>
            <a:t>测试人员做测试</a:t>
          </a:r>
        </a:p>
      </dgm:t>
    </dgm:pt>
    <dgm:pt modelId="{B957FAE9-B4B8-4DBC-9BFD-C077ECA97731}" type="parTrans" cxnId="{6B24B341-3D66-4058-A643-E330CD59C928}">
      <dgm:prSet/>
      <dgm:spPr/>
      <dgm:t>
        <a:bodyPr/>
        <a:lstStyle/>
        <a:p>
          <a:pPr algn="l"/>
          <a:endParaRPr lang="zh-CN" altLang="en-US" sz="2400">
            <a:latin typeface="+mn-ea"/>
            <a:ea typeface="+mn-ea"/>
          </a:endParaRPr>
        </a:p>
      </dgm:t>
    </dgm:pt>
    <dgm:pt modelId="{75EE6873-114E-4D19-A294-61104E2716B0}" type="sibTrans" cxnId="{6B24B341-3D66-4058-A643-E330CD59C928}">
      <dgm:prSet/>
      <dgm:spPr/>
      <dgm:t>
        <a:bodyPr/>
        <a:lstStyle/>
        <a:p>
          <a:pPr algn="l"/>
          <a:endParaRPr lang="zh-CN" altLang="en-US" sz="2400">
            <a:latin typeface="+mn-ea"/>
            <a:ea typeface="+mn-ea"/>
          </a:endParaRPr>
        </a:p>
      </dgm:t>
    </dgm:pt>
    <dgm:pt modelId="{27970E5A-5CA7-4434-B8A5-2B9AE93479DD}">
      <dgm:prSet phldrT="[文本]" custT="1"/>
      <dgm:spPr/>
      <dgm:t>
        <a:bodyPr/>
        <a:lstStyle/>
        <a:p>
          <a:pPr algn="l"/>
          <a:r>
            <a:rPr lang="zh-CN" altLang="en-US" sz="2800" dirty="0">
              <a:latin typeface="+mn-ea"/>
              <a:ea typeface="+mn-ea"/>
            </a:rPr>
            <a:t>生产环境</a:t>
          </a:r>
        </a:p>
      </dgm:t>
    </dgm:pt>
    <dgm:pt modelId="{7E89A8A7-E0F4-4B18-AA68-AA941B48A360}" type="parTrans" cxnId="{17538291-D019-476B-B24E-C73C3CDFD09C}">
      <dgm:prSet/>
      <dgm:spPr/>
      <dgm:t>
        <a:bodyPr/>
        <a:lstStyle/>
        <a:p>
          <a:pPr algn="l"/>
          <a:endParaRPr lang="zh-CN" altLang="en-US" sz="2400">
            <a:latin typeface="+mn-ea"/>
            <a:ea typeface="+mn-ea"/>
          </a:endParaRPr>
        </a:p>
      </dgm:t>
    </dgm:pt>
    <dgm:pt modelId="{3E06744C-9CD4-4AEA-98CB-96620F12CC8F}" type="sibTrans" cxnId="{17538291-D019-476B-B24E-C73C3CDFD09C}">
      <dgm:prSet/>
      <dgm:spPr/>
      <dgm:t>
        <a:bodyPr/>
        <a:lstStyle/>
        <a:p>
          <a:pPr algn="l"/>
          <a:endParaRPr lang="zh-CN" altLang="en-US" sz="2400">
            <a:latin typeface="+mn-ea"/>
            <a:ea typeface="+mn-ea"/>
          </a:endParaRPr>
        </a:p>
      </dgm:t>
    </dgm:pt>
    <dgm:pt modelId="{05429BD6-1A2D-4B5D-8AED-B91C689994FE}">
      <dgm:prSet phldrT="[文本]" custT="1"/>
      <dgm:spPr/>
      <dgm:t>
        <a:bodyPr/>
        <a:lstStyle/>
        <a:p>
          <a:pPr algn="l"/>
          <a:r>
            <a:rPr lang="zh-CN" altLang="en-US" sz="2000" dirty="0">
              <a:latin typeface="+mn-ea"/>
              <a:ea typeface="+mn-ea"/>
            </a:rPr>
            <a:t>上线运行</a:t>
          </a:r>
        </a:p>
      </dgm:t>
    </dgm:pt>
    <dgm:pt modelId="{285E3784-424F-43B2-8922-2477DE46FF02}" type="parTrans" cxnId="{403A8F02-0599-455E-9B3B-7CE3CA1740BE}">
      <dgm:prSet/>
      <dgm:spPr/>
      <dgm:t>
        <a:bodyPr/>
        <a:lstStyle/>
        <a:p>
          <a:pPr algn="l"/>
          <a:endParaRPr lang="zh-CN" altLang="en-US" sz="2400">
            <a:latin typeface="+mn-ea"/>
            <a:ea typeface="+mn-ea"/>
          </a:endParaRPr>
        </a:p>
      </dgm:t>
    </dgm:pt>
    <dgm:pt modelId="{C8A5585D-F63D-48DB-A2BC-F5D61A6DB29C}" type="sibTrans" cxnId="{403A8F02-0599-455E-9B3B-7CE3CA1740BE}">
      <dgm:prSet/>
      <dgm:spPr/>
      <dgm:t>
        <a:bodyPr/>
        <a:lstStyle/>
        <a:p>
          <a:pPr algn="l"/>
          <a:endParaRPr lang="zh-CN" altLang="en-US" sz="2400">
            <a:latin typeface="+mn-ea"/>
            <a:ea typeface="+mn-ea"/>
          </a:endParaRPr>
        </a:p>
      </dgm:t>
    </dgm:pt>
    <dgm:pt modelId="{F856339B-2229-419C-BBBB-D4CA48BE0B5B}">
      <dgm:prSet phldrT="[文本]" custT="1"/>
      <dgm:spPr/>
      <dgm:t>
        <a:bodyPr/>
        <a:lstStyle/>
        <a:p>
          <a:pPr algn="l"/>
          <a:r>
            <a:rPr lang="zh-CN" altLang="en-US" sz="2000" dirty="0">
              <a:latin typeface="+mn-ea"/>
              <a:ea typeface="+mn-ea"/>
            </a:rPr>
            <a:t>责任主体：开发</a:t>
          </a:r>
        </a:p>
      </dgm:t>
    </dgm:pt>
    <dgm:pt modelId="{5EA348CD-0961-4D4C-8D31-A8CC28D3A4B5}" type="parTrans" cxnId="{CEF171A5-E179-4AE5-811A-A4B883ECD2E8}">
      <dgm:prSet/>
      <dgm:spPr/>
      <dgm:t>
        <a:bodyPr/>
        <a:lstStyle/>
        <a:p>
          <a:endParaRPr lang="zh-CN" altLang="en-US" sz="2400">
            <a:latin typeface="+mn-ea"/>
            <a:ea typeface="+mn-ea"/>
          </a:endParaRPr>
        </a:p>
      </dgm:t>
    </dgm:pt>
    <dgm:pt modelId="{504990AF-0154-4ADE-B85F-8A5C2661ABDD}" type="sibTrans" cxnId="{CEF171A5-E179-4AE5-811A-A4B883ECD2E8}">
      <dgm:prSet/>
      <dgm:spPr/>
      <dgm:t>
        <a:bodyPr/>
        <a:lstStyle/>
        <a:p>
          <a:endParaRPr lang="zh-CN" altLang="en-US" sz="2400">
            <a:latin typeface="+mn-ea"/>
            <a:ea typeface="+mn-ea"/>
          </a:endParaRPr>
        </a:p>
      </dgm:t>
    </dgm:pt>
    <dgm:pt modelId="{8D30B73A-3656-4ECD-94FA-F6F465E2918A}">
      <dgm:prSet phldrT="[文本]" custT="1"/>
      <dgm:spPr/>
      <dgm:t>
        <a:bodyPr/>
        <a:lstStyle/>
        <a:p>
          <a:pPr algn="l"/>
          <a:r>
            <a:rPr lang="zh-CN" altLang="en-US" sz="2000" dirty="0">
              <a:latin typeface="+mn-ea"/>
              <a:ea typeface="+mn-ea"/>
            </a:rPr>
            <a:t>责任主体：测试</a:t>
          </a:r>
        </a:p>
      </dgm:t>
    </dgm:pt>
    <dgm:pt modelId="{811D959B-614B-4EB1-854B-6576107C3CF6}" type="parTrans" cxnId="{76322559-CB6A-4006-8685-A4DA962CBD88}">
      <dgm:prSet/>
      <dgm:spPr/>
      <dgm:t>
        <a:bodyPr/>
        <a:lstStyle/>
        <a:p>
          <a:endParaRPr lang="zh-CN" altLang="en-US" sz="2400">
            <a:latin typeface="+mn-ea"/>
            <a:ea typeface="+mn-ea"/>
          </a:endParaRPr>
        </a:p>
      </dgm:t>
    </dgm:pt>
    <dgm:pt modelId="{A2B8E71E-A3F1-42B3-B004-32391F14C6DF}" type="sibTrans" cxnId="{76322559-CB6A-4006-8685-A4DA962CBD88}">
      <dgm:prSet/>
      <dgm:spPr/>
      <dgm:t>
        <a:bodyPr/>
        <a:lstStyle/>
        <a:p>
          <a:endParaRPr lang="zh-CN" altLang="en-US" sz="2400">
            <a:latin typeface="+mn-ea"/>
            <a:ea typeface="+mn-ea"/>
          </a:endParaRPr>
        </a:p>
      </dgm:t>
    </dgm:pt>
    <dgm:pt modelId="{BE9D49A4-933C-46E6-B1D1-B55248C91706}">
      <dgm:prSet phldrT="[文本]" custT="1"/>
      <dgm:spPr/>
      <dgm:t>
        <a:bodyPr/>
        <a:lstStyle/>
        <a:p>
          <a:pPr algn="l"/>
          <a:r>
            <a:rPr lang="zh-CN" altLang="en-US" sz="2000" dirty="0">
              <a:latin typeface="+mn-ea"/>
              <a:ea typeface="+mn-ea"/>
            </a:rPr>
            <a:t>责任主体：运维</a:t>
          </a:r>
        </a:p>
      </dgm:t>
    </dgm:pt>
    <dgm:pt modelId="{5893B490-8908-413E-B446-541F6224E55E}" type="parTrans" cxnId="{4550FEF4-BB6D-43BE-B344-59794B1E2F94}">
      <dgm:prSet/>
      <dgm:spPr/>
      <dgm:t>
        <a:bodyPr/>
        <a:lstStyle/>
        <a:p>
          <a:endParaRPr lang="zh-CN" altLang="en-US" sz="2400">
            <a:latin typeface="+mn-ea"/>
            <a:ea typeface="+mn-ea"/>
          </a:endParaRPr>
        </a:p>
      </dgm:t>
    </dgm:pt>
    <dgm:pt modelId="{5B8AE830-69E6-49E2-9FEC-504D3F8F78F6}" type="sibTrans" cxnId="{4550FEF4-BB6D-43BE-B344-59794B1E2F94}">
      <dgm:prSet/>
      <dgm:spPr/>
      <dgm:t>
        <a:bodyPr/>
        <a:lstStyle/>
        <a:p>
          <a:endParaRPr lang="zh-CN" altLang="en-US" sz="2400">
            <a:latin typeface="+mn-ea"/>
            <a:ea typeface="+mn-ea"/>
          </a:endParaRPr>
        </a:p>
      </dgm:t>
    </dgm:pt>
    <dgm:pt modelId="{B0F2ADDB-2EB9-46E5-8B3C-CF641742C680}">
      <dgm:prSet phldrT="[文本]" custT="1"/>
      <dgm:spPr/>
      <dgm:t>
        <a:bodyPr/>
        <a:lstStyle/>
        <a:p>
          <a:pPr algn="l"/>
          <a:r>
            <a:rPr lang="en-US" altLang="zh-CN" sz="2800" dirty="0">
              <a:latin typeface="+mn-ea"/>
              <a:ea typeface="+mn-ea"/>
            </a:rPr>
            <a:t>UAT</a:t>
          </a:r>
          <a:r>
            <a:rPr lang="zh-CN" altLang="en-US" sz="2800" dirty="0">
              <a:latin typeface="+mn-ea"/>
              <a:ea typeface="+mn-ea"/>
            </a:rPr>
            <a:t>环境</a:t>
          </a:r>
        </a:p>
      </dgm:t>
    </dgm:pt>
    <dgm:pt modelId="{22383354-FB7A-4304-B203-E05F01614037}" type="parTrans" cxnId="{4922E87C-C6BD-487D-9FDD-34BA8BA353D8}">
      <dgm:prSet/>
      <dgm:spPr/>
      <dgm:t>
        <a:bodyPr/>
        <a:lstStyle/>
        <a:p>
          <a:endParaRPr lang="zh-CN" altLang="en-US">
            <a:latin typeface="+mn-ea"/>
            <a:ea typeface="+mn-ea"/>
          </a:endParaRPr>
        </a:p>
      </dgm:t>
    </dgm:pt>
    <dgm:pt modelId="{3EC32870-AF33-4E0A-A78F-26A544F04C16}" type="sibTrans" cxnId="{4922E87C-C6BD-487D-9FDD-34BA8BA353D8}">
      <dgm:prSet/>
      <dgm:spPr/>
      <dgm:t>
        <a:bodyPr/>
        <a:lstStyle/>
        <a:p>
          <a:endParaRPr lang="zh-CN" altLang="en-US">
            <a:latin typeface="+mn-ea"/>
            <a:ea typeface="+mn-ea"/>
          </a:endParaRPr>
        </a:p>
      </dgm:t>
    </dgm:pt>
    <dgm:pt modelId="{39049090-6292-498C-8F97-FA1CED74F8EA}">
      <dgm:prSet phldrT="[文本]" custT="1"/>
      <dgm:spPr/>
      <dgm:t>
        <a:bodyPr/>
        <a:lstStyle/>
        <a:p>
          <a:pPr algn="l"/>
          <a:r>
            <a:rPr lang="zh-CN" altLang="en-US" sz="2800" dirty="0">
              <a:latin typeface="+mn-ea"/>
              <a:ea typeface="+mn-ea"/>
            </a:rPr>
            <a:t>客户做验收</a:t>
          </a:r>
        </a:p>
      </dgm:t>
    </dgm:pt>
    <dgm:pt modelId="{14F4F094-B2C9-46BC-BCBA-399B10A26F7B}" type="parTrans" cxnId="{BA2D67E4-7779-461C-9106-38A67D6939D1}">
      <dgm:prSet/>
      <dgm:spPr/>
      <dgm:t>
        <a:bodyPr/>
        <a:lstStyle/>
        <a:p>
          <a:endParaRPr lang="zh-CN" altLang="en-US">
            <a:latin typeface="+mn-ea"/>
            <a:ea typeface="+mn-ea"/>
          </a:endParaRPr>
        </a:p>
      </dgm:t>
    </dgm:pt>
    <dgm:pt modelId="{478BC0BD-4B03-4E86-B29E-E9207CE64FFD}" type="sibTrans" cxnId="{BA2D67E4-7779-461C-9106-38A67D6939D1}">
      <dgm:prSet/>
      <dgm:spPr/>
      <dgm:t>
        <a:bodyPr/>
        <a:lstStyle/>
        <a:p>
          <a:endParaRPr lang="zh-CN" altLang="en-US">
            <a:latin typeface="+mn-ea"/>
            <a:ea typeface="+mn-ea"/>
          </a:endParaRPr>
        </a:p>
      </dgm:t>
    </dgm:pt>
    <dgm:pt modelId="{39E259C1-07B4-4C88-B359-C34B85A77316}" type="pres">
      <dgm:prSet presAssocID="{2063FEB3-0814-4E1D-969E-86F4D6D2EC85}" presName="Name0" presStyleCnt="0">
        <dgm:presLayoutVars>
          <dgm:dir/>
          <dgm:resizeHandles val="exact"/>
        </dgm:presLayoutVars>
      </dgm:prSet>
      <dgm:spPr/>
    </dgm:pt>
    <dgm:pt modelId="{1A4E026B-C59E-4C72-871D-6423166F52AA}" type="pres">
      <dgm:prSet presAssocID="{93D1725A-9F81-492C-BACC-E4EFF300AFDB}" presName="node" presStyleLbl="node1" presStyleIdx="0" presStyleCnt="4">
        <dgm:presLayoutVars>
          <dgm:bulletEnabled val="1"/>
        </dgm:presLayoutVars>
      </dgm:prSet>
      <dgm:spPr/>
    </dgm:pt>
    <dgm:pt modelId="{93DDD3F6-DFF9-41B7-8D6A-62A19C38F164}" type="pres">
      <dgm:prSet presAssocID="{475F99DD-83A5-49DA-BC20-4A355FEAA0F4}" presName="sibTrans" presStyleLbl="sibTrans2D1" presStyleIdx="0" presStyleCnt="3"/>
      <dgm:spPr/>
    </dgm:pt>
    <dgm:pt modelId="{B03AF13E-E55F-46CC-B26C-36EA46D2CBC5}" type="pres">
      <dgm:prSet presAssocID="{475F99DD-83A5-49DA-BC20-4A355FEAA0F4}" presName="connectorText" presStyleLbl="sibTrans2D1" presStyleIdx="0" presStyleCnt="3"/>
      <dgm:spPr/>
    </dgm:pt>
    <dgm:pt modelId="{A7335B5B-A7B4-4320-A95C-CF3F98B0832F}" type="pres">
      <dgm:prSet presAssocID="{F7E532D1-822E-4C7E-A4A5-4FD19FD65A8F}" presName="node" presStyleLbl="node1" presStyleIdx="1" presStyleCnt="4">
        <dgm:presLayoutVars>
          <dgm:bulletEnabled val="1"/>
        </dgm:presLayoutVars>
      </dgm:prSet>
      <dgm:spPr/>
    </dgm:pt>
    <dgm:pt modelId="{B1457421-817F-4711-8673-B8678FE58ABF}" type="pres">
      <dgm:prSet presAssocID="{94D474BB-A7EE-4905-B10C-47BFB4C95AF7}" presName="sibTrans" presStyleLbl="sibTrans2D1" presStyleIdx="1" presStyleCnt="3"/>
      <dgm:spPr/>
    </dgm:pt>
    <dgm:pt modelId="{A419496B-1F31-4802-A59E-97994EBE9377}" type="pres">
      <dgm:prSet presAssocID="{94D474BB-A7EE-4905-B10C-47BFB4C95AF7}" presName="connectorText" presStyleLbl="sibTrans2D1" presStyleIdx="1" presStyleCnt="3"/>
      <dgm:spPr/>
    </dgm:pt>
    <dgm:pt modelId="{BF39CA42-5D84-4E0C-BD96-59629C7CA574}" type="pres">
      <dgm:prSet presAssocID="{B0F2ADDB-2EB9-46E5-8B3C-CF641742C680}" presName="node" presStyleLbl="node1" presStyleIdx="2" presStyleCnt="4">
        <dgm:presLayoutVars>
          <dgm:bulletEnabled val="1"/>
        </dgm:presLayoutVars>
      </dgm:prSet>
      <dgm:spPr/>
    </dgm:pt>
    <dgm:pt modelId="{E5562B4F-09C3-4178-BFF3-B226EFE93BF4}" type="pres">
      <dgm:prSet presAssocID="{3EC32870-AF33-4E0A-A78F-26A544F04C16}" presName="sibTrans" presStyleLbl="sibTrans2D1" presStyleIdx="2" presStyleCnt="3"/>
      <dgm:spPr/>
    </dgm:pt>
    <dgm:pt modelId="{25D9E8BC-4F37-477A-B83D-5BAB86AEB4D5}" type="pres">
      <dgm:prSet presAssocID="{3EC32870-AF33-4E0A-A78F-26A544F04C16}" presName="connectorText" presStyleLbl="sibTrans2D1" presStyleIdx="2" presStyleCnt="3"/>
      <dgm:spPr/>
    </dgm:pt>
    <dgm:pt modelId="{223BDBA4-C531-4882-AF28-DCB8B2F00784}" type="pres">
      <dgm:prSet presAssocID="{27970E5A-5CA7-4434-B8A5-2B9AE93479DD}" presName="node" presStyleLbl="node1" presStyleIdx="3" presStyleCnt="4">
        <dgm:presLayoutVars>
          <dgm:bulletEnabled val="1"/>
        </dgm:presLayoutVars>
      </dgm:prSet>
      <dgm:spPr/>
    </dgm:pt>
  </dgm:ptLst>
  <dgm:cxnLst>
    <dgm:cxn modelId="{403A8F02-0599-455E-9B3B-7CE3CA1740BE}" srcId="{27970E5A-5CA7-4434-B8A5-2B9AE93479DD}" destId="{05429BD6-1A2D-4B5D-8AED-B91C689994FE}" srcOrd="0" destOrd="0" parTransId="{285E3784-424F-43B2-8922-2477DE46FF02}" sibTransId="{C8A5585D-F63D-48DB-A2BC-F5D61A6DB29C}"/>
    <dgm:cxn modelId="{EEF7290A-745F-49D5-B7C7-316BFE5B2553}" type="presOf" srcId="{54A563CE-FB0B-45A3-BC63-88EC3A7E30E6}" destId="{A7335B5B-A7B4-4320-A95C-CF3F98B0832F}" srcOrd="0" destOrd="1" presId="urn:microsoft.com/office/officeart/2005/8/layout/process1"/>
    <dgm:cxn modelId="{7E86C013-396A-463D-AA96-6F5DC936692B}" type="presOf" srcId="{3EC32870-AF33-4E0A-A78F-26A544F04C16}" destId="{E5562B4F-09C3-4178-BFF3-B226EFE93BF4}" srcOrd="0" destOrd="0" presId="urn:microsoft.com/office/officeart/2005/8/layout/process1"/>
    <dgm:cxn modelId="{D35D0917-EDB5-46A7-8414-51E8E49D7DC4}" type="presOf" srcId="{39049090-6292-498C-8F97-FA1CED74F8EA}" destId="{BF39CA42-5D84-4E0C-BD96-59629C7CA574}" srcOrd="0" destOrd="1" presId="urn:microsoft.com/office/officeart/2005/8/layout/process1"/>
    <dgm:cxn modelId="{410ABC1E-A14F-43C9-A479-3C54A135735F}" type="presOf" srcId="{05429BD6-1A2D-4B5D-8AED-B91C689994FE}" destId="{223BDBA4-C531-4882-AF28-DCB8B2F00784}" srcOrd="0" destOrd="1" presId="urn:microsoft.com/office/officeart/2005/8/layout/process1"/>
    <dgm:cxn modelId="{1895CD26-D323-49D5-A470-DEBF0D7FA3D9}" type="presOf" srcId="{8D30B73A-3656-4ECD-94FA-F6F465E2918A}" destId="{A7335B5B-A7B4-4320-A95C-CF3F98B0832F}" srcOrd="0" destOrd="2" presId="urn:microsoft.com/office/officeart/2005/8/layout/process1"/>
    <dgm:cxn modelId="{79E3DC5D-C3D0-45C0-96B4-6182B1240754}" type="presOf" srcId="{2063FEB3-0814-4E1D-969E-86F4D6D2EC85}" destId="{39E259C1-07B4-4C88-B359-C34B85A77316}" srcOrd="0" destOrd="0" presId="urn:microsoft.com/office/officeart/2005/8/layout/process1"/>
    <dgm:cxn modelId="{6B24B341-3D66-4058-A643-E330CD59C928}" srcId="{F7E532D1-822E-4C7E-A4A5-4FD19FD65A8F}" destId="{54A563CE-FB0B-45A3-BC63-88EC3A7E30E6}" srcOrd="0" destOrd="0" parTransId="{B957FAE9-B4B8-4DBC-9BFD-C077ECA97731}" sibTransId="{75EE6873-114E-4D19-A294-61104E2716B0}"/>
    <dgm:cxn modelId="{4D038C45-F872-4EE1-9EC3-24264D16C144}" type="presOf" srcId="{F856339B-2229-419C-BBBB-D4CA48BE0B5B}" destId="{1A4E026B-C59E-4C72-871D-6423166F52AA}" srcOrd="0" destOrd="2" presId="urn:microsoft.com/office/officeart/2005/8/layout/process1"/>
    <dgm:cxn modelId="{28CEF046-D706-41C6-9008-53BDCFE7D8C3}" type="presOf" srcId="{27970E5A-5CA7-4434-B8A5-2B9AE93479DD}" destId="{223BDBA4-C531-4882-AF28-DCB8B2F00784}" srcOrd="0" destOrd="0" presId="urn:microsoft.com/office/officeart/2005/8/layout/process1"/>
    <dgm:cxn modelId="{2E815249-2B7D-4A70-B267-4A8C70C0037F}" srcId="{2063FEB3-0814-4E1D-969E-86F4D6D2EC85}" destId="{93D1725A-9F81-492C-BACC-E4EFF300AFDB}" srcOrd="0" destOrd="0" parTransId="{B52FF0E8-D0B8-46CC-870F-4A03E54E33D8}" sibTransId="{475F99DD-83A5-49DA-BC20-4A355FEAA0F4}"/>
    <dgm:cxn modelId="{17E2DD69-7810-49BC-8297-CEBC777D5715}" srcId="{93D1725A-9F81-492C-BACC-E4EFF300AFDB}" destId="{74606005-CB3F-4434-8725-23E9E6123E3C}" srcOrd="0" destOrd="0" parTransId="{C7775277-9F93-47E2-9E27-7E6CC01CBD18}" sibTransId="{239182C4-5BBE-4A25-AF43-2CECC05AB3D9}"/>
    <dgm:cxn modelId="{5B6CFC4D-AC54-468E-A207-05EB313D0692}" type="presOf" srcId="{3EC32870-AF33-4E0A-A78F-26A544F04C16}" destId="{25D9E8BC-4F37-477A-B83D-5BAB86AEB4D5}" srcOrd="1" destOrd="0" presId="urn:microsoft.com/office/officeart/2005/8/layout/process1"/>
    <dgm:cxn modelId="{76322559-CB6A-4006-8685-A4DA962CBD88}" srcId="{F7E532D1-822E-4C7E-A4A5-4FD19FD65A8F}" destId="{8D30B73A-3656-4ECD-94FA-F6F465E2918A}" srcOrd="1" destOrd="0" parTransId="{811D959B-614B-4EB1-854B-6576107C3CF6}" sibTransId="{A2B8E71E-A3F1-42B3-B004-32391F14C6DF}"/>
    <dgm:cxn modelId="{4922E87C-C6BD-487D-9FDD-34BA8BA353D8}" srcId="{2063FEB3-0814-4E1D-969E-86F4D6D2EC85}" destId="{B0F2ADDB-2EB9-46E5-8B3C-CF641742C680}" srcOrd="2" destOrd="0" parTransId="{22383354-FB7A-4304-B203-E05F01614037}" sibTransId="{3EC32870-AF33-4E0A-A78F-26A544F04C16}"/>
    <dgm:cxn modelId="{2D7AEC7F-EE8B-4D9B-BDA9-C436484CFC3C}" type="presOf" srcId="{475F99DD-83A5-49DA-BC20-4A355FEAA0F4}" destId="{93DDD3F6-DFF9-41B7-8D6A-62A19C38F164}" srcOrd="0" destOrd="0" presId="urn:microsoft.com/office/officeart/2005/8/layout/process1"/>
    <dgm:cxn modelId="{9AD7B08C-8E89-4042-9933-9F1FD842A5B2}" type="presOf" srcId="{93D1725A-9F81-492C-BACC-E4EFF300AFDB}" destId="{1A4E026B-C59E-4C72-871D-6423166F52AA}" srcOrd="0" destOrd="0" presId="urn:microsoft.com/office/officeart/2005/8/layout/process1"/>
    <dgm:cxn modelId="{17538291-D019-476B-B24E-C73C3CDFD09C}" srcId="{2063FEB3-0814-4E1D-969E-86F4D6D2EC85}" destId="{27970E5A-5CA7-4434-B8A5-2B9AE93479DD}" srcOrd="3" destOrd="0" parTransId="{7E89A8A7-E0F4-4B18-AA68-AA941B48A360}" sibTransId="{3E06744C-9CD4-4AEA-98CB-96620F12CC8F}"/>
    <dgm:cxn modelId="{CEF171A5-E179-4AE5-811A-A4B883ECD2E8}" srcId="{93D1725A-9F81-492C-BACC-E4EFF300AFDB}" destId="{F856339B-2229-419C-BBBB-D4CA48BE0B5B}" srcOrd="1" destOrd="0" parTransId="{5EA348CD-0961-4D4C-8D31-A8CC28D3A4B5}" sibTransId="{504990AF-0154-4ADE-B85F-8A5C2661ABDD}"/>
    <dgm:cxn modelId="{79FF72A7-818A-43FC-AC52-9A8B5FE19E5B}" type="presOf" srcId="{475F99DD-83A5-49DA-BC20-4A355FEAA0F4}" destId="{B03AF13E-E55F-46CC-B26C-36EA46D2CBC5}" srcOrd="1" destOrd="0" presId="urn:microsoft.com/office/officeart/2005/8/layout/process1"/>
    <dgm:cxn modelId="{63A057C1-99BF-4BCE-A05C-F32796AC6462}" type="presOf" srcId="{74606005-CB3F-4434-8725-23E9E6123E3C}" destId="{1A4E026B-C59E-4C72-871D-6423166F52AA}" srcOrd="0" destOrd="1" presId="urn:microsoft.com/office/officeart/2005/8/layout/process1"/>
    <dgm:cxn modelId="{069F46C2-7ECD-4BD2-8A27-F59B0E88E6EC}" type="presOf" srcId="{BE9D49A4-933C-46E6-B1D1-B55248C91706}" destId="{223BDBA4-C531-4882-AF28-DCB8B2F00784}" srcOrd="0" destOrd="2" presId="urn:microsoft.com/office/officeart/2005/8/layout/process1"/>
    <dgm:cxn modelId="{88F905DB-FDF4-402D-8542-CE6E32C22DD0}" srcId="{2063FEB3-0814-4E1D-969E-86F4D6D2EC85}" destId="{F7E532D1-822E-4C7E-A4A5-4FD19FD65A8F}" srcOrd="1" destOrd="0" parTransId="{1A06E213-4515-498B-B341-BD5E59E39DDD}" sibTransId="{94D474BB-A7EE-4905-B10C-47BFB4C95AF7}"/>
    <dgm:cxn modelId="{BA2D67E4-7779-461C-9106-38A67D6939D1}" srcId="{B0F2ADDB-2EB9-46E5-8B3C-CF641742C680}" destId="{39049090-6292-498C-8F97-FA1CED74F8EA}" srcOrd="0" destOrd="0" parTransId="{14F4F094-B2C9-46BC-BCBA-399B10A26F7B}" sibTransId="{478BC0BD-4B03-4E86-B29E-E9207CE64FFD}"/>
    <dgm:cxn modelId="{2E809AE7-4FD6-4DBA-8572-622A09B60252}" type="presOf" srcId="{B0F2ADDB-2EB9-46E5-8B3C-CF641742C680}" destId="{BF39CA42-5D84-4E0C-BD96-59629C7CA574}" srcOrd="0" destOrd="0" presId="urn:microsoft.com/office/officeart/2005/8/layout/process1"/>
    <dgm:cxn modelId="{568D6DEC-99C1-4784-945D-6F63AAABBCCA}" type="presOf" srcId="{94D474BB-A7EE-4905-B10C-47BFB4C95AF7}" destId="{B1457421-817F-4711-8673-B8678FE58ABF}" srcOrd="0" destOrd="0" presId="urn:microsoft.com/office/officeart/2005/8/layout/process1"/>
    <dgm:cxn modelId="{EDE590F0-4318-4994-9996-FC4C5CC74E2C}" type="presOf" srcId="{94D474BB-A7EE-4905-B10C-47BFB4C95AF7}" destId="{A419496B-1F31-4802-A59E-97994EBE9377}" srcOrd="1" destOrd="0" presId="urn:microsoft.com/office/officeart/2005/8/layout/process1"/>
    <dgm:cxn modelId="{E00D09F3-0EA1-4C7F-9B02-137EDFF661DB}" type="presOf" srcId="{F7E532D1-822E-4C7E-A4A5-4FD19FD65A8F}" destId="{A7335B5B-A7B4-4320-A95C-CF3F98B0832F}" srcOrd="0" destOrd="0" presId="urn:microsoft.com/office/officeart/2005/8/layout/process1"/>
    <dgm:cxn modelId="{4550FEF4-BB6D-43BE-B344-59794B1E2F94}" srcId="{27970E5A-5CA7-4434-B8A5-2B9AE93479DD}" destId="{BE9D49A4-933C-46E6-B1D1-B55248C91706}" srcOrd="1" destOrd="0" parTransId="{5893B490-8908-413E-B446-541F6224E55E}" sibTransId="{5B8AE830-69E6-49E2-9FEC-504D3F8F78F6}"/>
    <dgm:cxn modelId="{667D6252-9876-4355-A647-FFDCFD47486C}" type="presParOf" srcId="{39E259C1-07B4-4C88-B359-C34B85A77316}" destId="{1A4E026B-C59E-4C72-871D-6423166F52AA}" srcOrd="0" destOrd="0" presId="urn:microsoft.com/office/officeart/2005/8/layout/process1"/>
    <dgm:cxn modelId="{C90A64D9-CFC2-4FB8-B505-0A123D0F4E9C}" type="presParOf" srcId="{39E259C1-07B4-4C88-B359-C34B85A77316}" destId="{93DDD3F6-DFF9-41B7-8D6A-62A19C38F164}" srcOrd="1" destOrd="0" presId="urn:microsoft.com/office/officeart/2005/8/layout/process1"/>
    <dgm:cxn modelId="{237E75B0-128F-4F93-8005-36AB9A00A0A2}" type="presParOf" srcId="{93DDD3F6-DFF9-41B7-8D6A-62A19C38F164}" destId="{B03AF13E-E55F-46CC-B26C-36EA46D2CBC5}" srcOrd="0" destOrd="0" presId="urn:microsoft.com/office/officeart/2005/8/layout/process1"/>
    <dgm:cxn modelId="{D377EF81-0C70-4DAE-83E8-5D95CC3D8C16}" type="presParOf" srcId="{39E259C1-07B4-4C88-B359-C34B85A77316}" destId="{A7335B5B-A7B4-4320-A95C-CF3F98B0832F}" srcOrd="2" destOrd="0" presId="urn:microsoft.com/office/officeart/2005/8/layout/process1"/>
    <dgm:cxn modelId="{BC6CEDA8-1617-4A70-B6A1-D57B329AB8FB}" type="presParOf" srcId="{39E259C1-07B4-4C88-B359-C34B85A77316}" destId="{B1457421-817F-4711-8673-B8678FE58ABF}" srcOrd="3" destOrd="0" presId="urn:microsoft.com/office/officeart/2005/8/layout/process1"/>
    <dgm:cxn modelId="{19D4CB18-8637-4575-8A3F-3854F7978142}" type="presParOf" srcId="{B1457421-817F-4711-8673-B8678FE58ABF}" destId="{A419496B-1F31-4802-A59E-97994EBE9377}" srcOrd="0" destOrd="0" presId="urn:microsoft.com/office/officeart/2005/8/layout/process1"/>
    <dgm:cxn modelId="{1D5FF074-D596-4B79-976E-F9D5566809D0}" type="presParOf" srcId="{39E259C1-07B4-4C88-B359-C34B85A77316}" destId="{BF39CA42-5D84-4E0C-BD96-59629C7CA574}" srcOrd="4" destOrd="0" presId="urn:microsoft.com/office/officeart/2005/8/layout/process1"/>
    <dgm:cxn modelId="{14F5638E-6E55-4152-8783-FFA0BB5CE23B}" type="presParOf" srcId="{39E259C1-07B4-4C88-B359-C34B85A77316}" destId="{E5562B4F-09C3-4178-BFF3-B226EFE93BF4}" srcOrd="5" destOrd="0" presId="urn:microsoft.com/office/officeart/2005/8/layout/process1"/>
    <dgm:cxn modelId="{6C7B0271-7D9B-45EE-A0FE-4A5BC576DD25}" type="presParOf" srcId="{E5562B4F-09C3-4178-BFF3-B226EFE93BF4}" destId="{25D9E8BC-4F37-477A-B83D-5BAB86AEB4D5}" srcOrd="0" destOrd="0" presId="urn:microsoft.com/office/officeart/2005/8/layout/process1"/>
    <dgm:cxn modelId="{56BAE492-45D1-4AF3-85F0-2010A30DCC32}" type="presParOf" srcId="{39E259C1-07B4-4C88-B359-C34B85A77316}" destId="{223BDBA4-C531-4882-AF28-DCB8B2F0078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CA84A-B6DE-45B9-8B5B-C8E48F3E16B4}">
      <dsp:nvSpPr>
        <dsp:cNvPr id="0" name=""/>
        <dsp:cNvSpPr/>
      </dsp:nvSpPr>
      <dsp:spPr>
        <a:xfrm>
          <a:off x="-5806144" y="-888634"/>
          <a:ext cx="6912356" cy="6912356"/>
        </a:xfrm>
        <a:prstGeom prst="blockArc">
          <a:avLst>
            <a:gd name="adj1" fmla="val 18900000"/>
            <a:gd name="adj2" fmla="val 2700000"/>
            <a:gd name="adj3" fmla="val 31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5A9E88-C532-44D9-BBFE-4C9E5E6684A1}">
      <dsp:nvSpPr>
        <dsp:cNvPr id="0" name=""/>
        <dsp:cNvSpPr/>
      </dsp:nvSpPr>
      <dsp:spPr>
        <a:xfrm>
          <a:off x="483513" y="320840"/>
          <a:ext cx="7725303" cy="6420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660"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latin typeface="宋体" panose="02010600030101010101" pitchFamily="2" charset="-122"/>
              <a:ea typeface="宋体" panose="02010600030101010101" pitchFamily="2" charset="-122"/>
            </a:rPr>
            <a:t>环境搭建的概念</a:t>
          </a:r>
        </a:p>
      </dsp:txBody>
      <dsp:txXfrm>
        <a:off x="483513" y="320840"/>
        <a:ext cx="7725303" cy="642091"/>
      </dsp:txXfrm>
    </dsp:sp>
    <dsp:sp modelId="{DF3A1DF3-4E26-44DD-ACC1-C72CA3D1A9CE}">
      <dsp:nvSpPr>
        <dsp:cNvPr id="0" name=""/>
        <dsp:cNvSpPr/>
      </dsp:nvSpPr>
      <dsp:spPr>
        <a:xfrm>
          <a:off x="82206" y="240578"/>
          <a:ext cx="802614" cy="8026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568385-2819-43D9-862E-5A68029A6BAA}">
      <dsp:nvSpPr>
        <dsp:cNvPr id="0" name=""/>
        <dsp:cNvSpPr/>
      </dsp:nvSpPr>
      <dsp:spPr>
        <a:xfrm>
          <a:off x="943616" y="1283669"/>
          <a:ext cx="7265199" cy="6420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660"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latin typeface="宋体" panose="02010600030101010101" pitchFamily="2" charset="-122"/>
              <a:ea typeface="宋体" panose="02010600030101010101" pitchFamily="2" charset="-122"/>
            </a:rPr>
            <a:t>服务器软件的概念</a:t>
          </a:r>
        </a:p>
      </dsp:txBody>
      <dsp:txXfrm>
        <a:off x="943616" y="1283669"/>
        <a:ext cx="7265199" cy="642091"/>
      </dsp:txXfrm>
    </dsp:sp>
    <dsp:sp modelId="{D187797C-420F-4D0E-A4AC-91AAA73812C1}">
      <dsp:nvSpPr>
        <dsp:cNvPr id="0" name=""/>
        <dsp:cNvSpPr/>
      </dsp:nvSpPr>
      <dsp:spPr>
        <a:xfrm>
          <a:off x="542309" y="1203407"/>
          <a:ext cx="802614" cy="8026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F4664A-D149-46B2-8F51-7683D577BDEE}">
      <dsp:nvSpPr>
        <dsp:cNvPr id="0" name=""/>
        <dsp:cNvSpPr/>
      </dsp:nvSpPr>
      <dsp:spPr>
        <a:xfrm>
          <a:off x="1084831" y="2246497"/>
          <a:ext cx="7123984" cy="6420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660"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宋体" panose="02010600030101010101" pitchFamily="2" charset="-122"/>
              <a:ea typeface="宋体" panose="02010600030101010101" pitchFamily="2" charset="-122"/>
            </a:rPr>
            <a:t>Tomcat</a:t>
          </a:r>
          <a:r>
            <a:rPr lang="zh-CN" altLang="en-US" sz="2800" kern="1200" dirty="0">
              <a:latin typeface="宋体" panose="02010600030101010101" pitchFamily="2" charset="-122"/>
              <a:ea typeface="宋体" panose="02010600030101010101" pitchFamily="2" charset="-122"/>
            </a:rPr>
            <a:t>的安装与项目部署</a:t>
          </a:r>
        </a:p>
      </dsp:txBody>
      <dsp:txXfrm>
        <a:off x="1084831" y="2246497"/>
        <a:ext cx="7123984" cy="642091"/>
      </dsp:txXfrm>
    </dsp:sp>
    <dsp:sp modelId="{87BDADFF-3D81-4CF3-A5C3-C9921AF657B4}">
      <dsp:nvSpPr>
        <dsp:cNvPr id="0" name=""/>
        <dsp:cNvSpPr/>
      </dsp:nvSpPr>
      <dsp:spPr>
        <a:xfrm>
          <a:off x="683524" y="2166236"/>
          <a:ext cx="802614" cy="8026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B35A12-D633-486B-8B54-4E61E274CF65}">
      <dsp:nvSpPr>
        <dsp:cNvPr id="0" name=""/>
        <dsp:cNvSpPr/>
      </dsp:nvSpPr>
      <dsp:spPr>
        <a:xfrm>
          <a:off x="943616" y="3209326"/>
          <a:ext cx="7265199" cy="6420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660"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宋体" panose="02010600030101010101" pitchFamily="2" charset="-122"/>
              <a:ea typeface="宋体" panose="02010600030101010101" pitchFamily="2" charset="-122"/>
            </a:rPr>
            <a:t>Docker</a:t>
          </a:r>
          <a:r>
            <a:rPr lang="zh-CN" altLang="en-US" sz="2800" kern="1200" dirty="0">
              <a:latin typeface="宋体" panose="02010600030101010101" pitchFamily="2" charset="-122"/>
              <a:ea typeface="宋体" panose="02010600030101010101" pitchFamily="2" charset="-122"/>
            </a:rPr>
            <a:t>容器</a:t>
          </a:r>
        </a:p>
      </dsp:txBody>
      <dsp:txXfrm>
        <a:off x="943616" y="3209326"/>
        <a:ext cx="7265199" cy="642091"/>
      </dsp:txXfrm>
    </dsp:sp>
    <dsp:sp modelId="{F3EE138A-1AEE-4387-84DD-35950D1D553F}">
      <dsp:nvSpPr>
        <dsp:cNvPr id="0" name=""/>
        <dsp:cNvSpPr/>
      </dsp:nvSpPr>
      <dsp:spPr>
        <a:xfrm>
          <a:off x="542309" y="3129065"/>
          <a:ext cx="802614" cy="8026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64AF5A-5880-493F-9704-4EA8D3B9302B}">
      <dsp:nvSpPr>
        <dsp:cNvPr id="0" name=""/>
        <dsp:cNvSpPr/>
      </dsp:nvSpPr>
      <dsp:spPr>
        <a:xfrm>
          <a:off x="483513" y="4172155"/>
          <a:ext cx="7725303" cy="6420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9660"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latin typeface="宋体" panose="02010600030101010101" pitchFamily="2" charset="-122"/>
              <a:ea typeface="宋体" panose="02010600030101010101" pitchFamily="2" charset="-122"/>
            </a:rPr>
            <a:t>升级与维护</a:t>
          </a:r>
        </a:p>
      </dsp:txBody>
      <dsp:txXfrm>
        <a:off x="483513" y="4172155"/>
        <a:ext cx="7725303" cy="642091"/>
      </dsp:txXfrm>
    </dsp:sp>
    <dsp:sp modelId="{80B861BE-779C-4FEF-83EF-F4EC8AF6108B}">
      <dsp:nvSpPr>
        <dsp:cNvPr id="0" name=""/>
        <dsp:cNvSpPr/>
      </dsp:nvSpPr>
      <dsp:spPr>
        <a:xfrm>
          <a:off x="82206" y="4091894"/>
          <a:ext cx="802614" cy="80261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E026B-C59E-4C72-871D-6423166F52AA}">
      <dsp:nvSpPr>
        <dsp:cNvPr id="0" name=""/>
        <dsp:cNvSpPr/>
      </dsp:nvSpPr>
      <dsp:spPr>
        <a:xfrm>
          <a:off x="4145" y="1139786"/>
          <a:ext cx="1812453" cy="21579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mn-ea"/>
              <a:ea typeface="+mn-ea"/>
            </a:rPr>
            <a:t>开发环境</a:t>
          </a:r>
        </a:p>
        <a:p>
          <a:pPr marL="228600" lvl="1" indent="-228600" algn="l" defTabSz="889000">
            <a:lnSpc>
              <a:spcPct val="90000"/>
            </a:lnSpc>
            <a:spcBef>
              <a:spcPct val="0"/>
            </a:spcBef>
            <a:spcAft>
              <a:spcPct val="15000"/>
            </a:spcAft>
            <a:buChar char="•"/>
          </a:pPr>
          <a:r>
            <a:rPr lang="zh-CN" altLang="en-US" sz="2000" kern="1200" dirty="0">
              <a:latin typeface="+mn-ea"/>
              <a:ea typeface="+mn-ea"/>
            </a:rPr>
            <a:t>开发调试、自测</a:t>
          </a:r>
        </a:p>
        <a:p>
          <a:pPr marL="228600" lvl="1" indent="-228600" algn="l" defTabSz="889000">
            <a:lnSpc>
              <a:spcPct val="90000"/>
            </a:lnSpc>
            <a:spcBef>
              <a:spcPct val="0"/>
            </a:spcBef>
            <a:spcAft>
              <a:spcPct val="15000"/>
            </a:spcAft>
            <a:buChar char="•"/>
          </a:pPr>
          <a:r>
            <a:rPr lang="zh-CN" altLang="en-US" sz="2000" kern="1200" dirty="0">
              <a:latin typeface="+mn-ea"/>
              <a:ea typeface="+mn-ea"/>
            </a:rPr>
            <a:t>责任主体：开发</a:t>
          </a:r>
        </a:p>
      </dsp:txBody>
      <dsp:txXfrm>
        <a:off x="57230" y="1192871"/>
        <a:ext cx="1706283" cy="2051782"/>
      </dsp:txXfrm>
    </dsp:sp>
    <dsp:sp modelId="{93DDD3F6-DFF9-41B7-8D6A-62A19C38F164}">
      <dsp:nvSpPr>
        <dsp:cNvPr id="0" name=""/>
        <dsp:cNvSpPr/>
      </dsp:nvSpPr>
      <dsp:spPr>
        <a:xfrm>
          <a:off x="1997844" y="1994018"/>
          <a:ext cx="384240" cy="4494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endParaRPr lang="zh-CN" altLang="en-US" sz="2000" kern="1200">
            <a:latin typeface="+mn-ea"/>
            <a:ea typeface="+mn-ea"/>
          </a:endParaRPr>
        </a:p>
      </dsp:txBody>
      <dsp:txXfrm>
        <a:off x="1997844" y="2083916"/>
        <a:ext cx="268968" cy="269692"/>
      </dsp:txXfrm>
    </dsp:sp>
    <dsp:sp modelId="{A7335B5B-A7B4-4320-A95C-CF3F98B0832F}">
      <dsp:nvSpPr>
        <dsp:cNvPr id="0" name=""/>
        <dsp:cNvSpPr/>
      </dsp:nvSpPr>
      <dsp:spPr>
        <a:xfrm>
          <a:off x="2541580" y="1139786"/>
          <a:ext cx="1812453" cy="21579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mn-ea"/>
              <a:ea typeface="+mn-ea"/>
            </a:rPr>
            <a:t>测试环境</a:t>
          </a:r>
        </a:p>
        <a:p>
          <a:pPr marL="228600" lvl="1" indent="-228600" algn="l" defTabSz="889000">
            <a:lnSpc>
              <a:spcPct val="90000"/>
            </a:lnSpc>
            <a:spcBef>
              <a:spcPct val="0"/>
            </a:spcBef>
            <a:spcAft>
              <a:spcPct val="15000"/>
            </a:spcAft>
            <a:buChar char="•"/>
          </a:pPr>
          <a:r>
            <a:rPr lang="zh-CN" altLang="en-US" sz="2000" kern="1200" dirty="0">
              <a:latin typeface="+mn-ea"/>
              <a:ea typeface="+mn-ea"/>
            </a:rPr>
            <a:t>测试人员做测试</a:t>
          </a:r>
        </a:p>
        <a:p>
          <a:pPr marL="228600" lvl="1" indent="-228600" algn="l" defTabSz="889000">
            <a:lnSpc>
              <a:spcPct val="90000"/>
            </a:lnSpc>
            <a:spcBef>
              <a:spcPct val="0"/>
            </a:spcBef>
            <a:spcAft>
              <a:spcPct val="15000"/>
            </a:spcAft>
            <a:buChar char="•"/>
          </a:pPr>
          <a:r>
            <a:rPr lang="zh-CN" altLang="en-US" sz="2000" kern="1200" dirty="0">
              <a:latin typeface="+mn-ea"/>
              <a:ea typeface="+mn-ea"/>
            </a:rPr>
            <a:t>责任主体：测试</a:t>
          </a:r>
        </a:p>
      </dsp:txBody>
      <dsp:txXfrm>
        <a:off x="2594665" y="1192871"/>
        <a:ext cx="1706283" cy="2051782"/>
      </dsp:txXfrm>
    </dsp:sp>
    <dsp:sp modelId="{B1457421-817F-4711-8673-B8678FE58ABF}">
      <dsp:nvSpPr>
        <dsp:cNvPr id="0" name=""/>
        <dsp:cNvSpPr/>
      </dsp:nvSpPr>
      <dsp:spPr>
        <a:xfrm>
          <a:off x="4535278" y="1994018"/>
          <a:ext cx="384240" cy="4494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endParaRPr lang="zh-CN" altLang="en-US" sz="2000" kern="1200">
            <a:latin typeface="+mn-ea"/>
            <a:ea typeface="+mn-ea"/>
          </a:endParaRPr>
        </a:p>
      </dsp:txBody>
      <dsp:txXfrm>
        <a:off x="4535278" y="2083916"/>
        <a:ext cx="268968" cy="269692"/>
      </dsp:txXfrm>
    </dsp:sp>
    <dsp:sp modelId="{BF39CA42-5D84-4E0C-BD96-59629C7CA574}">
      <dsp:nvSpPr>
        <dsp:cNvPr id="0" name=""/>
        <dsp:cNvSpPr/>
      </dsp:nvSpPr>
      <dsp:spPr>
        <a:xfrm>
          <a:off x="5079014" y="1139786"/>
          <a:ext cx="1812453" cy="21579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zh-CN" sz="2800" kern="1200" dirty="0">
              <a:latin typeface="+mn-ea"/>
              <a:ea typeface="+mn-ea"/>
            </a:rPr>
            <a:t>UAT</a:t>
          </a:r>
          <a:r>
            <a:rPr lang="zh-CN" altLang="en-US" sz="2800" kern="1200" dirty="0">
              <a:latin typeface="+mn-ea"/>
              <a:ea typeface="+mn-ea"/>
            </a:rPr>
            <a:t>环境</a:t>
          </a:r>
        </a:p>
        <a:p>
          <a:pPr marL="285750" lvl="1" indent="-285750" algn="l" defTabSz="1244600">
            <a:lnSpc>
              <a:spcPct val="90000"/>
            </a:lnSpc>
            <a:spcBef>
              <a:spcPct val="0"/>
            </a:spcBef>
            <a:spcAft>
              <a:spcPct val="15000"/>
            </a:spcAft>
            <a:buChar char="•"/>
          </a:pPr>
          <a:r>
            <a:rPr lang="zh-CN" altLang="en-US" sz="2800" kern="1200" dirty="0">
              <a:latin typeface="+mn-ea"/>
              <a:ea typeface="+mn-ea"/>
            </a:rPr>
            <a:t>客户做验收</a:t>
          </a:r>
        </a:p>
      </dsp:txBody>
      <dsp:txXfrm>
        <a:off x="5132099" y="1192871"/>
        <a:ext cx="1706283" cy="2051782"/>
      </dsp:txXfrm>
    </dsp:sp>
    <dsp:sp modelId="{E5562B4F-09C3-4178-BFF3-B226EFE93BF4}">
      <dsp:nvSpPr>
        <dsp:cNvPr id="0" name=""/>
        <dsp:cNvSpPr/>
      </dsp:nvSpPr>
      <dsp:spPr>
        <a:xfrm>
          <a:off x="7072713" y="1994018"/>
          <a:ext cx="384240" cy="4494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latin typeface="+mn-ea"/>
            <a:ea typeface="+mn-ea"/>
          </a:endParaRPr>
        </a:p>
      </dsp:txBody>
      <dsp:txXfrm>
        <a:off x="7072713" y="2083916"/>
        <a:ext cx="268968" cy="269692"/>
      </dsp:txXfrm>
    </dsp:sp>
    <dsp:sp modelId="{223BDBA4-C531-4882-AF28-DCB8B2F00784}">
      <dsp:nvSpPr>
        <dsp:cNvPr id="0" name=""/>
        <dsp:cNvSpPr/>
      </dsp:nvSpPr>
      <dsp:spPr>
        <a:xfrm>
          <a:off x="7616449" y="1139786"/>
          <a:ext cx="1812453" cy="21579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latin typeface="+mn-ea"/>
              <a:ea typeface="+mn-ea"/>
            </a:rPr>
            <a:t>生产环境</a:t>
          </a:r>
        </a:p>
        <a:p>
          <a:pPr marL="228600" lvl="1" indent="-228600" algn="l" defTabSz="889000">
            <a:lnSpc>
              <a:spcPct val="90000"/>
            </a:lnSpc>
            <a:spcBef>
              <a:spcPct val="0"/>
            </a:spcBef>
            <a:spcAft>
              <a:spcPct val="15000"/>
            </a:spcAft>
            <a:buChar char="•"/>
          </a:pPr>
          <a:r>
            <a:rPr lang="zh-CN" altLang="en-US" sz="2000" kern="1200" dirty="0">
              <a:latin typeface="+mn-ea"/>
              <a:ea typeface="+mn-ea"/>
            </a:rPr>
            <a:t>上线运行</a:t>
          </a:r>
        </a:p>
        <a:p>
          <a:pPr marL="228600" lvl="1" indent="-228600" algn="l" defTabSz="889000">
            <a:lnSpc>
              <a:spcPct val="90000"/>
            </a:lnSpc>
            <a:spcBef>
              <a:spcPct val="0"/>
            </a:spcBef>
            <a:spcAft>
              <a:spcPct val="15000"/>
            </a:spcAft>
            <a:buChar char="•"/>
          </a:pPr>
          <a:r>
            <a:rPr lang="zh-CN" altLang="en-US" sz="2000" kern="1200" dirty="0">
              <a:latin typeface="+mn-ea"/>
              <a:ea typeface="+mn-ea"/>
            </a:rPr>
            <a:t>责任主体：运维</a:t>
          </a:r>
        </a:p>
      </dsp:txBody>
      <dsp:txXfrm>
        <a:off x="7669534" y="1192871"/>
        <a:ext cx="1706283" cy="205178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ADFA728-1AEF-4C52-9BF3-381EF712E1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493934A-47CF-4760-A7FD-C40175188F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E6488D-31DB-4810-9C85-97C2EF972A6E}" type="datetimeFigureOut">
              <a:rPr lang="zh-CN" altLang="en-US" smtClean="0"/>
              <a:t>2022/1/10</a:t>
            </a:fld>
            <a:endParaRPr lang="zh-CN" altLang="en-US"/>
          </a:p>
        </p:txBody>
      </p:sp>
      <p:sp>
        <p:nvSpPr>
          <p:cNvPr id="4" name="页脚占位符 3">
            <a:extLst>
              <a:ext uri="{FF2B5EF4-FFF2-40B4-BE49-F238E27FC236}">
                <a16:creationId xmlns:a16="http://schemas.microsoft.com/office/drawing/2014/main" id="{6D7E2A1C-7384-4A37-89BE-625929E24B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AA93575-3E16-4120-97E4-AF49216B44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390F4C-FC0C-4E6F-B26E-1DD6D71607AC}" type="slidenum">
              <a:rPr lang="zh-CN" altLang="en-US" smtClean="0"/>
              <a:t>‹#›</a:t>
            </a:fld>
            <a:endParaRPr lang="zh-CN" altLang="en-US"/>
          </a:p>
        </p:txBody>
      </p:sp>
    </p:spTree>
    <p:extLst>
      <p:ext uri="{BB962C8B-B14F-4D97-AF65-F5344CB8AC3E}">
        <p14:creationId xmlns:p14="http://schemas.microsoft.com/office/powerpoint/2010/main" val="4110294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42F28-3563-4B41-B135-4BF9DA9DE0B0}" type="datetimeFigureOut">
              <a:rPr lang="zh-CN" altLang="en-US" smtClean="0"/>
              <a:t>2022/1/10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0B505-6E03-456C-ADE4-66C9D4A8CFB6}" type="slidenum">
              <a:rPr lang="zh-CN" altLang="en-US" smtClean="0"/>
              <a:t>‹#›</a:t>
            </a:fld>
            <a:endParaRPr lang="zh-CN" altLang="en-US"/>
          </a:p>
        </p:txBody>
      </p:sp>
    </p:spTree>
    <p:extLst>
      <p:ext uri="{BB962C8B-B14F-4D97-AF65-F5344CB8AC3E}">
        <p14:creationId xmlns:p14="http://schemas.microsoft.com/office/powerpoint/2010/main" val="2367638086"/>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4</a:t>
            </a:fld>
            <a:endParaRPr lang="zh-CN" altLang="en-US"/>
          </a:p>
        </p:txBody>
      </p:sp>
    </p:spTree>
    <p:extLst>
      <p:ext uri="{BB962C8B-B14F-4D97-AF65-F5344CB8AC3E}">
        <p14:creationId xmlns:p14="http://schemas.microsoft.com/office/powerpoint/2010/main" val="5387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docker pull</a:t>
            </a:r>
          </a:p>
          <a:p>
            <a:r>
              <a:rPr lang="en-US" altLang="zh-CN" dirty="0"/>
              <a:t>Docker run</a:t>
            </a:r>
          </a:p>
          <a:p>
            <a:r>
              <a:rPr lang="en-US" altLang="zh-CN" dirty="0"/>
              <a:t>Docker</a:t>
            </a:r>
            <a:r>
              <a:rPr lang="zh-CN" altLang="en-US" dirty="0"/>
              <a:t>的精髓：</a:t>
            </a:r>
            <a:r>
              <a:rPr lang="en-US" altLang="zh-CN" dirty="0"/>
              <a:t>pull and run!!!</a:t>
            </a:r>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45</a:t>
            </a:fld>
            <a:endParaRPr lang="zh-CN" altLang="en-US"/>
          </a:p>
        </p:txBody>
      </p:sp>
    </p:spTree>
    <p:extLst>
      <p:ext uri="{BB962C8B-B14F-4D97-AF65-F5344CB8AC3E}">
        <p14:creationId xmlns:p14="http://schemas.microsoft.com/office/powerpoint/2010/main" val="3201944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docker pull</a:t>
            </a:r>
          </a:p>
          <a:p>
            <a:r>
              <a:rPr lang="en-US" altLang="zh-CN" dirty="0"/>
              <a:t>Docker run</a:t>
            </a:r>
          </a:p>
          <a:p>
            <a:r>
              <a:rPr lang="en-US" altLang="zh-CN" dirty="0"/>
              <a:t>Docker</a:t>
            </a:r>
            <a:r>
              <a:rPr lang="zh-CN" altLang="en-US" dirty="0"/>
              <a:t>的精髓：</a:t>
            </a:r>
            <a:r>
              <a:rPr lang="en-US" altLang="zh-CN" dirty="0"/>
              <a:t>pull and run!!!</a:t>
            </a:r>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46</a:t>
            </a:fld>
            <a:endParaRPr lang="zh-CN" altLang="en-US"/>
          </a:p>
        </p:txBody>
      </p:sp>
    </p:spTree>
    <p:extLst>
      <p:ext uri="{BB962C8B-B14F-4D97-AF65-F5344CB8AC3E}">
        <p14:creationId xmlns:p14="http://schemas.microsoft.com/office/powerpoint/2010/main" val="382840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docker pull</a:t>
            </a:r>
          </a:p>
          <a:p>
            <a:r>
              <a:rPr lang="en-US" altLang="zh-CN" dirty="0"/>
              <a:t>Docker run</a:t>
            </a:r>
          </a:p>
          <a:p>
            <a:r>
              <a:rPr lang="en-US" altLang="zh-CN" dirty="0"/>
              <a:t>Docker</a:t>
            </a:r>
            <a:r>
              <a:rPr lang="zh-CN" altLang="en-US" dirty="0"/>
              <a:t>的精髓：</a:t>
            </a:r>
            <a:r>
              <a:rPr lang="en-US" altLang="zh-CN" dirty="0"/>
              <a:t>pull and run!!!</a:t>
            </a:r>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47</a:t>
            </a:fld>
            <a:endParaRPr lang="zh-CN" altLang="en-US"/>
          </a:p>
        </p:txBody>
      </p:sp>
    </p:spTree>
    <p:extLst>
      <p:ext uri="{BB962C8B-B14F-4D97-AF65-F5344CB8AC3E}">
        <p14:creationId xmlns:p14="http://schemas.microsoft.com/office/powerpoint/2010/main" val="1729402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charles_shen2009@163.com</a:t>
            </a:r>
          </a:p>
          <a:p>
            <a:r>
              <a:rPr lang="en-US" altLang="zh-CN" dirty="0" err="1"/>
              <a:t>cdronghua</a:t>
            </a:r>
            <a:endParaRPr lang="en-US" altLang="zh-CN" dirty="0"/>
          </a:p>
          <a:p>
            <a:r>
              <a:rPr lang="en-US" altLang="zh-CN" dirty="0"/>
              <a:t>ronghua@2021</a:t>
            </a:r>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51</a:t>
            </a:fld>
            <a:endParaRPr lang="zh-CN" altLang="en-US"/>
          </a:p>
        </p:txBody>
      </p:sp>
    </p:spTree>
    <p:extLst>
      <p:ext uri="{BB962C8B-B14F-4D97-AF65-F5344CB8AC3E}">
        <p14:creationId xmlns:p14="http://schemas.microsoft.com/office/powerpoint/2010/main" val="305097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课后作业：试用一款公有云服务器</a:t>
            </a:r>
          </a:p>
        </p:txBody>
      </p:sp>
      <p:sp>
        <p:nvSpPr>
          <p:cNvPr id="4" name="灯片编号占位符 3"/>
          <p:cNvSpPr>
            <a:spLocks noGrp="1"/>
          </p:cNvSpPr>
          <p:nvPr>
            <p:ph type="sldNum" sz="quarter" idx="5"/>
          </p:nvPr>
        </p:nvSpPr>
        <p:spPr/>
        <p:txBody>
          <a:bodyPr/>
          <a:lstStyle/>
          <a:p>
            <a:fld id="{5CF0B505-6E03-456C-ADE4-66C9D4A8CFB6}" type="slidenum">
              <a:rPr lang="zh-CN" altLang="en-US" smtClean="0"/>
              <a:t>7</a:t>
            </a:fld>
            <a:endParaRPr lang="zh-CN" altLang="en-US"/>
          </a:p>
        </p:txBody>
      </p:sp>
    </p:spTree>
    <p:extLst>
      <p:ext uri="{BB962C8B-B14F-4D97-AF65-F5344CB8AC3E}">
        <p14:creationId xmlns:p14="http://schemas.microsoft.com/office/powerpoint/2010/main" val="3667604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Mysql</a:t>
            </a:r>
            <a:r>
              <a:rPr lang="zh-CN" altLang="en-US" dirty="0"/>
              <a:t>端口：</a:t>
            </a:r>
            <a:r>
              <a:rPr lang="en-US" altLang="zh-CN" dirty="0"/>
              <a:t>3306</a:t>
            </a:r>
          </a:p>
          <a:p>
            <a:r>
              <a:rPr lang="en-US" altLang="zh-CN" dirty="0"/>
              <a:t>Nginx</a:t>
            </a:r>
            <a:r>
              <a:rPr lang="zh-CN" altLang="en-US" dirty="0"/>
              <a:t>端口（</a:t>
            </a:r>
            <a:r>
              <a:rPr lang="en-US" altLang="zh-CN" dirty="0"/>
              <a:t>http</a:t>
            </a:r>
            <a:r>
              <a:rPr lang="zh-CN" altLang="en-US" dirty="0"/>
              <a:t>服务）：</a:t>
            </a:r>
            <a:r>
              <a:rPr lang="en-US" altLang="zh-CN" dirty="0"/>
              <a:t>80</a:t>
            </a:r>
          </a:p>
          <a:p>
            <a:r>
              <a:rPr lang="en-US" altLang="zh-CN" dirty="0" err="1"/>
              <a:t>ssh</a:t>
            </a:r>
            <a:r>
              <a:rPr lang="zh-CN" altLang="en-US" dirty="0"/>
              <a:t>服务：</a:t>
            </a:r>
            <a:r>
              <a:rPr lang="en-US" altLang="zh-CN" dirty="0"/>
              <a:t>22</a:t>
            </a:r>
          </a:p>
          <a:p>
            <a:r>
              <a:rPr lang="en-US" altLang="zh-CN" dirty="0"/>
              <a:t>ftp</a:t>
            </a:r>
            <a:r>
              <a:rPr lang="zh-CN" altLang="en-US" dirty="0"/>
              <a:t>服务：</a:t>
            </a:r>
            <a:r>
              <a:rPr lang="en-US" altLang="zh-CN" dirty="0"/>
              <a:t>21</a:t>
            </a:r>
          </a:p>
          <a:p>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22</a:t>
            </a:fld>
            <a:endParaRPr lang="zh-CN" altLang="en-US"/>
          </a:p>
        </p:txBody>
      </p:sp>
    </p:spTree>
    <p:extLst>
      <p:ext uri="{BB962C8B-B14F-4D97-AF65-F5344CB8AC3E}">
        <p14:creationId xmlns:p14="http://schemas.microsoft.com/office/powerpoint/2010/main" val="2602213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configuration</a:t>
            </a:r>
            <a:r>
              <a:rPr lang="zh-CN" altLang="en-US" dirty="0"/>
              <a:t>：配置</a:t>
            </a:r>
            <a:endParaRPr lang="en-US" altLang="zh-CN" dirty="0"/>
          </a:p>
          <a:p>
            <a:r>
              <a:rPr lang="en-US" altLang="zh-CN" dirty="0"/>
              <a:t>library</a:t>
            </a:r>
            <a:r>
              <a:rPr lang="zh-CN" altLang="en-US" dirty="0"/>
              <a:t>：库</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24</a:t>
            </a:fld>
            <a:endParaRPr lang="zh-CN" altLang="en-US"/>
          </a:p>
        </p:txBody>
      </p:sp>
    </p:spTree>
    <p:extLst>
      <p:ext uri="{BB962C8B-B14F-4D97-AF65-F5344CB8AC3E}">
        <p14:creationId xmlns:p14="http://schemas.microsoft.com/office/powerpoint/2010/main" val="2976692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json</a:t>
            </a:r>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27</a:t>
            </a:fld>
            <a:endParaRPr lang="zh-CN" altLang="en-US"/>
          </a:p>
        </p:txBody>
      </p:sp>
    </p:spTree>
    <p:extLst>
      <p:ext uri="{BB962C8B-B14F-4D97-AF65-F5344CB8AC3E}">
        <p14:creationId xmlns:p14="http://schemas.microsoft.com/office/powerpoint/2010/main" val="227260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28</a:t>
            </a:fld>
            <a:endParaRPr lang="zh-CN" altLang="en-US"/>
          </a:p>
        </p:txBody>
      </p:sp>
    </p:spTree>
    <p:extLst>
      <p:ext uri="{BB962C8B-B14F-4D97-AF65-F5344CB8AC3E}">
        <p14:creationId xmlns:p14="http://schemas.microsoft.com/office/powerpoint/2010/main" val="578655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41</a:t>
            </a:fld>
            <a:endParaRPr lang="zh-CN" altLang="en-US"/>
          </a:p>
        </p:txBody>
      </p:sp>
    </p:spTree>
    <p:extLst>
      <p:ext uri="{BB962C8B-B14F-4D97-AF65-F5344CB8AC3E}">
        <p14:creationId xmlns:p14="http://schemas.microsoft.com/office/powerpoint/2010/main" val="3569485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docker pull</a:t>
            </a:r>
          </a:p>
          <a:p>
            <a:r>
              <a:rPr lang="en-US" altLang="zh-CN" dirty="0"/>
              <a:t>Docker run</a:t>
            </a:r>
          </a:p>
          <a:p>
            <a:r>
              <a:rPr lang="en-US" altLang="zh-CN" dirty="0"/>
              <a:t>Docker</a:t>
            </a:r>
            <a:r>
              <a:rPr lang="zh-CN" altLang="en-US" dirty="0"/>
              <a:t>的精髓：</a:t>
            </a:r>
            <a:r>
              <a:rPr lang="en-US" altLang="zh-CN" dirty="0"/>
              <a:t>pull and run!!!</a:t>
            </a:r>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43</a:t>
            </a:fld>
            <a:endParaRPr lang="zh-CN" altLang="en-US"/>
          </a:p>
        </p:txBody>
      </p:sp>
    </p:spTree>
    <p:extLst>
      <p:ext uri="{BB962C8B-B14F-4D97-AF65-F5344CB8AC3E}">
        <p14:creationId xmlns:p14="http://schemas.microsoft.com/office/powerpoint/2010/main" val="14488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docker pull</a:t>
            </a:r>
          </a:p>
          <a:p>
            <a:r>
              <a:rPr lang="en-US" altLang="zh-CN" dirty="0"/>
              <a:t>Docker run</a:t>
            </a:r>
          </a:p>
          <a:p>
            <a:r>
              <a:rPr lang="en-US" altLang="zh-CN" dirty="0"/>
              <a:t>Docker</a:t>
            </a:r>
            <a:r>
              <a:rPr lang="zh-CN" altLang="en-US" dirty="0"/>
              <a:t>的精髓：</a:t>
            </a:r>
            <a:r>
              <a:rPr lang="en-US" altLang="zh-CN" dirty="0"/>
              <a:t>pull and run!!!</a:t>
            </a:r>
            <a:endParaRPr lang="zh-CN" altLang="en-US" dirty="0"/>
          </a:p>
        </p:txBody>
      </p:sp>
      <p:sp>
        <p:nvSpPr>
          <p:cNvPr id="4" name="灯片编号占位符 3"/>
          <p:cNvSpPr>
            <a:spLocks noGrp="1"/>
          </p:cNvSpPr>
          <p:nvPr>
            <p:ph type="sldNum" sz="quarter" idx="5"/>
          </p:nvPr>
        </p:nvSpPr>
        <p:spPr/>
        <p:txBody>
          <a:bodyPr/>
          <a:lstStyle/>
          <a:p>
            <a:fld id="{5CF0B505-6E03-456C-ADE4-66C9D4A8CFB6}" type="slidenum">
              <a:rPr lang="zh-CN" altLang="en-US" smtClean="0"/>
              <a:t>44</a:t>
            </a:fld>
            <a:endParaRPr lang="zh-CN" altLang="en-US"/>
          </a:p>
        </p:txBody>
      </p:sp>
    </p:spTree>
    <p:extLst>
      <p:ext uri="{BB962C8B-B14F-4D97-AF65-F5344CB8AC3E}">
        <p14:creationId xmlns:p14="http://schemas.microsoft.com/office/powerpoint/2010/main" val="783169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蓉华教育">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77" indent="0" algn="ctr">
              <a:buNone/>
              <a:defRPr>
                <a:solidFill>
                  <a:schemeClr val="tx1">
                    <a:tint val="75000"/>
                  </a:schemeClr>
                </a:solidFill>
              </a:defRPr>
            </a:lvl2pPr>
            <a:lvl3pPr marL="914354" indent="0" algn="ctr">
              <a:buNone/>
              <a:defRPr>
                <a:solidFill>
                  <a:schemeClr val="tx1">
                    <a:tint val="75000"/>
                  </a:schemeClr>
                </a:solidFill>
              </a:defRPr>
            </a:lvl3pPr>
            <a:lvl4pPr marL="1371531"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3" indent="0" algn="ctr">
              <a:buNone/>
              <a:defRPr>
                <a:solidFill>
                  <a:schemeClr val="tx1">
                    <a:tint val="75000"/>
                  </a:schemeClr>
                </a:solidFill>
              </a:defRPr>
            </a:lvl7pPr>
            <a:lvl8pPr marL="3200240" indent="0" algn="ctr">
              <a:buNone/>
              <a:defRPr>
                <a:solidFill>
                  <a:schemeClr val="tx1">
                    <a:tint val="75000"/>
                  </a:schemeClr>
                </a:solidFill>
              </a:defRPr>
            </a:lvl8pPr>
            <a:lvl9pPr marL="3657417" indent="0" algn="ctr">
              <a:buNone/>
              <a:defRPr>
                <a:solidFill>
                  <a:schemeClr val="tx1">
                    <a:tint val="75000"/>
                  </a:schemeClr>
                </a:solidFill>
              </a:defRPr>
            </a:lvl9pPr>
          </a:lstStyle>
          <a:p>
            <a:r>
              <a:rPr lang="zh-CN" altLang="en-US" dirty="0"/>
              <a:t>单击此处编辑母版副标题样式</a:t>
            </a:r>
          </a:p>
        </p:txBody>
      </p:sp>
      <p:sp>
        <p:nvSpPr>
          <p:cNvPr id="7" name="矩形 6">
            <a:extLst>
              <a:ext uri="{FF2B5EF4-FFF2-40B4-BE49-F238E27FC236}">
                <a16:creationId xmlns:a16="http://schemas.microsoft.com/office/drawing/2014/main" id="{256D11A5-B8B9-4509-9866-0A0586DE1D2E}"/>
              </a:ext>
            </a:extLst>
          </p:cNvPr>
          <p:cNvSpPr/>
          <p:nvPr userDrawn="1"/>
        </p:nvSpPr>
        <p:spPr>
          <a:xfrm>
            <a:off x="0" y="1340768"/>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solidFill>
                <a:srgbClr val="0070C0"/>
              </a:solidFill>
            </a:endParaRPr>
          </a:p>
        </p:txBody>
      </p:sp>
      <p:sp>
        <p:nvSpPr>
          <p:cNvPr id="9" name="文本框 8">
            <a:extLst>
              <a:ext uri="{FF2B5EF4-FFF2-40B4-BE49-F238E27FC236}">
                <a16:creationId xmlns:a16="http://schemas.microsoft.com/office/drawing/2014/main" id="{2197530E-3150-4784-8DA5-111C85F33273}"/>
              </a:ext>
            </a:extLst>
          </p:cNvPr>
          <p:cNvSpPr txBox="1"/>
          <p:nvPr userDrawn="1"/>
        </p:nvSpPr>
        <p:spPr>
          <a:xfrm>
            <a:off x="7914192" y="674102"/>
            <a:ext cx="4134465" cy="523220"/>
          </a:xfrm>
          <a:prstGeom prst="rect">
            <a:avLst/>
          </a:prstGeom>
          <a:noFill/>
        </p:spPr>
        <p:txBody>
          <a:bodyPr wrap="non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你值得信赖的</a:t>
            </a:r>
            <a:r>
              <a:rPr lang="en-US" altLang="zh-CN" sz="2800" b="1" dirty="0">
                <a:solidFill>
                  <a:srgbClr val="0070C0"/>
                </a:solidFill>
                <a:latin typeface="楷体" panose="02010609060101010101" pitchFamily="49" charset="-122"/>
                <a:ea typeface="楷体" panose="02010609060101010101" pitchFamily="49" charset="-122"/>
              </a:rPr>
              <a:t>IT</a:t>
            </a:r>
            <a:r>
              <a:rPr lang="zh-CN" altLang="en-US" sz="2800" b="1" dirty="0">
                <a:solidFill>
                  <a:srgbClr val="0070C0"/>
                </a:solidFill>
                <a:latin typeface="楷体" panose="02010609060101010101" pitchFamily="49" charset="-122"/>
                <a:ea typeface="楷体" panose="02010609060101010101" pitchFamily="49" charset="-122"/>
              </a:rPr>
              <a:t>教育机构</a:t>
            </a:r>
          </a:p>
        </p:txBody>
      </p:sp>
      <p:grpSp>
        <p:nvGrpSpPr>
          <p:cNvPr id="11" name="组合 10">
            <a:extLst>
              <a:ext uri="{FF2B5EF4-FFF2-40B4-BE49-F238E27FC236}">
                <a16:creationId xmlns:a16="http://schemas.microsoft.com/office/drawing/2014/main" id="{962CD824-3859-4A37-97AE-49F050C13058}"/>
              </a:ext>
            </a:extLst>
          </p:cNvPr>
          <p:cNvGrpSpPr/>
          <p:nvPr userDrawn="1"/>
        </p:nvGrpSpPr>
        <p:grpSpPr>
          <a:xfrm>
            <a:off x="143343" y="44623"/>
            <a:ext cx="5376593" cy="1297281"/>
            <a:chOff x="143343" y="44623"/>
            <a:chExt cx="5376593" cy="1297281"/>
          </a:xfrm>
        </p:grpSpPr>
        <p:pic>
          <p:nvPicPr>
            <p:cNvPr id="8" name="图片 7">
              <a:extLst>
                <a:ext uri="{FF2B5EF4-FFF2-40B4-BE49-F238E27FC236}">
                  <a16:creationId xmlns:a16="http://schemas.microsoft.com/office/drawing/2014/main" id="{4988463B-A1B8-4A92-B025-3C60902DC5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19992"/>
            <a:stretch/>
          </p:blipFill>
          <p:spPr>
            <a:xfrm>
              <a:off x="143343" y="44623"/>
              <a:ext cx="1272137" cy="1297281"/>
            </a:xfrm>
            <a:prstGeom prst="rect">
              <a:avLst/>
            </a:prstGeom>
          </p:spPr>
        </p:pic>
        <p:sp>
          <p:nvSpPr>
            <p:cNvPr id="10" name="文本框 9">
              <a:extLst>
                <a:ext uri="{FF2B5EF4-FFF2-40B4-BE49-F238E27FC236}">
                  <a16:creationId xmlns:a16="http://schemas.microsoft.com/office/drawing/2014/main" id="{EC97364F-A4F1-4B31-976E-1167AAB04C75}"/>
                </a:ext>
              </a:extLst>
            </p:cNvPr>
            <p:cNvSpPr txBox="1"/>
            <p:nvPr userDrawn="1"/>
          </p:nvSpPr>
          <p:spPr>
            <a:xfrm>
              <a:off x="1415480" y="243215"/>
              <a:ext cx="4104456" cy="954107"/>
            </a:xfrm>
            <a:prstGeom prst="rect">
              <a:avLst/>
            </a:prstGeom>
            <a:noFill/>
          </p:spPr>
          <p:txBody>
            <a:bodyPr wrap="square" rtlCol="0">
              <a:spAutoFit/>
            </a:bodyPr>
            <a:lstStyle/>
            <a:p>
              <a:r>
                <a:rPr lang="zh-CN" altLang="en-US" sz="2800" b="1" dirty="0">
                  <a:solidFill>
                    <a:srgbClr val="0070C0"/>
                  </a:solidFill>
                  <a:latin typeface="楷体" panose="02010609060101010101" pitchFamily="49" charset="-122"/>
                  <a:ea typeface="楷体" panose="02010609060101010101" pitchFamily="49" charset="-122"/>
                </a:rPr>
                <a:t>蓉 华 教 育</a:t>
              </a:r>
              <a:endParaRPr lang="en-US" altLang="zh-CN" sz="2800" b="1" dirty="0">
                <a:solidFill>
                  <a:srgbClr val="0070C0"/>
                </a:solidFill>
                <a:latin typeface="楷体" panose="02010609060101010101" pitchFamily="49" charset="-122"/>
                <a:ea typeface="楷体" panose="02010609060101010101" pitchFamily="49" charset="-122"/>
              </a:endParaRPr>
            </a:p>
            <a:p>
              <a:r>
                <a:rPr lang="en-US" altLang="zh-CN" sz="2800" b="1" dirty="0">
                  <a:solidFill>
                    <a:srgbClr val="0070C0"/>
                  </a:solidFill>
                  <a:latin typeface="+mn-lt"/>
                  <a:ea typeface="楷体" panose="02010609060101010101" pitchFamily="49" charset="-122"/>
                </a:rPr>
                <a:t>www.ronghuanet.com</a:t>
              </a:r>
              <a:endParaRPr lang="zh-CN" altLang="en-US" sz="2800" b="1" dirty="0">
                <a:solidFill>
                  <a:srgbClr val="0070C0"/>
                </a:solidFill>
                <a:latin typeface="+mn-lt"/>
                <a:ea typeface="楷体" panose="02010609060101010101" pitchFamily="49" charset="-122"/>
              </a:endParaRPr>
            </a:p>
          </p:txBody>
        </p:sp>
      </p:grpSp>
      <p:grpSp>
        <p:nvGrpSpPr>
          <p:cNvPr id="12" name="组合 11">
            <a:extLst>
              <a:ext uri="{FF2B5EF4-FFF2-40B4-BE49-F238E27FC236}">
                <a16:creationId xmlns:a16="http://schemas.microsoft.com/office/drawing/2014/main" id="{03BCCC3C-075D-4910-9E80-038C3ECE7156}"/>
              </a:ext>
            </a:extLst>
          </p:cNvPr>
          <p:cNvGrpSpPr/>
          <p:nvPr userDrawn="1"/>
        </p:nvGrpSpPr>
        <p:grpSpPr>
          <a:xfrm>
            <a:off x="1587" y="6405226"/>
            <a:ext cx="12190413" cy="452774"/>
            <a:chOff x="1" y="6406814"/>
            <a:chExt cx="9142809" cy="452774"/>
          </a:xfrm>
        </p:grpSpPr>
        <p:sp>
          <p:nvSpPr>
            <p:cNvPr id="13" name="六边形 12">
              <a:extLst>
                <a:ext uri="{FF2B5EF4-FFF2-40B4-BE49-F238E27FC236}">
                  <a16:creationId xmlns:a16="http://schemas.microsoft.com/office/drawing/2014/main" id="{54F5733B-5DC9-4CE8-844B-AD4C11AD2940}"/>
                </a:ext>
              </a:extLst>
            </p:cNvPr>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 name="六边形 13">
              <a:extLst>
                <a:ext uri="{FF2B5EF4-FFF2-40B4-BE49-F238E27FC236}">
                  <a16:creationId xmlns:a16="http://schemas.microsoft.com/office/drawing/2014/main" id="{1C28C465-25F5-4541-9E6C-C81E25086AA7}"/>
                </a:ext>
              </a:extLst>
            </p:cNvPr>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5" name="六边形 14">
              <a:extLst>
                <a:ext uri="{FF2B5EF4-FFF2-40B4-BE49-F238E27FC236}">
                  <a16:creationId xmlns:a16="http://schemas.microsoft.com/office/drawing/2014/main" id="{5A65A4D0-A797-469B-AAD2-6FBFCCA9C25B}"/>
                </a:ext>
              </a:extLst>
            </p:cNvPr>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
        <p:nvSpPr>
          <p:cNvPr id="16" name="TextBox 11">
            <a:extLst>
              <a:ext uri="{FF2B5EF4-FFF2-40B4-BE49-F238E27FC236}">
                <a16:creationId xmlns:a16="http://schemas.microsoft.com/office/drawing/2014/main" id="{3AD93361-2F60-46BC-8442-DA1941821FC1}"/>
              </a:ext>
            </a:extLst>
          </p:cNvPr>
          <p:cNvSpPr txBox="1"/>
          <p:nvPr userDrawn="1"/>
        </p:nvSpPr>
        <p:spPr>
          <a:xfrm>
            <a:off x="1738299" y="5112890"/>
            <a:ext cx="8858281" cy="1261884"/>
          </a:xfrm>
          <a:prstGeom prst="rect">
            <a:avLst/>
          </a:prstGeom>
          <a:noFill/>
        </p:spPr>
        <p:txBody>
          <a:bodyPr wrap="square" rtlCol="0">
            <a:spAutoFit/>
          </a:bodyPr>
          <a:lstStyle/>
          <a:p>
            <a:pPr algn="ctr"/>
            <a:r>
              <a:rPr lang="zh-CN" altLang="en-US" sz="2800" b="1" dirty="0">
                <a:latin typeface="楷体" pitchFamily="49" charset="-122"/>
                <a:ea typeface="楷体" pitchFamily="49" charset="-122"/>
              </a:rPr>
              <a:t>成都蓉华软创科技有限公司</a:t>
            </a:r>
            <a:endParaRPr lang="en-US" altLang="zh-CN" sz="2800" b="1" dirty="0">
              <a:latin typeface="楷体" pitchFamily="49" charset="-122"/>
              <a:ea typeface="楷体" pitchFamily="49" charset="-122"/>
            </a:endParaRPr>
          </a:p>
          <a:p>
            <a:pPr algn="ctr"/>
            <a:r>
              <a:rPr lang="en-US" altLang="zh-CN" sz="2000" dirty="0">
                <a:latin typeface="微软雅黑" pitchFamily="34" charset="-122"/>
                <a:ea typeface="微软雅黑" pitchFamily="34" charset="-122"/>
              </a:rPr>
              <a:t>Chengdu </a:t>
            </a:r>
            <a:r>
              <a:rPr lang="en-US" altLang="zh-CN" sz="2000" dirty="0" err="1">
                <a:latin typeface="微软雅黑" pitchFamily="34" charset="-122"/>
                <a:ea typeface="微软雅黑" pitchFamily="34" charset="-122"/>
              </a:rPr>
              <a:t>Ronghua</a:t>
            </a:r>
            <a:r>
              <a:rPr lang="en-US" altLang="zh-CN" sz="2000" dirty="0">
                <a:latin typeface="微软雅黑" pitchFamily="34" charset="-122"/>
                <a:ea typeface="微软雅黑" pitchFamily="34" charset="-122"/>
              </a:rPr>
              <a:t> Technology Co . , LTD</a:t>
            </a:r>
            <a:endParaRPr lang="en-US" altLang="zh-CN" sz="2000" b="1" dirty="0">
              <a:latin typeface="楷体" pitchFamily="49" charset="-122"/>
              <a:ea typeface="楷体" pitchFamily="49" charset="-122"/>
            </a:endParaRPr>
          </a:p>
          <a:p>
            <a:pPr algn="ctr"/>
            <a:r>
              <a:rPr lang="zh-CN" altLang="en-US" sz="2800" b="1" dirty="0">
                <a:latin typeface="楷体" pitchFamily="49" charset="-122"/>
                <a:ea typeface="楷体" pitchFamily="49" charset="-122"/>
              </a:rPr>
              <a:t>版权所有</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侵权必究</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637984-1673-4F01-9E24-3FC9A2A1704D}" type="datetime1">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2"/>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22B93F-5944-4390-9CFF-D8D501E1F64E}" type="datetime1">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6454"/>
            <a:ext cx="9144021" cy="642919"/>
          </a:xfrm>
        </p:spPr>
        <p:txBody>
          <a:bodyPr>
            <a:noAutofit/>
          </a:bodyPr>
          <a:lstStyle>
            <a:lvl1pPr algn="l">
              <a:defRPr sz="4000">
                <a:latin typeface="+mj-ea"/>
                <a:ea typeface="+mj-ea"/>
              </a:defRPr>
            </a:lvl1pPr>
          </a:lstStyle>
          <a:p>
            <a:r>
              <a:rPr lang="zh-CN" altLang="en-US" dirty="0"/>
              <a:t>主标题宋体</a:t>
            </a:r>
            <a:r>
              <a:rPr lang="en-US" altLang="zh-CN" dirty="0"/>
              <a:t>-40</a:t>
            </a:r>
            <a:r>
              <a:rPr lang="zh-CN" altLang="en-US" dirty="0"/>
              <a:t>号</a:t>
            </a:r>
          </a:p>
        </p:txBody>
      </p:sp>
      <p:sp>
        <p:nvSpPr>
          <p:cNvPr id="3" name="内容占位符 2"/>
          <p:cNvSpPr>
            <a:spLocks noGrp="1"/>
          </p:cNvSpPr>
          <p:nvPr>
            <p:ph idx="1"/>
          </p:nvPr>
        </p:nvSpPr>
        <p:spPr>
          <a:xfrm>
            <a:off x="380960" y="1267054"/>
            <a:ext cx="11430080" cy="5031680"/>
          </a:xfrm>
        </p:spPr>
        <p:txBody>
          <a:bodyPr/>
          <a:lstStyle>
            <a:lvl1pPr>
              <a:buFontTx/>
              <a:buBlip>
                <a:blip r:embed="rId2"/>
              </a:buBlip>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0" y="764704"/>
            <a:ext cx="12192000" cy="714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1">
              <a:solidFill>
                <a:srgbClr val="0070C0"/>
              </a:solidFill>
            </a:endParaRPr>
          </a:p>
        </p:txBody>
      </p:sp>
      <p:grpSp>
        <p:nvGrpSpPr>
          <p:cNvPr id="21" name="组合 20">
            <a:extLst>
              <a:ext uri="{FF2B5EF4-FFF2-40B4-BE49-F238E27FC236}">
                <a16:creationId xmlns:a16="http://schemas.microsoft.com/office/drawing/2014/main" id="{84B171DF-67C6-4031-AAE8-9DE96FDBAC5A}"/>
              </a:ext>
            </a:extLst>
          </p:cNvPr>
          <p:cNvGrpSpPr/>
          <p:nvPr userDrawn="1"/>
        </p:nvGrpSpPr>
        <p:grpSpPr>
          <a:xfrm>
            <a:off x="9912424" y="27509"/>
            <a:ext cx="2351688" cy="772914"/>
            <a:chOff x="9696400" y="44624"/>
            <a:chExt cx="2351688" cy="772914"/>
          </a:xfrm>
        </p:grpSpPr>
        <p:pic>
          <p:nvPicPr>
            <p:cNvPr id="18" name="图片 17">
              <a:extLst>
                <a:ext uri="{FF2B5EF4-FFF2-40B4-BE49-F238E27FC236}">
                  <a16:creationId xmlns:a16="http://schemas.microsoft.com/office/drawing/2014/main" id="{DBC35F66-AFB5-428D-925B-8A64BC13E5D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4120"/>
            <a:stretch/>
          </p:blipFill>
          <p:spPr>
            <a:xfrm>
              <a:off x="9696400" y="44624"/>
              <a:ext cx="685611" cy="772914"/>
            </a:xfrm>
            <a:prstGeom prst="rect">
              <a:avLst/>
            </a:prstGeom>
          </p:spPr>
        </p:pic>
        <p:sp>
          <p:nvSpPr>
            <p:cNvPr id="20" name="文本框 19">
              <a:extLst>
                <a:ext uri="{FF2B5EF4-FFF2-40B4-BE49-F238E27FC236}">
                  <a16:creationId xmlns:a16="http://schemas.microsoft.com/office/drawing/2014/main" id="{BEB57B21-77EF-451B-A8F9-0D6FC971EF74}"/>
                </a:ext>
              </a:extLst>
            </p:cNvPr>
            <p:cNvSpPr txBox="1"/>
            <p:nvPr userDrawn="1"/>
          </p:nvSpPr>
          <p:spPr>
            <a:xfrm>
              <a:off x="10382011" y="260648"/>
              <a:ext cx="1666077" cy="461665"/>
            </a:xfrm>
            <a:prstGeom prst="rect">
              <a:avLst/>
            </a:prstGeom>
            <a:noFill/>
          </p:spPr>
          <p:txBody>
            <a:bodyPr wrap="square" rtlCol="0">
              <a:spAutoFit/>
            </a:bodyPr>
            <a:lstStyle/>
            <a:p>
              <a:r>
                <a:rPr lang="zh-CN" altLang="en-US" sz="1200" b="1" dirty="0">
                  <a:solidFill>
                    <a:srgbClr val="0070C0"/>
                  </a:solidFill>
                  <a:latin typeface="楷体" panose="02010609060101010101" pitchFamily="49" charset="-122"/>
                  <a:ea typeface="楷体" panose="02010609060101010101" pitchFamily="49" charset="-122"/>
                </a:rPr>
                <a:t>蓉 华 教 育</a:t>
              </a:r>
              <a:endParaRPr lang="en-US" altLang="zh-CN" sz="1200" b="1" dirty="0">
                <a:solidFill>
                  <a:srgbClr val="0070C0"/>
                </a:solidFill>
                <a:latin typeface="楷体" panose="02010609060101010101" pitchFamily="49" charset="-122"/>
                <a:ea typeface="楷体" panose="02010609060101010101" pitchFamily="49" charset="-122"/>
              </a:endParaRPr>
            </a:p>
            <a:p>
              <a:r>
                <a:rPr lang="en-US" altLang="zh-CN" sz="1200" b="1" dirty="0">
                  <a:solidFill>
                    <a:srgbClr val="0070C0"/>
                  </a:solidFill>
                  <a:latin typeface="+mn-lt"/>
                  <a:ea typeface="楷体" panose="02010609060101010101" pitchFamily="49" charset="-122"/>
                </a:rPr>
                <a:t>www.ronghuanet.com</a:t>
              </a:r>
              <a:endParaRPr lang="zh-CN" altLang="en-US" sz="1200" b="1" dirty="0">
                <a:solidFill>
                  <a:srgbClr val="0070C0"/>
                </a:solidFill>
                <a:latin typeface="+mn-lt"/>
                <a:ea typeface="楷体" panose="02010609060101010101" pitchFamily="49" charset="-122"/>
              </a:endParaRPr>
            </a:p>
          </p:txBody>
        </p:sp>
      </p:grpSp>
      <p:grpSp>
        <p:nvGrpSpPr>
          <p:cNvPr id="23" name="组合 22">
            <a:extLst>
              <a:ext uri="{FF2B5EF4-FFF2-40B4-BE49-F238E27FC236}">
                <a16:creationId xmlns:a16="http://schemas.microsoft.com/office/drawing/2014/main" id="{F461CF2C-C081-452A-B97D-DA75E3C3EB90}"/>
              </a:ext>
            </a:extLst>
          </p:cNvPr>
          <p:cNvGrpSpPr/>
          <p:nvPr userDrawn="1"/>
        </p:nvGrpSpPr>
        <p:grpSpPr>
          <a:xfrm>
            <a:off x="1587" y="6381328"/>
            <a:ext cx="12190413" cy="452774"/>
            <a:chOff x="1" y="6406814"/>
            <a:chExt cx="9142809" cy="452774"/>
          </a:xfrm>
        </p:grpSpPr>
        <p:sp>
          <p:nvSpPr>
            <p:cNvPr id="24" name="六边形 23">
              <a:extLst>
                <a:ext uri="{FF2B5EF4-FFF2-40B4-BE49-F238E27FC236}">
                  <a16:creationId xmlns:a16="http://schemas.microsoft.com/office/drawing/2014/main" id="{C6E956D4-50D0-4265-8346-DAF40CDE2C44}"/>
                </a:ext>
              </a:extLst>
            </p:cNvPr>
            <p:cNvSpPr/>
            <p:nvPr/>
          </p:nvSpPr>
          <p:spPr>
            <a:xfrm>
              <a:off x="1" y="6406814"/>
              <a:ext cx="3041773" cy="452774"/>
            </a:xfrm>
            <a:prstGeom prst="hexagon">
              <a:avLst/>
            </a:prstGeom>
            <a:solidFill>
              <a:srgbClr val="5FCAC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5" name="六边形 24">
              <a:extLst>
                <a:ext uri="{FF2B5EF4-FFF2-40B4-BE49-F238E27FC236}">
                  <a16:creationId xmlns:a16="http://schemas.microsoft.com/office/drawing/2014/main" id="{E4263BE2-3BC0-4118-B467-CAB369D491FD}"/>
                </a:ext>
              </a:extLst>
            </p:cNvPr>
            <p:cNvSpPr/>
            <p:nvPr/>
          </p:nvSpPr>
          <p:spPr>
            <a:xfrm>
              <a:off x="3041775" y="6406814"/>
              <a:ext cx="3063750" cy="452774"/>
            </a:xfrm>
            <a:prstGeom prst="hexagon">
              <a:avLst/>
            </a:prstGeom>
            <a:solidFill>
              <a:srgbClr val="A0BF0D"/>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26" name="六边形 25">
              <a:extLst>
                <a:ext uri="{FF2B5EF4-FFF2-40B4-BE49-F238E27FC236}">
                  <a16:creationId xmlns:a16="http://schemas.microsoft.com/office/drawing/2014/main" id="{57739DBB-5ECE-4505-89A7-B429124458BC}"/>
                </a:ext>
              </a:extLst>
            </p:cNvPr>
            <p:cNvSpPr/>
            <p:nvPr/>
          </p:nvSpPr>
          <p:spPr>
            <a:xfrm>
              <a:off x="6095207" y="6406814"/>
              <a:ext cx="3047603" cy="452774"/>
            </a:xfrm>
            <a:prstGeom prst="hexag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77" indent="0">
              <a:buNone/>
              <a:defRPr sz="1801">
                <a:solidFill>
                  <a:schemeClr val="tx1">
                    <a:tint val="75000"/>
                  </a:schemeClr>
                </a:solidFill>
              </a:defRPr>
            </a:lvl2pPr>
            <a:lvl3pPr marL="914354" indent="0">
              <a:buNone/>
              <a:defRPr sz="1600">
                <a:solidFill>
                  <a:schemeClr val="tx1">
                    <a:tint val="75000"/>
                  </a:schemeClr>
                </a:solidFill>
              </a:defRPr>
            </a:lvl3pPr>
            <a:lvl4pPr marL="1371531" indent="0">
              <a:buNone/>
              <a:defRPr sz="1401">
                <a:solidFill>
                  <a:schemeClr val="tx1">
                    <a:tint val="75000"/>
                  </a:schemeClr>
                </a:solidFill>
              </a:defRPr>
            </a:lvl4pPr>
            <a:lvl5pPr marL="1828709" indent="0">
              <a:buNone/>
              <a:defRPr sz="1401">
                <a:solidFill>
                  <a:schemeClr val="tx1">
                    <a:tint val="75000"/>
                  </a:schemeClr>
                </a:solidFill>
              </a:defRPr>
            </a:lvl5pPr>
            <a:lvl6pPr marL="2285886" indent="0">
              <a:buNone/>
              <a:defRPr sz="1401">
                <a:solidFill>
                  <a:schemeClr val="tx1">
                    <a:tint val="75000"/>
                  </a:schemeClr>
                </a:solidFill>
              </a:defRPr>
            </a:lvl6pPr>
            <a:lvl7pPr marL="2743063" indent="0">
              <a:buNone/>
              <a:defRPr sz="1401">
                <a:solidFill>
                  <a:schemeClr val="tx1">
                    <a:tint val="75000"/>
                  </a:schemeClr>
                </a:solidFill>
              </a:defRPr>
            </a:lvl7pPr>
            <a:lvl8pPr marL="3200240" indent="0">
              <a:buNone/>
              <a:defRPr sz="1401">
                <a:solidFill>
                  <a:schemeClr val="tx1">
                    <a:tint val="75000"/>
                  </a:schemeClr>
                </a:solidFill>
              </a:defRPr>
            </a:lvl8pPr>
            <a:lvl9pPr marL="3657417" indent="0">
              <a:buNone/>
              <a:defRPr sz="1401">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B6B75F2D-5F62-46E0-B38C-A9F4748A0A2D}" type="datetime1">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1"/>
            </a:lvl4pPr>
            <a:lvl5pPr>
              <a:defRPr sz="1801"/>
            </a:lvl5pPr>
            <a:lvl6pPr>
              <a:defRPr sz="1801"/>
            </a:lvl6pPr>
            <a:lvl7pPr>
              <a:defRPr sz="1801"/>
            </a:lvl7pPr>
            <a:lvl8pPr>
              <a:defRPr sz="1801"/>
            </a:lvl8pPr>
            <a:lvl9pPr>
              <a:defRPr sz="1801"/>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8E34EF-0F3F-480A-ABFB-DB42F648B22D}" type="datetime1">
              <a:rPr lang="zh-CN" altLang="en-US" smtClean="0"/>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3" y="1535115"/>
            <a:ext cx="5386917" cy="639763"/>
          </a:xfrm>
        </p:spPr>
        <p:txBody>
          <a:bodyPr anchor="b"/>
          <a:lstStyle>
            <a:lvl1pPr marL="0" indent="0">
              <a:buNone/>
              <a:defRPr sz="2400" b="1"/>
            </a:lvl1pPr>
            <a:lvl2pPr marL="457177" indent="0">
              <a:buNone/>
              <a:defRPr sz="2000" b="1"/>
            </a:lvl2pPr>
            <a:lvl3pPr marL="914354" indent="0">
              <a:buNone/>
              <a:defRPr sz="1801"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3" y="2174875"/>
            <a:ext cx="5386917"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5"/>
            <a:ext cx="5389033" cy="639763"/>
          </a:xfrm>
        </p:spPr>
        <p:txBody>
          <a:bodyPr anchor="b"/>
          <a:lstStyle>
            <a:lvl1pPr marL="0" indent="0">
              <a:buNone/>
              <a:defRPr sz="2400" b="1"/>
            </a:lvl1pPr>
            <a:lvl2pPr marL="457177" indent="0">
              <a:buNone/>
              <a:defRPr sz="2000" b="1"/>
            </a:lvl2pPr>
            <a:lvl3pPr marL="914354" indent="0">
              <a:buNone/>
              <a:defRPr sz="1801"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1"/>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E9BAA79-586B-4198-9C8C-4606463DF527}" type="datetime1">
              <a:rPr lang="zh-CN" altLang="en-US" smtClean="0"/>
              <a:t>2022/1/10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E4A85C3A-82B3-4843-A97E-BA0F21F4F05C}" type="datetime1">
              <a:rPr lang="zh-CN" altLang="en-US" smtClean="0"/>
              <a:t>2022/1/10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4E08BD-0D3B-4C60-9712-2B8BB4CD0E13}" type="datetime1">
              <a:rPr lang="zh-CN" altLang="en-US" smtClean="0"/>
              <a:t>2022/1/10</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58"/>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4"/>
            <a:ext cx="4011084" cy="4691063"/>
          </a:xfrm>
        </p:spPr>
        <p:txBody>
          <a:bodyPr/>
          <a:lstStyle>
            <a:lvl1pPr marL="0" indent="0">
              <a:buNone/>
              <a:defRPr sz="1401"/>
            </a:lvl1pPr>
            <a:lvl2pPr marL="457177" indent="0">
              <a:buNone/>
              <a:defRPr sz="1200"/>
            </a:lvl2pPr>
            <a:lvl3pPr marL="914354" indent="0">
              <a:buNone/>
              <a:defRPr sz="1001"/>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C1E4324-409D-468F-9A25-D09971148FE7}" type="datetime1">
              <a:rPr lang="zh-CN" altLang="en-US" smtClean="0"/>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2"/>
            <a:ext cx="73152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1"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endParaRPr lang="zh-CN" altLang="en-US"/>
          </a:p>
        </p:txBody>
      </p:sp>
      <p:sp>
        <p:nvSpPr>
          <p:cNvPr id="4" name="文本占位符 3"/>
          <p:cNvSpPr>
            <a:spLocks noGrp="1"/>
          </p:cNvSpPr>
          <p:nvPr>
            <p:ph type="body" sz="half" idx="2"/>
          </p:nvPr>
        </p:nvSpPr>
        <p:spPr>
          <a:xfrm>
            <a:off x="2389717" y="5367343"/>
            <a:ext cx="7315200" cy="804863"/>
          </a:xfrm>
        </p:spPr>
        <p:txBody>
          <a:bodyPr/>
          <a:lstStyle>
            <a:lvl1pPr marL="0" indent="0">
              <a:buNone/>
              <a:defRPr sz="1401"/>
            </a:lvl1pPr>
            <a:lvl2pPr marL="457177" indent="0">
              <a:buNone/>
              <a:defRPr sz="1200"/>
            </a:lvl2pPr>
            <a:lvl3pPr marL="914354" indent="0">
              <a:buNone/>
              <a:defRPr sz="1001"/>
            </a:lvl3pPr>
            <a:lvl4pPr marL="1371531"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C41BF43-3906-4941-9AD0-DE35A97B26F0}" type="datetime1">
              <a:rPr lang="zh-CN" altLang="en-US" smtClean="0"/>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4"/>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750E3-F456-4B25-869B-1F2EFCBBF0B5}" type="datetime1">
              <a:rPr lang="zh-CN" altLang="en-US" smtClean="0"/>
              <a:t>2022/1/10</a:t>
            </a:fld>
            <a:endParaRPr lang="zh-CN" altLang="en-US"/>
          </a:p>
        </p:txBody>
      </p:sp>
      <p:sp>
        <p:nvSpPr>
          <p:cNvPr id="5" name="页脚占位符 4"/>
          <p:cNvSpPr>
            <a:spLocks noGrp="1"/>
          </p:cNvSpPr>
          <p:nvPr>
            <p:ph type="ftr" sz="quarter" idx="3"/>
          </p:nvPr>
        </p:nvSpPr>
        <p:spPr>
          <a:xfrm>
            <a:off x="4165600" y="635635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4"/>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354" rtl="0" eaLnBrk="1" latinLnBrk="0" hangingPunct="1">
        <a:spcBef>
          <a:spcPct val="0"/>
        </a:spcBef>
        <a:buNone/>
        <a:defRPr sz="4400" kern="1200">
          <a:solidFill>
            <a:schemeClr val="tx1"/>
          </a:solidFill>
          <a:latin typeface="+mj-lt"/>
          <a:ea typeface="+mj-ea"/>
          <a:cs typeface="+mj-cs"/>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3" indent="-228589"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1"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7"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54" rtl="0" eaLnBrk="1" latinLnBrk="0" hangingPunct="1">
        <a:defRPr sz="1801" kern="1200">
          <a:solidFill>
            <a:schemeClr val="tx1"/>
          </a:solidFill>
          <a:latin typeface="+mn-lt"/>
          <a:ea typeface="+mn-ea"/>
          <a:cs typeface="+mn-cs"/>
        </a:defRPr>
      </a:lvl1pPr>
      <a:lvl2pPr marL="457177" algn="l" defTabSz="914354" rtl="0" eaLnBrk="1" latinLnBrk="0" hangingPunct="1">
        <a:defRPr sz="1801" kern="1200">
          <a:solidFill>
            <a:schemeClr val="tx1"/>
          </a:solidFill>
          <a:latin typeface="+mn-lt"/>
          <a:ea typeface="+mn-ea"/>
          <a:cs typeface="+mn-cs"/>
        </a:defRPr>
      </a:lvl2pPr>
      <a:lvl3pPr marL="914354" algn="l" defTabSz="914354" rtl="0" eaLnBrk="1" latinLnBrk="0" hangingPunct="1">
        <a:defRPr sz="1801" kern="1200">
          <a:solidFill>
            <a:schemeClr val="tx1"/>
          </a:solidFill>
          <a:latin typeface="+mn-lt"/>
          <a:ea typeface="+mn-ea"/>
          <a:cs typeface="+mn-cs"/>
        </a:defRPr>
      </a:lvl3pPr>
      <a:lvl4pPr marL="1371531" algn="l" defTabSz="914354" rtl="0" eaLnBrk="1" latinLnBrk="0" hangingPunct="1">
        <a:defRPr sz="1801" kern="1200">
          <a:solidFill>
            <a:schemeClr val="tx1"/>
          </a:solidFill>
          <a:latin typeface="+mn-lt"/>
          <a:ea typeface="+mn-ea"/>
          <a:cs typeface="+mn-cs"/>
        </a:defRPr>
      </a:lvl4pPr>
      <a:lvl5pPr marL="1828709" algn="l" defTabSz="914354" rtl="0" eaLnBrk="1" latinLnBrk="0" hangingPunct="1">
        <a:defRPr sz="1801" kern="1200">
          <a:solidFill>
            <a:schemeClr val="tx1"/>
          </a:solidFill>
          <a:latin typeface="+mn-lt"/>
          <a:ea typeface="+mn-ea"/>
          <a:cs typeface="+mn-cs"/>
        </a:defRPr>
      </a:lvl5pPr>
      <a:lvl6pPr marL="2285886" algn="l" defTabSz="914354" rtl="0" eaLnBrk="1" latinLnBrk="0" hangingPunct="1">
        <a:defRPr sz="1801" kern="1200">
          <a:solidFill>
            <a:schemeClr val="tx1"/>
          </a:solidFill>
          <a:latin typeface="+mn-lt"/>
          <a:ea typeface="+mn-ea"/>
          <a:cs typeface="+mn-cs"/>
        </a:defRPr>
      </a:lvl6pPr>
      <a:lvl7pPr marL="2743063" algn="l" defTabSz="914354" rtl="0" eaLnBrk="1" latinLnBrk="0" hangingPunct="1">
        <a:defRPr sz="1801" kern="1200">
          <a:solidFill>
            <a:schemeClr val="tx1"/>
          </a:solidFill>
          <a:latin typeface="+mn-lt"/>
          <a:ea typeface="+mn-ea"/>
          <a:cs typeface="+mn-cs"/>
        </a:defRPr>
      </a:lvl7pPr>
      <a:lvl8pPr marL="3200240" algn="l" defTabSz="914354" rtl="0" eaLnBrk="1" latinLnBrk="0" hangingPunct="1">
        <a:defRPr sz="1801" kern="1200">
          <a:solidFill>
            <a:schemeClr val="tx1"/>
          </a:solidFill>
          <a:latin typeface="+mn-lt"/>
          <a:ea typeface="+mn-ea"/>
          <a:cs typeface="+mn-cs"/>
        </a:defRPr>
      </a:lvl8pPr>
      <a:lvl9pPr marL="3657417" algn="l" defTabSz="91435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ip:808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ip:8080/jenkins"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ip:8080/korei" TargetMode="External"/><Relationship Id="rId4" Type="http://schemas.openxmlformats.org/officeDocument/2006/relationships/hyperlink" Target="http://ip:8080/jforum-2.6.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hub.docker.com/"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runoob.com/docker/docker-install-tomcat.html" TargetMode="External"/><Relationship Id="rId2" Type="http://schemas.openxmlformats.org/officeDocument/2006/relationships/hyperlink" Target="https://zhuanlan.zhihu.com/p/408358129" TargetMode="External"/><Relationship Id="rId1" Type="http://schemas.openxmlformats.org/officeDocument/2006/relationships/slideLayout" Target="../slideLayouts/slideLayout2.xml"/><Relationship Id="rId5" Type="http://schemas.openxmlformats.org/officeDocument/2006/relationships/hyperlink" Target="https://www.zentao.net/book/zentaopmshelp/40.html" TargetMode="External"/><Relationship Id="rId4" Type="http://schemas.openxmlformats.org/officeDocument/2006/relationships/hyperlink" Target="https://blog.csdn.net/weixin_43824267/article/details/110423613"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52598" y="2780928"/>
            <a:ext cx="8429684" cy="830997"/>
          </a:xfrm>
          <a:prstGeom prst="rect">
            <a:avLst/>
          </a:prstGeom>
          <a:noFill/>
        </p:spPr>
        <p:txBody>
          <a:bodyPr wrap="square" rtlCol="0">
            <a:spAutoFit/>
          </a:bodyPr>
          <a:lstStyle/>
          <a:p>
            <a:pPr algn="ctr"/>
            <a:r>
              <a:rPr lang="zh-CN" altLang="en-US" sz="4800" b="1" dirty="0">
                <a:latin typeface="+mn-ea"/>
              </a:rPr>
              <a:t>测试环境的部署与维护</a:t>
            </a:r>
          </a:p>
        </p:txBody>
      </p:sp>
      <p:sp>
        <p:nvSpPr>
          <p:cNvPr id="5" name="灯片编号占位符 4">
            <a:extLst>
              <a:ext uri="{FF2B5EF4-FFF2-40B4-BE49-F238E27FC236}">
                <a16:creationId xmlns:a16="http://schemas.microsoft.com/office/drawing/2014/main" id="{990FAA5A-3287-4635-BEC4-76F4BE2EE816}"/>
              </a:ext>
            </a:extLst>
          </p:cNvPr>
          <p:cNvSpPr>
            <a:spLocks noGrp="1"/>
          </p:cNvSpPr>
          <p:nvPr>
            <p:ph type="sldNum" sz="quarter" idx="4294967295"/>
          </p:nvPr>
        </p:nvSpPr>
        <p:spPr>
          <a:xfrm>
            <a:off x="9347200" y="6053138"/>
            <a:ext cx="2844800" cy="365125"/>
          </a:xfrm>
        </p:spPr>
        <p:txBody>
          <a:bodyPr/>
          <a:lstStyle/>
          <a:p>
            <a:fld id="{0C913308-F349-4B6D-A68A-DD1791B4A57B}" type="slidenum">
              <a:rPr lang="zh-CN" altLang="en-US" smtClean="0">
                <a:latin typeface="+mn-ea"/>
              </a:rPr>
              <a:pPr/>
              <a:t>1</a:t>
            </a:fld>
            <a:endParaRPr lang="zh-CN" altLang="en-US">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主流的几种服务器软件</a:t>
            </a:r>
          </a:p>
        </p:txBody>
      </p:sp>
      <p:sp>
        <p:nvSpPr>
          <p:cNvPr id="7" name="TextBox 6"/>
          <p:cNvSpPr txBox="1"/>
          <p:nvPr/>
        </p:nvSpPr>
        <p:spPr>
          <a:xfrm>
            <a:off x="335360" y="1243786"/>
            <a:ext cx="11305256" cy="341632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主流的</a:t>
            </a:r>
            <a:r>
              <a:rPr lang="en-US" altLang="zh-CN" sz="2800" dirty="0">
                <a:latin typeface="宋体" panose="02010600030101010101" pitchFamily="2" charset="-122"/>
                <a:ea typeface="宋体" panose="02010600030101010101" pitchFamily="2" charset="-122"/>
              </a:rPr>
              <a:t>Web</a:t>
            </a:r>
            <a:r>
              <a:rPr lang="zh-CN" altLang="en-US" sz="2800" dirty="0">
                <a:latin typeface="宋体" panose="02010600030101010101" pitchFamily="2" charset="-122"/>
                <a:ea typeface="宋体" panose="02010600030101010101" pitchFamily="2" charset="-122"/>
              </a:rPr>
              <a:t>服务器：</a:t>
            </a:r>
            <a:r>
              <a:rPr lang="en-US" altLang="zh-CN" sz="2800" dirty="0">
                <a:latin typeface="宋体" panose="02010600030101010101" pitchFamily="2" charset="-122"/>
                <a:ea typeface="宋体" panose="02010600030101010101" pitchFamily="2" charset="-122"/>
              </a:rPr>
              <a:t>Apache HTTP Server</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Nginx</a:t>
            </a:r>
            <a:r>
              <a:rPr lang="zh-CN" altLang="en-US"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lighttpd</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IIS</a:t>
            </a: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主流的应用服务器：</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Weblogic</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Jetty</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JBoss</a:t>
            </a:r>
            <a:endParaRPr lang="zh-CN" altLang="en-US" sz="2800" dirty="0">
              <a:latin typeface="宋体" panose="02010600030101010101" pitchFamily="2" charset="-122"/>
              <a:ea typeface="宋体" panose="02010600030101010101" pitchFamily="2" charset="-122"/>
            </a:endParaRPr>
          </a:p>
          <a:p>
            <a:pPr lvl="1"/>
            <a:endParaRPr lang="en-US" altLang="zh-CN" sz="24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其中</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Apache HTTP Server</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Nginx</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Jetty</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JBoss</a:t>
            </a:r>
            <a:r>
              <a:rPr lang="zh-CN" altLang="en-US" sz="2800" dirty="0">
                <a:latin typeface="宋体" panose="02010600030101010101" pitchFamily="2" charset="-122"/>
                <a:ea typeface="宋体" panose="02010600030101010101" pitchFamily="2" charset="-122"/>
              </a:rPr>
              <a:t>是开源免费的。</a:t>
            </a:r>
            <a:r>
              <a:rPr lang="en-US" altLang="zh-CN" sz="2800" dirty="0">
                <a:latin typeface="宋体" panose="02010600030101010101" pitchFamily="2" charset="-122"/>
                <a:ea typeface="宋体" panose="02010600030101010101" pitchFamily="2" charset="-122"/>
              </a:rPr>
              <a:t>Apache Tomcat</a:t>
            </a:r>
            <a:r>
              <a:rPr lang="zh-CN" altLang="en-US" sz="2800" dirty="0">
                <a:latin typeface="宋体" panose="02010600030101010101" pitchFamily="2" charset="-122"/>
                <a:ea typeface="宋体" panose="02010600030101010101" pitchFamily="2" charset="-122"/>
              </a:rPr>
              <a:t>（简称</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Apache HTTP Server</a:t>
            </a:r>
            <a:r>
              <a:rPr lang="zh-CN" altLang="en-US" sz="2800" dirty="0">
                <a:latin typeface="宋体" panose="02010600030101010101" pitchFamily="2" charset="-122"/>
                <a:ea typeface="宋体" panose="02010600030101010101" pitchFamily="2" charset="-122"/>
              </a:rPr>
              <a:t>（简称</a:t>
            </a:r>
            <a:r>
              <a:rPr lang="en-US" altLang="zh-CN" sz="2800" dirty="0">
                <a:latin typeface="宋体" panose="02010600030101010101" pitchFamily="2" charset="-122"/>
                <a:ea typeface="宋体" panose="02010600030101010101" pitchFamily="2" charset="-122"/>
              </a:rPr>
              <a:t>Apache</a:t>
            </a:r>
            <a:r>
              <a:rPr lang="zh-CN" altLang="en-US" sz="2800" dirty="0">
                <a:latin typeface="宋体" panose="02010600030101010101" pitchFamily="2" charset="-122"/>
                <a:ea typeface="宋体" panose="02010600030101010101" pitchFamily="2" charset="-122"/>
              </a:rPr>
              <a:t>）都是属于</a:t>
            </a:r>
            <a:r>
              <a:rPr lang="en-US" altLang="zh-CN" sz="2800" dirty="0">
                <a:latin typeface="宋体" panose="02010600030101010101" pitchFamily="2" charset="-122"/>
                <a:ea typeface="宋体" panose="02010600030101010101" pitchFamily="2" charset="-122"/>
              </a:rPr>
              <a:t>Apache</a:t>
            </a:r>
            <a:r>
              <a:rPr lang="zh-CN" altLang="en-US" sz="2800" dirty="0">
                <a:latin typeface="宋体" panose="02010600030101010101" pitchFamily="2" charset="-122"/>
                <a:ea typeface="宋体" panose="02010600030101010101" pitchFamily="2" charset="-122"/>
              </a:rPr>
              <a:t>软件基金会的产品。</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53854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Nginx</a:t>
            </a:r>
            <a:r>
              <a:rPr lang="zh-CN" altLang="en-US" b="1" dirty="0">
                <a:latin typeface="宋体" panose="02010600030101010101" pitchFamily="2" charset="-122"/>
                <a:ea typeface="宋体" panose="02010600030101010101" pitchFamily="2" charset="-122"/>
              </a:rPr>
              <a:t>服务器</a:t>
            </a:r>
          </a:p>
        </p:txBody>
      </p:sp>
      <p:sp>
        <p:nvSpPr>
          <p:cNvPr id="7" name="TextBox 6"/>
          <p:cNvSpPr txBox="1"/>
          <p:nvPr/>
        </p:nvSpPr>
        <p:spPr>
          <a:xfrm>
            <a:off x="263352" y="1243786"/>
            <a:ext cx="11305256" cy="181588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Nginx</a:t>
            </a:r>
            <a:r>
              <a:rPr lang="zh-CN" altLang="en-US" sz="2800" dirty="0">
                <a:latin typeface="宋体" panose="02010600030101010101" pitchFamily="2" charset="-122"/>
                <a:ea typeface="宋体" panose="02010600030101010101" pitchFamily="2" charset="-122"/>
              </a:rPr>
              <a:t>：典型的静态服务器，除了作为</a:t>
            </a:r>
            <a:r>
              <a:rPr lang="en-US" altLang="zh-CN" sz="2800" dirty="0">
                <a:latin typeface="宋体" panose="02010600030101010101" pitchFamily="2" charset="-122"/>
                <a:ea typeface="宋体" panose="02010600030101010101" pitchFamily="2" charset="-122"/>
              </a:rPr>
              <a:t>Web</a:t>
            </a:r>
            <a:r>
              <a:rPr lang="zh-CN" altLang="en-US" sz="2800" dirty="0">
                <a:latin typeface="宋体" panose="02010600030101010101" pitchFamily="2" charset="-122"/>
                <a:ea typeface="宋体" panose="02010600030101010101" pitchFamily="2" charset="-122"/>
              </a:rPr>
              <a:t>服务器作用外，也可做反向代理、负载均衡，一般放在最前面直面用户，和后端</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打配合；纯</a:t>
            </a:r>
            <a:r>
              <a:rPr lang="en-US" altLang="zh-CN" sz="2800" dirty="0">
                <a:latin typeface="宋体" panose="02010600030101010101" pitchFamily="2" charset="-122"/>
                <a:ea typeface="宋体" panose="02010600030101010101" pitchFamily="2" charset="-122"/>
              </a:rPr>
              <a:t>C</a:t>
            </a:r>
            <a:r>
              <a:rPr lang="zh-CN" altLang="en-US" sz="2800" dirty="0">
                <a:latin typeface="宋体" panose="02010600030101010101" pitchFamily="2" charset="-122"/>
                <a:ea typeface="宋体" panose="02010600030101010101" pitchFamily="2" charset="-122"/>
              </a:rPr>
              <a:t>写的，性能贼高、内存消耗极少、稳定性也相当好，能够支持高达</a:t>
            </a:r>
            <a:r>
              <a:rPr lang="en-US" altLang="zh-CN" sz="2800" dirty="0">
                <a:latin typeface="宋体" panose="02010600030101010101" pitchFamily="2" charset="-122"/>
                <a:ea typeface="宋体" panose="02010600030101010101" pitchFamily="2" charset="-122"/>
              </a:rPr>
              <a:t>50,000</a:t>
            </a:r>
            <a:r>
              <a:rPr lang="zh-CN" altLang="en-US" sz="2800" dirty="0">
                <a:latin typeface="宋体" panose="02010600030101010101" pitchFamily="2" charset="-122"/>
                <a:ea typeface="宋体" panose="02010600030101010101" pitchFamily="2" charset="-122"/>
              </a:rPr>
              <a:t>个并发连接数的响应，互联网公司重度使用。</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05865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Tomcat</a:t>
            </a:r>
            <a:r>
              <a:rPr lang="zh-CN" altLang="en-US" b="1" dirty="0">
                <a:latin typeface="宋体" panose="02010600030101010101" pitchFamily="2" charset="-122"/>
                <a:ea typeface="宋体" panose="02010600030101010101" pitchFamily="2" charset="-122"/>
              </a:rPr>
              <a:t>服务器</a:t>
            </a:r>
          </a:p>
        </p:txBody>
      </p:sp>
      <p:sp>
        <p:nvSpPr>
          <p:cNvPr id="7" name="TextBox 6"/>
          <p:cNvSpPr txBox="1"/>
          <p:nvPr/>
        </p:nvSpPr>
        <p:spPr>
          <a:xfrm>
            <a:off x="263352" y="1243786"/>
            <a:ext cx="11305256" cy="138499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Apache Tomcat</a:t>
            </a:r>
            <a:r>
              <a:rPr lang="zh-CN" altLang="en-US" sz="2800" dirty="0">
                <a:latin typeface="宋体" panose="02010600030101010101" pitchFamily="2" charset="-122"/>
                <a:ea typeface="宋体" panose="02010600030101010101" pitchFamily="2" charset="-122"/>
              </a:rPr>
              <a:t>服务器：由</a:t>
            </a:r>
            <a:r>
              <a:rPr lang="en-US" altLang="zh-CN" sz="2800" dirty="0">
                <a:latin typeface="宋体" panose="02010600030101010101" pitchFamily="2" charset="-122"/>
                <a:ea typeface="宋体" panose="02010600030101010101" pitchFamily="2" charset="-122"/>
              </a:rPr>
              <a:t>Apache</a:t>
            </a:r>
            <a:r>
              <a:rPr lang="zh-CN" altLang="en-US" sz="2800" dirty="0">
                <a:latin typeface="宋体" panose="02010600030101010101" pitchFamily="2" charset="-122"/>
                <a:ea typeface="宋体" panose="02010600030101010101" pitchFamily="2" charset="-122"/>
              </a:rPr>
              <a:t>基金会出品，典型的应用服务器软件，是符合</a:t>
            </a:r>
            <a:r>
              <a:rPr lang="en-US" altLang="zh-CN" sz="2800" dirty="0">
                <a:latin typeface="宋体" panose="02010600030101010101" pitchFamily="2" charset="-122"/>
                <a:ea typeface="宋体" panose="02010600030101010101" pitchFamily="2" charset="-122"/>
              </a:rPr>
              <a:t>Servlet</a:t>
            </a:r>
            <a:r>
              <a:rPr lang="zh-CN" altLang="en-US" sz="2800" dirty="0">
                <a:latin typeface="宋体" panose="02010600030101010101" pitchFamily="2" charset="-122"/>
                <a:ea typeface="宋体" panose="02010600030101010101" pitchFamily="2" charset="-122"/>
              </a:rPr>
              <a:t>标准的应用容器，也可以提供</a:t>
            </a:r>
            <a:r>
              <a:rPr lang="en-US" altLang="zh-CN" sz="2800" dirty="0">
                <a:latin typeface="宋体" panose="02010600030101010101" pitchFamily="2" charset="-122"/>
                <a:ea typeface="宋体" panose="02010600030101010101" pitchFamily="2" charset="-122"/>
              </a:rPr>
              <a:t>http</a:t>
            </a:r>
            <a:r>
              <a:rPr lang="zh-CN" altLang="en-US" sz="2800" dirty="0">
                <a:latin typeface="宋体" panose="02010600030101010101" pitchFamily="2" charset="-122"/>
                <a:ea typeface="宋体" panose="02010600030101010101" pitchFamily="2" charset="-122"/>
              </a:rPr>
              <a:t>服务，但一般不会作为</a:t>
            </a:r>
            <a:r>
              <a:rPr lang="en-US" altLang="zh-CN" sz="2800" dirty="0">
                <a:latin typeface="宋体" panose="02010600030101010101" pitchFamily="2" charset="-122"/>
                <a:ea typeface="宋体" panose="02010600030101010101" pitchFamily="2" charset="-122"/>
              </a:rPr>
              <a:t>http</a:t>
            </a:r>
            <a:r>
              <a:rPr lang="zh-CN" altLang="en-US" sz="2800" dirty="0">
                <a:latin typeface="宋体" panose="02010600030101010101" pitchFamily="2" charset="-122"/>
                <a:ea typeface="宋体" panose="02010600030101010101" pitchFamily="2" charset="-122"/>
              </a:rPr>
              <a:t>服务器；是</a:t>
            </a:r>
            <a:r>
              <a:rPr lang="en-US" altLang="zh-CN" sz="2800" dirty="0">
                <a:latin typeface="宋体" panose="02010600030101010101" pitchFamily="2" charset="-122"/>
                <a:ea typeface="宋体" panose="02010600030101010101" pitchFamily="2" charset="-122"/>
              </a:rPr>
              <a:t>Spring Boot</a:t>
            </a:r>
            <a:r>
              <a:rPr lang="zh-CN" altLang="en-US" sz="2800" dirty="0">
                <a:latin typeface="宋体" panose="02010600030101010101" pitchFamily="2" charset="-122"/>
                <a:ea typeface="宋体" panose="02010600030101010101" pitchFamily="2" charset="-122"/>
              </a:rPr>
              <a:t>框架默认的内置服务器。</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10131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LAMP</a:t>
            </a:r>
            <a:r>
              <a:rPr lang="zh-CN" altLang="en-US" b="1" dirty="0">
                <a:latin typeface="宋体" panose="02010600030101010101" pitchFamily="2" charset="-122"/>
                <a:ea typeface="宋体" panose="02010600030101010101" pitchFamily="2" charset="-122"/>
              </a:rPr>
              <a:t>与</a:t>
            </a:r>
            <a:r>
              <a:rPr lang="en-US" altLang="zh-CN" b="1" dirty="0">
                <a:latin typeface="宋体" panose="02010600030101010101" pitchFamily="2" charset="-122"/>
                <a:ea typeface="宋体" panose="02010600030101010101" pitchFamily="2" charset="-122"/>
              </a:rPr>
              <a:t>LNMP</a:t>
            </a:r>
            <a:r>
              <a:rPr lang="zh-CN" altLang="en-US" b="1" dirty="0">
                <a:latin typeface="宋体" panose="02010600030101010101" pitchFamily="2" charset="-122"/>
                <a:ea typeface="宋体" panose="02010600030101010101" pitchFamily="2" charset="-122"/>
              </a:rPr>
              <a:t>网站架构</a:t>
            </a:r>
          </a:p>
        </p:txBody>
      </p:sp>
      <p:sp>
        <p:nvSpPr>
          <p:cNvPr id="7" name="TextBox 6"/>
          <p:cNvSpPr txBox="1"/>
          <p:nvPr/>
        </p:nvSpPr>
        <p:spPr>
          <a:xfrm>
            <a:off x="263352" y="1243786"/>
            <a:ext cx="11305256" cy="138499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LAMP</a:t>
            </a:r>
            <a:r>
              <a:rPr lang="zh-CN" altLang="en-US"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Linux+Apache</a:t>
            </a:r>
            <a:r>
              <a:rPr lang="en-US" altLang="zh-CN" sz="2800" dirty="0">
                <a:latin typeface="宋体" panose="02010600030101010101" pitchFamily="2" charset="-122"/>
                <a:ea typeface="宋体" panose="02010600030101010101" pitchFamily="2" charset="-122"/>
              </a:rPr>
              <a:t> HTTP </a:t>
            </a:r>
            <a:r>
              <a:rPr lang="en-US" altLang="zh-CN" sz="2800" dirty="0" err="1">
                <a:latin typeface="宋体" panose="02010600030101010101" pitchFamily="2" charset="-122"/>
                <a:ea typeface="宋体" panose="02010600030101010101" pitchFamily="2" charset="-122"/>
              </a:rPr>
              <a:t>Server+MySQL+PHP</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LNMP</a:t>
            </a:r>
            <a:r>
              <a:rPr lang="zh-CN" altLang="en-US"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Linux+Nginx+MySQL+PHP</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6079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err="1">
                <a:latin typeface="宋体" panose="02010600030101010101" pitchFamily="2" charset="-122"/>
                <a:ea typeface="宋体" panose="02010600030101010101" pitchFamily="2" charset="-122"/>
              </a:rPr>
              <a:t>Nginx+Tomcat</a:t>
            </a:r>
            <a:r>
              <a:rPr lang="zh-CN" altLang="en-US" b="1" dirty="0">
                <a:latin typeface="宋体" panose="02010600030101010101" pitchFamily="2" charset="-122"/>
                <a:ea typeface="宋体" panose="02010600030101010101" pitchFamily="2" charset="-122"/>
              </a:rPr>
              <a:t>实现动静分离</a:t>
            </a:r>
          </a:p>
        </p:txBody>
      </p:sp>
      <p:sp>
        <p:nvSpPr>
          <p:cNvPr id="7" name="TextBox 6"/>
          <p:cNvSpPr txBox="1"/>
          <p:nvPr/>
        </p:nvSpPr>
        <p:spPr>
          <a:xfrm>
            <a:off x="273467" y="1160652"/>
            <a:ext cx="11305256"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err="1">
                <a:latin typeface="宋体" panose="02010600030101010101" pitchFamily="2" charset="-122"/>
                <a:ea typeface="宋体" panose="02010600030101010101" pitchFamily="2" charset="-122"/>
              </a:rPr>
              <a:t>Nginx+Tomcat</a:t>
            </a:r>
            <a:r>
              <a:rPr lang="zh-CN" altLang="en-US" sz="2800" dirty="0">
                <a:latin typeface="宋体" panose="02010600030101010101" pitchFamily="2" charset="-122"/>
                <a:ea typeface="宋体" panose="02010600030101010101" pitchFamily="2" charset="-122"/>
              </a:rPr>
              <a:t>实现动静分离</a:t>
            </a:r>
            <a:endParaRPr lang="en-US" altLang="zh-CN" sz="2400" dirty="0">
              <a:latin typeface="宋体" panose="02010600030101010101" pitchFamily="2" charset="-122"/>
              <a:ea typeface="宋体" panose="02010600030101010101" pitchFamily="2" charset="-122"/>
            </a:endParaRPr>
          </a:p>
        </p:txBody>
      </p:sp>
      <p:sp>
        <p:nvSpPr>
          <p:cNvPr id="4" name="矩形: 圆角 3">
            <a:extLst>
              <a:ext uri="{FF2B5EF4-FFF2-40B4-BE49-F238E27FC236}">
                <a16:creationId xmlns:a16="http://schemas.microsoft.com/office/drawing/2014/main" id="{B6A7D644-2252-46B5-A260-4290EB09C719}"/>
              </a:ext>
            </a:extLst>
          </p:cNvPr>
          <p:cNvSpPr/>
          <p:nvPr/>
        </p:nvSpPr>
        <p:spPr>
          <a:xfrm>
            <a:off x="2953538" y="2335840"/>
            <a:ext cx="1152128" cy="181588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latin typeface="宋体" panose="02010600030101010101" pitchFamily="2" charset="-122"/>
                <a:ea typeface="宋体" panose="02010600030101010101" pitchFamily="2" charset="-122"/>
              </a:rPr>
              <a:t>Nginx</a:t>
            </a:r>
            <a:endParaRPr lang="zh-CN" altLang="en-US" dirty="0">
              <a:solidFill>
                <a:schemeClr val="tx1"/>
              </a:solidFill>
              <a:latin typeface="宋体" panose="02010600030101010101" pitchFamily="2" charset="-122"/>
              <a:ea typeface="宋体" panose="02010600030101010101" pitchFamily="2" charset="-122"/>
            </a:endParaRPr>
          </a:p>
        </p:txBody>
      </p:sp>
      <p:sp>
        <p:nvSpPr>
          <p:cNvPr id="5" name="圆柱体 4">
            <a:extLst>
              <a:ext uri="{FF2B5EF4-FFF2-40B4-BE49-F238E27FC236}">
                <a16:creationId xmlns:a16="http://schemas.microsoft.com/office/drawing/2014/main" id="{4C55FBB7-C8BD-4773-A15E-58AED2E7EF0B}"/>
              </a:ext>
            </a:extLst>
          </p:cNvPr>
          <p:cNvSpPr/>
          <p:nvPr/>
        </p:nvSpPr>
        <p:spPr>
          <a:xfrm>
            <a:off x="5926095" y="3262652"/>
            <a:ext cx="1152128" cy="889070"/>
          </a:xfrm>
          <a:prstGeom prst="ca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宋体" panose="02010600030101010101" pitchFamily="2" charset="-122"/>
                <a:ea typeface="宋体" panose="02010600030101010101" pitchFamily="2" charset="-122"/>
              </a:rPr>
              <a:t>静态资源目录</a:t>
            </a:r>
          </a:p>
        </p:txBody>
      </p:sp>
      <p:sp>
        <p:nvSpPr>
          <p:cNvPr id="8" name="矩形: 圆角 7">
            <a:extLst>
              <a:ext uri="{FF2B5EF4-FFF2-40B4-BE49-F238E27FC236}">
                <a16:creationId xmlns:a16="http://schemas.microsoft.com/office/drawing/2014/main" id="{D2A43201-9F0F-47CF-836C-6AB3933F16D7}"/>
              </a:ext>
            </a:extLst>
          </p:cNvPr>
          <p:cNvSpPr/>
          <p:nvPr/>
        </p:nvSpPr>
        <p:spPr>
          <a:xfrm>
            <a:off x="5926095" y="2335840"/>
            <a:ext cx="1152128" cy="7701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latin typeface="宋体" panose="02010600030101010101" pitchFamily="2" charset="-122"/>
                <a:ea typeface="宋体" panose="02010600030101010101" pitchFamily="2" charset="-122"/>
              </a:rPr>
              <a:t>Tomcat</a:t>
            </a:r>
            <a:endParaRPr lang="zh-CN" altLang="en-US" dirty="0">
              <a:solidFill>
                <a:schemeClr val="tx1"/>
              </a:solidFill>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E720B626-3087-448D-8925-79632B589D8D}"/>
              </a:ext>
            </a:extLst>
          </p:cNvPr>
          <p:cNvSpPr/>
          <p:nvPr/>
        </p:nvSpPr>
        <p:spPr>
          <a:xfrm>
            <a:off x="5519936" y="4180540"/>
            <a:ext cx="2146742"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宋体" panose="02010600030101010101" pitchFamily="2" charset="-122"/>
                <a:ea typeface="宋体" panose="02010600030101010101" pitchFamily="2" charset="-122"/>
              </a:rPr>
              <a:t>如</a:t>
            </a:r>
            <a:r>
              <a:rPr lang="en-US" altLang="zh-CN" sz="1600" dirty="0">
                <a:solidFill>
                  <a:schemeClr val="tx1"/>
                </a:solidFill>
                <a:latin typeface="宋体" panose="02010600030101010101" pitchFamily="2" charset="-122"/>
                <a:ea typeface="宋体" panose="02010600030101010101" pitchFamily="2" charset="-122"/>
              </a:rPr>
              <a:t>html/</a:t>
            </a:r>
            <a:r>
              <a:rPr lang="en-US" altLang="zh-CN" sz="1600" dirty="0" err="1">
                <a:solidFill>
                  <a:schemeClr val="tx1"/>
                </a:solidFill>
                <a:latin typeface="宋体" panose="02010600030101010101" pitchFamily="2" charset="-122"/>
                <a:ea typeface="宋体" panose="02010600030101010101" pitchFamily="2" charset="-122"/>
              </a:rPr>
              <a:t>css</a:t>
            </a:r>
            <a:r>
              <a:rPr lang="en-US" altLang="zh-CN" sz="1600" dirty="0">
                <a:solidFill>
                  <a:schemeClr val="tx1"/>
                </a:solidFill>
                <a:latin typeface="宋体" panose="02010600030101010101" pitchFamily="2" charset="-122"/>
                <a:ea typeface="宋体" panose="02010600030101010101" pitchFamily="2" charset="-122"/>
              </a:rPr>
              <a:t>/</a:t>
            </a:r>
            <a:r>
              <a:rPr lang="en-US" altLang="zh-CN" sz="1600" dirty="0" err="1">
                <a:solidFill>
                  <a:schemeClr val="tx1"/>
                </a:solidFill>
                <a:latin typeface="宋体" panose="02010600030101010101" pitchFamily="2" charset="-122"/>
                <a:ea typeface="宋体" panose="02010600030101010101" pitchFamily="2" charset="-122"/>
              </a:rPr>
              <a:t>js</a:t>
            </a:r>
            <a:r>
              <a:rPr lang="en-US" altLang="zh-CN" sz="1600" dirty="0">
                <a:solidFill>
                  <a:schemeClr val="tx1"/>
                </a:solidFill>
                <a:latin typeface="宋体" panose="02010600030101010101" pitchFamily="2" charset="-122"/>
                <a:ea typeface="宋体" panose="02010600030101010101" pitchFamily="2" charset="-122"/>
              </a:rPr>
              <a:t>/jpg</a:t>
            </a:r>
            <a:endParaRPr lang="zh-CN" altLang="en-US" sz="1600" dirty="0">
              <a:solidFill>
                <a:schemeClr val="tx1"/>
              </a:solidFill>
              <a:latin typeface="宋体" panose="02010600030101010101" pitchFamily="2" charset="-122"/>
              <a:ea typeface="宋体" panose="02010600030101010101" pitchFamily="2" charset="-122"/>
            </a:endParaRPr>
          </a:p>
        </p:txBody>
      </p:sp>
      <p:cxnSp>
        <p:nvCxnSpPr>
          <p:cNvPr id="10" name="直接箭头连接符 9">
            <a:extLst>
              <a:ext uri="{FF2B5EF4-FFF2-40B4-BE49-F238E27FC236}">
                <a16:creationId xmlns:a16="http://schemas.microsoft.com/office/drawing/2014/main" id="{5FE46E8E-B20C-4774-A4F2-C73473CACDE7}"/>
              </a:ext>
            </a:extLst>
          </p:cNvPr>
          <p:cNvCxnSpPr/>
          <p:nvPr/>
        </p:nvCxnSpPr>
        <p:spPr>
          <a:xfrm>
            <a:off x="1631504" y="2902612"/>
            <a:ext cx="1296144" cy="0"/>
          </a:xfrm>
          <a:prstGeom prst="straightConnector1">
            <a:avLst/>
          </a:prstGeom>
          <a:solidFill>
            <a:schemeClr val="bg1">
              <a:lumMod val="95000"/>
            </a:schemeClr>
          </a:solid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1" name="直接箭头连接符 10">
            <a:extLst>
              <a:ext uri="{FF2B5EF4-FFF2-40B4-BE49-F238E27FC236}">
                <a16:creationId xmlns:a16="http://schemas.microsoft.com/office/drawing/2014/main" id="{C888299E-F2E4-4BA3-9FC1-D8F3CEF23FE7}"/>
              </a:ext>
            </a:extLst>
          </p:cNvPr>
          <p:cNvCxnSpPr>
            <a:cxnSpLocks/>
          </p:cNvCxnSpPr>
          <p:nvPr/>
        </p:nvCxnSpPr>
        <p:spPr>
          <a:xfrm>
            <a:off x="4105666" y="2686588"/>
            <a:ext cx="1774310" cy="0"/>
          </a:xfrm>
          <a:prstGeom prst="straightConnector1">
            <a:avLst/>
          </a:prstGeom>
          <a:solidFill>
            <a:schemeClr val="bg1">
              <a:lumMod val="95000"/>
            </a:schemeClr>
          </a:solid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直接箭头连接符 11">
            <a:extLst>
              <a:ext uri="{FF2B5EF4-FFF2-40B4-BE49-F238E27FC236}">
                <a16:creationId xmlns:a16="http://schemas.microsoft.com/office/drawing/2014/main" id="{699F7045-2434-46C9-A592-44913B5667F4}"/>
              </a:ext>
            </a:extLst>
          </p:cNvPr>
          <p:cNvCxnSpPr>
            <a:cxnSpLocks/>
          </p:cNvCxnSpPr>
          <p:nvPr/>
        </p:nvCxnSpPr>
        <p:spPr>
          <a:xfrm>
            <a:off x="4105666" y="3665943"/>
            <a:ext cx="1774310" cy="0"/>
          </a:xfrm>
          <a:prstGeom prst="straightConnector1">
            <a:avLst/>
          </a:prstGeom>
          <a:solidFill>
            <a:schemeClr val="bg1">
              <a:lumMod val="95000"/>
            </a:schemeClr>
          </a:solid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 name="直接箭头连接符 13">
            <a:extLst>
              <a:ext uri="{FF2B5EF4-FFF2-40B4-BE49-F238E27FC236}">
                <a16:creationId xmlns:a16="http://schemas.microsoft.com/office/drawing/2014/main" id="{C6E05E42-F25B-4951-B712-C11EADBD8F39}"/>
              </a:ext>
            </a:extLst>
          </p:cNvPr>
          <p:cNvCxnSpPr/>
          <p:nvPr/>
        </p:nvCxnSpPr>
        <p:spPr>
          <a:xfrm flipH="1">
            <a:off x="1631504" y="3406668"/>
            <a:ext cx="1296144" cy="0"/>
          </a:xfrm>
          <a:prstGeom prst="straightConnector1">
            <a:avLst/>
          </a:prstGeom>
          <a:solidFill>
            <a:schemeClr val="bg1">
              <a:lumMod val="95000"/>
            </a:schemeClr>
          </a:solid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矩形 16">
            <a:extLst>
              <a:ext uri="{FF2B5EF4-FFF2-40B4-BE49-F238E27FC236}">
                <a16:creationId xmlns:a16="http://schemas.microsoft.com/office/drawing/2014/main" id="{AD066879-7FF3-4EBF-ACFA-B48795A3BFC6}"/>
              </a:ext>
            </a:extLst>
          </p:cNvPr>
          <p:cNvSpPr/>
          <p:nvPr/>
        </p:nvSpPr>
        <p:spPr>
          <a:xfrm>
            <a:off x="4160905" y="2351479"/>
            <a:ext cx="1514155"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宋体" panose="02010600030101010101" pitchFamily="2" charset="-122"/>
                <a:ea typeface="宋体" panose="02010600030101010101" pitchFamily="2" charset="-122"/>
              </a:rPr>
              <a:t>请求动态资源</a:t>
            </a:r>
          </a:p>
        </p:txBody>
      </p:sp>
      <p:sp>
        <p:nvSpPr>
          <p:cNvPr id="18" name="矩形 17">
            <a:extLst>
              <a:ext uri="{FF2B5EF4-FFF2-40B4-BE49-F238E27FC236}">
                <a16:creationId xmlns:a16="http://schemas.microsoft.com/office/drawing/2014/main" id="{F9FEDDD1-01A4-421C-8A7D-3732E7C8A227}"/>
              </a:ext>
            </a:extLst>
          </p:cNvPr>
          <p:cNvSpPr/>
          <p:nvPr/>
        </p:nvSpPr>
        <p:spPr>
          <a:xfrm>
            <a:off x="4160905" y="3329172"/>
            <a:ext cx="1514155"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宋体" panose="02010600030101010101" pitchFamily="2" charset="-122"/>
                <a:ea typeface="宋体" panose="02010600030101010101" pitchFamily="2" charset="-122"/>
              </a:rPr>
              <a:t>请求</a:t>
            </a:r>
            <a:r>
              <a:rPr lang="zh-CN" altLang="en-US" dirty="0">
                <a:solidFill>
                  <a:schemeClr val="tx1"/>
                </a:solidFill>
                <a:latin typeface="宋体" panose="02010600030101010101" pitchFamily="2" charset="-122"/>
                <a:ea typeface="宋体" panose="02010600030101010101" pitchFamily="2" charset="-122"/>
              </a:rPr>
              <a:t>静态资源</a:t>
            </a:r>
          </a:p>
        </p:txBody>
      </p:sp>
      <p:sp>
        <p:nvSpPr>
          <p:cNvPr id="19" name="矩形 18">
            <a:extLst>
              <a:ext uri="{FF2B5EF4-FFF2-40B4-BE49-F238E27FC236}">
                <a16:creationId xmlns:a16="http://schemas.microsoft.com/office/drawing/2014/main" id="{BC8CD74B-A4AE-4999-94B0-D83700196513}"/>
              </a:ext>
            </a:extLst>
          </p:cNvPr>
          <p:cNvSpPr/>
          <p:nvPr/>
        </p:nvSpPr>
        <p:spPr>
          <a:xfrm>
            <a:off x="1961396" y="2465919"/>
            <a:ext cx="64633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宋体" panose="02010600030101010101" pitchFamily="2" charset="-122"/>
                <a:ea typeface="宋体" panose="02010600030101010101" pitchFamily="2" charset="-122"/>
              </a:rPr>
              <a:t>请求</a:t>
            </a:r>
          </a:p>
        </p:txBody>
      </p:sp>
      <p:sp>
        <p:nvSpPr>
          <p:cNvPr id="20" name="矩形 19">
            <a:extLst>
              <a:ext uri="{FF2B5EF4-FFF2-40B4-BE49-F238E27FC236}">
                <a16:creationId xmlns:a16="http://schemas.microsoft.com/office/drawing/2014/main" id="{ECDCEFD5-7934-4ED5-98CB-F7CE7093E623}"/>
              </a:ext>
            </a:extLst>
          </p:cNvPr>
          <p:cNvSpPr/>
          <p:nvPr/>
        </p:nvSpPr>
        <p:spPr>
          <a:xfrm>
            <a:off x="1945309" y="3016546"/>
            <a:ext cx="64633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宋体" panose="02010600030101010101" pitchFamily="2" charset="-122"/>
                <a:ea typeface="宋体" panose="02010600030101010101" pitchFamily="2" charset="-122"/>
              </a:rPr>
              <a:t>响应</a:t>
            </a:r>
          </a:p>
        </p:txBody>
      </p:sp>
      <p:sp>
        <p:nvSpPr>
          <p:cNvPr id="21" name="矩形: 圆角 20">
            <a:extLst>
              <a:ext uri="{FF2B5EF4-FFF2-40B4-BE49-F238E27FC236}">
                <a16:creationId xmlns:a16="http://schemas.microsoft.com/office/drawing/2014/main" id="{95E2B3E3-1DF8-4DF0-9F5F-868FFF684A7A}"/>
              </a:ext>
            </a:extLst>
          </p:cNvPr>
          <p:cNvSpPr/>
          <p:nvPr/>
        </p:nvSpPr>
        <p:spPr>
          <a:xfrm>
            <a:off x="623392" y="2293271"/>
            <a:ext cx="992193" cy="181588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宋体" panose="02010600030101010101" pitchFamily="2" charset="-122"/>
                <a:ea typeface="宋体" panose="02010600030101010101" pitchFamily="2" charset="-122"/>
              </a:rPr>
              <a:t>客户端</a:t>
            </a:r>
          </a:p>
        </p:txBody>
      </p:sp>
    </p:spTree>
    <p:extLst>
      <p:ext uri="{BB962C8B-B14F-4D97-AF65-F5344CB8AC3E}">
        <p14:creationId xmlns:p14="http://schemas.microsoft.com/office/powerpoint/2010/main" val="198016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err="1">
                <a:latin typeface="宋体" panose="02010600030101010101" pitchFamily="2" charset="-122"/>
                <a:ea typeface="宋体" panose="02010600030101010101" pitchFamily="2" charset="-122"/>
              </a:rPr>
              <a:t>Nginx+Tomcat</a:t>
            </a:r>
            <a:r>
              <a:rPr lang="zh-CN" altLang="en-US" b="1" dirty="0">
                <a:latin typeface="宋体" panose="02010600030101010101" pitchFamily="2" charset="-122"/>
                <a:ea typeface="宋体" panose="02010600030101010101" pitchFamily="2" charset="-122"/>
              </a:rPr>
              <a:t>实现负载均衡</a:t>
            </a:r>
          </a:p>
        </p:txBody>
      </p:sp>
      <p:sp>
        <p:nvSpPr>
          <p:cNvPr id="7" name="TextBox 6"/>
          <p:cNvSpPr txBox="1"/>
          <p:nvPr/>
        </p:nvSpPr>
        <p:spPr>
          <a:xfrm>
            <a:off x="263352" y="1243786"/>
            <a:ext cx="11305256"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err="1">
                <a:latin typeface="宋体" panose="02010600030101010101" pitchFamily="2" charset="-122"/>
                <a:ea typeface="宋体" panose="02010600030101010101" pitchFamily="2" charset="-122"/>
              </a:rPr>
              <a:t>Nginx+Tomcat</a:t>
            </a:r>
            <a:r>
              <a:rPr lang="zh-CN" altLang="en-US" sz="2800" dirty="0">
                <a:latin typeface="宋体" panose="02010600030101010101" pitchFamily="2" charset="-122"/>
                <a:ea typeface="宋体" panose="02010600030101010101" pitchFamily="2" charset="-122"/>
              </a:rPr>
              <a:t>实现负载均衡</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Nginx</a:t>
            </a:r>
            <a:r>
              <a:rPr lang="zh-CN" altLang="en-US" sz="2800" dirty="0">
                <a:latin typeface="宋体" panose="02010600030101010101" pitchFamily="2" charset="-122"/>
                <a:ea typeface="宋体" panose="02010600030101010101" pitchFamily="2" charset="-122"/>
              </a:rPr>
              <a:t>负载均衡的策略：轮询、权重等</a:t>
            </a:r>
            <a:endParaRPr lang="en-US" altLang="zh-CN" sz="2400" dirty="0">
              <a:latin typeface="宋体" panose="02010600030101010101" pitchFamily="2" charset="-122"/>
              <a:ea typeface="宋体" panose="02010600030101010101" pitchFamily="2" charset="-122"/>
            </a:endParaRPr>
          </a:p>
        </p:txBody>
      </p:sp>
      <p:grpSp>
        <p:nvGrpSpPr>
          <p:cNvPr id="32" name="组合 31">
            <a:extLst>
              <a:ext uri="{FF2B5EF4-FFF2-40B4-BE49-F238E27FC236}">
                <a16:creationId xmlns:a16="http://schemas.microsoft.com/office/drawing/2014/main" id="{AEED1C88-1CC8-4EE3-B077-98BB63AB9EC1}"/>
              </a:ext>
            </a:extLst>
          </p:cNvPr>
          <p:cNvGrpSpPr/>
          <p:nvPr/>
        </p:nvGrpSpPr>
        <p:grpSpPr>
          <a:xfrm>
            <a:off x="604880" y="1777944"/>
            <a:ext cx="6062875" cy="2943424"/>
            <a:chOff x="604880" y="1777944"/>
            <a:chExt cx="6062875" cy="2943424"/>
          </a:xfrm>
        </p:grpSpPr>
        <p:sp>
          <p:nvSpPr>
            <p:cNvPr id="4" name="矩形: 圆角 3">
              <a:extLst>
                <a:ext uri="{FF2B5EF4-FFF2-40B4-BE49-F238E27FC236}">
                  <a16:creationId xmlns:a16="http://schemas.microsoft.com/office/drawing/2014/main" id="{B6A7D644-2252-46B5-A260-4290EB09C719}"/>
                </a:ext>
              </a:extLst>
            </p:cNvPr>
            <p:cNvSpPr/>
            <p:nvPr/>
          </p:nvSpPr>
          <p:spPr>
            <a:xfrm>
              <a:off x="2953538" y="2335840"/>
              <a:ext cx="1152128" cy="181588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latin typeface="宋体" panose="02010600030101010101" pitchFamily="2" charset="-122"/>
                  <a:ea typeface="宋体" panose="02010600030101010101" pitchFamily="2" charset="-122"/>
                </a:rPr>
                <a:t>Nginx</a:t>
              </a:r>
              <a:endParaRPr lang="zh-CN" altLang="en-US" dirty="0">
                <a:solidFill>
                  <a:schemeClr val="tx1"/>
                </a:solidFill>
                <a:latin typeface="宋体" panose="02010600030101010101" pitchFamily="2" charset="-122"/>
                <a:ea typeface="宋体" panose="02010600030101010101" pitchFamily="2" charset="-122"/>
              </a:endParaRPr>
            </a:p>
          </p:txBody>
        </p:sp>
        <p:sp>
          <p:nvSpPr>
            <p:cNvPr id="8" name="矩形: 圆角 7">
              <a:extLst>
                <a:ext uri="{FF2B5EF4-FFF2-40B4-BE49-F238E27FC236}">
                  <a16:creationId xmlns:a16="http://schemas.microsoft.com/office/drawing/2014/main" id="{D2A43201-9F0F-47CF-836C-6AB3933F16D7}"/>
                </a:ext>
              </a:extLst>
            </p:cNvPr>
            <p:cNvSpPr/>
            <p:nvPr/>
          </p:nvSpPr>
          <p:spPr>
            <a:xfrm>
              <a:off x="5443619" y="1777944"/>
              <a:ext cx="1224136" cy="7701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latin typeface="宋体" panose="02010600030101010101" pitchFamily="2" charset="-122"/>
                  <a:ea typeface="宋体" panose="02010600030101010101" pitchFamily="2" charset="-122"/>
                </a:rPr>
                <a:t>Tomcat#1</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0" name="直接箭头连接符 9">
              <a:extLst>
                <a:ext uri="{FF2B5EF4-FFF2-40B4-BE49-F238E27FC236}">
                  <a16:creationId xmlns:a16="http://schemas.microsoft.com/office/drawing/2014/main" id="{5FE46E8E-B20C-4774-A4F2-C73473CACDE7}"/>
                </a:ext>
              </a:extLst>
            </p:cNvPr>
            <p:cNvCxnSpPr/>
            <p:nvPr/>
          </p:nvCxnSpPr>
          <p:spPr>
            <a:xfrm>
              <a:off x="1683283" y="2902612"/>
              <a:ext cx="129614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888299E-F2E4-4BA3-9FC1-D8F3CEF23FE7}"/>
                </a:ext>
              </a:extLst>
            </p:cNvPr>
            <p:cNvCxnSpPr>
              <a:cxnSpLocks/>
              <a:endCxn id="8" idx="1"/>
            </p:cNvCxnSpPr>
            <p:nvPr/>
          </p:nvCxnSpPr>
          <p:spPr>
            <a:xfrm flipV="1">
              <a:off x="4105666" y="2163016"/>
              <a:ext cx="1337953" cy="9059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99F7045-2434-46C9-A592-44913B5667F4}"/>
                </a:ext>
              </a:extLst>
            </p:cNvPr>
            <p:cNvCxnSpPr>
              <a:cxnSpLocks/>
              <a:endCxn id="22" idx="1"/>
            </p:cNvCxnSpPr>
            <p:nvPr/>
          </p:nvCxnSpPr>
          <p:spPr>
            <a:xfrm>
              <a:off x="4105666" y="3068960"/>
              <a:ext cx="1337953" cy="19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6E05E42-F25B-4951-B712-C11EADBD8F39}"/>
                </a:ext>
              </a:extLst>
            </p:cNvPr>
            <p:cNvCxnSpPr/>
            <p:nvPr/>
          </p:nvCxnSpPr>
          <p:spPr>
            <a:xfrm flipH="1">
              <a:off x="1657394" y="3406668"/>
              <a:ext cx="129614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C8CD74B-A4AE-4999-94B0-D83700196513}"/>
                </a:ext>
              </a:extLst>
            </p:cNvPr>
            <p:cNvSpPr/>
            <p:nvPr/>
          </p:nvSpPr>
          <p:spPr>
            <a:xfrm>
              <a:off x="1945310" y="2548088"/>
              <a:ext cx="646331" cy="369332"/>
            </a:xfrm>
            <a:prstGeom prst="rect">
              <a:avLst/>
            </a:prstGeom>
          </p:spPr>
          <p:txBody>
            <a:bodyPr wrap="none">
              <a:spAutoFit/>
            </a:bodyPr>
            <a:lstStyle/>
            <a:p>
              <a:pPr algn="ctr"/>
              <a:r>
                <a:rPr lang="zh-CN" altLang="en-US" dirty="0">
                  <a:latin typeface="宋体" panose="02010600030101010101" pitchFamily="2" charset="-122"/>
                  <a:ea typeface="宋体" panose="02010600030101010101" pitchFamily="2" charset="-122"/>
                </a:rPr>
                <a:t>请求</a:t>
              </a:r>
            </a:p>
          </p:txBody>
        </p:sp>
        <p:sp>
          <p:nvSpPr>
            <p:cNvPr id="20" name="矩形 19">
              <a:extLst>
                <a:ext uri="{FF2B5EF4-FFF2-40B4-BE49-F238E27FC236}">
                  <a16:creationId xmlns:a16="http://schemas.microsoft.com/office/drawing/2014/main" id="{ECDCEFD5-7934-4ED5-98CB-F7CE7093E623}"/>
                </a:ext>
              </a:extLst>
            </p:cNvPr>
            <p:cNvSpPr/>
            <p:nvPr/>
          </p:nvSpPr>
          <p:spPr>
            <a:xfrm>
              <a:off x="4336267" y="3089892"/>
              <a:ext cx="902811" cy="307777"/>
            </a:xfrm>
            <a:prstGeom prst="rect">
              <a:avLst/>
            </a:prstGeom>
          </p:spPr>
          <p:txBody>
            <a:bodyPr wrap="none">
              <a:spAutoFit/>
            </a:bodyPr>
            <a:lstStyle/>
            <a:p>
              <a:pPr algn="ctr"/>
              <a:r>
                <a:rPr lang="zh-CN" altLang="en-US" sz="1400" dirty="0">
                  <a:latin typeface="宋体" panose="02010600030101010101" pitchFamily="2" charset="-122"/>
                  <a:ea typeface="宋体" panose="02010600030101010101" pitchFamily="2" charset="-122"/>
                </a:rPr>
                <a:t>分发请求</a:t>
              </a:r>
            </a:p>
          </p:txBody>
        </p:sp>
        <p:sp>
          <p:nvSpPr>
            <p:cNvPr id="21" name="矩形: 圆角 20">
              <a:extLst>
                <a:ext uri="{FF2B5EF4-FFF2-40B4-BE49-F238E27FC236}">
                  <a16:creationId xmlns:a16="http://schemas.microsoft.com/office/drawing/2014/main" id="{95E2B3E3-1DF8-4DF0-9F5F-868FFF684A7A}"/>
                </a:ext>
              </a:extLst>
            </p:cNvPr>
            <p:cNvSpPr/>
            <p:nvPr/>
          </p:nvSpPr>
          <p:spPr>
            <a:xfrm>
              <a:off x="604880" y="2293271"/>
              <a:ext cx="1010705" cy="181588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宋体" panose="02010600030101010101" pitchFamily="2" charset="-122"/>
                  <a:ea typeface="宋体" panose="02010600030101010101" pitchFamily="2" charset="-122"/>
                </a:rPr>
                <a:t>客户端</a:t>
              </a:r>
            </a:p>
          </p:txBody>
        </p:sp>
        <p:sp>
          <p:nvSpPr>
            <p:cNvPr id="22" name="矩形: 圆角 21">
              <a:extLst>
                <a:ext uri="{FF2B5EF4-FFF2-40B4-BE49-F238E27FC236}">
                  <a16:creationId xmlns:a16="http://schemas.microsoft.com/office/drawing/2014/main" id="{895187A4-CD1F-491E-84CF-2A6A04BF6562}"/>
                </a:ext>
              </a:extLst>
            </p:cNvPr>
            <p:cNvSpPr/>
            <p:nvPr/>
          </p:nvSpPr>
          <p:spPr>
            <a:xfrm>
              <a:off x="5443619" y="2685885"/>
              <a:ext cx="1224136" cy="7701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latin typeface="宋体" panose="02010600030101010101" pitchFamily="2" charset="-122"/>
                  <a:ea typeface="宋体" panose="02010600030101010101" pitchFamily="2" charset="-122"/>
                </a:rPr>
                <a:t>Tomcat#2</a:t>
              </a:r>
              <a:endParaRPr lang="zh-CN" altLang="en-US" dirty="0">
                <a:solidFill>
                  <a:schemeClr val="tx1"/>
                </a:solidFill>
                <a:latin typeface="宋体" panose="02010600030101010101" pitchFamily="2" charset="-122"/>
                <a:ea typeface="宋体" panose="02010600030101010101" pitchFamily="2" charset="-122"/>
              </a:endParaRPr>
            </a:p>
          </p:txBody>
        </p:sp>
        <p:sp>
          <p:nvSpPr>
            <p:cNvPr id="23" name="矩形: 圆角 22">
              <a:extLst>
                <a:ext uri="{FF2B5EF4-FFF2-40B4-BE49-F238E27FC236}">
                  <a16:creationId xmlns:a16="http://schemas.microsoft.com/office/drawing/2014/main" id="{5F0FA431-1195-4C8A-86DF-CF5CBDB1D6D2}"/>
                </a:ext>
              </a:extLst>
            </p:cNvPr>
            <p:cNvSpPr/>
            <p:nvPr/>
          </p:nvSpPr>
          <p:spPr>
            <a:xfrm>
              <a:off x="5443619" y="3951224"/>
              <a:ext cx="1224136" cy="77014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宋体" panose="02010600030101010101" pitchFamily="2" charset="-122"/>
                  <a:ea typeface="宋体" panose="02010600030101010101" pitchFamily="2" charset="-122"/>
                </a:rPr>
                <a:t>Tomcat#N</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19F6C226-F88F-4A80-BA1F-204B292DA920}"/>
                </a:ext>
              </a:extLst>
            </p:cNvPr>
            <p:cNvSpPr/>
            <p:nvPr/>
          </p:nvSpPr>
          <p:spPr>
            <a:xfrm>
              <a:off x="5883144" y="3556051"/>
              <a:ext cx="461665" cy="323165"/>
            </a:xfrm>
            <a:prstGeom prst="rect">
              <a:avLst/>
            </a:prstGeom>
          </p:spPr>
          <p:txBody>
            <a:bodyPr vert="eaVert" wrap="none">
              <a:spAutoFit/>
            </a:bodyPr>
            <a:lstStyle/>
            <a:p>
              <a:pPr algn="ct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cxnSp>
          <p:nvCxnSpPr>
            <p:cNvPr id="24" name="直接箭头连接符 23">
              <a:extLst>
                <a:ext uri="{FF2B5EF4-FFF2-40B4-BE49-F238E27FC236}">
                  <a16:creationId xmlns:a16="http://schemas.microsoft.com/office/drawing/2014/main" id="{AFD11F96-6293-43E3-8857-0BE6E03C5550}"/>
                </a:ext>
              </a:extLst>
            </p:cNvPr>
            <p:cNvCxnSpPr>
              <a:cxnSpLocks/>
              <a:endCxn id="23" idx="1"/>
            </p:cNvCxnSpPr>
            <p:nvPr/>
          </p:nvCxnSpPr>
          <p:spPr>
            <a:xfrm>
              <a:off x="4118610" y="3068960"/>
              <a:ext cx="1325009" cy="12673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DF2515CB-5BC8-47A4-BACB-39E47D5B7D03}"/>
                </a:ext>
              </a:extLst>
            </p:cNvPr>
            <p:cNvSpPr/>
            <p:nvPr/>
          </p:nvSpPr>
          <p:spPr>
            <a:xfrm>
              <a:off x="1942833" y="3068960"/>
              <a:ext cx="646331" cy="369332"/>
            </a:xfrm>
            <a:prstGeom prst="rect">
              <a:avLst/>
            </a:prstGeom>
          </p:spPr>
          <p:txBody>
            <a:bodyPr wrap="none">
              <a:spAutoFit/>
            </a:bodyPr>
            <a:lstStyle/>
            <a:p>
              <a:pPr algn="ctr"/>
              <a:r>
                <a:rPr lang="zh-CN" altLang="en-US" dirty="0">
                  <a:latin typeface="宋体" panose="02010600030101010101" pitchFamily="2" charset="-122"/>
                  <a:ea typeface="宋体" panose="02010600030101010101" pitchFamily="2" charset="-122"/>
                </a:rPr>
                <a:t>响应</a:t>
              </a:r>
            </a:p>
          </p:txBody>
        </p:sp>
      </p:grpSp>
    </p:spTree>
    <p:extLst>
      <p:ext uri="{BB962C8B-B14F-4D97-AF65-F5344CB8AC3E}">
        <p14:creationId xmlns:p14="http://schemas.microsoft.com/office/powerpoint/2010/main" val="121692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err="1">
                <a:latin typeface="宋体" panose="02010600030101010101" pitchFamily="2" charset="-122"/>
                <a:ea typeface="宋体" panose="02010600030101010101" pitchFamily="2" charset="-122"/>
              </a:rPr>
              <a:t>Tengine</a:t>
            </a:r>
            <a:r>
              <a:rPr lang="zh-CN" altLang="en-US" b="1" dirty="0">
                <a:latin typeface="宋体" panose="02010600030101010101" pitchFamily="2" charset="-122"/>
                <a:ea typeface="宋体" panose="02010600030101010101" pitchFamily="2" charset="-122"/>
              </a:rPr>
              <a:t>服务器</a:t>
            </a:r>
          </a:p>
        </p:txBody>
      </p:sp>
      <p:sp>
        <p:nvSpPr>
          <p:cNvPr id="7" name="TextBox 6"/>
          <p:cNvSpPr txBox="1"/>
          <p:nvPr/>
        </p:nvSpPr>
        <p:spPr>
          <a:xfrm>
            <a:off x="263352" y="1243786"/>
            <a:ext cx="11305256"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err="1">
                <a:latin typeface="宋体" panose="02010600030101010101" pitchFamily="2" charset="-122"/>
                <a:ea typeface="宋体" panose="02010600030101010101" pitchFamily="2" charset="-122"/>
              </a:rPr>
              <a:t>Tengine</a:t>
            </a:r>
            <a:r>
              <a:rPr lang="zh-CN" altLang="en-US" sz="2800" dirty="0">
                <a:latin typeface="宋体" panose="02010600030101010101" pitchFamily="2" charset="-122"/>
                <a:ea typeface="宋体" panose="02010600030101010101" pitchFamily="2" charset="-122"/>
              </a:rPr>
              <a:t>：阿里出品，基于</a:t>
            </a:r>
            <a:r>
              <a:rPr lang="en-US" altLang="zh-CN" sz="2800" dirty="0">
                <a:latin typeface="宋体" panose="02010600030101010101" pitchFamily="2" charset="-122"/>
                <a:ea typeface="宋体" panose="02010600030101010101" pitchFamily="2" charset="-122"/>
              </a:rPr>
              <a:t>Nginx</a:t>
            </a:r>
            <a:r>
              <a:rPr lang="zh-CN" altLang="en-US" sz="2800" dirty="0">
                <a:latin typeface="宋体" panose="02010600030101010101" pitchFamily="2" charset="-122"/>
                <a:ea typeface="宋体" panose="02010600030101010101" pitchFamily="2" charset="-122"/>
              </a:rPr>
              <a:t>服务器做的改造</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加强和封装</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，对大流量场景做了很多高级功能，性能、稳定性优秀；</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2697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Apache</a:t>
            </a:r>
            <a:r>
              <a:rPr lang="zh-CN" altLang="en-US" b="1" dirty="0">
                <a:latin typeface="宋体" panose="02010600030101010101" pitchFamily="2" charset="-122"/>
                <a:ea typeface="宋体" panose="02010600030101010101" pitchFamily="2" charset="-122"/>
              </a:rPr>
              <a:t>服务器</a:t>
            </a:r>
          </a:p>
        </p:txBody>
      </p:sp>
      <p:sp>
        <p:nvSpPr>
          <p:cNvPr id="7" name="TextBox 6"/>
          <p:cNvSpPr txBox="1"/>
          <p:nvPr/>
        </p:nvSpPr>
        <p:spPr>
          <a:xfrm>
            <a:off x="263352" y="1243786"/>
            <a:ext cx="11305256"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Apache</a:t>
            </a:r>
            <a:r>
              <a:rPr lang="zh-CN" altLang="en-US" sz="2800" dirty="0">
                <a:latin typeface="宋体" panose="02010600030101010101" pitchFamily="2" charset="-122"/>
                <a:ea typeface="宋体" panose="02010600030101010101" pitchFamily="2" charset="-122"/>
              </a:rPr>
              <a:t>：指</a:t>
            </a:r>
            <a:r>
              <a:rPr lang="en-US" altLang="zh-CN" sz="2800" dirty="0">
                <a:latin typeface="宋体" panose="02010600030101010101" pitchFamily="2" charset="-122"/>
                <a:ea typeface="宋体" panose="02010600030101010101" pitchFamily="2" charset="-122"/>
              </a:rPr>
              <a:t>Apache HTTP Server</a:t>
            </a:r>
            <a:r>
              <a:rPr lang="zh-CN" altLang="en-US" sz="2800" dirty="0">
                <a:latin typeface="宋体" panose="02010600030101010101" pitchFamily="2" charset="-122"/>
                <a:ea typeface="宋体" panose="02010600030101010101" pitchFamily="2" charset="-122"/>
              </a:rPr>
              <a:t>，也是静态服务器，但是不如</a:t>
            </a:r>
            <a:r>
              <a:rPr lang="en-US" altLang="zh-CN" sz="2800" dirty="0">
                <a:latin typeface="宋体" panose="02010600030101010101" pitchFamily="2" charset="-122"/>
                <a:ea typeface="宋体" panose="02010600030101010101" pitchFamily="2" charset="-122"/>
              </a:rPr>
              <a:t>Nginx</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2944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IIS</a:t>
            </a:r>
            <a:r>
              <a:rPr lang="zh-CN" altLang="en-US" b="1" dirty="0">
                <a:latin typeface="宋体" panose="02010600030101010101" pitchFamily="2" charset="-122"/>
                <a:ea typeface="宋体" panose="02010600030101010101" pitchFamily="2" charset="-122"/>
              </a:rPr>
              <a:t>服务器</a:t>
            </a:r>
          </a:p>
        </p:txBody>
      </p:sp>
      <p:sp>
        <p:nvSpPr>
          <p:cNvPr id="7" name="TextBox 6"/>
          <p:cNvSpPr txBox="1"/>
          <p:nvPr/>
        </p:nvSpPr>
        <p:spPr>
          <a:xfrm>
            <a:off x="263352" y="1243786"/>
            <a:ext cx="11377264"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IIS</a:t>
            </a:r>
            <a:r>
              <a:rPr lang="zh-CN" altLang="en-US" sz="2800" dirty="0">
                <a:latin typeface="宋体" panose="02010600030101010101" pitchFamily="2" charset="-122"/>
                <a:ea typeface="宋体" panose="02010600030101010101" pitchFamily="2" charset="-122"/>
              </a:rPr>
              <a:t>：只能用在</a:t>
            </a:r>
            <a:r>
              <a:rPr lang="en-US" altLang="zh-CN" sz="2800" dirty="0">
                <a:latin typeface="宋体" panose="02010600030101010101" pitchFamily="2" charset="-122"/>
                <a:ea typeface="宋体" panose="02010600030101010101" pitchFamily="2" charset="-122"/>
              </a:rPr>
              <a:t>Windows</a:t>
            </a:r>
            <a:r>
              <a:rPr lang="zh-CN" altLang="en-US" sz="2800" dirty="0">
                <a:latin typeface="宋体" panose="02010600030101010101" pitchFamily="2" charset="-122"/>
                <a:ea typeface="宋体" panose="02010600030101010101" pitchFamily="2" charset="-122"/>
              </a:rPr>
              <a:t>下运行，是具有应用服务器能力的</a:t>
            </a:r>
            <a:r>
              <a:rPr lang="en-US" altLang="zh-CN" sz="2800" dirty="0">
                <a:latin typeface="宋体" panose="02010600030101010101" pitchFamily="2" charset="-122"/>
                <a:ea typeface="宋体" panose="02010600030101010101" pitchFamily="2" charset="-122"/>
              </a:rPr>
              <a:t>http</a:t>
            </a:r>
            <a:r>
              <a:rPr lang="zh-CN" altLang="en-US" sz="2800" dirty="0">
                <a:latin typeface="宋体" panose="02010600030101010101" pitchFamily="2" charset="-122"/>
                <a:ea typeface="宋体" panose="02010600030101010101" pitchFamily="2" charset="-122"/>
              </a:rPr>
              <a:t>服务器</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70076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Jetty</a:t>
            </a:r>
            <a:r>
              <a:rPr lang="zh-CN" altLang="en-US" b="1" dirty="0">
                <a:latin typeface="宋体" panose="02010600030101010101" pitchFamily="2" charset="-122"/>
                <a:ea typeface="宋体" panose="02010600030101010101" pitchFamily="2" charset="-122"/>
              </a:rPr>
              <a:t>服务器</a:t>
            </a:r>
          </a:p>
        </p:txBody>
      </p:sp>
      <p:sp>
        <p:nvSpPr>
          <p:cNvPr id="7" name="TextBox 6"/>
          <p:cNvSpPr txBox="1"/>
          <p:nvPr/>
        </p:nvSpPr>
        <p:spPr>
          <a:xfrm>
            <a:off x="263352" y="1243786"/>
            <a:ext cx="11305256"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Jetty</a:t>
            </a:r>
            <a:r>
              <a:rPr lang="zh-CN" altLang="en-US" sz="2800" dirty="0">
                <a:latin typeface="宋体" panose="02010600030101010101" pitchFamily="2" charset="-122"/>
                <a:ea typeface="宋体" panose="02010600030101010101" pitchFamily="2" charset="-122"/>
              </a:rPr>
              <a:t>：跟</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是一个性质的东西，符合</a:t>
            </a:r>
            <a:r>
              <a:rPr lang="en-US" altLang="zh-CN" sz="2800" dirty="0">
                <a:latin typeface="宋体" panose="02010600030101010101" pitchFamily="2" charset="-122"/>
                <a:ea typeface="宋体" panose="02010600030101010101" pitchFamily="2" charset="-122"/>
              </a:rPr>
              <a:t>Servlet</a:t>
            </a:r>
            <a:r>
              <a:rPr lang="zh-CN" altLang="en-US" sz="2800" dirty="0">
                <a:latin typeface="宋体" panose="02010600030101010101" pitchFamily="2" charset="-122"/>
                <a:ea typeface="宋体" panose="02010600030101010101" pitchFamily="2" charset="-122"/>
              </a:rPr>
              <a:t>标准的应用容器，也是</a:t>
            </a:r>
            <a:r>
              <a:rPr lang="en-US" altLang="zh-CN" sz="2800" dirty="0">
                <a:latin typeface="宋体" panose="02010600030101010101" pitchFamily="2" charset="-122"/>
                <a:ea typeface="宋体" panose="02010600030101010101" pitchFamily="2" charset="-122"/>
              </a:rPr>
              <a:t>Spring Boot</a:t>
            </a:r>
            <a:r>
              <a:rPr lang="zh-CN" altLang="en-US" sz="2800" dirty="0">
                <a:latin typeface="宋体" panose="02010600030101010101" pitchFamily="2" charset="-122"/>
                <a:ea typeface="宋体" panose="02010600030101010101" pitchFamily="2" charset="-122"/>
              </a:rPr>
              <a:t>框架支持的服务器，但不是默认的</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8001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目录</a:t>
            </a:r>
          </a:p>
        </p:txBody>
      </p:sp>
      <p:graphicFrame>
        <p:nvGraphicFramePr>
          <p:cNvPr id="3" name="图示 2">
            <a:extLst>
              <a:ext uri="{FF2B5EF4-FFF2-40B4-BE49-F238E27FC236}">
                <a16:creationId xmlns:a16="http://schemas.microsoft.com/office/drawing/2014/main" id="{0ABAAAA4-DCFB-481A-A8FB-691D5950D774}"/>
              </a:ext>
            </a:extLst>
          </p:cNvPr>
          <p:cNvGraphicFramePr/>
          <p:nvPr>
            <p:extLst>
              <p:ext uri="{D42A27DB-BD31-4B8C-83A1-F6EECF244321}">
                <p14:modId xmlns:p14="http://schemas.microsoft.com/office/powerpoint/2010/main" val="1490425539"/>
              </p:ext>
            </p:extLst>
          </p:nvPr>
        </p:nvGraphicFramePr>
        <p:xfrm>
          <a:off x="1631504" y="861456"/>
          <a:ext cx="8280920" cy="5135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几种商用的服务器软件</a:t>
            </a:r>
          </a:p>
        </p:txBody>
      </p:sp>
      <p:sp>
        <p:nvSpPr>
          <p:cNvPr id="7" name="TextBox 6"/>
          <p:cNvSpPr txBox="1"/>
          <p:nvPr/>
        </p:nvSpPr>
        <p:spPr>
          <a:xfrm>
            <a:off x="263352" y="1243786"/>
            <a:ext cx="11305256"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JBoss(</a:t>
            </a:r>
            <a:r>
              <a:rPr lang="zh-CN" altLang="en-US" sz="2800" dirty="0">
                <a:latin typeface="宋体" panose="02010600030101010101" pitchFamily="2" charset="-122"/>
                <a:ea typeface="宋体" panose="02010600030101010101" pitchFamily="2" charset="-122"/>
              </a:rPr>
              <a:t>从</a:t>
            </a:r>
            <a:r>
              <a:rPr lang="en-US" altLang="zh-CN" sz="2800" dirty="0">
                <a:latin typeface="宋体" panose="02010600030101010101" pitchFamily="2" charset="-122"/>
                <a:ea typeface="宋体" panose="02010600030101010101" pitchFamily="2" charset="-122"/>
              </a:rPr>
              <a:t>8</a:t>
            </a:r>
            <a:r>
              <a:rPr lang="zh-CN" altLang="en-US" sz="2800" dirty="0">
                <a:latin typeface="宋体" panose="02010600030101010101" pitchFamily="2" charset="-122"/>
                <a:ea typeface="宋体" panose="02010600030101010101" pitchFamily="2" charset="-122"/>
              </a:rPr>
              <a:t>版开始更名为</a:t>
            </a:r>
            <a:r>
              <a:rPr lang="en-US" altLang="zh-CN" sz="2800" dirty="0" err="1">
                <a:latin typeface="宋体" panose="02010600030101010101" pitchFamily="2" charset="-122"/>
                <a:ea typeface="宋体" panose="02010600030101010101" pitchFamily="2" charset="-122"/>
              </a:rPr>
              <a:t>WildFly</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：不仅是</a:t>
            </a:r>
            <a:r>
              <a:rPr lang="en-US" altLang="zh-CN" sz="2800" dirty="0">
                <a:latin typeface="宋体" panose="02010600030101010101" pitchFamily="2" charset="-122"/>
                <a:ea typeface="宋体" panose="02010600030101010101" pitchFamily="2" charset="-122"/>
              </a:rPr>
              <a:t>Servlet</a:t>
            </a:r>
            <a:r>
              <a:rPr lang="zh-CN" altLang="en-US" sz="2800" dirty="0">
                <a:latin typeface="宋体" panose="02010600030101010101" pitchFamily="2" charset="-122"/>
                <a:ea typeface="宋体" panose="02010600030101010101" pitchFamily="2" charset="-122"/>
              </a:rPr>
              <a:t>应用容器，更是</a:t>
            </a:r>
            <a:r>
              <a:rPr lang="en-US" altLang="zh-CN" sz="2800" dirty="0">
                <a:latin typeface="宋体" panose="02010600030101010101" pitchFamily="2" charset="-122"/>
                <a:ea typeface="宋体" panose="02010600030101010101" pitchFamily="2" charset="-122"/>
              </a:rPr>
              <a:t>EJB</a:t>
            </a:r>
            <a:r>
              <a:rPr lang="zh-CN" altLang="en-US" sz="2800" dirty="0">
                <a:latin typeface="宋体" panose="02010600030101010101" pitchFamily="2" charset="-122"/>
                <a:ea typeface="宋体" panose="02010600030101010101" pitchFamily="2" charset="-122"/>
              </a:rPr>
              <a:t>的应用容器，整套</a:t>
            </a:r>
            <a:r>
              <a:rPr lang="en-US" altLang="zh-CN" sz="2800" dirty="0" err="1">
                <a:latin typeface="宋体" panose="02010600030101010101" pitchFamily="2" charset="-122"/>
                <a:ea typeface="宋体" panose="02010600030101010101" pitchFamily="2" charset="-122"/>
              </a:rPr>
              <a:t>JavaEE</a:t>
            </a:r>
            <a:r>
              <a:rPr lang="zh-CN" altLang="en-US" sz="2800" dirty="0">
                <a:latin typeface="宋体" panose="02010600030101010101" pitchFamily="2" charset="-122"/>
                <a:ea typeface="宋体" panose="02010600030101010101" pitchFamily="2" charset="-122"/>
              </a:rPr>
              <a:t>框架部署的解决方案；</a:t>
            </a: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WebLogic</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Oracle</a:t>
            </a:r>
            <a:r>
              <a:rPr lang="zh-CN" altLang="en-US" sz="2800" dirty="0">
                <a:latin typeface="宋体" panose="02010600030101010101" pitchFamily="2" charset="-122"/>
                <a:ea typeface="宋体" panose="02010600030101010101" pitchFamily="2" charset="-122"/>
              </a:rPr>
              <a:t>公司出品，用于部署企业级</a:t>
            </a:r>
            <a:r>
              <a:rPr lang="en-US" altLang="zh-CN" sz="2800" dirty="0" err="1">
                <a:latin typeface="宋体" panose="02010600030101010101" pitchFamily="2" charset="-122"/>
                <a:ea typeface="宋体" panose="02010600030101010101" pitchFamily="2" charset="-122"/>
              </a:rPr>
              <a:t>JavaEE</a:t>
            </a:r>
            <a:r>
              <a:rPr lang="zh-CN" altLang="en-US" sz="2800" dirty="0">
                <a:latin typeface="宋体" panose="02010600030101010101" pitchFamily="2" charset="-122"/>
                <a:ea typeface="宋体" panose="02010600030101010101" pitchFamily="2" charset="-122"/>
              </a:rPr>
              <a:t>应用，全能型，几乎支持</a:t>
            </a:r>
            <a:r>
              <a:rPr lang="en-US" altLang="zh-CN" sz="2800" dirty="0" err="1">
                <a:latin typeface="宋体" panose="02010600030101010101" pitchFamily="2" charset="-122"/>
                <a:ea typeface="宋体" panose="02010600030101010101" pitchFamily="2" charset="-122"/>
              </a:rPr>
              <a:t>JavaEE</a:t>
            </a:r>
            <a:r>
              <a:rPr lang="zh-CN" altLang="en-US" sz="2800" dirty="0">
                <a:latin typeface="宋体" panose="02010600030101010101" pitchFamily="2" charset="-122"/>
                <a:ea typeface="宋体" panose="02010600030101010101" pitchFamily="2" charset="-122"/>
              </a:rPr>
              <a:t>所有的应用规范；</a:t>
            </a: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WebSphere</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IBM</a:t>
            </a:r>
            <a:r>
              <a:rPr lang="zh-CN" altLang="en-US" sz="2800" dirty="0">
                <a:latin typeface="宋体" panose="02010600030101010101" pitchFamily="2" charset="-122"/>
                <a:ea typeface="宋体" panose="02010600030101010101" pitchFamily="2" charset="-122"/>
              </a:rPr>
              <a:t>公司出品，支持更多</a:t>
            </a:r>
            <a:r>
              <a:rPr lang="en-US" altLang="zh-CN" sz="2800" dirty="0" err="1">
                <a:latin typeface="宋体" panose="02010600030101010101" pitchFamily="2" charset="-122"/>
                <a:ea typeface="宋体" panose="02010600030101010101" pitchFamily="2" charset="-122"/>
              </a:rPr>
              <a:t>JavaEE</a:t>
            </a:r>
            <a:r>
              <a:rPr lang="zh-CN" altLang="en-US" sz="2800" dirty="0">
                <a:latin typeface="宋体" panose="02010600030101010101" pitchFamily="2" charset="-122"/>
                <a:ea typeface="宋体" panose="02010600030101010101" pitchFamily="2" charset="-122"/>
              </a:rPr>
              <a:t>的应用规范的综合应用服务器；</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21001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Jar</a:t>
            </a:r>
            <a:r>
              <a:rPr lang="zh-CN" altLang="en-US" b="1" dirty="0">
                <a:latin typeface="宋体" panose="02010600030101010101" pitchFamily="2" charset="-122"/>
                <a:ea typeface="宋体" panose="02010600030101010101" pitchFamily="2" charset="-122"/>
              </a:rPr>
              <a:t>包和</a:t>
            </a:r>
            <a:r>
              <a:rPr lang="en-US" altLang="zh-CN" b="1" dirty="0">
                <a:latin typeface="宋体" panose="02010600030101010101" pitchFamily="2" charset="-122"/>
                <a:ea typeface="宋体" panose="02010600030101010101" pitchFamily="2" charset="-122"/>
              </a:rPr>
              <a:t>War</a:t>
            </a:r>
            <a:r>
              <a:rPr lang="zh-CN" altLang="en-US" b="1" dirty="0">
                <a:latin typeface="宋体" panose="02010600030101010101" pitchFamily="2" charset="-122"/>
                <a:ea typeface="宋体" panose="02010600030101010101" pitchFamily="2" charset="-122"/>
              </a:rPr>
              <a:t>包</a:t>
            </a:r>
          </a:p>
        </p:txBody>
      </p:sp>
      <p:sp>
        <p:nvSpPr>
          <p:cNvPr id="7" name="TextBox 6"/>
          <p:cNvSpPr txBox="1"/>
          <p:nvPr/>
        </p:nvSpPr>
        <p:spPr>
          <a:xfrm>
            <a:off x="140534" y="970850"/>
            <a:ext cx="11860122" cy="3970318"/>
          </a:xfrm>
          <a:prstGeom prst="rect">
            <a:avLst/>
          </a:prstGeom>
          <a:noFill/>
        </p:spPr>
        <p:txBody>
          <a:bodyPr wrap="square" rtlCol="0">
            <a:spAutoFit/>
          </a:bodyPr>
          <a:lstStyle/>
          <a:p>
            <a:r>
              <a:rPr lang="en-US" altLang="zh-CN" sz="2800" dirty="0">
                <a:latin typeface="宋体" panose="02010600030101010101" pitchFamily="2" charset="-122"/>
                <a:ea typeface="宋体" panose="02010600030101010101" pitchFamily="2" charset="-122"/>
              </a:rPr>
              <a:t>JAR</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Java Archive File</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 Java</a:t>
            </a:r>
            <a:r>
              <a:rPr lang="zh-CN" altLang="en-US" sz="2800" dirty="0">
                <a:latin typeface="宋体" panose="02010600030101010101" pitchFamily="2" charset="-122"/>
                <a:ea typeface="宋体" panose="02010600030101010101" pitchFamily="2" charset="-122"/>
              </a:rPr>
              <a:t>归档文件），是与平台无关的文件格式，它允许将许多文件组合成一个压缩文件。</a:t>
            </a:r>
            <a:r>
              <a:rPr lang="en-US" altLang="zh-CN" sz="2800" dirty="0">
                <a:latin typeface="宋体" panose="02010600030101010101" pitchFamily="2" charset="-122"/>
                <a:ea typeface="宋体" panose="02010600030101010101" pitchFamily="2" charset="-122"/>
              </a:rPr>
              <a:t>Maven</a:t>
            </a:r>
            <a:r>
              <a:rPr lang="zh-CN" altLang="en-US" sz="2800" dirty="0">
                <a:latin typeface="宋体" panose="02010600030101010101" pitchFamily="2" charset="-122"/>
                <a:ea typeface="宋体" panose="02010600030101010101" pitchFamily="2" charset="-122"/>
              </a:rPr>
              <a:t>项目的默认打包格式就是</a:t>
            </a:r>
            <a:r>
              <a:rPr lang="en-US" altLang="zh-CN" sz="2800" dirty="0">
                <a:latin typeface="宋体" panose="02010600030101010101" pitchFamily="2" charset="-122"/>
                <a:ea typeface="宋体" panose="02010600030101010101" pitchFamily="2" charset="-122"/>
              </a:rPr>
              <a:t>Jar</a:t>
            </a:r>
            <a:r>
              <a:rPr lang="zh-CN" altLang="en-US" sz="2800" dirty="0">
                <a:latin typeface="宋体" panose="02010600030101010101" pitchFamily="2" charset="-122"/>
                <a:ea typeface="宋体" panose="02010600030101010101" pitchFamily="2" charset="-122"/>
              </a:rPr>
              <a:t>包。</a:t>
            </a:r>
            <a:r>
              <a:rPr lang="en-US" altLang="zh-CN" sz="2800" dirty="0">
                <a:latin typeface="宋体" panose="02010600030101010101" pitchFamily="2" charset="-122"/>
                <a:ea typeface="宋体" panose="02010600030101010101" pitchFamily="2" charset="-122"/>
              </a:rPr>
              <a:t>Jar</a:t>
            </a:r>
            <a:r>
              <a:rPr lang="zh-CN" altLang="en-US" sz="2800" dirty="0">
                <a:latin typeface="宋体" panose="02010600030101010101" pitchFamily="2" charset="-122"/>
                <a:ea typeface="宋体" panose="02010600030101010101" pitchFamily="2" charset="-122"/>
              </a:rPr>
              <a:t>包可以通过</a:t>
            </a:r>
            <a:r>
              <a:rPr lang="en-US" altLang="zh-CN" sz="2800" dirty="0">
                <a:latin typeface="宋体" panose="02010600030101010101" pitchFamily="2" charset="-122"/>
                <a:ea typeface="宋体" panose="02010600030101010101" pitchFamily="2" charset="-122"/>
              </a:rPr>
              <a:t>java -jar xx.jar</a:t>
            </a:r>
            <a:r>
              <a:rPr lang="zh-CN" altLang="en-US" sz="2800" dirty="0">
                <a:latin typeface="宋体" panose="02010600030101010101" pitchFamily="2" charset="-122"/>
                <a:ea typeface="宋体" panose="02010600030101010101" pitchFamily="2" charset="-122"/>
              </a:rPr>
              <a:t>命令来运行。</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r>
              <a:rPr lang="en-US" altLang="zh-CN" sz="2800" dirty="0">
                <a:latin typeface="宋体" panose="02010600030101010101" pitchFamily="2" charset="-122"/>
                <a:ea typeface="宋体" panose="02010600030101010101" pitchFamily="2" charset="-122"/>
              </a:rPr>
              <a:t>WAR</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Web Application Archive</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Web</a:t>
            </a:r>
            <a:r>
              <a:rPr lang="zh-CN" altLang="en-US" sz="2800" dirty="0">
                <a:latin typeface="宋体" panose="02010600030101010101" pitchFamily="2" charset="-122"/>
                <a:ea typeface="宋体" panose="02010600030101010101" pitchFamily="2" charset="-122"/>
              </a:rPr>
              <a:t>应用归档），表示这是一个</a:t>
            </a:r>
            <a:r>
              <a:rPr lang="en-US" altLang="zh-CN" sz="2800" dirty="0">
                <a:latin typeface="宋体" panose="02010600030101010101" pitchFamily="2" charset="-122"/>
                <a:ea typeface="宋体" panose="02010600030101010101" pitchFamily="2" charset="-122"/>
              </a:rPr>
              <a:t>Java</a:t>
            </a:r>
            <a:r>
              <a:rPr lang="zh-CN" altLang="en-US" sz="2800" dirty="0">
                <a:latin typeface="宋体" panose="02010600030101010101" pitchFamily="2" charset="-122"/>
                <a:ea typeface="宋体" panose="02010600030101010101" pitchFamily="2" charset="-122"/>
              </a:rPr>
              <a:t>的</a:t>
            </a:r>
            <a:r>
              <a:rPr lang="en-US" altLang="zh-CN" sz="2800" dirty="0">
                <a:latin typeface="宋体" panose="02010600030101010101" pitchFamily="2" charset="-122"/>
                <a:ea typeface="宋体" panose="02010600030101010101" pitchFamily="2" charset="-122"/>
              </a:rPr>
              <a:t>Web</a:t>
            </a:r>
            <a:r>
              <a:rPr lang="zh-CN" altLang="en-US" sz="2800" dirty="0">
                <a:latin typeface="宋体" panose="02010600030101010101" pitchFamily="2" charset="-122"/>
                <a:ea typeface="宋体" panose="02010600030101010101" pitchFamily="2" charset="-122"/>
              </a:rPr>
              <a:t>应用程序的包，是一个可以直接运行的</a:t>
            </a:r>
            <a:r>
              <a:rPr lang="en-US" altLang="zh-CN" sz="2800" dirty="0">
                <a:latin typeface="宋体" panose="02010600030101010101" pitchFamily="2" charset="-122"/>
                <a:ea typeface="宋体" panose="02010600030101010101" pitchFamily="2" charset="-122"/>
              </a:rPr>
              <a:t>web</a:t>
            </a:r>
            <a:r>
              <a:rPr lang="zh-CN" altLang="en-US" sz="2800" dirty="0">
                <a:latin typeface="宋体" panose="02010600030101010101" pitchFamily="2" charset="-122"/>
                <a:ea typeface="宋体" panose="02010600030101010101" pitchFamily="2" charset="-122"/>
              </a:rPr>
              <a:t>模块，通常用于网站，打成包部署到容器中。以</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来说，将</a:t>
            </a:r>
            <a:r>
              <a:rPr lang="en-US" altLang="zh-CN" sz="2800" dirty="0">
                <a:latin typeface="宋体" panose="02010600030101010101" pitchFamily="2" charset="-122"/>
                <a:ea typeface="宋体" panose="02010600030101010101" pitchFamily="2" charset="-122"/>
              </a:rPr>
              <a:t>war</a:t>
            </a:r>
            <a:r>
              <a:rPr lang="zh-CN" altLang="en-US" sz="2800" dirty="0">
                <a:latin typeface="宋体" panose="02010600030101010101" pitchFamily="2" charset="-122"/>
                <a:ea typeface="宋体" panose="02010600030101010101" pitchFamily="2" charset="-122"/>
              </a:rPr>
              <a:t>包放置在其</a:t>
            </a:r>
            <a:r>
              <a:rPr lang="en-US" altLang="zh-CN" sz="2800" dirty="0">
                <a:latin typeface="宋体" panose="02010600030101010101" pitchFamily="2" charset="-122"/>
                <a:ea typeface="宋体" panose="02010600030101010101" pitchFamily="2" charset="-122"/>
              </a:rPr>
              <a:t>webapps</a:t>
            </a:r>
            <a:r>
              <a:rPr lang="zh-CN" altLang="en-US" sz="2800" dirty="0">
                <a:latin typeface="宋体" panose="02010600030101010101" pitchFamily="2" charset="-122"/>
                <a:ea typeface="宋体" panose="02010600030101010101" pitchFamily="2" charset="-122"/>
              </a:rPr>
              <a:t>目录下，然后启动</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，这个包就会自动解压，就相当于发布了。</a:t>
            </a:r>
          </a:p>
          <a:p>
            <a:endParaRPr lang="en-US" altLang="zh-CN" sz="28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1CEDBC85-2B38-45EE-8C26-9C113A560253}"/>
              </a:ext>
            </a:extLst>
          </p:cNvPr>
          <p:cNvPicPr>
            <a:picLocks noChangeAspect="1"/>
          </p:cNvPicPr>
          <p:nvPr/>
        </p:nvPicPr>
        <p:blipFill rotWithShape="1">
          <a:blip r:embed="rId2"/>
          <a:srcRect t="17863"/>
          <a:stretch/>
        </p:blipFill>
        <p:spPr>
          <a:xfrm>
            <a:off x="1343472" y="5641637"/>
            <a:ext cx="9643611" cy="360041"/>
          </a:xfrm>
          <a:prstGeom prst="rect">
            <a:avLst/>
          </a:prstGeom>
        </p:spPr>
      </p:pic>
      <p:pic>
        <p:nvPicPr>
          <p:cNvPr id="6" name="图片 5">
            <a:extLst>
              <a:ext uri="{FF2B5EF4-FFF2-40B4-BE49-F238E27FC236}">
                <a16:creationId xmlns:a16="http://schemas.microsoft.com/office/drawing/2014/main" id="{72E1FFCD-918B-4359-B10D-2F0DB52FCFE8}"/>
              </a:ext>
            </a:extLst>
          </p:cNvPr>
          <p:cNvPicPr>
            <a:picLocks noChangeAspect="1"/>
          </p:cNvPicPr>
          <p:nvPr/>
        </p:nvPicPr>
        <p:blipFill rotWithShape="1">
          <a:blip r:embed="rId3"/>
          <a:srcRect t="17245"/>
          <a:stretch/>
        </p:blipFill>
        <p:spPr>
          <a:xfrm>
            <a:off x="1229187" y="4957911"/>
            <a:ext cx="9757896" cy="360040"/>
          </a:xfrm>
          <a:prstGeom prst="rect">
            <a:avLst/>
          </a:prstGeom>
        </p:spPr>
      </p:pic>
    </p:spTree>
    <p:extLst>
      <p:ext uri="{BB962C8B-B14F-4D97-AF65-F5344CB8AC3E}">
        <p14:creationId xmlns:p14="http://schemas.microsoft.com/office/powerpoint/2010/main" val="1883370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Tomcat</a:t>
            </a:r>
            <a:r>
              <a:rPr lang="zh-CN" altLang="en-US" b="1" dirty="0">
                <a:latin typeface="宋体" panose="02010600030101010101" pitchFamily="2" charset="-122"/>
                <a:ea typeface="宋体" panose="02010600030101010101" pitchFamily="2" charset="-122"/>
              </a:rPr>
              <a:t>的安装与部署项目</a:t>
            </a:r>
          </a:p>
        </p:txBody>
      </p:sp>
      <p:sp>
        <p:nvSpPr>
          <p:cNvPr id="7" name="TextBox 6"/>
          <p:cNvSpPr txBox="1"/>
          <p:nvPr/>
        </p:nvSpPr>
        <p:spPr>
          <a:xfrm>
            <a:off x="140534" y="887135"/>
            <a:ext cx="11572090" cy="381642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的安装：</a:t>
            </a:r>
            <a:r>
              <a:rPr lang="zh-CN" altLang="en-US" dirty="0">
                <a:latin typeface="宋体" panose="02010600030101010101" pitchFamily="2" charset="-122"/>
                <a:ea typeface="宋体" panose="02010600030101010101" pitchFamily="2" charset="-122"/>
              </a:rPr>
              <a:t>软件测试环境的搭建系列：</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部署</a:t>
            </a:r>
            <a:r>
              <a:rPr lang="en-US" altLang="zh-CN" dirty="0">
                <a:latin typeface="宋体" panose="02010600030101010101" pitchFamily="2" charset="-122"/>
                <a:ea typeface="宋体" panose="02010600030101010101" pitchFamily="2" charset="-122"/>
              </a:rPr>
              <a:t>Tomcat</a:t>
            </a:r>
            <a:r>
              <a:rPr lang="zh-CN" altLang="en-US" dirty="0">
                <a:latin typeface="宋体" panose="02010600030101010101" pitchFamily="2" charset="-122"/>
                <a:ea typeface="宋体" panose="02010600030101010101" pitchFamily="2" charset="-122"/>
              </a:rPr>
              <a:t>服务器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蓉华教育的文章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知乎 </a:t>
            </a:r>
            <a:r>
              <a:rPr lang="en-US" altLang="zh-CN" dirty="0">
                <a:latin typeface="宋体" panose="02010600030101010101" pitchFamily="2" charset="-122"/>
                <a:ea typeface="宋体" panose="02010600030101010101" pitchFamily="2" charset="-122"/>
              </a:rPr>
              <a:t>https://zhuanlan.zhihu.com/p/41736495</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在</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上部署</a:t>
            </a:r>
            <a:r>
              <a:rPr lang="en-US" altLang="zh-CN" sz="2800" dirty="0">
                <a:latin typeface="宋体" panose="02010600030101010101" pitchFamily="2" charset="-122"/>
                <a:ea typeface="宋体" panose="02010600030101010101" pitchFamily="2" charset="-122"/>
              </a:rPr>
              <a:t>Java</a:t>
            </a:r>
            <a:r>
              <a:rPr lang="zh-CN" altLang="en-US" sz="2800" dirty="0">
                <a:latin typeface="宋体" panose="02010600030101010101" pitchFamily="2" charset="-122"/>
                <a:ea typeface="宋体" panose="02010600030101010101" pitchFamily="2" charset="-122"/>
              </a:rPr>
              <a:t>项目的方法：</a:t>
            </a:r>
            <a:endParaRPr lang="en-US" altLang="zh-CN" sz="2800" dirty="0">
              <a:latin typeface="宋体" panose="02010600030101010101" pitchFamily="2" charset="-122"/>
              <a:ea typeface="宋体" panose="02010600030101010101" pitchFamily="2" charset="-122"/>
            </a:endParaRPr>
          </a:p>
          <a:p>
            <a:pPr lvl="1"/>
            <a:r>
              <a:rPr lang="en-US" altLang="zh-CN" sz="2800" dirty="0">
                <a:latin typeface="宋体" panose="02010600030101010101" pitchFamily="2" charset="-122"/>
                <a:ea typeface="宋体" panose="02010600030101010101" pitchFamily="2" charset="-122"/>
              </a:rPr>
              <a:t>war</a:t>
            </a:r>
            <a:r>
              <a:rPr lang="zh-CN" altLang="en-US" sz="2800" dirty="0">
                <a:latin typeface="宋体" panose="02010600030101010101" pitchFamily="2" charset="-122"/>
                <a:ea typeface="宋体" panose="02010600030101010101" pitchFamily="2" charset="-122"/>
              </a:rPr>
              <a:t>包部署，把要发布的</a:t>
            </a:r>
            <a:r>
              <a:rPr lang="en-US" altLang="zh-CN" sz="2800" dirty="0">
                <a:latin typeface="宋体" panose="02010600030101010101" pitchFamily="2" charset="-122"/>
                <a:ea typeface="宋体" panose="02010600030101010101" pitchFamily="2" charset="-122"/>
              </a:rPr>
              <a:t>web</a:t>
            </a:r>
            <a:r>
              <a:rPr lang="zh-CN" altLang="en-US" sz="2800" dirty="0">
                <a:latin typeface="宋体" panose="02010600030101010101" pitchFamily="2" charset="-122"/>
                <a:ea typeface="宋体" panose="02010600030101010101" pitchFamily="2" charset="-122"/>
              </a:rPr>
              <a:t>项目打包成</a:t>
            </a:r>
            <a:r>
              <a:rPr lang="en-US" altLang="zh-CN" sz="2800" dirty="0">
                <a:latin typeface="宋体" panose="02010600030101010101" pitchFamily="2" charset="-122"/>
                <a:ea typeface="宋体" panose="02010600030101010101" pitchFamily="2" charset="-122"/>
              </a:rPr>
              <a:t>war</a:t>
            </a:r>
            <a:r>
              <a:rPr lang="zh-CN" altLang="en-US" sz="2800" dirty="0">
                <a:latin typeface="宋体" panose="02010600030101010101" pitchFamily="2" charset="-122"/>
                <a:ea typeface="宋体" panose="02010600030101010101" pitchFamily="2" charset="-122"/>
              </a:rPr>
              <a:t>包，放到</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的</a:t>
            </a:r>
            <a:r>
              <a:rPr lang="en-US" altLang="zh-CN" sz="2800" dirty="0">
                <a:latin typeface="宋体" panose="02010600030101010101" pitchFamily="2" charset="-122"/>
                <a:ea typeface="宋体" panose="02010600030101010101" pitchFamily="2" charset="-122"/>
              </a:rPr>
              <a:t>webapps</a:t>
            </a:r>
            <a:r>
              <a:rPr lang="zh-CN" altLang="en-US" sz="2800" dirty="0">
                <a:latin typeface="宋体" panose="02010600030101010101" pitchFamily="2" charset="-122"/>
                <a:ea typeface="宋体" panose="02010600030101010101" pitchFamily="2" charset="-122"/>
              </a:rPr>
              <a:t>目录下面，重启</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即可，访问路径：</a:t>
            </a:r>
            <a:r>
              <a:rPr lang="en-US" altLang="zh-CN" sz="2800" u="sng" dirty="0">
                <a:solidFill>
                  <a:srgbClr val="0070C0"/>
                </a:solidFill>
                <a:latin typeface="宋体" panose="02010600030101010101" pitchFamily="2" charset="-122"/>
                <a:ea typeface="宋体" panose="02010600030101010101" pitchFamily="2" charset="-122"/>
                <a:hlinkClick r:id="rId3">
                  <a:extLst>
                    <a:ext uri="{A12FA001-AC4F-418D-AE19-62706E023703}">
                      <ahyp:hlinkClr xmlns:ahyp="http://schemas.microsoft.com/office/drawing/2018/hyperlinkcolor" val="tx"/>
                    </a:ext>
                  </a:extLst>
                </a:hlinkClick>
              </a:rPr>
              <a:t>http://ip:8080/</a:t>
            </a:r>
            <a:r>
              <a:rPr lang="zh-CN" altLang="en-US" sz="2800" u="sng" dirty="0">
                <a:solidFill>
                  <a:srgbClr val="0070C0"/>
                </a:solidFill>
                <a:latin typeface="宋体" panose="02010600030101010101" pitchFamily="2" charset="-122"/>
                <a:ea typeface="宋体" panose="02010600030101010101" pitchFamily="2" charset="-122"/>
              </a:rPr>
              <a:t>项目名</a:t>
            </a:r>
            <a:r>
              <a:rPr lang="zh-CN" altLang="en-US" sz="2800" dirty="0">
                <a:latin typeface="宋体" panose="02010600030101010101" pitchFamily="2" charset="-122"/>
                <a:ea typeface="宋体" panose="02010600030101010101" pitchFamily="2" charset="-122"/>
              </a:rPr>
              <a:t>；（推荐做法）</a:t>
            </a:r>
            <a:endParaRPr lang="en-US" altLang="zh-CN" sz="2800" dirty="0">
              <a:latin typeface="宋体" panose="02010600030101010101" pitchFamily="2" charset="-122"/>
              <a:ea typeface="宋体" panose="02010600030101010101" pitchFamily="2" charset="-122"/>
            </a:endParaRPr>
          </a:p>
          <a:p>
            <a:pPr lvl="1"/>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的默认端口：</a:t>
            </a:r>
            <a:r>
              <a:rPr lang="en-US" altLang="zh-CN" sz="2800" dirty="0">
                <a:latin typeface="宋体" panose="02010600030101010101" pitchFamily="2" charset="-122"/>
                <a:ea typeface="宋体" panose="02010600030101010101" pitchFamily="2" charset="-122"/>
              </a:rPr>
              <a:t>8080</a:t>
            </a:r>
          </a:p>
        </p:txBody>
      </p:sp>
    </p:spTree>
    <p:extLst>
      <p:ext uri="{BB962C8B-B14F-4D97-AF65-F5344CB8AC3E}">
        <p14:creationId xmlns:p14="http://schemas.microsoft.com/office/powerpoint/2010/main" val="2987065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Tomcat</a:t>
            </a:r>
            <a:r>
              <a:rPr lang="zh-CN" altLang="en-US" b="1" dirty="0">
                <a:latin typeface="宋体" panose="02010600030101010101" pitchFamily="2" charset="-122"/>
                <a:ea typeface="宋体" panose="02010600030101010101" pitchFamily="2" charset="-122"/>
              </a:rPr>
              <a:t>的安装与部署项目</a:t>
            </a:r>
          </a:p>
        </p:txBody>
      </p:sp>
      <p:sp>
        <p:nvSpPr>
          <p:cNvPr id="7" name="TextBox 6"/>
          <p:cNvSpPr txBox="1"/>
          <p:nvPr/>
        </p:nvSpPr>
        <p:spPr>
          <a:xfrm>
            <a:off x="140534" y="887135"/>
            <a:ext cx="11572090" cy="526297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端口的作用：</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r>
              <a:rPr lang="en-US" altLang="zh-CN" sz="2800" dirty="0">
                <a:latin typeface="宋体" panose="02010600030101010101" pitchFamily="2" charset="-122"/>
                <a:ea typeface="宋体" panose="02010600030101010101" pitchFamily="2" charset="-122"/>
              </a:rPr>
              <a:t>TCP/IP</a:t>
            </a:r>
            <a:r>
              <a:rPr lang="zh-CN" altLang="en-US" sz="2800" dirty="0">
                <a:latin typeface="宋体" panose="02010600030101010101" pitchFamily="2" charset="-122"/>
                <a:ea typeface="宋体" panose="02010600030101010101" pitchFamily="2" charset="-122"/>
              </a:rPr>
              <a:t>端口的范围：</a:t>
            </a:r>
            <a:r>
              <a:rPr lang="en-US" altLang="zh-CN" sz="2800" dirty="0">
                <a:latin typeface="宋体" panose="02010600030101010101" pitchFamily="2" charset="-122"/>
                <a:ea typeface="宋体" panose="02010600030101010101" pitchFamily="2" charset="-122"/>
              </a:rPr>
              <a:t>0~65535</a:t>
            </a:r>
            <a:r>
              <a:rPr lang="zh-CN" altLang="en-US" sz="2800" dirty="0">
                <a:latin typeface="宋体" panose="02010600030101010101" pitchFamily="2" charset="-122"/>
                <a:ea typeface="宋体" panose="02010600030101010101" pitchFamily="2" charset="-122"/>
              </a:rPr>
              <a:t>，其中</a:t>
            </a:r>
            <a:r>
              <a:rPr lang="en-US" altLang="zh-CN" sz="2800" dirty="0">
                <a:latin typeface="宋体" panose="02010600030101010101" pitchFamily="2" charset="-122"/>
                <a:ea typeface="宋体" panose="02010600030101010101" pitchFamily="2" charset="-122"/>
              </a:rPr>
              <a:t>0~1023</a:t>
            </a:r>
            <a:r>
              <a:rPr lang="zh-CN" altLang="en-US" sz="2800" dirty="0">
                <a:latin typeface="宋体" panose="02010600030101010101" pitchFamily="2" charset="-122"/>
                <a:ea typeface="宋体" panose="02010600030101010101" pitchFamily="2" charset="-122"/>
              </a:rPr>
              <a:t>一般是系统服务用</a:t>
            </a:r>
            <a:endParaRPr lang="en-US" altLang="zh-CN" sz="2800" dirty="0">
              <a:latin typeface="宋体" panose="02010600030101010101" pitchFamily="2" charset="-122"/>
              <a:ea typeface="宋体" panose="02010600030101010101" pitchFamily="2" charset="-122"/>
            </a:endParaRPr>
          </a:p>
          <a:p>
            <a:r>
              <a:rPr lang="en-US" altLang="zh-CN" sz="2800" dirty="0" err="1">
                <a:latin typeface="宋体" panose="02010600030101010101" pitchFamily="2" charset="-122"/>
                <a:ea typeface="宋体" panose="02010600030101010101" pitchFamily="2" charset="-122"/>
              </a:rPr>
              <a:t>ssh</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22</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ftp</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20</a:t>
            </a:r>
            <a:r>
              <a:rPr lang="zh-CN" altLang="en-US" sz="2800" dirty="0">
                <a:latin typeface="宋体" panose="02010600030101010101" pitchFamily="2" charset="-122"/>
                <a:ea typeface="宋体" panose="02010600030101010101" pitchFamily="2" charset="-122"/>
              </a:rPr>
              <a:t>和</a:t>
            </a:r>
            <a:r>
              <a:rPr lang="en-US" altLang="zh-CN" sz="2800" dirty="0">
                <a:latin typeface="宋体" panose="02010600030101010101" pitchFamily="2" charset="-122"/>
                <a:ea typeface="宋体" panose="02010600030101010101" pitchFamily="2" charset="-122"/>
              </a:rPr>
              <a:t>21</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8080</a:t>
            </a:r>
            <a:r>
              <a:rPr lang="zh-CN" altLang="en-US"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mysql</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3306</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nginx</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80</a:t>
            </a:r>
            <a:r>
              <a:rPr lang="zh-CN" altLang="en-US"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apache</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80</a:t>
            </a:r>
          </a:p>
        </p:txBody>
      </p:sp>
      <p:pic>
        <p:nvPicPr>
          <p:cNvPr id="6" name="图片 5">
            <a:extLst>
              <a:ext uri="{FF2B5EF4-FFF2-40B4-BE49-F238E27FC236}">
                <a16:creationId xmlns:a16="http://schemas.microsoft.com/office/drawing/2014/main" id="{BBD78699-AE74-4348-B99F-4B21AD6E098D}"/>
              </a:ext>
            </a:extLst>
          </p:cNvPr>
          <p:cNvPicPr>
            <a:picLocks noChangeAspect="1"/>
          </p:cNvPicPr>
          <p:nvPr/>
        </p:nvPicPr>
        <p:blipFill>
          <a:blip r:embed="rId2"/>
          <a:stretch>
            <a:fillRect/>
          </a:stretch>
        </p:blipFill>
        <p:spPr>
          <a:xfrm>
            <a:off x="2999656" y="1124744"/>
            <a:ext cx="6950042" cy="3696020"/>
          </a:xfrm>
          <a:prstGeom prst="rect">
            <a:avLst/>
          </a:prstGeom>
        </p:spPr>
      </p:pic>
    </p:spTree>
    <p:extLst>
      <p:ext uri="{BB962C8B-B14F-4D97-AF65-F5344CB8AC3E}">
        <p14:creationId xmlns:p14="http://schemas.microsoft.com/office/powerpoint/2010/main" val="1767686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Tomcat</a:t>
            </a:r>
            <a:r>
              <a:rPr lang="zh-CN" altLang="en-US" b="1" dirty="0">
                <a:latin typeface="宋体" panose="02010600030101010101" pitchFamily="2" charset="-122"/>
                <a:ea typeface="宋体" panose="02010600030101010101" pitchFamily="2" charset="-122"/>
              </a:rPr>
              <a:t>的安装与部署项目</a:t>
            </a:r>
          </a:p>
        </p:txBody>
      </p:sp>
      <p:sp>
        <p:nvSpPr>
          <p:cNvPr id="7" name="TextBox 6"/>
          <p:cNvSpPr txBox="1"/>
          <p:nvPr/>
        </p:nvSpPr>
        <p:spPr>
          <a:xfrm>
            <a:off x="140534" y="887135"/>
            <a:ext cx="11572090"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的目录介绍：</a:t>
            </a:r>
            <a:endParaRPr lang="en-US" altLang="zh-CN" sz="28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3763CE88-C96F-4D5B-AFDB-BB0F75A2EE93}"/>
              </a:ext>
            </a:extLst>
          </p:cNvPr>
          <p:cNvPicPr>
            <a:picLocks noChangeAspect="1"/>
          </p:cNvPicPr>
          <p:nvPr/>
        </p:nvPicPr>
        <p:blipFill>
          <a:blip r:embed="rId3"/>
          <a:stretch>
            <a:fillRect/>
          </a:stretch>
        </p:blipFill>
        <p:spPr>
          <a:xfrm>
            <a:off x="248176" y="1654571"/>
            <a:ext cx="11478375" cy="4165066"/>
          </a:xfrm>
          <a:prstGeom prst="rect">
            <a:avLst/>
          </a:prstGeom>
        </p:spPr>
      </p:pic>
    </p:spTree>
    <p:extLst>
      <p:ext uri="{BB962C8B-B14F-4D97-AF65-F5344CB8AC3E}">
        <p14:creationId xmlns:p14="http://schemas.microsoft.com/office/powerpoint/2010/main" val="240702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Tomcat</a:t>
            </a:r>
            <a:r>
              <a:rPr lang="zh-CN" altLang="en-US" b="1" dirty="0">
                <a:latin typeface="宋体" panose="02010600030101010101" pitchFamily="2" charset="-122"/>
                <a:ea typeface="宋体" panose="02010600030101010101" pitchFamily="2" charset="-122"/>
              </a:rPr>
              <a:t>的安装与部署项目</a:t>
            </a:r>
          </a:p>
        </p:txBody>
      </p:sp>
      <p:sp>
        <p:nvSpPr>
          <p:cNvPr id="7" name="TextBox 6"/>
          <p:cNvSpPr txBox="1"/>
          <p:nvPr/>
        </p:nvSpPr>
        <p:spPr>
          <a:xfrm>
            <a:off x="140534" y="887135"/>
            <a:ext cx="11572090"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的启停脚本：</a:t>
            </a:r>
            <a:endParaRPr lang="en-US" altLang="zh-CN" sz="28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593B69DF-F888-495D-A7AE-8F73F3B84DA8}"/>
              </a:ext>
            </a:extLst>
          </p:cNvPr>
          <p:cNvPicPr>
            <a:picLocks noChangeAspect="1"/>
          </p:cNvPicPr>
          <p:nvPr/>
        </p:nvPicPr>
        <p:blipFill>
          <a:blip r:embed="rId2"/>
          <a:stretch>
            <a:fillRect/>
          </a:stretch>
        </p:blipFill>
        <p:spPr>
          <a:xfrm>
            <a:off x="263352" y="1432689"/>
            <a:ext cx="11698297" cy="4444583"/>
          </a:xfrm>
          <a:prstGeom prst="rect">
            <a:avLst/>
          </a:prstGeom>
        </p:spPr>
      </p:pic>
    </p:spTree>
    <p:extLst>
      <p:ext uri="{BB962C8B-B14F-4D97-AF65-F5344CB8AC3E}">
        <p14:creationId xmlns:p14="http://schemas.microsoft.com/office/powerpoint/2010/main" val="3413311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Tomcat</a:t>
            </a:r>
            <a:r>
              <a:rPr lang="zh-CN" altLang="en-US" b="1" dirty="0">
                <a:latin typeface="宋体" panose="02010600030101010101" pitchFamily="2" charset="-122"/>
                <a:ea typeface="宋体" panose="02010600030101010101" pitchFamily="2" charset="-122"/>
              </a:rPr>
              <a:t>的日志</a:t>
            </a:r>
          </a:p>
        </p:txBody>
      </p:sp>
      <p:sp>
        <p:nvSpPr>
          <p:cNvPr id="7" name="TextBox 6"/>
          <p:cNvSpPr txBox="1"/>
          <p:nvPr/>
        </p:nvSpPr>
        <p:spPr>
          <a:xfrm>
            <a:off x="139566" y="1052736"/>
            <a:ext cx="11717074" cy="5262979"/>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日志目录：</a:t>
            </a:r>
            <a:r>
              <a:rPr lang="en-US" altLang="zh-CN"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usr</a:t>
            </a:r>
            <a:r>
              <a:rPr lang="en-US" altLang="zh-CN" sz="2800" dirty="0">
                <a:latin typeface="宋体" panose="02010600030101010101" pitchFamily="2" charset="-122"/>
                <a:ea typeface="宋体" panose="02010600030101010101" pitchFamily="2" charset="-122"/>
              </a:rPr>
              <a:t>/local/tomcat/logs</a:t>
            </a:r>
          </a:p>
          <a:p>
            <a:endParaRPr lang="en-US" altLang="zh-CN" sz="2800" dirty="0">
              <a:latin typeface="宋体" panose="02010600030101010101" pitchFamily="2" charset="-122"/>
              <a:ea typeface="宋体" panose="02010600030101010101" pitchFamily="2" charset="-122"/>
            </a:endParaRPr>
          </a:p>
          <a:p>
            <a:pPr marL="914389" lvl="1" indent="-457200">
              <a:buFont typeface="Arial" panose="020B0604020202020204" pitchFamily="34" charset="0"/>
              <a:buChar char="•"/>
            </a:pPr>
            <a:r>
              <a:rPr lang="en-US" altLang="zh-CN" sz="2800" dirty="0" err="1">
                <a:latin typeface="宋体" panose="02010600030101010101" pitchFamily="2" charset="-122"/>
                <a:ea typeface="宋体" panose="02010600030101010101" pitchFamily="2" charset="-122"/>
              </a:rPr>
              <a:t>catalina.out</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Linux</a:t>
            </a:r>
            <a:r>
              <a:rPr lang="zh-CN" altLang="en-US" sz="2800" dirty="0">
                <a:latin typeface="宋体" panose="02010600030101010101" pitchFamily="2" charset="-122"/>
                <a:ea typeface="宋体" panose="02010600030101010101" pitchFamily="2" charset="-122"/>
              </a:rPr>
              <a:t>下所有的错误日志和打印语句，都放在此文件中，如果</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启动有问题，要看这个日志来分析；</a:t>
            </a:r>
            <a:endParaRPr lang="en-US" altLang="zh-CN" sz="2800" dirty="0">
              <a:latin typeface="宋体" panose="02010600030101010101" pitchFamily="2" charset="-122"/>
              <a:ea typeface="宋体" panose="02010600030101010101" pitchFamily="2" charset="-122"/>
            </a:endParaRPr>
          </a:p>
          <a:p>
            <a:pPr marL="914389" lvl="1" indent="-457200">
              <a:buFont typeface="Arial" panose="020B0604020202020204" pitchFamily="34" charset="0"/>
              <a:buChar char="•"/>
            </a:pPr>
            <a:r>
              <a:rPr lang="en-US" altLang="zh-CN" sz="2800" dirty="0" err="1">
                <a:latin typeface="宋体" panose="02010600030101010101" pitchFamily="2" charset="-122"/>
                <a:ea typeface="宋体" panose="02010600030101010101" pitchFamily="2" charset="-122"/>
              </a:rPr>
              <a:t>localhost_access_log</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日期</a:t>
            </a:r>
            <a:r>
              <a:rPr lang="en-US" altLang="zh-CN" sz="2800" dirty="0">
                <a:latin typeface="宋体" panose="02010600030101010101" pitchFamily="2" charset="-122"/>
                <a:ea typeface="宋体" panose="02010600030101010101" pitchFamily="2" charset="-122"/>
              </a:rPr>
              <a:t>.txt</a:t>
            </a:r>
            <a:r>
              <a:rPr lang="zh-CN" altLang="en-US" sz="2800" dirty="0">
                <a:latin typeface="宋体" panose="02010600030101010101" pitchFamily="2" charset="-122"/>
                <a:ea typeface="宋体" panose="02010600030101010101" pitchFamily="2" charset="-122"/>
              </a:rPr>
              <a:t>：存放</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请求的所有路径、时间、请求方式、返回码等；</a:t>
            </a:r>
            <a:endParaRPr lang="en-US" altLang="zh-CN" sz="2800" dirty="0">
              <a:latin typeface="宋体" panose="02010600030101010101" pitchFamily="2" charset="-122"/>
              <a:ea typeface="宋体" panose="02010600030101010101" pitchFamily="2" charset="-122"/>
            </a:endParaRPr>
          </a:p>
          <a:p>
            <a:pPr marL="914389" lvl="1"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日志级别：</a:t>
            </a:r>
            <a:r>
              <a:rPr lang="en-US" altLang="zh-CN" sz="2800" dirty="0">
                <a:latin typeface="宋体" panose="02010600030101010101" pitchFamily="2" charset="-122"/>
                <a:ea typeface="宋体" panose="02010600030101010101" pitchFamily="2" charset="-122"/>
              </a:rPr>
              <a:t>DEBUG</a:t>
            </a:r>
            <a:r>
              <a:rPr lang="zh-CN" altLang="en-US" sz="2800" dirty="0">
                <a:latin typeface="宋体" panose="02010600030101010101" pitchFamily="2" charset="-122"/>
                <a:ea typeface="宋体" panose="02010600030101010101" pitchFamily="2" charset="-122"/>
              </a:rPr>
              <a:t>（调试）</a:t>
            </a:r>
            <a:r>
              <a:rPr lang="en-US" altLang="zh-CN" sz="2800" dirty="0">
                <a:latin typeface="宋体" panose="02010600030101010101" pitchFamily="2" charset="-122"/>
                <a:ea typeface="宋体" panose="02010600030101010101" pitchFamily="2" charset="-122"/>
              </a:rPr>
              <a:t>&lt;INFO</a:t>
            </a:r>
            <a:r>
              <a:rPr lang="zh-CN" altLang="en-US" sz="2800" dirty="0">
                <a:latin typeface="宋体" panose="02010600030101010101" pitchFamily="2" charset="-122"/>
                <a:ea typeface="宋体" panose="02010600030101010101" pitchFamily="2" charset="-122"/>
              </a:rPr>
              <a:t>（信息）</a:t>
            </a:r>
            <a:r>
              <a:rPr lang="en-US" altLang="zh-CN" sz="2800" dirty="0">
                <a:latin typeface="宋体" panose="02010600030101010101" pitchFamily="2" charset="-122"/>
                <a:ea typeface="宋体" panose="02010600030101010101" pitchFamily="2" charset="-122"/>
              </a:rPr>
              <a:t>&lt;WARN</a:t>
            </a:r>
            <a:r>
              <a:rPr lang="zh-CN" altLang="en-US" sz="2800" dirty="0">
                <a:latin typeface="宋体" panose="02010600030101010101" pitchFamily="2" charset="-122"/>
                <a:ea typeface="宋体" panose="02010600030101010101" pitchFamily="2" charset="-122"/>
              </a:rPr>
              <a:t>（警告）</a:t>
            </a:r>
            <a:r>
              <a:rPr lang="en-US" altLang="zh-CN" sz="2800" dirty="0">
                <a:latin typeface="宋体" panose="02010600030101010101" pitchFamily="2" charset="-122"/>
                <a:ea typeface="宋体" panose="02010600030101010101" pitchFamily="2" charset="-122"/>
              </a:rPr>
              <a:t>&lt;ERROR</a:t>
            </a:r>
            <a:r>
              <a:rPr lang="zh-CN" altLang="en-US" sz="2800" dirty="0">
                <a:latin typeface="宋体" panose="02010600030101010101" pitchFamily="2" charset="-122"/>
                <a:ea typeface="宋体" panose="02010600030101010101" pitchFamily="2" charset="-122"/>
              </a:rPr>
              <a:t>（错误）</a:t>
            </a:r>
            <a:r>
              <a:rPr lang="en-US" altLang="zh-CN" sz="2800" dirty="0">
                <a:latin typeface="宋体" panose="02010600030101010101" pitchFamily="2" charset="-122"/>
                <a:ea typeface="宋体" panose="02010600030101010101" pitchFamily="2" charset="-122"/>
              </a:rPr>
              <a:t>&lt;FATAL</a:t>
            </a:r>
            <a:r>
              <a:rPr lang="zh-CN" altLang="en-US" sz="2800" dirty="0">
                <a:latin typeface="宋体" panose="02010600030101010101" pitchFamily="2" charset="-122"/>
                <a:ea typeface="宋体" panose="02010600030101010101" pitchFamily="2" charset="-122"/>
              </a:rPr>
              <a:t>（致命）</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日志级别开关：比如设置开关的级别是</a:t>
            </a:r>
            <a:r>
              <a:rPr lang="en-US" altLang="zh-CN" sz="2800" dirty="0">
                <a:latin typeface="宋体" panose="02010600030101010101" pitchFamily="2" charset="-122"/>
                <a:ea typeface="宋体" panose="02010600030101010101" pitchFamily="2" charset="-122"/>
              </a:rPr>
              <a:t>ERROR</a:t>
            </a:r>
            <a:r>
              <a:rPr lang="zh-CN" altLang="en-US" sz="2800" dirty="0">
                <a:latin typeface="宋体" panose="02010600030101010101" pitchFamily="2" charset="-122"/>
                <a:ea typeface="宋体" panose="02010600030101010101" pitchFamily="2" charset="-122"/>
              </a:rPr>
              <a:t>，那么只会输出</a:t>
            </a:r>
            <a:r>
              <a:rPr lang="en-US" altLang="zh-CN" sz="2800" dirty="0">
                <a:latin typeface="宋体" panose="02010600030101010101" pitchFamily="2" charset="-122"/>
                <a:ea typeface="宋体" panose="02010600030101010101" pitchFamily="2" charset="-122"/>
              </a:rPr>
              <a:t>ERROR</a:t>
            </a:r>
            <a:r>
              <a:rPr lang="zh-CN" altLang="en-US" sz="2800" dirty="0">
                <a:latin typeface="宋体" panose="02010600030101010101" pitchFamily="2" charset="-122"/>
                <a:ea typeface="宋体" panose="02010600030101010101" pitchFamily="2" charset="-122"/>
              </a:rPr>
              <a:t>及以上级别的日志到日志文件。</a:t>
            </a:r>
          </a:p>
        </p:txBody>
      </p:sp>
    </p:spTree>
    <p:extLst>
      <p:ext uri="{BB962C8B-B14F-4D97-AF65-F5344CB8AC3E}">
        <p14:creationId xmlns:p14="http://schemas.microsoft.com/office/powerpoint/2010/main" val="3170802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修改</a:t>
            </a:r>
            <a:r>
              <a:rPr lang="en-US" altLang="zh-CN" b="1" dirty="0">
                <a:latin typeface="宋体" panose="02010600030101010101" pitchFamily="2" charset="-122"/>
                <a:ea typeface="宋体" panose="02010600030101010101" pitchFamily="2" charset="-122"/>
              </a:rPr>
              <a:t>Tomcat</a:t>
            </a:r>
            <a:r>
              <a:rPr lang="zh-CN" altLang="en-US" b="1" dirty="0">
                <a:latin typeface="宋体" panose="02010600030101010101" pitchFamily="2" charset="-122"/>
                <a:ea typeface="宋体" panose="02010600030101010101" pitchFamily="2" charset="-122"/>
              </a:rPr>
              <a:t>的监听端口</a:t>
            </a:r>
          </a:p>
        </p:txBody>
      </p:sp>
      <p:sp>
        <p:nvSpPr>
          <p:cNvPr id="7" name="TextBox 6"/>
          <p:cNvSpPr txBox="1"/>
          <p:nvPr/>
        </p:nvSpPr>
        <p:spPr>
          <a:xfrm>
            <a:off x="207149" y="4437112"/>
            <a:ext cx="11717074" cy="1815882"/>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配置文件：</a:t>
            </a:r>
            <a:r>
              <a:rPr lang="en-US" altLang="zh-CN" sz="2800" dirty="0">
                <a:latin typeface="宋体" panose="02010600030101010101" pitchFamily="2" charset="-122"/>
                <a:ea typeface="宋体" panose="02010600030101010101" pitchFamily="2" charset="-122"/>
              </a:rPr>
              <a:t>server.xml</a:t>
            </a:r>
          </a:p>
          <a:p>
            <a:r>
              <a:rPr lang="zh-CN" altLang="en-US" sz="2800" dirty="0">
                <a:latin typeface="宋体" panose="02010600030101010101" pitchFamily="2" charset="-122"/>
                <a:ea typeface="宋体" panose="02010600030101010101" pitchFamily="2" charset="-122"/>
              </a:rPr>
              <a:t>修改如上的</a:t>
            </a:r>
            <a:r>
              <a:rPr lang="en-US" altLang="zh-CN" sz="2800" dirty="0">
                <a:latin typeface="宋体" panose="02010600030101010101" pitchFamily="2" charset="-122"/>
                <a:ea typeface="宋体" panose="02010600030101010101" pitchFamily="2" charset="-122"/>
              </a:rPr>
              <a:t>port</a:t>
            </a:r>
            <a:r>
              <a:rPr lang="zh-CN" altLang="en-US" sz="2800" dirty="0">
                <a:latin typeface="宋体" panose="02010600030101010101" pitchFamily="2" charset="-122"/>
                <a:ea typeface="宋体" panose="02010600030101010101" pitchFamily="2" charset="-122"/>
              </a:rPr>
              <a:t>，改成任意一个没有没占用的端口，改了之后要重启</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才生效。</a:t>
            </a:r>
            <a:endParaRPr lang="en-US" altLang="zh-CN" sz="2800" dirty="0">
              <a:latin typeface="宋体" panose="02010600030101010101" pitchFamily="2" charset="-122"/>
              <a:ea typeface="宋体" panose="02010600030101010101" pitchFamily="2" charset="-122"/>
            </a:endParaRPr>
          </a:p>
          <a:p>
            <a:r>
              <a:rPr lang="zh-CN" altLang="en-US" sz="2800" dirty="0">
                <a:solidFill>
                  <a:srgbClr val="FF0000"/>
                </a:solidFill>
                <a:latin typeface="宋体" panose="02010600030101010101" pitchFamily="2" charset="-122"/>
                <a:ea typeface="宋体" panose="02010600030101010101" pitchFamily="2" charset="-122"/>
              </a:rPr>
              <a:t>在生产环境上，通常会修改软件的默认监听端口。</a:t>
            </a:r>
          </a:p>
        </p:txBody>
      </p:sp>
      <p:pic>
        <p:nvPicPr>
          <p:cNvPr id="4" name="图片 3">
            <a:extLst>
              <a:ext uri="{FF2B5EF4-FFF2-40B4-BE49-F238E27FC236}">
                <a16:creationId xmlns:a16="http://schemas.microsoft.com/office/drawing/2014/main" id="{F7116668-2F96-4C8A-AC50-790626C66A9F}"/>
              </a:ext>
            </a:extLst>
          </p:cNvPr>
          <p:cNvPicPr>
            <a:picLocks noChangeAspect="1"/>
          </p:cNvPicPr>
          <p:nvPr/>
        </p:nvPicPr>
        <p:blipFill>
          <a:blip r:embed="rId3"/>
          <a:stretch>
            <a:fillRect/>
          </a:stretch>
        </p:blipFill>
        <p:spPr>
          <a:xfrm>
            <a:off x="240085" y="836712"/>
            <a:ext cx="11717074" cy="3514533"/>
          </a:xfrm>
          <a:prstGeom prst="rect">
            <a:avLst/>
          </a:prstGeom>
        </p:spPr>
      </p:pic>
    </p:spTree>
    <p:extLst>
      <p:ext uri="{BB962C8B-B14F-4D97-AF65-F5344CB8AC3E}">
        <p14:creationId xmlns:p14="http://schemas.microsoft.com/office/powerpoint/2010/main" val="881036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练习一：</a:t>
            </a:r>
            <a:r>
              <a:rPr lang="en-US" altLang="zh-CN" b="1" dirty="0">
                <a:latin typeface="宋体" panose="02010600030101010101" pitchFamily="2" charset="-122"/>
                <a:ea typeface="宋体" panose="02010600030101010101" pitchFamily="2" charset="-122"/>
              </a:rPr>
              <a:t>Tomcat</a:t>
            </a:r>
            <a:r>
              <a:rPr lang="zh-CN" altLang="en-US" b="1" dirty="0">
                <a:latin typeface="宋体" panose="02010600030101010101" pitchFamily="2" charset="-122"/>
                <a:ea typeface="宋体" panose="02010600030101010101" pitchFamily="2" charset="-122"/>
              </a:rPr>
              <a:t>部署科睿项目</a:t>
            </a:r>
          </a:p>
        </p:txBody>
      </p:sp>
      <p:sp>
        <p:nvSpPr>
          <p:cNvPr id="7" name="TextBox 6"/>
          <p:cNvSpPr txBox="1"/>
          <p:nvPr/>
        </p:nvSpPr>
        <p:spPr>
          <a:xfrm>
            <a:off x="139565" y="908720"/>
            <a:ext cx="11429043" cy="5324535"/>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练习一：在</a:t>
            </a:r>
            <a:r>
              <a:rPr lang="en-US" altLang="zh-CN" sz="2000" dirty="0">
                <a:latin typeface="宋体" panose="02010600030101010101" pitchFamily="2" charset="-122"/>
                <a:ea typeface="宋体" panose="02010600030101010101" pitchFamily="2" charset="-122"/>
              </a:rPr>
              <a:t>Tomcat</a:t>
            </a:r>
            <a:r>
              <a:rPr lang="zh-CN" altLang="en-US" sz="2000" dirty="0">
                <a:latin typeface="宋体" panose="02010600030101010101" pitchFamily="2" charset="-122"/>
                <a:ea typeface="宋体" panose="02010600030101010101" pitchFamily="2" charset="-122"/>
              </a:rPr>
              <a:t>上部署科睿项目</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开发模式：</a:t>
            </a:r>
            <a:r>
              <a:rPr lang="en-US" altLang="zh-CN" sz="2000" dirty="0" err="1">
                <a:latin typeface="宋体" panose="02010600030101010101" pitchFamily="2" charset="-122"/>
                <a:ea typeface="宋体" panose="02010600030101010101" pitchFamily="2" charset="-122"/>
              </a:rPr>
              <a:t>JavaWeb</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服务器：</a:t>
            </a:r>
            <a:r>
              <a:rPr lang="en-US" altLang="zh-CN" sz="2000" dirty="0">
                <a:latin typeface="宋体" panose="02010600030101010101" pitchFamily="2" charset="-122"/>
                <a:ea typeface="宋体" panose="02010600030101010101" pitchFamily="2" charset="-122"/>
              </a:rPr>
              <a:t>Tomcat</a:t>
            </a:r>
          </a:p>
          <a:p>
            <a:r>
              <a:rPr lang="en-US" altLang="zh-CN" sz="2000" dirty="0">
                <a:latin typeface="宋体" panose="02010600030101010101" pitchFamily="2" charset="-122"/>
                <a:ea typeface="宋体" panose="02010600030101010101" pitchFamily="2" charset="-122"/>
              </a:rPr>
              <a:t>JDK</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JDK1.8</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JDK8</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数据库：</a:t>
            </a:r>
            <a:r>
              <a:rPr lang="en-US" altLang="zh-CN" sz="2000" dirty="0">
                <a:latin typeface="宋体" panose="02010600030101010101" pitchFamily="2" charset="-122"/>
                <a:ea typeface="宋体" panose="02010600030101010101" pitchFamily="2" charset="-122"/>
              </a:rPr>
              <a:t>MySQL5.6</a:t>
            </a: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主要步骤：</a:t>
            </a:r>
            <a:endParaRPr lang="en-US" altLang="zh-CN" sz="2000" dirty="0">
              <a:latin typeface="宋体" panose="02010600030101010101" pitchFamily="2" charset="-122"/>
              <a:ea typeface="宋体" panose="02010600030101010101" pitchFamily="2" charset="-122"/>
            </a:endParaRPr>
          </a:p>
          <a:p>
            <a:pPr marL="971539" lvl="1" indent="-514350">
              <a:buFont typeface="+mj-lt"/>
              <a:buAutoNum type="arabicPeriod"/>
            </a:pPr>
            <a:r>
              <a:rPr lang="zh-CN" altLang="en-US" sz="2000" dirty="0">
                <a:latin typeface="宋体" panose="02010600030101010101" pitchFamily="2" charset="-122"/>
                <a:ea typeface="宋体" panose="02010600030101010101" pitchFamily="2" charset="-122"/>
              </a:rPr>
              <a:t>安装</a:t>
            </a:r>
            <a:r>
              <a:rPr lang="en-US" altLang="zh-CN" sz="2000" dirty="0">
                <a:latin typeface="宋体" panose="02010600030101010101" pitchFamily="2" charset="-122"/>
                <a:ea typeface="宋体" panose="02010600030101010101" pitchFamily="2" charset="-122"/>
              </a:rPr>
              <a:t>CentOS,JDK,Tomcat,MySQL5.6</a:t>
            </a:r>
            <a:r>
              <a:rPr lang="zh-CN" altLang="en-US" sz="2000" dirty="0">
                <a:latin typeface="宋体" panose="02010600030101010101" pitchFamily="2" charset="-122"/>
                <a:ea typeface="宋体" panose="02010600030101010101" pitchFamily="2" charset="-122"/>
              </a:rPr>
              <a:t>等基础软件，并修改配置；</a:t>
            </a:r>
            <a:endParaRPr lang="en-US" altLang="zh-CN" sz="2000" dirty="0">
              <a:latin typeface="宋体" panose="02010600030101010101" pitchFamily="2" charset="-122"/>
              <a:ea typeface="宋体" panose="02010600030101010101" pitchFamily="2" charset="-122"/>
            </a:endParaRPr>
          </a:p>
          <a:p>
            <a:pPr marL="971539" lvl="1" indent="-514350">
              <a:buFont typeface="+mj-lt"/>
              <a:buAutoNum type="arabicPeriod"/>
            </a:pPr>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MySQL</a:t>
            </a:r>
            <a:r>
              <a:rPr lang="zh-CN" altLang="en-US" sz="2000" dirty="0">
                <a:latin typeface="宋体" panose="02010600030101010101" pitchFamily="2" charset="-122"/>
                <a:ea typeface="宋体" panose="02010600030101010101" pitchFamily="2" charset="-122"/>
              </a:rPr>
              <a:t>上创建数据库和表，导入数据（通过执行</a:t>
            </a:r>
            <a:r>
              <a:rPr lang="en-US" altLang="zh-CN" sz="2000" dirty="0">
                <a:latin typeface="宋体" panose="02010600030101010101" pitchFamily="2" charset="-122"/>
                <a:ea typeface="宋体" panose="02010600030101010101" pitchFamily="2" charset="-122"/>
              </a:rPr>
              <a:t>SQL</a:t>
            </a:r>
            <a:r>
              <a:rPr lang="zh-CN" altLang="en-US" sz="2000" dirty="0">
                <a:latin typeface="宋体" panose="02010600030101010101" pitchFamily="2" charset="-122"/>
                <a:ea typeface="宋体" panose="02010600030101010101" pitchFamily="2" charset="-122"/>
              </a:rPr>
              <a:t>脚本实现）；</a:t>
            </a:r>
            <a:endParaRPr lang="en-US" altLang="zh-CN" sz="2000" dirty="0">
              <a:latin typeface="宋体" panose="02010600030101010101" pitchFamily="2" charset="-122"/>
              <a:ea typeface="宋体" panose="02010600030101010101" pitchFamily="2" charset="-122"/>
            </a:endParaRPr>
          </a:p>
          <a:p>
            <a:pPr lvl="1"/>
            <a:r>
              <a:rPr lang="en-US" altLang="zh-CN" sz="2000" dirty="0">
                <a:latin typeface="宋体" panose="02010600030101010101" pitchFamily="2" charset="-122"/>
                <a:ea typeface="宋体" panose="02010600030101010101" pitchFamily="2" charset="-122"/>
              </a:rPr>
              <a:t>3. </a:t>
            </a:r>
            <a:r>
              <a:rPr lang="zh-CN" altLang="en-US" sz="2000" dirty="0">
                <a:latin typeface="宋体" panose="02010600030101010101" pitchFamily="2" charset="-122"/>
                <a:ea typeface="宋体" panose="02010600030101010101" pitchFamily="2" charset="-122"/>
              </a:rPr>
              <a:t>在</a:t>
            </a:r>
            <a:r>
              <a:rPr lang="en-US" altLang="zh-CN" sz="2000" dirty="0">
                <a:latin typeface="宋体" panose="02010600030101010101" pitchFamily="2" charset="-122"/>
                <a:ea typeface="宋体" panose="02010600030101010101" pitchFamily="2" charset="-122"/>
              </a:rPr>
              <a:t>Tomcat</a:t>
            </a:r>
            <a:r>
              <a:rPr lang="zh-CN" altLang="en-US" sz="2000" dirty="0">
                <a:latin typeface="宋体" panose="02010600030101010101" pitchFamily="2" charset="-122"/>
                <a:ea typeface="宋体" panose="02010600030101010101" pitchFamily="2" charset="-122"/>
              </a:rPr>
              <a:t>上部署</a:t>
            </a:r>
            <a:r>
              <a:rPr lang="en-US" altLang="zh-CN" sz="2000" dirty="0">
                <a:latin typeface="宋体" panose="02010600030101010101" pitchFamily="2" charset="-122"/>
                <a:ea typeface="宋体" panose="02010600030101010101" pitchFamily="2" charset="-122"/>
              </a:rPr>
              <a:t>Web</a:t>
            </a:r>
            <a:r>
              <a:rPr lang="zh-CN" altLang="en-US" sz="2000" dirty="0">
                <a:latin typeface="宋体" panose="02010600030101010101" pitchFamily="2" charset="-122"/>
                <a:ea typeface="宋体" panose="02010600030101010101" pitchFamily="2" charset="-122"/>
              </a:rPr>
              <a:t>项目，上传安装包到</a:t>
            </a:r>
            <a:r>
              <a:rPr lang="en-US" altLang="zh-CN" sz="2000" dirty="0">
                <a:latin typeface="宋体" panose="02010600030101010101" pitchFamily="2" charset="-122"/>
                <a:ea typeface="宋体" panose="02010600030101010101" pitchFamily="2" charset="-122"/>
              </a:rPr>
              <a:t>webapps</a:t>
            </a:r>
            <a:r>
              <a:rPr lang="zh-CN" altLang="en-US" sz="2000" dirty="0">
                <a:latin typeface="宋体" panose="02010600030101010101" pitchFamily="2" charset="-122"/>
                <a:ea typeface="宋体" panose="02010600030101010101" pitchFamily="2" charset="-122"/>
              </a:rPr>
              <a:t>目录下；</a:t>
            </a:r>
            <a:endParaRPr lang="en-US" altLang="zh-CN" sz="2000" dirty="0">
              <a:latin typeface="宋体" panose="02010600030101010101" pitchFamily="2" charset="-122"/>
              <a:ea typeface="宋体" panose="02010600030101010101" pitchFamily="2" charset="-122"/>
            </a:endParaRPr>
          </a:p>
          <a:p>
            <a:pPr lvl="1"/>
            <a:r>
              <a:rPr lang="en-US" altLang="zh-CN" sz="2000" dirty="0">
                <a:latin typeface="宋体" panose="02010600030101010101" pitchFamily="2" charset="-122"/>
                <a:ea typeface="宋体" panose="02010600030101010101" pitchFamily="2" charset="-122"/>
              </a:rPr>
              <a:t>4. </a:t>
            </a:r>
            <a:r>
              <a:rPr lang="zh-CN" altLang="en-US" sz="2000" dirty="0">
                <a:latin typeface="宋体" panose="02010600030101010101" pitchFamily="2" charset="-122"/>
                <a:ea typeface="宋体" panose="02010600030101010101" pitchFamily="2" charset="-122"/>
              </a:rPr>
              <a:t>配置</a:t>
            </a:r>
            <a:r>
              <a:rPr lang="en-US" altLang="zh-CN" sz="2000" dirty="0">
                <a:latin typeface="宋体" panose="02010600030101010101" pitchFamily="2" charset="-122"/>
                <a:ea typeface="宋体" panose="02010600030101010101" pitchFamily="2" charset="-122"/>
              </a:rPr>
              <a:t>Tomcat</a:t>
            </a:r>
            <a:r>
              <a:rPr lang="zh-CN" altLang="en-US" sz="2000" dirty="0">
                <a:latin typeface="宋体" panose="02010600030101010101" pitchFamily="2" charset="-122"/>
                <a:ea typeface="宋体" panose="02010600030101010101" pitchFamily="2" charset="-122"/>
              </a:rPr>
              <a:t>访问的数据库的信息，包括</a:t>
            </a:r>
            <a:r>
              <a:rPr lang="en-US" altLang="zh-CN" sz="2000" dirty="0" err="1">
                <a:latin typeface="宋体" panose="02010600030101010101" pitchFamily="2" charset="-122"/>
                <a:ea typeface="宋体" panose="02010600030101010101" pitchFamily="2" charset="-122"/>
              </a:rPr>
              <a:t>ip</a:t>
            </a:r>
            <a:r>
              <a:rPr lang="zh-CN" altLang="en-US" sz="2000" dirty="0">
                <a:latin typeface="宋体" panose="02010600030101010101" pitchFamily="2" charset="-122"/>
                <a:ea typeface="宋体" panose="02010600030101010101" pitchFamily="2" charset="-122"/>
              </a:rPr>
              <a:t>、端口、用户名、密码、数据库名称等；</a:t>
            </a:r>
            <a:endParaRPr lang="en-US" altLang="zh-CN" sz="2000" dirty="0">
              <a:latin typeface="宋体" panose="02010600030101010101" pitchFamily="2" charset="-122"/>
              <a:ea typeface="宋体" panose="02010600030101010101" pitchFamily="2" charset="-122"/>
            </a:endParaRPr>
          </a:p>
          <a:p>
            <a:pPr lvl="1"/>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 在浏览器上输入</a:t>
            </a:r>
            <a:r>
              <a:rPr lang="en-US" altLang="zh-CN" sz="2000" dirty="0">
                <a:latin typeface="宋体" panose="02010600030101010101" pitchFamily="2" charset="-122"/>
                <a:ea typeface="宋体" panose="02010600030101010101" pitchFamily="2" charset="-122"/>
              </a:rPr>
              <a:t>Tomcat</a:t>
            </a:r>
            <a:r>
              <a:rPr lang="zh-CN" altLang="en-US" sz="2000" dirty="0">
                <a:latin typeface="宋体" panose="02010600030101010101" pitchFamily="2" charset="-122"/>
                <a:ea typeface="宋体" panose="02010600030101010101" pitchFamily="2" charset="-122"/>
              </a:rPr>
              <a:t>的地址</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端口</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路径访问。</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要求对整个部署过程理解，理解应用是怎么访问到数据库的，思考如果是</a:t>
            </a:r>
            <a:r>
              <a:rPr lang="en-US" altLang="zh-CN" sz="2000" dirty="0">
                <a:latin typeface="宋体" panose="02010600030101010101" pitchFamily="2" charset="-122"/>
                <a:ea typeface="宋体" panose="02010600030101010101" pitchFamily="2" charset="-122"/>
              </a:rPr>
              <a:t>C/S</a:t>
            </a:r>
            <a:r>
              <a:rPr lang="zh-CN" altLang="en-US" sz="2000" dirty="0">
                <a:latin typeface="宋体" panose="02010600030101010101" pitchFamily="2" charset="-122"/>
                <a:ea typeface="宋体" panose="02010600030101010101" pitchFamily="2" charset="-122"/>
              </a:rPr>
              <a:t>架构的项目，后台是怎么部署的，</a:t>
            </a:r>
            <a:r>
              <a:rPr lang="en-US" altLang="zh-CN" sz="2000" dirty="0">
                <a:latin typeface="宋体" panose="02010600030101010101" pitchFamily="2" charset="-122"/>
                <a:ea typeface="宋体" panose="02010600030101010101" pitchFamily="2" charset="-122"/>
              </a:rPr>
              <a:t>App</a:t>
            </a:r>
            <a:r>
              <a:rPr lang="zh-CN" altLang="en-US" sz="2000" dirty="0">
                <a:latin typeface="宋体" panose="02010600030101010101" pitchFamily="2" charset="-122"/>
                <a:ea typeface="宋体" panose="02010600030101010101" pitchFamily="2" charset="-122"/>
              </a:rPr>
              <a:t>又是怎么访问到后台的？</a:t>
            </a:r>
          </a:p>
        </p:txBody>
      </p:sp>
      <p:sp>
        <p:nvSpPr>
          <p:cNvPr id="3" name="矩形: 圆角 2">
            <a:extLst>
              <a:ext uri="{FF2B5EF4-FFF2-40B4-BE49-F238E27FC236}">
                <a16:creationId xmlns:a16="http://schemas.microsoft.com/office/drawing/2014/main" id="{B7240681-F514-4216-875D-F87CC5807061}"/>
              </a:ext>
            </a:extLst>
          </p:cNvPr>
          <p:cNvSpPr/>
          <p:nvPr/>
        </p:nvSpPr>
        <p:spPr>
          <a:xfrm>
            <a:off x="7216379" y="1491160"/>
            <a:ext cx="1872206" cy="13386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宋体" panose="02010600030101010101" pitchFamily="2" charset="-122"/>
                <a:ea typeface="宋体" panose="02010600030101010101" pitchFamily="2" charset="-122"/>
              </a:rPr>
              <a:t>Tomcat</a:t>
            </a:r>
          </a:p>
          <a:p>
            <a:pPr algn="ctr"/>
            <a:r>
              <a:rPr lang="zh-CN" altLang="en-US" dirty="0">
                <a:solidFill>
                  <a:schemeClr val="tx1"/>
                </a:solidFill>
                <a:latin typeface="宋体" panose="02010600030101010101" pitchFamily="2" charset="-122"/>
                <a:ea typeface="宋体" panose="02010600030101010101" pitchFamily="2" charset="-122"/>
              </a:rPr>
              <a:t>（项目包）</a:t>
            </a:r>
            <a:endParaRPr lang="en-US" altLang="zh-CN" dirty="0">
              <a:solidFill>
                <a:schemeClr val="tx1"/>
              </a:solidFill>
              <a:latin typeface="宋体" panose="02010600030101010101" pitchFamily="2" charset="-122"/>
              <a:ea typeface="宋体" panose="02010600030101010101" pitchFamily="2" charset="-122"/>
            </a:endParaRPr>
          </a:p>
        </p:txBody>
      </p:sp>
      <p:sp>
        <p:nvSpPr>
          <p:cNvPr id="33" name="矩形: 圆角 32">
            <a:extLst>
              <a:ext uri="{FF2B5EF4-FFF2-40B4-BE49-F238E27FC236}">
                <a16:creationId xmlns:a16="http://schemas.microsoft.com/office/drawing/2014/main" id="{45E2E19A-2FCA-4822-BD50-60167D43E498}"/>
              </a:ext>
            </a:extLst>
          </p:cNvPr>
          <p:cNvSpPr/>
          <p:nvPr/>
        </p:nvSpPr>
        <p:spPr>
          <a:xfrm>
            <a:off x="10456335" y="1386183"/>
            <a:ext cx="1440564" cy="14435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宋体" panose="02010600030101010101" pitchFamily="2" charset="-122"/>
                <a:ea typeface="宋体" panose="02010600030101010101" pitchFamily="2" charset="-122"/>
              </a:rPr>
              <a:t>MySQL</a:t>
            </a:r>
          </a:p>
          <a:p>
            <a:pPr algn="ctr"/>
            <a:r>
              <a:rPr lang="en-US" altLang="zh-CN" dirty="0">
                <a:solidFill>
                  <a:schemeClr val="tx1"/>
                </a:solidFill>
                <a:latin typeface="宋体" panose="02010600030101010101" pitchFamily="2" charset="-122"/>
                <a:ea typeface="宋体" panose="02010600030101010101" pitchFamily="2" charset="-122"/>
              </a:rPr>
              <a:t>5.6</a:t>
            </a:r>
            <a:endParaRPr lang="zh-CN" altLang="en-US" dirty="0">
              <a:solidFill>
                <a:schemeClr val="tx1"/>
              </a:solidFill>
              <a:latin typeface="宋体" panose="02010600030101010101" pitchFamily="2" charset="-122"/>
              <a:ea typeface="宋体" panose="02010600030101010101" pitchFamily="2" charset="-122"/>
            </a:endParaRPr>
          </a:p>
        </p:txBody>
      </p:sp>
      <p:sp>
        <p:nvSpPr>
          <p:cNvPr id="34" name="矩形: 圆角 33">
            <a:extLst>
              <a:ext uri="{FF2B5EF4-FFF2-40B4-BE49-F238E27FC236}">
                <a16:creationId xmlns:a16="http://schemas.microsoft.com/office/drawing/2014/main" id="{8F5A75AF-DB7A-49A9-9892-9F8C7253DAED}"/>
              </a:ext>
            </a:extLst>
          </p:cNvPr>
          <p:cNvSpPr/>
          <p:nvPr/>
        </p:nvSpPr>
        <p:spPr>
          <a:xfrm>
            <a:off x="7216378" y="3235949"/>
            <a:ext cx="1872207" cy="5390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宋体" panose="02010600030101010101" pitchFamily="2" charset="-122"/>
                <a:ea typeface="宋体" panose="02010600030101010101" pitchFamily="2" charset="-122"/>
              </a:rPr>
              <a:t>JDK</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矩形: 圆角 34">
            <a:extLst>
              <a:ext uri="{FF2B5EF4-FFF2-40B4-BE49-F238E27FC236}">
                <a16:creationId xmlns:a16="http://schemas.microsoft.com/office/drawing/2014/main" id="{9FA00BA8-7451-4E67-B9E8-1A2C2B5B0D19}"/>
              </a:ext>
            </a:extLst>
          </p:cNvPr>
          <p:cNvSpPr/>
          <p:nvPr/>
        </p:nvSpPr>
        <p:spPr>
          <a:xfrm>
            <a:off x="6960096" y="874301"/>
            <a:ext cx="5092339" cy="30853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宋体" panose="02010600030101010101" pitchFamily="2" charset="-122"/>
              <a:ea typeface="宋体" panose="02010600030101010101" pitchFamily="2" charset="-122"/>
            </a:endParaRPr>
          </a:p>
        </p:txBody>
      </p:sp>
      <p:sp>
        <p:nvSpPr>
          <p:cNvPr id="36" name="矩形 35">
            <a:extLst>
              <a:ext uri="{FF2B5EF4-FFF2-40B4-BE49-F238E27FC236}">
                <a16:creationId xmlns:a16="http://schemas.microsoft.com/office/drawing/2014/main" id="{A3D69A98-0755-4DFB-9FF6-4F99072C9794}"/>
              </a:ext>
            </a:extLst>
          </p:cNvPr>
          <p:cNvSpPr/>
          <p:nvPr/>
        </p:nvSpPr>
        <p:spPr>
          <a:xfrm>
            <a:off x="9515476" y="3590337"/>
            <a:ext cx="995272" cy="369332"/>
          </a:xfrm>
          <a:prstGeom prst="rect">
            <a:avLst/>
          </a:prstGeom>
        </p:spPr>
        <p:txBody>
          <a:bodyPr wrap="none">
            <a:spAutoFit/>
          </a:bodyPr>
          <a:lstStyle/>
          <a:p>
            <a:r>
              <a:rPr lang="en-US" altLang="zh-CN" dirty="0">
                <a:latin typeface="宋体" panose="02010600030101010101" pitchFamily="2" charset="-122"/>
                <a:ea typeface="宋体" panose="02010600030101010101" pitchFamily="2" charset="-122"/>
              </a:rPr>
              <a:t>CentOS7</a:t>
            </a:r>
            <a:endParaRPr lang="zh-CN" altLang="en-US" dirty="0">
              <a:latin typeface="宋体" panose="02010600030101010101" pitchFamily="2" charset="-122"/>
              <a:ea typeface="宋体" panose="02010600030101010101" pitchFamily="2" charset="-122"/>
            </a:endParaRPr>
          </a:p>
        </p:txBody>
      </p:sp>
      <p:cxnSp>
        <p:nvCxnSpPr>
          <p:cNvPr id="38" name="直接箭头连接符 37">
            <a:extLst>
              <a:ext uri="{FF2B5EF4-FFF2-40B4-BE49-F238E27FC236}">
                <a16:creationId xmlns:a16="http://schemas.microsoft.com/office/drawing/2014/main" id="{AF3C6693-10DC-4A19-9AA9-3AD9BBB8E418}"/>
              </a:ext>
            </a:extLst>
          </p:cNvPr>
          <p:cNvCxnSpPr>
            <a:cxnSpLocks/>
          </p:cNvCxnSpPr>
          <p:nvPr/>
        </p:nvCxnSpPr>
        <p:spPr>
          <a:xfrm>
            <a:off x="9101905" y="2247869"/>
            <a:ext cx="13535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7706CCCA-D935-4381-A272-7C0656204CA8}"/>
              </a:ext>
            </a:extLst>
          </p:cNvPr>
          <p:cNvSpPr/>
          <p:nvPr/>
        </p:nvSpPr>
        <p:spPr>
          <a:xfrm>
            <a:off x="9088585" y="1878537"/>
            <a:ext cx="1454244" cy="369332"/>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rPr>
              <a:t>读</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写数据库</a:t>
            </a:r>
          </a:p>
        </p:txBody>
      </p:sp>
    </p:spTree>
    <p:extLst>
      <p:ext uri="{BB962C8B-B14F-4D97-AF65-F5344CB8AC3E}">
        <p14:creationId xmlns:p14="http://schemas.microsoft.com/office/powerpoint/2010/main" val="865812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练习一：</a:t>
            </a:r>
            <a:r>
              <a:rPr lang="en-US" altLang="zh-CN" b="1" dirty="0">
                <a:latin typeface="宋体" panose="02010600030101010101" pitchFamily="2" charset="-122"/>
                <a:ea typeface="宋体" panose="02010600030101010101" pitchFamily="2" charset="-122"/>
              </a:rPr>
              <a:t>Tomcat</a:t>
            </a:r>
            <a:r>
              <a:rPr lang="zh-CN" altLang="en-US" b="1" dirty="0">
                <a:latin typeface="宋体" panose="02010600030101010101" pitchFamily="2" charset="-122"/>
                <a:ea typeface="宋体" panose="02010600030101010101" pitchFamily="2" charset="-122"/>
              </a:rPr>
              <a:t>部署科瑞项目</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访问项目</a:t>
            </a:r>
          </a:p>
        </p:txBody>
      </p:sp>
      <p:pic>
        <p:nvPicPr>
          <p:cNvPr id="5" name="图片 4">
            <a:extLst>
              <a:ext uri="{FF2B5EF4-FFF2-40B4-BE49-F238E27FC236}">
                <a16:creationId xmlns:a16="http://schemas.microsoft.com/office/drawing/2014/main" id="{0C5FF447-28F1-4724-8E4D-68AF07C7DEE5}"/>
              </a:ext>
            </a:extLst>
          </p:cNvPr>
          <p:cNvPicPr>
            <a:picLocks noChangeAspect="1"/>
          </p:cNvPicPr>
          <p:nvPr/>
        </p:nvPicPr>
        <p:blipFill>
          <a:blip r:embed="rId2"/>
          <a:stretch>
            <a:fillRect/>
          </a:stretch>
        </p:blipFill>
        <p:spPr>
          <a:xfrm>
            <a:off x="1756034" y="908720"/>
            <a:ext cx="8679932" cy="3208298"/>
          </a:xfrm>
          <a:prstGeom prst="rect">
            <a:avLst/>
          </a:prstGeom>
        </p:spPr>
      </p:pic>
      <p:sp>
        <p:nvSpPr>
          <p:cNvPr id="13" name="TextBox 6">
            <a:extLst>
              <a:ext uri="{FF2B5EF4-FFF2-40B4-BE49-F238E27FC236}">
                <a16:creationId xmlns:a16="http://schemas.microsoft.com/office/drawing/2014/main" id="{5BEE185F-7973-4C60-ADD9-2C563AE64CC1}"/>
              </a:ext>
            </a:extLst>
          </p:cNvPr>
          <p:cNvSpPr txBox="1"/>
          <p:nvPr/>
        </p:nvSpPr>
        <p:spPr>
          <a:xfrm>
            <a:off x="299356" y="4109222"/>
            <a:ext cx="11593288" cy="2677656"/>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在一个</a:t>
            </a:r>
            <a:r>
              <a:rPr lang="en-US" altLang="zh-CN" sz="2800" dirty="0">
                <a:latin typeface="宋体" panose="02010600030101010101" pitchFamily="2" charset="-122"/>
                <a:ea typeface="宋体" panose="02010600030101010101" pitchFamily="2" charset="-122"/>
              </a:rPr>
              <a:t>Tomcat</a:t>
            </a:r>
            <a:r>
              <a:rPr lang="zh-CN" altLang="en-US" sz="2800" dirty="0">
                <a:latin typeface="宋体" panose="02010600030101010101" pitchFamily="2" charset="-122"/>
                <a:ea typeface="宋体" panose="02010600030101010101" pitchFamily="2" charset="-122"/>
              </a:rPr>
              <a:t>上可以部署多个项目，通过</a:t>
            </a:r>
            <a:r>
              <a:rPr lang="en-US" altLang="zh-CN" sz="2800" u="sng" dirty="0">
                <a:latin typeface="宋体" panose="02010600030101010101" pitchFamily="2" charset="-122"/>
                <a:ea typeface="宋体" panose="02010600030101010101" pitchFamily="2" charset="-122"/>
              </a:rPr>
              <a:t>http://ip</a:t>
            </a:r>
            <a:r>
              <a:rPr lang="zh-CN" altLang="en-US" sz="2800" u="sng" dirty="0">
                <a:latin typeface="宋体" panose="02010600030101010101" pitchFamily="2" charset="-122"/>
                <a:ea typeface="宋体" panose="02010600030101010101" pitchFamily="2" charset="-122"/>
              </a:rPr>
              <a:t>地址</a:t>
            </a:r>
            <a:r>
              <a:rPr lang="en-US" altLang="zh-CN" sz="2800" u="sng" dirty="0">
                <a:latin typeface="宋体" panose="02010600030101010101" pitchFamily="2" charset="-122"/>
                <a:ea typeface="宋体" panose="02010600030101010101" pitchFamily="2" charset="-122"/>
              </a:rPr>
              <a:t>:</a:t>
            </a:r>
            <a:r>
              <a:rPr lang="zh-CN" altLang="en-US" sz="2800" u="sng" dirty="0">
                <a:latin typeface="宋体" panose="02010600030101010101" pitchFamily="2" charset="-122"/>
                <a:ea typeface="宋体" panose="02010600030101010101" pitchFamily="2" charset="-122"/>
              </a:rPr>
              <a:t>端口</a:t>
            </a:r>
            <a:r>
              <a:rPr lang="en-US" altLang="zh-CN" sz="2800" u="sng" dirty="0">
                <a:latin typeface="宋体" panose="02010600030101010101" pitchFamily="2" charset="-122"/>
                <a:ea typeface="宋体" panose="02010600030101010101" pitchFamily="2" charset="-122"/>
              </a:rPr>
              <a:t>/</a:t>
            </a:r>
            <a:r>
              <a:rPr lang="zh-CN" altLang="en-US" sz="2800" u="sng" dirty="0">
                <a:latin typeface="宋体" panose="02010600030101010101" pitchFamily="2" charset="-122"/>
                <a:ea typeface="宋体" panose="02010600030101010101" pitchFamily="2" charset="-122"/>
              </a:rPr>
              <a:t>项目</a:t>
            </a:r>
            <a:r>
              <a:rPr lang="zh-CN" altLang="en-US" sz="2800" dirty="0">
                <a:latin typeface="宋体" panose="02010600030101010101" pitchFamily="2" charset="-122"/>
                <a:ea typeface="宋体" panose="02010600030101010101" pitchFamily="2" charset="-122"/>
              </a:rPr>
              <a:t>名来访问不同的项目，比如：</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访问</a:t>
            </a:r>
            <a:r>
              <a:rPr lang="en-US" altLang="zh-CN" sz="2800" dirty="0">
                <a:latin typeface="宋体" panose="02010600030101010101" pitchFamily="2" charset="-122"/>
                <a:ea typeface="宋体" panose="02010600030101010101" pitchFamily="2" charset="-122"/>
              </a:rPr>
              <a:t>Jenkins</a:t>
            </a:r>
            <a:r>
              <a:rPr lang="zh-CN" altLang="en-US" sz="2800" dirty="0">
                <a:latin typeface="宋体" panose="02010600030101010101" pitchFamily="2" charset="-122"/>
                <a:ea typeface="宋体" panose="02010600030101010101" pitchFamily="2" charset="-122"/>
              </a:rPr>
              <a:t>用</a:t>
            </a:r>
            <a:r>
              <a:rPr lang="en-US" altLang="zh-CN" sz="2800" dirty="0">
                <a:latin typeface="宋体" panose="02010600030101010101" pitchFamily="2" charset="-122"/>
                <a:ea typeface="宋体" panose="02010600030101010101" pitchFamily="2" charset="-122"/>
                <a:hlinkClick r:id="rId3"/>
              </a:rPr>
              <a:t>http://ip:8080/jenkins</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访问</a:t>
            </a:r>
            <a:r>
              <a:rPr lang="en-US" altLang="zh-CN" sz="2800" dirty="0" err="1">
                <a:latin typeface="宋体" panose="02010600030101010101" pitchFamily="2" charset="-122"/>
                <a:ea typeface="宋体" panose="02010600030101010101" pitchFamily="2" charset="-122"/>
              </a:rPr>
              <a:t>jforum</a:t>
            </a:r>
            <a:r>
              <a:rPr lang="zh-CN" altLang="en-US" sz="2800" dirty="0">
                <a:latin typeface="宋体" panose="02010600030101010101" pitchFamily="2" charset="-122"/>
                <a:ea typeface="宋体" panose="02010600030101010101" pitchFamily="2" charset="-122"/>
              </a:rPr>
              <a:t>用</a:t>
            </a:r>
            <a:r>
              <a:rPr lang="en-US" altLang="zh-CN" sz="2800" dirty="0">
                <a:latin typeface="宋体" panose="02010600030101010101" pitchFamily="2" charset="-122"/>
                <a:ea typeface="宋体" panose="02010600030101010101" pitchFamily="2" charset="-122"/>
                <a:hlinkClick r:id="rId4"/>
              </a:rPr>
              <a:t>http://ip:8080/jforum-2.6.2</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访问</a:t>
            </a:r>
            <a:r>
              <a:rPr lang="en-US" altLang="zh-CN" sz="2800" dirty="0" err="1">
                <a:latin typeface="宋体" panose="02010600030101010101" pitchFamily="2" charset="-122"/>
                <a:ea typeface="宋体" panose="02010600030101010101" pitchFamily="2" charset="-122"/>
              </a:rPr>
              <a:t>korei</a:t>
            </a:r>
            <a:r>
              <a:rPr lang="zh-CN" altLang="en-US" sz="2800" dirty="0">
                <a:latin typeface="宋体" panose="02010600030101010101" pitchFamily="2" charset="-122"/>
                <a:ea typeface="宋体" panose="02010600030101010101" pitchFamily="2" charset="-122"/>
              </a:rPr>
              <a:t>用</a:t>
            </a:r>
            <a:r>
              <a:rPr lang="en-US" altLang="zh-CN" sz="2800" dirty="0">
                <a:latin typeface="宋体" panose="02010600030101010101" pitchFamily="2" charset="-122"/>
                <a:ea typeface="宋体" panose="02010600030101010101" pitchFamily="2" charset="-122"/>
                <a:hlinkClick r:id="rId5"/>
              </a:rPr>
              <a:t>http://ip:8080/korei</a:t>
            </a:r>
            <a:endParaRPr lang="en-US" altLang="zh-CN" sz="2800" dirty="0">
              <a:latin typeface="宋体" panose="02010600030101010101" pitchFamily="2" charset="-122"/>
              <a:ea typeface="宋体" panose="02010600030101010101" pitchFamily="2" charset="-122"/>
            </a:endParaRPr>
          </a:p>
          <a:p>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8649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楷体" panose="02010609060101010101" pitchFamily="49" charset="-122"/>
                <a:ea typeface="楷体" panose="02010609060101010101" pitchFamily="49" charset="-122"/>
              </a:rPr>
              <a:t>环境搭建</a:t>
            </a:r>
          </a:p>
        </p:txBody>
      </p:sp>
      <p:sp>
        <p:nvSpPr>
          <p:cNvPr id="7" name="TextBox 6"/>
          <p:cNvSpPr txBox="1"/>
          <p:nvPr/>
        </p:nvSpPr>
        <p:spPr>
          <a:xfrm>
            <a:off x="139566" y="867844"/>
            <a:ext cx="11717074" cy="2062103"/>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什么是环境搭建？</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环境</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硬件服务器（或者云服务器）</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操作系统（</a:t>
            </a:r>
            <a:r>
              <a:rPr lang="en-US" altLang="zh-CN" sz="2400" dirty="0">
                <a:latin typeface="宋体" panose="02010600030101010101" pitchFamily="2" charset="-122"/>
                <a:ea typeface="宋体" panose="02010600030101010101" pitchFamily="2" charset="-122"/>
              </a:rPr>
              <a:t>Linux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数据库（</a:t>
            </a:r>
            <a:r>
              <a:rPr lang="en-US" altLang="zh-CN" sz="2400" dirty="0">
                <a:latin typeface="宋体" panose="02010600030101010101" pitchFamily="2" charset="-122"/>
                <a:ea typeface="宋体" panose="02010600030101010101" pitchFamily="2" charset="-122"/>
              </a:rPr>
              <a:t>MySQL</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Oracle</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Redis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软件服务器（</a:t>
            </a:r>
            <a:r>
              <a:rPr lang="en-US" altLang="zh-CN" sz="2400" dirty="0">
                <a:latin typeface="宋体" panose="02010600030101010101" pitchFamily="2" charset="-122"/>
                <a:ea typeface="宋体" panose="02010600030101010101" pitchFamily="2" charset="-122"/>
              </a:rPr>
              <a:t>Apache HTTP Server</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Nginx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Tomcat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要测试的项目包；</a:t>
            </a:r>
            <a:endParaRPr lang="en-US" altLang="zh-CN" sz="24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环境搭建，意思就是把要测试的系统运行起来，属于执行测试之前的准备工作。</a:t>
            </a:r>
            <a:endParaRPr lang="en-US" altLang="zh-CN" sz="2400" dirty="0">
              <a:latin typeface="宋体" panose="02010600030101010101" pitchFamily="2" charset="-122"/>
              <a:ea typeface="宋体" panose="02010600030101010101" pitchFamily="2" charset="-122"/>
            </a:endParaRPr>
          </a:p>
          <a:p>
            <a:endParaRPr lang="zh-CN" altLang="en-US" sz="2800" dirty="0">
              <a:latin typeface="宋体" panose="02010600030101010101" pitchFamily="2" charset="-122"/>
              <a:ea typeface="宋体" panose="02010600030101010101" pitchFamily="2" charset="-122"/>
            </a:endParaRPr>
          </a:p>
        </p:txBody>
      </p:sp>
      <p:grpSp>
        <p:nvGrpSpPr>
          <p:cNvPr id="27" name="组合 26">
            <a:extLst>
              <a:ext uri="{FF2B5EF4-FFF2-40B4-BE49-F238E27FC236}">
                <a16:creationId xmlns:a16="http://schemas.microsoft.com/office/drawing/2014/main" id="{034F2981-A724-4B18-8267-2C999BD1E83A}"/>
              </a:ext>
            </a:extLst>
          </p:cNvPr>
          <p:cNvGrpSpPr/>
          <p:nvPr/>
        </p:nvGrpSpPr>
        <p:grpSpPr>
          <a:xfrm>
            <a:off x="2639616" y="2492896"/>
            <a:ext cx="5976664" cy="3877019"/>
            <a:chOff x="2351584" y="1916832"/>
            <a:chExt cx="6264696" cy="4313628"/>
          </a:xfrm>
        </p:grpSpPr>
        <p:sp>
          <p:nvSpPr>
            <p:cNvPr id="11" name="矩形 10">
              <a:extLst>
                <a:ext uri="{FF2B5EF4-FFF2-40B4-BE49-F238E27FC236}">
                  <a16:creationId xmlns:a16="http://schemas.microsoft.com/office/drawing/2014/main" id="{D5FE909C-495A-49CE-956A-C7DAAAC27124}"/>
                </a:ext>
              </a:extLst>
            </p:cNvPr>
            <p:cNvSpPr/>
            <p:nvPr/>
          </p:nvSpPr>
          <p:spPr>
            <a:xfrm>
              <a:off x="2351584" y="1916832"/>
              <a:ext cx="6264696" cy="4248472"/>
            </a:xfrm>
            <a:prstGeom prst="rect">
              <a:avLst/>
            </a:prstGeom>
            <a:solidFill>
              <a:schemeClr val="bg1">
                <a:lumMod val="85000"/>
              </a:schemeClr>
            </a:solidFill>
            <a:ln w="38100">
              <a:solidFill>
                <a:srgbClr val="00206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楷体" panose="02010609060101010101" pitchFamily="49" charset="-122"/>
                <a:ea typeface="楷体" panose="02010609060101010101" pitchFamily="49" charset="-122"/>
              </a:endParaRPr>
            </a:p>
          </p:txBody>
        </p:sp>
        <p:sp>
          <p:nvSpPr>
            <p:cNvPr id="12" name="矩形 11">
              <a:extLst>
                <a:ext uri="{FF2B5EF4-FFF2-40B4-BE49-F238E27FC236}">
                  <a16:creationId xmlns:a16="http://schemas.microsoft.com/office/drawing/2014/main" id="{EC9513A7-0CEE-4997-B2C7-87975EB9C99B}"/>
                </a:ext>
              </a:extLst>
            </p:cNvPr>
            <p:cNvSpPr/>
            <p:nvPr/>
          </p:nvSpPr>
          <p:spPr>
            <a:xfrm>
              <a:off x="2711624" y="2204864"/>
              <a:ext cx="5544616" cy="3569748"/>
            </a:xfrm>
            <a:prstGeom prst="rect">
              <a:avLst/>
            </a:prstGeom>
            <a:solidFill>
              <a:schemeClr val="bg2">
                <a:lumMod val="90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B9F4E045-75C2-48BD-8060-AA5CD2933F75}"/>
                </a:ext>
              </a:extLst>
            </p:cNvPr>
            <p:cNvSpPr/>
            <p:nvPr/>
          </p:nvSpPr>
          <p:spPr>
            <a:xfrm>
              <a:off x="5057646" y="5308278"/>
              <a:ext cx="954107" cy="400110"/>
            </a:xfrm>
            <a:prstGeom prst="rect">
              <a:avLst/>
            </a:prstGeom>
          </p:spPr>
          <p:txBody>
            <a:bodyPr wrap="none">
              <a:spAutoFit/>
            </a:bodyPr>
            <a:lstStyle/>
            <a:p>
              <a:r>
                <a:rPr lang="en-US" altLang="zh-CN" sz="2000" dirty="0">
                  <a:latin typeface="楷体" panose="02010609060101010101" pitchFamily="49" charset="-122"/>
                  <a:ea typeface="楷体" panose="02010609060101010101" pitchFamily="49" charset="-122"/>
                </a:rPr>
                <a:t>CentOS</a:t>
              </a:r>
              <a:endParaRPr lang="zh-CN" altLang="en-US" sz="2000" dirty="0">
                <a:latin typeface="楷体" panose="02010609060101010101" pitchFamily="49" charset="-122"/>
                <a:ea typeface="楷体" panose="02010609060101010101" pitchFamily="49" charset="-122"/>
              </a:endParaRPr>
            </a:p>
          </p:txBody>
        </p:sp>
        <p:sp>
          <p:nvSpPr>
            <p:cNvPr id="14" name="矩形 13">
              <a:extLst>
                <a:ext uri="{FF2B5EF4-FFF2-40B4-BE49-F238E27FC236}">
                  <a16:creationId xmlns:a16="http://schemas.microsoft.com/office/drawing/2014/main" id="{14A4873D-B27F-46FE-A5DB-94C7872668FD}"/>
                </a:ext>
              </a:extLst>
            </p:cNvPr>
            <p:cNvSpPr/>
            <p:nvPr/>
          </p:nvSpPr>
          <p:spPr>
            <a:xfrm>
              <a:off x="2875100" y="4263920"/>
              <a:ext cx="1844720" cy="1181304"/>
            </a:xfrm>
            <a:prstGeom prst="rect">
              <a:avLst/>
            </a:prstGeom>
            <a:solidFill>
              <a:srgbClr val="92D05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latin typeface="楷体" panose="02010609060101010101" pitchFamily="49" charset="-122"/>
                <a:ea typeface="楷体" panose="02010609060101010101" pitchFamily="49" charset="-122"/>
              </a:endParaRPr>
            </a:p>
          </p:txBody>
        </p:sp>
        <p:sp>
          <p:nvSpPr>
            <p:cNvPr id="18" name="文本框 17">
              <a:extLst>
                <a:ext uri="{FF2B5EF4-FFF2-40B4-BE49-F238E27FC236}">
                  <a16:creationId xmlns:a16="http://schemas.microsoft.com/office/drawing/2014/main" id="{9336B7E9-EA7D-4806-98B3-23AF5202C440}"/>
                </a:ext>
              </a:extLst>
            </p:cNvPr>
            <p:cNvSpPr txBox="1"/>
            <p:nvPr/>
          </p:nvSpPr>
          <p:spPr>
            <a:xfrm>
              <a:off x="3040832" y="4533994"/>
              <a:ext cx="1895701"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数据库</a:t>
              </a:r>
              <a:r>
                <a:rPr lang="en-US" altLang="zh-CN" sz="2000" dirty="0">
                  <a:latin typeface="楷体" panose="02010609060101010101" pitchFamily="49" charset="-122"/>
                  <a:ea typeface="楷体" panose="02010609060101010101" pitchFamily="49" charset="-122"/>
                </a:rPr>
                <a:t>MySQL</a:t>
              </a:r>
              <a:endParaRPr lang="zh-CN" altLang="en-US" sz="2000" dirty="0">
                <a:latin typeface="楷体" panose="02010609060101010101" pitchFamily="49" charset="-122"/>
                <a:ea typeface="楷体" panose="02010609060101010101" pitchFamily="49" charset="-122"/>
              </a:endParaRPr>
            </a:p>
          </p:txBody>
        </p:sp>
        <p:sp>
          <p:nvSpPr>
            <p:cNvPr id="19" name="矩形 18">
              <a:extLst>
                <a:ext uri="{FF2B5EF4-FFF2-40B4-BE49-F238E27FC236}">
                  <a16:creationId xmlns:a16="http://schemas.microsoft.com/office/drawing/2014/main" id="{3D10C9B6-5E09-41B1-96EC-BEF43E447ECA}"/>
                </a:ext>
              </a:extLst>
            </p:cNvPr>
            <p:cNvSpPr/>
            <p:nvPr/>
          </p:nvSpPr>
          <p:spPr>
            <a:xfrm>
              <a:off x="6096000" y="4263920"/>
              <a:ext cx="1844720" cy="1181304"/>
            </a:xfrm>
            <a:prstGeom prst="rect">
              <a:avLst/>
            </a:prstGeom>
            <a:solidFill>
              <a:srgbClr val="92D05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latin typeface="楷体" panose="02010609060101010101" pitchFamily="49" charset="-122"/>
                <a:ea typeface="楷体" panose="02010609060101010101" pitchFamily="49" charset="-122"/>
              </a:endParaRPr>
            </a:p>
          </p:txBody>
        </p:sp>
        <p:sp>
          <p:nvSpPr>
            <p:cNvPr id="20" name="矩形 19">
              <a:extLst>
                <a:ext uri="{FF2B5EF4-FFF2-40B4-BE49-F238E27FC236}">
                  <a16:creationId xmlns:a16="http://schemas.microsoft.com/office/drawing/2014/main" id="{49834239-EEB3-4562-A8DF-6C248A982BF0}"/>
                </a:ext>
              </a:extLst>
            </p:cNvPr>
            <p:cNvSpPr/>
            <p:nvPr/>
          </p:nvSpPr>
          <p:spPr>
            <a:xfrm>
              <a:off x="2903073" y="2469108"/>
              <a:ext cx="5065620" cy="1619485"/>
            </a:xfrm>
            <a:prstGeom prst="rect">
              <a:avLst/>
            </a:prstGeom>
            <a:solidFill>
              <a:srgbClr val="92D05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latin typeface="楷体" panose="02010609060101010101" pitchFamily="49" charset="-122"/>
                <a:ea typeface="楷体" panose="02010609060101010101" pitchFamily="49" charset="-122"/>
              </a:endParaRPr>
            </a:p>
          </p:txBody>
        </p:sp>
        <p:sp>
          <p:nvSpPr>
            <p:cNvPr id="22" name="文本框 21">
              <a:extLst>
                <a:ext uri="{FF2B5EF4-FFF2-40B4-BE49-F238E27FC236}">
                  <a16:creationId xmlns:a16="http://schemas.microsoft.com/office/drawing/2014/main" id="{32D4F2B9-0FE2-4ECC-88F6-A08CAA22D843}"/>
                </a:ext>
              </a:extLst>
            </p:cNvPr>
            <p:cNvSpPr txBox="1"/>
            <p:nvPr/>
          </p:nvSpPr>
          <p:spPr>
            <a:xfrm>
              <a:off x="6795163" y="4533994"/>
              <a:ext cx="1073410" cy="400110"/>
            </a:xfrm>
            <a:prstGeom prst="rect">
              <a:avLst/>
            </a:prstGeom>
            <a:noFill/>
          </p:spPr>
          <p:txBody>
            <a:bodyPr wrap="square" rtlCol="0">
              <a:spAutoFit/>
            </a:bodyPr>
            <a:lstStyle/>
            <a:p>
              <a:r>
                <a:rPr lang="en-US" altLang="zh-CN" sz="2000" dirty="0">
                  <a:latin typeface="楷体" panose="02010609060101010101" pitchFamily="49" charset="-122"/>
                  <a:ea typeface="楷体" panose="02010609060101010101" pitchFamily="49" charset="-122"/>
                </a:rPr>
                <a:t>JDK</a:t>
              </a:r>
              <a:endParaRPr lang="zh-CN" altLang="en-US" sz="2000" dirty="0">
                <a:latin typeface="楷体" panose="02010609060101010101" pitchFamily="49" charset="-122"/>
                <a:ea typeface="楷体" panose="02010609060101010101" pitchFamily="49" charset="-122"/>
              </a:endParaRPr>
            </a:p>
          </p:txBody>
        </p:sp>
        <p:sp>
          <p:nvSpPr>
            <p:cNvPr id="23" name="文本框 22">
              <a:extLst>
                <a:ext uri="{FF2B5EF4-FFF2-40B4-BE49-F238E27FC236}">
                  <a16:creationId xmlns:a16="http://schemas.microsoft.com/office/drawing/2014/main" id="{60A8A72A-5586-4BDB-B3EB-22FDB43F1CCC}"/>
                </a:ext>
              </a:extLst>
            </p:cNvPr>
            <p:cNvSpPr txBox="1"/>
            <p:nvPr/>
          </p:nvSpPr>
          <p:spPr>
            <a:xfrm>
              <a:off x="2935272" y="3637564"/>
              <a:ext cx="5037647" cy="410924"/>
            </a:xfrm>
            <a:prstGeom prst="rect">
              <a:avLst/>
            </a:prstGeom>
            <a:noFill/>
          </p:spPr>
          <p:txBody>
            <a:bodyPr wrap="square" rtlCol="0">
              <a:spAutoFit/>
            </a:bodyPr>
            <a:lstStyle/>
            <a:p>
              <a:pPr algn="ctr"/>
              <a:r>
                <a:rPr lang="en-US" altLang="zh-CN" dirty="0">
                  <a:latin typeface="楷体" panose="02010609060101010101" pitchFamily="49" charset="-122"/>
                  <a:ea typeface="楷体" panose="02010609060101010101" pitchFamily="49" charset="-122"/>
                </a:rPr>
                <a:t>Tomcat/Nginx/</a:t>
              </a:r>
              <a:r>
                <a:rPr lang="en-US" altLang="zh-CN" dirty="0" err="1">
                  <a:latin typeface="楷体" panose="02010609060101010101" pitchFamily="49" charset="-122"/>
                  <a:ea typeface="楷体" panose="02010609060101010101" pitchFamily="49" charset="-122"/>
                </a:rPr>
                <a:t>Weblogic</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Jboss</a:t>
              </a:r>
              <a:r>
                <a:rPr lang="zh-CN" altLang="en-US" dirty="0">
                  <a:latin typeface="楷体" panose="02010609060101010101" pitchFamily="49" charset="-122"/>
                  <a:ea typeface="楷体" panose="02010609060101010101" pitchFamily="49" charset="-122"/>
                </a:rPr>
                <a:t>等服务器软件</a:t>
              </a:r>
            </a:p>
          </p:txBody>
        </p:sp>
        <p:sp>
          <p:nvSpPr>
            <p:cNvPr id="24" name="矩形 23">
              <a:extLst>
                <a:ext uri="{FF2B5EF4-FFF2-40B4-BE49-F238E27FC236}">
                  <a16:creationId xmlns:a16="http://schemas.microsoft.com/office/drawing/2014/main" id="{4D4CE4E0-5C02-4E16-BD1C-93B79BF18C08}"/>
                </a:ext>
              </a:extLst>
            </p:cNvPr>
            <p:cNvSpPr/>
            <p:nvPr/>
          </p:nvSpPr>
          <p:spPr>
            <a:xfrm>
              <a:off x="4719820" y="5785292"/>
              <a:ext cx="2613134" cy="445168"/>
            </a:xfrm>
            <a:prstGeom prst="rect">
              <a:avLst/>
            </a:prstGeom>
          </p:spPr>
          <p:txBody>
            <a:bodyPr wrap="none">
              <a:spAutoFit/>
            </a:bodyPr>
            <a:lstStyle/>
            <a:p>
              <a:r>
                <a:rPr lang="zh-CN" altLang="en-US" sz="2000" dirty="0">
                  <a:latin typeface="楷体" panose="02010609060101010101" pitchFamily="49" charset="-122"/>
                  <a:ea typeface="楷体" panose="02010609060101010101" pitchFamily="49" charset="-122"/>
                </a:rPr>
                <a:t>云主机或者物理主机</a:t>
              </a:r>
            </a:p>
          </p:txBody>
        </p:sp>
        <p:sp>
          <p:nvSpPr>
            <p:cNvPr id="25" name="矩形 24">
              <a:extLst>
                <a:ext uri="{FF2B5EF4-FFF2-40B4-BE49-F238E27FC236}">
                  <a16:creationId xmlns:a16="http://schemas.microsoft.com/office/drawing/2014/main" id="{04F1A94B-A968-471E-A85C-2AFCECECDD69}"/>
                </a:ext>
              </a:extLst>
            </p:cNvPr>
            <p:cNvSpPr/>
            <p:nvPr/>
          </p:nvSpPr>
          <p:spPr>
            <a:xfrm>
              <a:off x="3647728" y="2715758"/>
              <a:ext cx="3334250" cy="746479"/>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dirty="0">
                <a:latin typeface="楷体" panose="02010609060101010101" pitchFamily="49" charset="-122"/>
                <a:ea typeface="楷体" panose="02010609060101010101" pitchFamily="49" charset="-122"/>
              </a:endParaRPr>
            </a:p>
          </p:txBody>
        </p:sp>
        <p:sp>
          <p:nvSpPr>
            <p:cNvPr id="26" name="文本框 25">
              <a:extLst>
                <a:ext uri="{FF2B5EF4-FFF2-40B4-BE49-F238E27FC236}">
                  <a16:creationId xmlns:a16="http://schemas.microsoft.com/office/drawing/2014/main" id="{C5DD69E8-2D40-428F-90B8-3154645F60B9}"/>
                </a:ext>
              </a:extLst>
            </p:cNvPr>
            <p:cNvSpPr txBox="1"/>
            <p:nvPr/>
          </p:nvSpPr>
          <p:spPr>
            <a:xfrm>
              <a:off x="4536081" y="2862907"/>
              <a:ext cx="1895701"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要测试的系统</a:t>
              </a:r>
            </a:p>
          </p:txBody>
        </p:sp>
      </p:grpSp>
    </p:spTree>
    <p:extLst>
      <p:ext uri="{BB962C8B-B14F-4D97-AF65-F5344CB8AC3E}">
        <p14:creationId xmlns:p14="http://schemas.microsoft.com/office/powerpoint/2010/main" val="1369200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237" y="25118"/>
            <a:ext cx="9556834" cy="642919"/>
          </a:xfrm>
        </p:spPr>
        <p:txBody>
          <a:bodyPr/>
          <a:lstStyle/>
          <a:p>
            <a:r>
              <a:rPr lang="zh-CN" altLang="en-US" b="1" dirty="0">
                <a:latin typeface="宋体" panose="02010600030101010101" pitchFamily="2" charset="-122"/>
                <a:ea typeface="宋体" panose="02010600030101010101" pitchFamily="2" charset="-122"/>
              </a:rPr>
              <a:t>练习一：</a:t>
            </a:r>
            <a:r>
              <a:rPr lang="en-US" altLang="zh-CN" b="1" dirty="0">
                <a:latin typeface="宋体" panose="02010600030101010101" pitchFamily="2" charset="-122"/>
                <a:ea typeface="宋体" panose="02010600030101010101" pitchFamily="2" charset="-122"/>
              </a:rPr>
              <a:t>Tomcat</a:t>
            </a:r>
            <a:r>
              <a:rPr lang="zh-CN" altLang="en-US" b="1" dirty="0">
                <a:latin typeface="宋体" panose="02010600030101010101" pitchFamily="2" charset="-122"/>
                <a:ea typeface="宋体" panose="02010600030101010101" pitchFamily="2" charset="-122"/>
              </a:rPr>
              <a:t>部署科瑞项目</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排查</a:t>
            </a:r>
            <a:r>
              <a:rPr lang="zh-CN" altLang="en-US" b="1" dirty="0">
                <a:latin typeface="+mn-ea"/>
                <a:ea typeface="+mn-ea"/>
              </a:rPr>
              <a:t>问题</a:t>
            </a:r>
          </a:p>
        </p:txBody>
      </p:sp>
      <p:sp>
        <p:nvSpPr>
          <p:cNvPr id="13" name="TextBox 6">
            <a:extLst>
              <a:ext uri="{FF2B5EF4-FFF2-40B4-BE49-F238E27FC236}">
                <a16:creationId xmlns:a16="http://schemas.microsoft.com/office/drawing/2014/main" id="{5BEE185F-7973-4C60-ADD9-2C563AE64CC1}"/>
              </a:ext>
            </a:extLst>
          </p:cNvPr>
          <p:cNvSpPr txBox="1"/>
          <p:nvPr/>
        </p:nvSpPr>
        <p:spPr>
          <a:xfrm>
            <a:off x="0" y="980728"/>
            <a:ext cx="11593288" cy="1631216"/>
          </a:xfrm>
          <a:prstGeom prst="rect">
            <a:avLst/>
          </a:prstGeom>
          <a:noFill/>
        </p:spPr>
        <p:txBody>
          <a:bodyPr wrap="square" rtlCol="0">
            <a:spAutoFit/>
          </a:bodyPr>
          <a:lstStyle/>
          <a:p>
            <a:r>
              <a:rPr lang="zh-CN" altLang="en-US" sz="2000" b="0" i="0" dirty="0">
                <a:solidFill>
                  <a:srgbClr val="1D1D1F"/>
                </a:solidFill>
                <a:effectLst/>
                <a:latin typeface="+mn-ea"/>
              </a:rPr>
              <a:t>当部署的项目</a:t>
            </a:r>
            <a:r>
              <a:rPr lang="en-US" altLang="zh-CN" sz="2000" b="0" i="0" dirty="0">
                <a:solidFill>
                  <a:srgbClr val="1D1D1F"/>
                </a:solidFill>
                <a:effectLst/>
                <a:latin typeface="+mn-ea"/>
              </a:rPr>
              <a:t>URL</a:t>
            </a:r>
            <a:r>
              <a:rPr lang="zh-CN" altLang="en-US" sz="2000" b="0" i="0" dirty="0">
                <a:solidFill>
                  <a:srgbClr val="1D1D1F"/>
                </a:solidFill>
                <a:effectLst/>
                <a:latin typeface="+mn-ea"/>
              </a:rPr>
              <a:t>打不开的时候，可以通过以下几个思路来排查：</a:t>
            </a:r>
            <a:endParaRPr lang="en-US" altLang="zh-CN" sz="2000" b="0" i="0" dirty="0">
              <a:solidFill>
                <a:srgbClr val="1D1D1F"/>
              </a:solidFill>
              <a:effectLst/>
              <a:latin typeface="+mn-ea"/>
            </a:endParaRPr>
          </a:p>
          <a:p>
            <a:pPr marL="914389" lvl="1" indent="-457200">
              <a:buFont typeface="+mj-lt"/>
              <a:buAutoNum type="arabicPeriod"/>
            </a:pPr>
            <a:r>
              <a:rPr lang="zh-CN" altLang="en-US" sz="2000" dirty="0">
                <a:latin typeface="+mn-ea"/>
              </a:rPr>
              <a:t>在</a:t>
            </a:r>
            <a:r>
              <a:rPr lang="en-US" altLang="zh-CN" sz="2000" dirty="0">
                <a:latin typeface="+mn-ea"/>
              </a:rPr>
              <a:t>Linux</a:t>
            </a:r>
            <a:r>
              <a:rPr lang="zh-CN" altLang="en-US" sz="2000" dirty="0">
                <a:latin typeface="+mn-ea"/>
              </a:rPr>
              <a:t>服务器上查进程，看进程启动没有，如果没启动就启动起来；</a:t>
            </a:r>
          </a:p>
          <a:p>
            <a:pPr marL="914389" lvl="1" indent="-457200">
              <a:buFont typeface="+mj-lt"/>
              <a:buAutoNum type="arabicPeriod"/>
            </a:pPr>
            <a:r>
              <a:rPr lang="en-US" altLang="zh-CN" sz="2000" dirty="0">
                <a:latin typeface="+mn-ea"/>
              </a:rPr>
              <a:t>ping</a:t>
            </a:r>
            <a:r>
              <a:rPr lang="zh-CN" altLang="en-US" sz="2000" dirty="0">
                <a:latin typeface="+mn-ea"/>
              </a:rPr>
              <a:t>服务器的</a:t>
            </a:r>
            <a:r>
              <a:rPr lang="en-US" altLang="zh-CN" sz="2000" dirty="0">
                <a:latin typeface="+mn-ea"/>
              </a:rPr>
              <a:t>IP</a:t>
            </a:r>
            <a:r>
              <a:rPr lang="zh-CN" altLang="en-US" sz="2000" dirty="0">
                <a:latin typeface="+mn-ea"/>
              </a:rPr>
              <a:t>看网络通不通，如果不通就解决网络的问题；</a:t>
            </a:r>
          </a:p>
          <a:p>
            <a:pPr marL="914389" lvl="1" indent="-457200">
              <a:buFont typeface="+mj-lt"/>
              <a:buAutoNum type="arabicPeriod"/>
            </a:pPr>
            <a:r>
              <a:rPr lang="zh-CN" altLang="en-US" sz="2000" dirty="0">
                <a:latin typeface="+mn-ea"/>
              </a:rPr>
              <a:t>在</a:t>
            </a:r>
            <a:r>
              <a:rPr lang="en-US" altLang="zh-CN" sz="2000" dirty="0">
                <a:latin typeface="+mn-ea"/>
              </a:rPr>
              <a:t>Dos</a:t>
            </a:r>
            <a:r>
              <a:rPr lang="zh-CN" altLang="en-US" sz="2000" dirty="0">
                <a:latin typeface="+mn-ea"/>
              </a:rPr>
              <a:t>下</a:t>
            </a:r>
            <a:r>
              <a:rPr lang="en-US" altLang="zh-CN" sz="2000" dirty="0">
                <a:latin typeface="+mn-ea"/>
              </a:rPr>
              <a:t>telnet IP </a:t>
            </a:r>
            <a:r>
              <a:rPr lang="zh-CN" altLang="en-US" sz="2000" dirty="0">
                <a:latin typeface="+mn-ea"/>
              </a:rPr>
              <a:t>端口，看端口通不通，如果不通就检查防火墙上是否放通了相应的端口；</a:t>
            </a:r>
          </a:p>
          <a:p>
            <a:pPr marL="914389" lvl="1" indent="-457200">
              <a:buFont typeface="+mj-lt"/>
              <a:buAutoNum type="arabicPeriod"/>
            </a:pPr>
            <a:r>
              <a:rPr lang="zh-CN" altLang="en-US" sz="2000" dirty="0">
                <a:latin typeface="+mn-ea"/>
              </a:rPr>
              <a:t>查日志，从日志中找报错信息来分析。</a:t>
            </a:r>
          </a:p>
        </p:txBody>
      </p:sp>
    </p:spTree>
    <p:extLst>
      <p:ext uri="{BB962C8B-B14F-4D97-AF65-F5344CB8AC3E}">
        <p14:creationId xmlns:p14="http://schemas.microsoft.com/office/powerpoint/2010/main" val="236835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237" y="25118"/>
            <a:ext cx="9556834" cy="642919"/>
          </a:xfrm>
        </p:spPr>
        <p:txBody>
          <a:bodyPr/>
          <a:lstStyle/>
          <a:p>
            <a:r>
              <a:rPr lang="zh-CN" altLang="en-US" b="1" dirty="0">
                <a:latin typeface="宋体" panose="02010600030101010101" pitchFamily="2" charset="-122"/>
                <a:ea typeface="宋体" panose="02010600030101010101" pitchFamily="2" charset="-122"/>
              </a:rPr>
              <a:t>练习一：</a:t>
            </a:r>
            <a:r>
              <a:rPr lang="en-US" altLang="zh-CN" b="1" dirty="0">
                <a:latin typeface="宋体" panose="02010600030101010101" pitchFamily="2" charset="-122"/>
                <a:ea typeface="宋体" panose="02010600030101010101" pitchFamily="2" charset="-122"/>
              </a:rPr>
              <a:t>Tomcat</a:t>
            </a:r>
            <a:r>
              <a:rPr lang="zh-CN" altLang="en-US" b="1" dirty="0">
                <a:latin typeface="宋体" panose="02010600030101010101" pitchFamily="2" charset="-122"/>
                <a:ea typeface="宋体" panose="02010600030101010101" pitchFamily="2" charset="-122"/>
              </a:rPr>
              <a:t>部署科瑞项目</a:t>
            </a:r>
            <a:r>
              <a:rPr lang="en-US" altLang="zh-CN" b="1" dirty="0">
                <a:latin typeface="宋体" panose="02010600030101010101" pitchFamily="2" charset="-122"/>
                <a:ea typeface="宋体" panose="02010600030101010101" pitchFamily="2" charset="-122"/>
              </a:rPr>
              <a:t>-</a:t>
            </a:r>
            <a:r>
              <a:rPr lang="zh-CN" altLang="en-US" b="1" dirty="0">
                <a:latin typeface="+mn-ea"/>
                <a:ea typeface="+mn-ea"/>
              </a:rPr>
              <a:t>分析日志</a:t>
            </a:r>
          </a:p>
        </p:txBody>
      </p:sp>
      <p:sp>
        <p:nvSpPr>
          <p:cNvPr id="13" name="TextBox 6">
            <a:extLst>
              <a:ext uri="{FF2B5EF4-FFF2-40B4-BE49-F238E27FC236}">
                <a16:creationId xmlns:a16="http://schemas.microsoft.com/office/drawing/2014/main" id="{5BEE185F-7973-4C60-ADD9-2C563AE64CC1}"/>
              </a:ext>
            </a:extLst>
          </p:cNvPr>
          <p:cNvSpPr txBox="1"/>
          <p:nvPr/>
        </p:nvSpPr>
        <p:spPr>
          <a:xfrm>
            <a:off x="0" y="980728"/>
            <a:ext cx="11593288" cy="1938992"/>
          </a:xfrm>
          <a:prstGeom prst="rect">
            <a:avLst/>
          </a:prstGeom>
          <a:noFill/>
        </p:spPr>
        <p:txBody>
          <a:bodyPr wrap="square" rtlCol="0">
            <a:spAutoFit/>
          </a:bodyPr>
          <a:lstStyle/>
          <a:p>
            <a:r>
              <a:rPr lang="zh-CN" altLang="en-US" sz="2000" b="0" i="0" dirty="0">
                <a:solidFill>
                  <a:srgbClr val="1D1D1F"/>
                </a:solidFill>
                <a:effectLst/>
                <a:latin typeface="+mn-ea"/>
              </a:rPr>
              <a:t>日志是记录软件运行信息的文件，它的每一行是统一格式的。需要关注的是</a:t>
            </a:r>
            <a:r>
              <a:rPr lang="en-US" altLang="zh-CN" sz="2000" b="0" i="0" dirty="0">
                <a:solidFill>
                  <a:srgbClr val="1D1D1F"/>
                </a:solidFill>
                <a:effectLst/>
                <a:latin typeface="+mn-ea"/>
              </a:rPr>
              <a:t>ERROR</a:t>
            </a:r>
            <a:r>
              <a:rPr lang="zh-CN" altLang="en-US" sz="2000" b="0" i="0" dirty="0">
                <a:solidFill>
                  <a:srgbClr val="1D1D1F"/>
                </a:solidFill>
                <a:effectLst/>
                <a:latin typeface="+mn-ea"/>
              </a:rPr>
              <a:t>及以上级别的日志。</a:t>
            </a:r>
            <a:endParaRPr lang="en-US" altLang="zh-CN" sz="2000" b="0" i="0" dirty="0">
              <a:solidFill>
                <a:srgbClr val="1D1D1F"/>
              </a:solidFill>
              <a:effectLst/>
              <a:latin typeface="+mn-ea"/>
            </a:endParaRPr>
          </a:p>
          <a:p>
            <a:endParaRPr lang="en-US" altLang="zh-CN" sz="2000" dirty="0">
              <a:latin typeface="+mn-ea"/>
            </a:endParaRPr>
          </a:p>
          <a:p>
            <a:r>
              <a:rPr lang="zh-CN" altLang="en-US" sz="2000" dirty="0">
                <a:latin typeface="+mn-ea"/>
              </a:rPr>
              <a:t>日志级别：</a:t>
            </a:r>
            <a:r>
              <a:rPr lang="en-US" altLang="zh-CN" sz="2000" dirty="0">
                <a:latin typeface="+mn-ea"/>
              </a:rPr>
              <a:t>DEBUG</a:t>
            </a:r>
            <a:r>
              <a:rPr lang="zh-CN" altLang="en-US" sz="2000" dirty="0">
                <a:latin typeface="+mn-ea"/>
              </a:rPr>
              <a:t>（调试）</a:t>
            </a:r>
            <a:r>
              <a:rPr lang="en-US" altLang="zh-CN" sz="2000" dirty="0">
                <a:latin typeface="+mn-ea"/>
              </a:rPr>
              <a:t>&lt;INFO</a:t>
            </a:r>
            <a:r>
              <a:rPr lang="zh-CN" altLang="en-US" sz="2000" dirty="0">
                <a:latin typeface="+mn-ea"/>
              </a:rPr>
              <a:t>（信息）</a:t>
            </a:r>
            <a:r>
              <a:rPr lang="en-US" altLang="zh-CN" sz="2000" dirty="0">
                <a:latin typeface="+mn-ea"/>
              </a:rPr>
              <a:t>&lt;WARN</a:t>
            </a:r>
            <a:r>
              <a:rPr lang="zh-CN" altLang="en-US" sz="2000" dirty="0">
                <a:latin typeface="+mn-ea"/>
              </a:rPr>
              <a:t>（警告）</a:t>
            </a:r>
            <a:r>
              <a:rPr lang="en-US" altLang="zh-CN" sz="2000" dirty="0">
                <a:latin typeface="+mn-ea"/>
              </a:rPr>
              <a:t>&lt;ERROR</a:t>
            </a:r>
            <a:r>
              <a:rPr lang="zh-CN" altLang="en-US" sz="2000" dirty="0">
                <a:latin typeface="+mn-ea"/>
              </a:rPr>
              <a:t>（错误）</a:t>
            </a:r>
            <a:r>
              <a:rPr lang="en-US" altLang="zh-CN" sz="2000" dirty="0">
                <a:latin typeface="+mn-ea"/>
              </a:rPr>
              <a:t>&lt;FATAL</a:t>
            </a:r>
            <a:r>
              <a:rPr lang="zh-CN" altLang="en-US" sz="2000" dirty="0">
                <a:latin typeface="+mn-ea"/>
              </a:rPr>
              <a:t>（致命的）</a:t>
            </a:r>
            <a:endParaRPr lang="en-US" altLang="zh-CN" sz="2000" dirty="0">
              <a:latin typeface="+mn-ea"/>
            </a:endParaRPr>
          </a:p>
          <a:p>
            <a:endParaRPr lang="en-US" altLang="zh-CN" sz="2000" dirty="0">
              <a:latin typeface="+mn-ea"/>
            </a:endParaRPr>
          </a:p>
          <a:p>
            <a:r>
              <a:rPr lang="zh-CN" altLang="en-US" sz="2000" dirty="0">
                <a:latin typeface="+mn-ea"/>
              </a:rPr>
              <a:t>查看实时日志的命令：打开一个</a:t>
            </a:r>
            <a:r>
              <a:rPr lang="en-US" altLang="zh-CN" sz="2000" dirty="0">
                <a:latin typeface="+mn-ea"/>
              </a:rPr>
              <a:t>shell</a:t>
            </a:r>
            <a:r>
              <a:rPr lang="zh-CN" altLang="en-US" sz="2000" dirty="0">
                <a:latin typeface="+mn-ea"/>
              </a:rPr>
              <a:t>窗口，执行命令</a:t>
            </a:r>
            <a:r>
              <a:rPr lang="en-US" altLang="zh-CN" sz="2000" dirty="0">
                <a:latin typeface="+mn-ea"/>
              </a:rPr>
              <a:t>tail –f </a:t>
            </a:r>
            <a:r>
              <a:rPr lang="zh-CN" altLang="en-US" sz="2000" dirty="0">
                <a:latin typeface="+mn-ea"/>
              </a:rPr>
              <a:t>日志文件</a:t>
            </a:r>
            <a:r>
              <a:rPr lang="en-US" altLang="zh-CN" sz="2000" dirty="0">
                <a:latin typeface="+mn-ea"/>
              </a:rPr>
              <a:t>&gt;</a:t>
            </a:r>
            <a:r>
              <a:rPr lang="zh-CN" altLang="en-US" sz="2000" dirty="0">
                <a:latin typeface="+mn-ea"/>
              </a:rPr>
              <a:t>重定向文件，看</a:t>
            </a:r>
            <a:r>
              <a:rPr lang="en-US" altLang="zh-CN" sz="2000" dirty="0">
                <a:latin typeface="+mn-ea"/>
              </a:rPr>
              <a:t>ERROR</a:t>
            </a:r>
            <a:r>
              <a:rPr lang="zh-CN" altLang="en-US" sz="2000" dirty="0">
                <a:latin typeface="+mn-ea"/>
              </a:rPr>
              <a:t>级别的日志，根据日志中的提示来分析问题。</a:t>
            </a:r>
          </a:p>
        </p:txBody>
      </p:sp>
      <p:pic>
        <p:nvPicPr>
          <p:cNvPr id="4" name="图片 3">
            <a:extLst>
              <a:ext uri="{FF2B5EF4-FFF2-40B4-BE49-F238E27FC236}">
                <a16:creationId xmlns:a16="http://schemas.microsoft.com/office/drawing/2014/main" id="{9F14E9D1-35E0-4AC8-8A9F-81723F6569DD}"/>
              </a:ext>
            </a:extLst>
          </p:cNvPr>
          <p:cNvPicPr>
            <a:picLocks noChangeAspect="1"/>
          </p:cNvPicPr>
          <p:nvPr/>
        </p:nvPicPr>
        <p:blipFill>
          <a:blip r:embed="rId2"/>
          <a:stretch>
            <a:fillRect/>
          </a:stretch>
        </p:blipFill>
        <p:spPr>
          <a:xfrm>
            <a:off x="0" y="3068960"/>
            <a:ext cx="12192000" cy="2576900"/>
          </a:xfrm>
          <a:prstGeom prst="rect">
            <a:avLst/>
          </a:prstGeom>
        </p:spPr>
      </p:pic>
    </p:spTree>
    <p:extLst>
      <p:ext uri="{BB962C8B-B14F-4D97-AF65-F5344CB8AC3E}">
        <p14:creationId xmlns:p14="http://schemas.microsoft.com/office/powerpoint/2010/main" val="3171778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练习二：部署驾校项目</a:t>
            </a:r>
          </a:p>
        </p:txBody>
      </p:sp>
      <p:sp>
        <p:nvSpPr>
          <p:cNvPr id="7" name="TextBox 6"/>
          <p:cNvSpPr txBox="1"/>
          <p:nvPr/>
        </p:nvSpPr>
        <p:spPr>
          <a:xfrm>
            <a:off x="191344" y="865984"/>
            <a:ext cx="11593288" cy="2246769"/>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练习二：部署驾校项目（扩展）</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包管理工具：</a:t>
            </a:r>
            <a:r>
              <a:rPr lang="en-US" altLang="zh-CN" sz="2800" dirty="0">
                <a:latin typeface="宋体" panose="02010600030101010101" pitchFamily="2" charset="-122"/>
                <a:ea typeface="宋体" panose="02010600030101010101" pitchFamily="2" charset="-122"/>
              </a:rPr>
              <a:t>Maven</a:t>
            </a:r>
          </a:p>
          <a:p>
            <a:r>
              <a:rPr lang="zh-CN" altLang="en-US" sz="2800" dirty="0">
                <a:latin typeface="宋体" panose="02010600030101010101" pitchFamily="2" charset="-122"/>
                <a:ea typeface="宋体" panose="02010600030101010101" pitchFamily="2" charset="-122"/>
              </a:rPr>
              <a:t>开发模式：前后端分离</a:t>
            </a:r>
            <a:endParaRPr lang="en-US" altLang="zh-CN" sz="2800" dirty="0">
              <a:latin typeface="宋体" panose="02010600030101010101" pitchFamily="2" charset="-122"/>
              <a:ea typeface="宋体" panose="02010600030101010101" pitchFamily="2" charset="-122"/>
            </a:endParaRPr>
          </a:p>
          <a:p>
            <a:r>
              <a:rPr lang="en-US" altLang="zh-CN" sz="2800" dirty="0">
                <a:latin typeface="宋体" panose="02010600030101010101" pitchFamily="2" charset="-122"/>
                <a:ea typeface="宋体" panose="02010600030101010101" pitchFamily="2" charset="-122"/>
              </a:rPr>
              <a:t>Web</a:t>
            </a:r>
            <a:r>
              <a:rPr lang="zh-CN" altLang="en-US" sz="2800" dirty="0">
                <a:latin typeface="宋体" panose="02010600030101010101" pitchFamily="2" charset="-122"/>
                <a:ea typeface="宋体" panose="02010600030101010101" pitchFamily="2" charset="-122"/>
              </a:rPr>
              <a:t>服务器：</a:t>
            </a:r>
            <a:r>
              <a:rPr lang="en-US" altLang="zh-CN" sz="2800" dirty="0">
                <a:latin typeface="宋体" panose="02010600030101010101" pitchFamily="2" charset="-122"/>
                <a:ea typeface="宋体" panose="02010600030101010101" pitchFamily="2" charset="-122"/>
              </a:rPr>
              <a:t>Nginx</a:t>
            </a:r>
          </a:p>
          <a:p>
            <a:r>
              <a:rPr lang="zh-CN" altLang="en-US" sz="2800" dirty="0">
                <a:latin typeface="宋体" panose="02010600030101010101" pitchFamily="2" charset="-122"/>
                <a:ea typeface="宋体" panose="02010600030101010101" pitchFamily="2" charset="-122"/>
              </a:rPr>
              <a:t>数据库：</a:t>
            </a:r>
            <a:r>
              <a:rPr lang="en-US" altLang="zh-CN" sz="2800" dirty="0" err="1">
                <a:latin typeface="宋体" panose="02010600030101010101" pitchFamily="2" charset="-122"/>
                <a:ea typeface="宋体" panose="02010600030101010101" pitchFamily="2" charset="-122"/>
              </a:rPr>
              <a:t>MySQL+Redis</a:t>
            </a:r>
            <a:r>
              <a:rPr lang="zh-CN" altLang="en-US" sz="2800" dirty="0">
                <a:latin typeface="宋体" panose="02010600030101010101" pitchFamily="2" charset="-122"/>
                <a:ea typeface="宋体" panose="02010600030101010101" pitchFamily="2" charset="-122"/>
              </a:rPr>
              <a:t>（会话信息）</a:t>
            </a:r>
          </a:p>
        </p:txBody>
      </p:sp>
      <p:sp>
        <p:nvSpPr>
          <p:cNvPr id="21" name="矩形: 圆角 20">
            <a:extLst>
              <a:ext uri="{FF2B5EF4-FFF2-40B4-BE49-F238E27FC236}">
                <a16:creationId xmlns:a16="http://schemas.microsoft.com/office/drawing/2014/main" id="{D6B6959B-9EA7-4124-9D0B-F931140CAAA3}"/>
              </a:ext>
            </a:extLst>
          </p:cNvPr>
          <p:cNvSpPr/>
          <p:nvPr/>
        </p:nvSpPr>
        <p:spPr>
          <a:xfrm>
            <a:off x="6816080" y="2277996"/>
            <a:ext cx="1872206" cy="9216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宋体" panose="02010600030101010101" pitchFamily="2" charset="-122"/>
                <a:ea typeface="宋体" panose="02010600030101010101" pitchFamily="2" charset="-122"/>
              </a:rPr>
              <a:t>Nginx</a:t>
            </a:r>
          </a:p>
          <a:p>
            <a:pPr algn="ctr"/>
            <a:r>
              <a:rPr lang="zh-CN" altLang="en-US" dirty="0">
                <a:solidFill>
                  <a:schemeClr val="tx1"/>
                </a:solidFill>
                <a:latin typeface="宋体" panose="02010600030101010101" pitchFamily="2" charset="-122"/>
                <a:ea typeface="宋体" panose="02010600030101010101" pitchFamily="2" charset="-122"/>
              </a:rPr>
              <a:t>（前端）</a:t>
            </a:r>
            <a:endParaRPr lang="en-US" altLang="zh-CN" dirty="0">
              <a:solidFill>
                <a:schemeClr val="tx1"/>
              </a:solidFill>
              <a:latin typeface="宋体" panose="02010600030101010101" pitchFamily="2" charset="-122"/>
              <a:ea typeface="宋体" panose="02010600030101010101" pitchFamily="2" charset="-122"/>
            </a:endParaRPr>
          </a:p>
        </p:txBody>
      </p:sp>
      <p:sp>
        <p:nvSpPr>
          <p:cNvPr id="22" name="矩形: 圆角 21">
            <a:extLst>
              <a:ext uri="{FF2B5EF4-FFF2-40B4-BE49-F238E27FC236}">
                <a16:creationId xmlns:a16="http://schemas.microsoft.com/office/drawing/2014/main" id="{B67AFCFE-10BB-41F2-AEE4-0A5C1131C248}"/>
              </a:ext>
            </a:extLst>
          </p:cNvPr>
          <p:cNvSpPr/>
          <p:nvPr/>
        </p:nvSpPr>
        <p:spPr>
          <a:xfrm>
            <a:off x="10056036" y="3645024"/>
            <a:ext cx="1440564"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宋体" panose="02010600030101010101" pitchFamily="2" charset="-122"/>
                <a:ea typeface="宋体" panose="02010600030101010101" pitchFamily="2" charset="-122"/>
              </a:rPr>
              <a:t>MySQL</a:t>
            </a:r>
            <a:endParaRPr lang="zh-CN" altLang="en-US" dirty="0">
              <a:solidFill>
                <a:schemeClr val="tx1"/>
              </a:solidFill>
              <a:latin typeface="宋体" panose="02010600030101010101" pitchFamily="2" charset="-122"/>
              <a:ea typeface="宋体" panose="02010600030101010101" pitchFamily="2" charset="-122"/>
            </a:endParaRPr>
          </a:p>
        </p:txBody>
      </p:sp>
      <p:sp>
        <p:nvSpPr>
          <p:cNvPr id="23" name="矩形: 圆角 22">
            <a:extLst>
              <a:ext uri="{FF2B5EF4-FFF2-40B4-BE49-F238E27FC236}">
                <a16:creationId xmlns:a16="http://schemas.microsoft.com/office/drawing/2014/main" id="{3346B153-3CF0-4F71-AC74-5C2893CBA2C3}"/>
              </a:ext>
            </a:extLst>
          </p:cNvPr>
          <p:cNvSpPr/>
          <p:nvPr/>
        </p:nvSpPr>
        <p:spPr>
          <a:xfrm>
            <a:off x="6816079" y="3731478"/>
            <a:ext cx="1872207" cy="9216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宋体" panose="02010600030101010101" pitchFamily="2" charset="-122"/>
                <a:ea typeface="宋体" panose="02010600030101010101" pitchFamily="2" charset="-122"/>
              </a:rPr>
              <a:t>jar</a:t>
            </a:r>
            <a:r>
              <a:rPr lang="zh-CN" altLang="en-US" dirty="0">
                <a:solidFill>
                  <a:schemeClr val="tx1"/>
                </a:solidFill>
                <a:latin typeface="宋体" panose="02010600030101010101" pitchFamily="2" charset="-122"/>
                <a:ea typeface="宋体" panose="02010600030101010101" pitchFamily="2" charset="-122"/>
              </a:rPr>
              <a:t>包</a:t>
            </a:r>
            <a:endParaRPr lang="en-US" altLang="zh-CN" dirty="0">
              <a:solidFill>
                <a:schemeClr val="tx1"/>
              </a:solidFill>
              <a:latin typeface="宋体" panose="02010600030101010101" pitchFamily="2" charset="-122"/>
              <a:ea typeface="宋体" panose="02010600030101010101" pitchFamily="2" charset="-122"/>
            </a:endParaRPr>
          </a:p>
          <a:p>
            <a:pPr algn="ctr"/>
            <a:r>
              <a:rPr lang="zh-CN" altLang="en-US" dirty="0">
                <a:solidFill>
                  <a:schemeClr val="tx1"/>
                </a:solidFill>
                <a:latin typeface="宋体" panose="02010600030101010101" pitchFamily="2" charset="-122"/>
                <a:ea typeface="宋体" panose="02010600030101010101" pitchFamily="2" charset="-122"/>
              </a:rPr>
              <a:t>（后端）</a:t>
            </a:r>
          </a:p>
        </p:txBody>
      </p:sp>
      <p:sp>
        <p:nvSpPr>
          <p:cNvPr id="24" name="矩形: 圆角 23">
            <a:extLst>
              <a:ext uri="{FF2B5EF4-FFF2-40B4-BE49-F238E27FC236}">
                <a16:creationId xmlns:a16="http://schemas.microsoft.com/office/drawing/2014/main" id="{FD65E5D7-C4EC-40D0-9CD2-D1EFE5E23E5D}"/>
              </a:ext>
            </a:extLst>
          </p:cNvPr>
          <p:cNvSpPr/>
          <p:nvPr/>
        </p:nvSpPr>
        <p:spPr>
          <a:xfrm>
            <a:off x="6528048" y="1988840"/>
            <a:ext cx="5256584" cy="34877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宋体" panose="02010600030101010101" pitchFamily="2" charset="-122"/>
              <a:ea typeface="宋体" panose="02010600030101010101" pitchFamily="2" charset="-122"/>
            </a:endParaRPr>
          </a:p>
        </p:txBody>
      </p:sp>
      <p:sp>
        <p:nvSpPr>
          <p:cNvPr id="25" name="矩形 24">
            <a:extLst>
              <a:ext uri="{FF2B5EF4-FFF2-40B4-BE49-F238E27FC236}">
                <a16:creationId xmlns:a16="http://schemas.microsoft.com/office/drawing/2014/main" id="{9880CF67-4853-4720-80B2-5D61FE53296D}"/>
              </a:ext>
            </a:extLst>
          </p:cNvPr>
          <p:cNvSpPr/>
          <p:nvPr/>
        </p:nvSpPr>
        <p:spPr>
          <a:xfrm>
            <a:off x="8865047" y="5091383"/>
            <a:ext cx="995272" cy="369332"/>
          </a:xfrm>
          <a:prstGeom prst="rect">
            <a:avLst/>
          </a:prstGeom>
        </p:spPr>
        <p:txBody>
          <a:bodyPr wrap="none">
            <a:spAutoFit/>
          </a:bodyPr>
          <a:lstStyle/>
          <a:p>
            <a:r>
              <a:rPr lang="en-US" altLang="zh-CN" dirty="0">
                <a:latin typeface="宋体" panose="02010600030101010101" pitchFamily="2" charset="-122"/>
                <a:ea typeface="宋体" panose="02010600030101010101" pitchFamily="2" charset="-122"/>
              </a:rPr>
              <a:t>CentOS7</a:t>
            </a:r>
            <a:endParaRPr lang="zh-CN" altLang="en-US" dirty="0">
              <a:latin typeface="宋体" panose="02010600030101010101" pitchFamily="2" charset="-122"/>
              <a:ea typeface="宋体" panose="02010600030101010101" pitchFamily="2" charset="-122"/>
            </a:endParaRPr>
          </a:p>
        </p:txBody>
      </p:sp>
      <p:cxnSp>
        <p:nvCxnSpPr>
          <p:cNvPr id="26" name="直接箭头连接符 25">
            <a:extLst>
              <a:ext uri="{FF2B5EF4-FFF2-40B4-BE49-F238E27FC236}">
                <a16:creationId xmlns:a16="http://schemas.microsoft.com/office/drawing/2014/main" id="{CD7A343D-794F-4DFC-ACEB-91060A74EC34}"/>
              </a:ext>
            </a:extLst>
          </p:cNvPr>
          <p:cNvCxnSpPr>
            <a:cxnSpLocks/>
          </p:cNvCxnSpPr>
          <p:nvPr/>
        </p:nvCxnSpPr>
        <p:spPr>
          <a:xfrm>
            <a:off x="8702450" y="4261329"/>
            <a:ext cx="13535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6600C3E4-37E7-41D9-8CE8-69CA55F2C885}"/>
              </a:ext>
            </a:extLst>
          </p:cNvPr>
          <p:cNvSpPr/>
          <p:nvPr/>
        </p:nvSpPr>
        <p:spPr>
          <a:xfrm>
            <a:off x="8669506" y="4313934"/>
            <a:ext cx="1454244" cy="369332"/>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rPr>
              <a:t>读</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写数据库</a:t>
            </a:r>
          </a:p>
        </p:txBody>
      </p:sp>
      <p:cxnSp>
        <p:nvCxnSpPr>
          <p:cNvPr id="28" name="直接箭头连接符 27">
            <a:extLst>
              <a:ext uri="{FF2B5EF4-FFF2-40B4-BE49-F238E27FC236}">
                <a16:creationId xmlns:a16="http://schemas.microsoft.com/office/drawing/2014/main" id="{AAE7F153-7646-4E39-85A4-BF6029C8E162}"/>
              </a:ext>
            </a:extLst>
          </p:cNvPr>
          <p:cNvCxnSpPr>
            <a:cxnSpLocks/>
            <a:stCxn id="21" idx="2"/>
            <a:endCxn id="23" idx="0"/>
          </p:cNvCxnSpPr>
          <p:nvPr/>
        </p:nvCxnSpPr>
        <p:spPr>
          <a:xfrm>
            <a:off x="7752183" y="3199654"/>
            <a:ext cx="0" cy="5318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26438BC7-AAA3-47EE-8AE5-AC2B1B546D92}"/>
              </a:ext>
            </a:extLst>
          </p:cNvPr>
          <p:cNvSpPr/>
          <p:nvPr/>
        </p:nvSpPr>
        <p:spPr>
          <a:xfrm>
            <a:off x="7759492" y="3268433"/>
            <a:ext cx="646331" cy="369332"/>
          </a:xfrm>
          <a:prstGeom prst="rect">
            <a:avLst/>
          </a:prstGeom>
        </p:spPr>
        <p:txBody>
          <a:bodyPr wrap="none">
            <a:spAutoFit/>
          </a:bodyPr>
          <a:lstStyle/>
          <a:p>
            <a:r>
              <a:rPr lang="zh-CN" altLang="en-US" dirty="0">
                <a:latin typeface="宋体" panose="02010600030101010101" pitchFamily="2" charset="-122"/>
                <a:ea typeface="宋体" panose="02010600030101010101" pitchFamily="2" charset="-122"/>
              </a:rPr>
              <a:t>接口</a:t>
            </a:r>
          </a:p>
        </p:txBody>
      </p:sp>
      <p:sp>
        <p:nvSpPr>
          <p:cNvPr id="33" name="矩形: 圆角 32">
            <a:extLst>
              <a:ext uri="{FF2B5EF4-FFF2-40B4-BE49-F238E27FC236}">
                <a16:creationId xmlns:a16="http://schemas.microsoft.com/office/drawing/2014/main" id="{2032E186-D41F-462E-802F-1F0159892B1B}"/>
              </a:ext>
            </a:extLst>
          </p:cNvPr>
          <p:cNvSpPr/>
          <p:nvPr/>
        </p:nvSpPr>
        <p:spPr>
          <a:xfrm>
            <a:off x="6816078" y="4780975"/>
            <a:ext cx="1886372" cy="4950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宋体" panose="02010600030101010101" pitchFamily="2" charset="-122"/>
                <a:ea typeface="宋体" panose="02010600030101010101" pitchFamily="2" charset="-122"/>
              </a:rPr>
              <a:t>JDK</a:t>
            </a:r>
            <a:endParaRPr lang="zh-CN" altLang="en-US" dirty="0">
              <a:solidFill>
                <a:schemeClr val="tx1"/>
              </a:solidFill>
              <a:latin typeface="宋体" panose="02010600030101010101" pitchFamily="2" charset="-122"/>
              <a:ea typeface="宋体" panose="02010600030101010101" pitchFamily="2" charset="-122"/>
            </a:endParaRPr>
          </a:p>
        </p:txBody>
      </p:sp>
      <p:sp>
        <p:nvSpPr>
          <p:cNvPr id="14" name="矩形: 圆角 13">
            <a:extLst>
              <a:ext uri="{FF2B5EF4-FFF2-40B4-BE49-F238E27FC236}">
                <a16:creationId xmlns:a16="http://schemas.microsoft.com/office/drawing/2014/main" id="{D0FE1583-5145-4354-9988-702479D5586A}"/>
              </a:ext>
            </a:extLst>
          </p:cNvPr>
          <p:cNvSpPr/>
          <p:nvPr/>
        </p:nvSpPr>
        <p:spPr>
          <a:xfrm>
            <a:off x="10076981" y="2401263"/>
            <a:ext cx="1440564"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宋体" panose="02010600030101010101" pitchFamily="2" charset="-122"/>
                <a:ea typeface="宋体" panose="02010600030101010101" pitchFamily="2" charset="-122"/>
              </a:rPr>
              <a:t>Redis</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5" name="直接箭头连接符 14">
            <a:extLst>
              <a:ext uri="{FF2B5EF4-FFF2-40B4-BE49-F238E27FC236}">
                <a16:creationId xmlns:a16="http://schemas.microsoft.com/office/drawing/2014/main" id="{8D388EE1-0A22-478E-8D24-64FAE2467CB6}"/>
              </a:ext>
            </a:extLst>
          </p:cNvPr>
          <p:cNvCxnSpPr>
            <a:cxnSpLocks/>
            <a:stCxn id="23" idx="3"/>
          </p:cNvCxnSpPr>
          <p:nvPr/>
        </p:nvCxnSpPr>
        <p:spPr>
          <a:xfrm flipV="1">
            <a:off x="8688286" y="2905319"/>
            <a:ext cx="1388695" cy="1286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336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测试环境的升级</a:t>
            </a:r>
          </a:p>
        </p:txBody>
      </p:sp>
      <p:sp>
        <p:nvSpPr>
          <p:cNvPr id="7" name="TextBox 6"/>
          <p:cNvSpPr txBox="1"/>
          <p:nvPr/>
        </p:nvSpPr>
        <p:spPr>
          <a:xfrm>
            <a:off x="263352" y="1052736"/>
            <a:ext cx="11593288" cy="2677656"/>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当测试人员提交</a:t>
            </a:r>
            <a:r>
              <a:rPr lang="en-US" altLang="zh-CN" sz="2800" dirty="0">
                <a:latin typeface="宋体" panose="02010600030101010101" pitchFamily="2" charset="-122"/>
                <a:ea typeface="宋体" panose="02010600030101010101" pitchFamily="2" charset="-122"/>
              </a:rPr>
              <a:t>Bug</a:t>
            </a:r>
            <a:r>
              <a:rPr lang="zh-CN" altLang="en-US" sz="2800" dirty="0">
                <a:latin typeface="宋体" panose="02010600030101010101" pitchFamily="2" charset="-122"/>
                <a:ea typeface="宋体" panose="02010600030101010101" pitchFamily="2" charset="-122"/>
              </a:rPr>
              <a:t>后，开发就需要修复，修复完之后开发会提供更新后的包或者补丁，测试人员在测试环境上安装新提供的包进行回归测试。</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zh-CN" altLang="en-US" sz="2800" dirty="0">
              <a:latin typeface="宋体" panose="02010600030101010101" pitchFamily="2" charset="-122"/>
              <a:ea typeface="宋体" panose="02010600030101010101" pitchFamily="2" charset="-122"/>
            </a:endParaRPr>
          </a:p>
        </p:txBody>
      </p:sp>
      <p:grpSp>
        <p:nvGrpSpPr>
          <p:cNvPr id="67" name="组合 66">
            <a:extLst>
              <a:ext uri="{FF2B5EF4-FFF2-40B4-BE49-F238E27FC236}">
                <a16:creationId xmlns:a16="http://schemas.microsoft.com/office/drawing/2014/main" id="{A66F7A16-62A0-4AC9-9999-1976DA847C6E}"/>
              </a:ext>
            </a:extLst>
          </p:cNvPr>
          <p:cNvGrpSpPr/>
          <p:nvPr/>
        </p:nvGrpSpPr>
        <p:grpSpPr>
          <a:xfrm>
            <a:off x="960139" y="2175247"/>
            <a:ext cx="10968509" cy="3990057"/>
            <a:chOff x="960139" y="2175247"/>
            <a:chExt cx="10968509" cy="3990057"/>
          </a:xfrm>
        </p:grpSpPr>
        <p:sp>
          <p:nvSpPr>
            <p:cNvPr id="3" name="矩形: 圆角 2">
              <a:extLst>
                <a:ext uri="{FF2B5EF4-FFF2-40B4-BE49-F238E27FC236}">
                  <a16:creationId xmlns:a16="http://schemas.microsoft.com/office/drawing/2014/main" id="{27AB0A02-7F2E-4A6F-864D-B88E914595ED}"/>
                </a:ext>
              </a:extLst>
            </p:cNvPr>
            <p:cNvSpPr/>
            <p:nvPr/>
          </p:nvSpPr>
          <p:spPr>
            <a:xfrm>
              <a:off x="980052" y="3035320"/>
              <a:ext cx="1224136" cy="114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开发提测</a:t>
              </a:r>
            </a:p>
          </p:txBody>
        </p:sp>
        <p:sp>
          <p:nvSpPr>
            <p:cNvPr id="20" name="矩形: 圆角 19">
              <a:extLst>
                <a:ext uri="{FF2B5EF4-FFF2-40B4-BE49-F238E27FC236}">
                  <a16:creationId xmlns:a16="http://schemas.microsoft.com/office/drawing/2014/main" id="{5682BBB8-58ED-4F9C-8B22-AE92F8F9D195}"/>
                </a:ext>
              </a:extLst>
            </p:cNvPr>
            <p:cNvSpPr/>
            <p:nvPr/>
          </p:nvSpPr>
          <p:spPr>
            <a:xfrm>
              <a:off x="4444954" y="3025980"/>
              <a:ext cx="1224136" cy="114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安装在测试环境</a:t>
              </a:r>
            </a:p>
          </p:txBody>
        </p:sp>
        <p:sp>
          <p:nvSpPr>
            <p:cNvPr id="21" name="矩形: 圆角 20">
              <a:extLst>
                <a:ext uri="{FF2B5EF4-FFF2-40B4-BE49-F238E27FC236}">
                  <a16:creationId xmlns:a16="http://schemas.microsoft.com/office/drawing/2014/main" id="{FD851485-609A-4076-AFE1-C6A5890CFAA0}"/>
                </a:ext>
              </a:extLst>
            </p:cNvPr>
            <p:cNvSpPr/>
            <p:nvPr/>
          </p:nvSpPr>
          <p:spPr>
            <a:xfrm>
              <a:off x="6529806" y="3025980"/>
              <a:ext cx="1224136" cy="114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测试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回归测试</a:t>
              </a:r>
            </a:p>
          </p:txBody>
        </p:sp>
        <p:sp>
          <p:nvSpPr>
            <p:cNvPr id="22" name="矩形: 圆角 21">
              <a:extLst>
                <a:ext uri="{FF2B5EF4-FFF2-40B4-BE49-F238E27FC236}">
                  <a16:creationId xmlns:a16="http://schemas.microsoft.com/office/drawing/2014/main" id="{462379CE-9FC3-4990-8413-ED806A260BD9}"/>
                </a:ext>
              </a:extLst>
            </p:cNvPr>
            <p:cNvSpPr/>
            <p:nvPr/>
          </p:nvSpPr>
          <p:spPr>
            <a:xfrm>
              <a:off x="8616280" y="3025981"/>
              <a:ext cx="1224136" cy="114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测试提</a:t>
              </a:r>
              <a:r>
                <a:rPr lang="en-US" altLang="zh-CN" dirty="0">
                  <a:latin typeface="宋体" panose="02010600030101010101" pitchFamily="2" charset="-122"/>
                  <a:ea typeface="宋体" panose="02010600030101010101" pitchFamily="2" charset="-122"/>
                </a:rPr>
                <a:t>Bug</a:t>
              </a:r>
              <a:endParaRPr lang="zh-CN" altLang="en-US" dirty="0">
                <a:latin typeface="宋体" panose="02010600030101010101" pitchFamily="2" charset="-122"/>
                <a:ea typeface="宋体" panose="02010600030101010101" pitchFamily="2" charset="-122"/>
              </a:endParaRPr>
            </a:p>
          </p:txBody>
        </p:sp>
        <p:sp>
          <p:nvSpPr>
            <p:cNvPr id="23" name="矩形: 圆角 22">
              <a:extLst>
                <a:ext uri="{FF2B5EF4-FFF2-40B4-BE49-F238E27FC236}">
                  <a16:creationId xmlns:a16="http://schemas.microsoft.com/office/drawing/2014/main" id="{E264EC72-CDAB-4818-ADF1-1870EEB3A20A}"/>
                </a:ext>
              </a:extLst>
            </p:cNvPr>
            <p:cNvSpPr/>
            <p:nvPr/>
          </p:nvSpPr>
          <p:spPr>
            <a:xfrm>
              <a:off x="960139" y="4804380"/>
              <a:ext cx="1224136" cy="114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开发修复</a:t>
              </a:r>
              <a:r>
                <a:rPr lang="en-US" altLang="zh-CN" dirty="0">
                  <a:latin typeface="宋体" panose="02010600030101010101" pitchFamily="2" charset="-122"/>
                  <a:ea typeface="宋体" panose="02010600030101010101" pitchFamily="2" charset="-122"/>
                </a:rPr>
                <a:t>Bug</a:t>
              </a:r>
              <a:endParaRPr lang="zh-CN" altLang="en-US" dirty="0">
                <a:latin typeface="宋体" panose="02010600030101010101" pitchFamily="2" charset="-122"/>
                <a:ea typeface="宋体" panose="02010600030101010101" pitchFamily="2" charset="-122"/>
              </a:endParaRPr>
            </a:p>
          </p:txBody>
        </p:sp>
        <p:sp>
          <p:nvSpPr>
            <p:cNvPr id="24" name="矩形: 圆角 23">
              <a:extLst>
                <a:ext uri="{FF2B5EF4-FFF2-40B4-BE49-F238E27FC236}">
                  <a16:creationId xmlns:a16="http://schemas.microsoft.com/office/drawing/2014/main" id="{1416AD1E-AD64-4A76-9AB4-666A38F01E12}"/>
                </a:ext>
              </a:extLst>
            </p:cNvPr>
            <p:cNvSpPr/>
            <p:nvPr/>
          </p:nvSpPr>
          <p:spPr>
            <a:xfrm>
              <a:off x="3215104" y="4804380"/>
              <a:ext cx="1224136" cy="114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开发再次发版或者补丁</a:t>
              </a:r>
            </a:p>
          </p:txBody>
        </p:sp>
        <p:cxnSp>
          <p:nvCxnSpPr>
            <p:cNvPr id="29" name="连接符: 肘形 28">
              <a:extLst>
                <a:ext uri="{FF2B5EF4-FFF2-40B4-BE49-F238E27FC236}">
                  <a16:creationId xmlns:a16="http://schemas.microsoft.com/office/drawing/2014/main" id="{11C3DDD1-ABBB-4658-BF00-22FD04062A58}"/>
                </a:ext>
              </a:extLst>
            </p:cNvPr>
            <p:cNvCxnSpPr>
              <a:cxnSpLocks/>
              <a:stCxn id="22" idx="2"/>
              <a:endCxn id="23" idx="2"/>
            </p:cNvCxnSpPr>
            <p:nvPr/>
          </p:nvCxnSpPr>
          <p:spPr>
            <a:xfrm rot="5400000">
              <a:off x="4511079" y="1230367"/>
              <a:ext cx="1778399" cy="7656141"/>
            </a:xfrm>
            <a:prstGeom prst="bentConnector3">
              <a:avLst>
                <a:gd name="adj1" fmla="val 112854"/>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CFBF03C0-07E8-4F45-A0D8-2029ED20631F}"/>
                </a:ext>
              </a:extLst>
            </p:cNvPr>
            <p:cNvCxnSpPr>
              <a:cxnSpLocks/>
              <a:stCxn id="3" idx="3"/>
            </p:cNvCxnSpPr>
            <p:nvPr/>
          </p:nvCxnSpPr>
          <p:spPr>
            <a:xfrm>
              <a:off x="2204188" y="3606949"/>
              <a:ext cx="223505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896105EC-717C-43A0-9A8F-9CF7EC38ED93}"/>
                </a:ext>
              </a:extLst>
            </p:cNvPr>
            <p:cNvCxnSpPr>
              <a:cxnSpLocks/>
              <a:endCxn id="21" idx="1"/>
            </p:cNvCxnSpPr>
            <p:nvPr/>
          </p:nvCxnSpPr>
          <p:spPr>
            <a:xfrm flipV="1">
              <a:off x="5669090" y="3597609"/>
              <a:ext cx="860716" cy="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D945FACE-28C5-45B1-A90B-211E0FE84243}"/>
                </a:ext>
              </a:extLst>
            </p:cNvPr>
            <p:cNvCxnSpPr>
              <a:cxnSpLocks/>
              <a:stCxn id="21" idx="3"/>
              <a:endCxn id="22" idx="1"/>
            </p:cNvCxnSpPr>
            <p:nvPr/>
          </p:nvCxnSpPr>
          <p:spPr>
            <a:xfrm>
              <a:off x="7753942" y="3597609"/>
              <a:ext cx="86233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DD347A29-7CF5-4E8D-94B0-22B5D8644583}"/>
                </a:ext>
              </a:extLst>
            </p:cNvPr>
            <p:cNvCxnSpPr>
              <a:cxnSpLocks/>
              <a:endCxn id="24" idx="1"/>
            </p:cNvCxnSpPr>
            <p:nvPr/>
          </p:nvCxnSpPr>
          <p:spPr>
            <a:xfrm>
              <a:off x="2204188" y="5376009"/>
              <a:ext cx="101091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肘形 51">
              <a:extLst>
                <a:ext uri="{FF2B5EF4-FFF2-40B4-BE49-F238E27FC236}">
                  <a16:creationId xmlns:a16="http://schemas.microsoft.com/office/drawing/2014/main" id="{57C296A9-E007-4D9F-8F90-B7EFFCA84A97}"/>
                </a:ext>
              </a:extLst>
            </p:cNvPr>
            <p:cNvCxnSpPr>
              <a:stCxn id="24" idx="3"/>
              <a:endCxn id="20" idx="2"/>
            </p:cNvCxnSpPr>
            <p:nvPr/>
          </p:nvCxnSpPr>
          <p:spPr>
            <a:xfrm flipV="1">
              <a:off x="4439240" y="4169237"/>
              <a:ext cx="617782" cy="120677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圆角 55">
              <a:extLst>
                <a:ext uri="{FF2B5EF4-FFF2-40B4-BE49-F238E27FC236}">
                  <a16:creationId xmlns:a16="http://schemas.microsoft.com/office/drawing/2014/main" id="{0C33EE95-BC30-4660-8D24-226F56CC7F29}"/>
                </a:ext>
              </a:extLst>
            </p:cNvPr>
            <p:cNvSpPr/>
            <p:nvPr/>
          </p:nvSpPr>
          <p:spPr>
            <a:xfrm>
              <a:off x="10704512" y="3000828"/>
              <a:ext cx="1224136" cy="114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宋体" panose="02010600030101010101" pitchFamily="2" charset="-122"/>
                  <a:ea typeface="宋体" panose="02010600030101010101" pitchFamily="2" charset="-122"/>
                </a:rPr>
                <a:t>UAT</a:t>
              </a:r>
              <a:r>
                <a:rPr lang="zh-CN" altLang="en-US" dirty="0">
                  <a:latin typeface="宋体" panose="02010600030101010101" pitchFamily="2" charset="-122"/>
                  <a:ea typeface="宋体" panose="02010600030101010101" pitchFamily="2" charset="-122"/>
                </a:rPr>
                <a:t>环境验收</a:t>
              </a:r>
            </a:p>
          </p:txBody>
        </p:sp>
        <p:cxnSp>
          <p:nvCxnSpPr>
            <p:cNvPr id="58" name="连接符: 肘形 57">
              <a:extLst>
                <a:ext uri="{FF2B5EF4-FFF2-40B4-BE49-F238E27FC236}">
                  <a16:creationId xmlns:a16="http://schemas.microsoft.com/office/drawing/2014/main" id="{9977328D-A39C-47EE-98E3-6E5055A1813A}"/>
                </a:ext>
              </a:extLst>
            </p:cNvPr>
            <p:cNvCxnSpPr>
              <a:stCxn id="21" idx="0"/>
              <a:endCxn id="56" idx="0"/>
            </p:cNvCxnSpPr>
            <p:nvPr/>
          </p:nvCxnSpPr>
          <p:spPr>
            <a:xfrm rot="5400000" flipH="1" flipV="1">
              <a:off x="9216651" y="926051"/>
              <a:ext cx="25152" cy="4174706"/>
            </a:xfrm>
            <a:prstGeom prst="bentConnector3">
              <a:avLst>
                <a:gd name="adj1" fmla="val 1766269"/>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B65199F9-207E-4411-A56E-C75C299161AB}"/>
                </a:ext>
              </a:extLst>
            </p:cNvPr>
            <p:cNvSpPr/>
            <p:nvPr/>
          </p:nvSpPr>
          <p:spPr>
            <a:xfrm>
              <a:off x="2920888" y="3101663"/>
              <a:ext cx="340158" cy="461665"/>
            </a:xfrm>
            <a:prstGeom prst="rect">
              <a:avLst/>
            </a:prstGeom>
          </p:spPr>
          <p:txBody>
            <a:bodyPr wrap="none">
              <a:spAutoFit/>
            </a:bodyPr>
            <a:lstStyle/>
            <a:p>
              <a:r>
                <a:rPr lang="en-US" altLang="zh-CN" sz="2400" dirty="0">
                  <a:latin typeface="宋体" panose="02010600030101010101" pitchFamily="2" charset="-122"/>
                  <a:ea typeface="宋体" panose="02010600030101010101" pitchFamily="2" charset="-122"/>
                </a:rPr>
                <a:t>1</a:t>
              </a:r>
              <a:endParaRPr lang="zh-CN" altLang="en-US" sz="2400" dirty="0">
                <a:latin typeface="宋体" panose="02010600030101010101" pitchFamily="2" charset="-122"/>
                <a:ea typeface="宋体" panose="02010600030101010101" pitchFamily="2" charset="-122"/>
              </a:endParaRPr>
            </a:p>
          </p:txBody>
        </p:sp>
        <p:sp>
          <p:nvSpPr>
            <p:cNvPr id="61" name="矩形 60">
              <a:extLst>
                <a:ext uri="{FF2B5EF4-FFF2-40B4-BE49-F238E27FC236}">
                  <a16:creationId xmlns:a16="http://schemas.microsoft.com/office/drawing/2014/main" id="{C8CBE774-A424-4EDC-8D44-C82E8076FFDD}"/>
                </a:ext>
              </a:extLst>
            </p:cNvPr>
            <p:cNvSpPr/>
            <p:nvPr/>
          </p:nvSpPr>
          <p:spPr>
            <a:xfrm>
              <a:off x="5813774" y="3101662"/>
              <a:ext cx="340158" cy="461665"/>
            </a:xfrm>
            <a:prstGeom prst="rect">
              <a:avLst/>
            </a:prstGeom>
          </p:spPr>
          <p:txBody>
            <a:bodyPr wrap="none">
              <a:spAutoFit/>
            </a:bodyPr>
            <a:lstStyle/>
            <a:p>
              <a:r>
                <a:rPr lang="en-US" altLang="zh-CN" sz="2400" dirty="0">
                  <a:latin typeface="宋体" panose="02010600030101010101" pitchFamily="2" charset="-122"/>
                  <a:ea typeface="宋体" panose="02010600030101010101" pitchFamily="2" charset="-122"/>
                </a:rPr>
                <a:t>2</a:t>
              </a:r>
              <a:endParaRPr lang="zh-CN" altLang="en-US" sz="2400" dirty="0">
                <a:latin typeface="宋体" panose="02010600030101010101" pitchFamily="2" charset="-122"/>
                <a:ea typeface="宋体" panose="02010600030101010101" pitchFamily="2" charset="-122"/>
              </a:endParaRPr>
            </a:p>
          </p:txBody>
        </p:sp>
        <p:sp>
          <p:nvSpPr>
            <p:cNvPr id="62" name="矩形 61">
              <a:extLst>
                <a:ext uri="{FF2B5EF4-FFF2-40B4-BE49-F238E27FC236}">
                  <a16:creationId xmlns:a16="http://schemas.microsoft.com/office/drawing/2014/main" id="{761FCBA0-5951-493F-949A-0A45564C4DF4}"/>
                </a:ext>
              </a:extLst>
            </p:cNvPr>
            <p:cNvSpPr/>
            <p:nvPr/>
          </p:nvSpPr>
          <p:spPr>
            <a:xfrm>
              <a:off x="7977531" y="3123367"/>
              <a:ext cx="340158" cy="461665"/>
            </a:xfrm>
            <a:prstGeom prst="rect">
              <a:avLst/>
            </a:prstGeom>
          </p:spPr>
          <p:txBody>
            <a:bodyPr wrap="square">
              <a:spAutoFit/>
            </a:bodyPr>
            <a:lstStyle/>
            <a:p>
              <a:r>
                <a:rPr lang="en-US" altLang="zh-CN" sz="2400" dirty="0">
                  <a:latin typeface="宋体" panose="02010600030101010101" pitchFamily="2" charset="-122"/>
                  <a:ea typeface="宋体" panose="02010600030101010101" pitchFamily="2" charset="-122"/>
                </a:rPr>
                <a:t>3</a:t>
              </a:r>
              <a:endParaRPr lang="zh-CN" altLang="en-US" sz="2400" dirty="0">
                <a:latin typeface="宋体" panose="02010600030101010101" pitchFamily="2" charset="-122"/>
                <a:ea typeface="宋体" panose="02010600030101010101" pitchFamily="2" charset="-122"/>
              </a:endParaRPr>
            </a:p>
          </p:txBody>
        </p:sp>
        <p:sp>
          <p:nvSpPr>
            <p:cNvPr id="63" name="矩形 62">
              <a:extLst>
                <a:ext uri="{FF2B5EF4-FFF2-40B4-BE49-F238E27FC236}">
                  <a16:creationId xmlns:a16="http://schemas.microsoft.com/office/drawing/2014/main" id="{52759347-0F6B-41A3-A3F3-001FD1EC2E49}"/>
                </a:ext>
              </a:extLst>
            </p:cNvPr>
            <p:cNvSpPr/>
            <p:nvPr/>
          </p:nvSpPr>
          <p:spPr>
            <a:xfrm>
              <a:off x="5849778" y="5703639"/>
              <a:ext cx="340158" cy="461665"/>
            </a:xfrm>
            <a:prstGeom prst="rect">
              <a:avLst/>
            </a:prstGeom>
          </p:spPr>
          <p:txBody>
            <a:bodyPr wrap="none">
              <a:spAutoFit/>
            </a:bodyPr>
            <a:lstStyle/>
            <a:p>
              <a:r>
                <a:rPr lang="en-US" altLang="zh-CN" sz="2400" dirty="0">
                  <a:latin typeface="宋体" panose="02010600030101010101" pitchFamily="2" charset="-122"/>
                  <a:ea typeface="宋体" panose="02010600030101010101" pitchFamily="2" charset="-122"/>
                </a:rPr>
                <a:t>4</a:t>
              </a:r>
              <a:endParaRPr lang="zh-CN" altLang="en-US" sz="2400" dirty="0">
                <a:latin typeface="宋体" panose="02010600030101010101" pitchFamily="2" charset="-122"/>
                <a:ea typeface="宋体" panose="02010600030101010101" pitchFamily="2" charset="-122"/>
              </a:endParaRPr>
            </a:p>
          </p:txBody>
        </p:sp>
        <p:sp>
          <p:nvSpPr>
            <p:cNvPr id="64" name="矩形 63">
              <a:extLst>
                <a:ext uri="{FF2B5EF4-FFF2-40B4-BE49-F238E27FC236}">
                  <a16:creationId xmlns:a16="http://schemas.microsoft.com/office/drawing/2014/main" id="{9984B688-B9B9-4A98-BCF5-509275893042}"/>
                </a:ext>
              </a:extLst>
            </p:cNvPr>
            <p:cNvSpPr/>
            <p:nvPr/>
          </p:nvSpPr>
          <p:spPr>
            <a:xfrm>
              <a:off x="2397100" y="4923947"/>
              <a:ext cx="340158" cy="461665"/>
            </a:xfrm>
            <a:prstGeom prst="rect">
              <a:avLst/>
            </a:prstGeom>
          </p:spPr>
          <p:txBody>
            <a:bodyPr wrap="none">
              <a:spAutoFit/>
            </a:bodyPr>
            <a:lstStyle/>
            <a:p>
              <a:r>
                <a:rPr lang="en-US" altLang="zh-CN" sz="2400" dirty="0">
                  <a:latin typeface="宋体" panose="02010600030101010101" pitchFamily="2" charset="-122"/>
                  <a:ea typeface="宋体" panose="02010600030101010101" pitchFamily="2" charset="-122"/>
                </a:rPr>
                <a:t>5</a:t>
              </a:r>
              <a:endParaRPr lang="zh-CN" altLang="en-US" sz="2400" dirty="0">
                <a:latin typeface="宋体" panose="02010600030101010101" pitchFamily="2" charset="-122"/>
                <a:ea typeface="宋体" panose="02010600030101010101" pitchFamily="2" charset="-122"/>
              </a:endParaRPr>
            </a:p>
          </p:txBody>
        </p:sp>
        <p:sp>
          <p:nvSpPr>
            <p:cNvPr id="65" name="矩形 64">
              <a:extLst>
                <a:ext uri="{FF2B5EF4-FFF2-40B4-BE49-F238E27FC236}">
                  <a16:creationId xmlns:a16="http://schemas.microsoft.com/office/drawing/2014/main" id="{60D9B397-156A-4C19-945F-D7FD80D6C595}"/>
                </a:ext>
              </a:extLst>
            </p:cNvPr>
            <p:cNvSpPr/>
            <p:nvPr/>
          </p:nvSpPr>
          <p:spPr>
            <a:xfrm>
              <a:off x="5055760" y="4703335"/>
              <a:ext cx="340158" cy="461665"/>
            </a:xfrm>
            <a:prstGeom prst="rect">
              <a:avLst/>
            </a:prstGeom>
          </p:spPr>
          <p:txBody>
            <a:bodyPr wrap="none">
              <a:spAutoFit/>
            </a:bodyPr>
            <a:lstStyle/>
            <a:p>
              <a:r>
                <a:rPr lang="en-US" altLang="zh-CN" sz="2400" dirty="0">
                  <a:latin typeface="宋体" panose="02010600030101010101" pitchFamily="2" charset="-122"/>
                  <a:ea typeface="宋体" panose="02010600030101010101" pitchFamily="2" charset="-122"/>
                </a:rPr>
                <a:t>6</a:t>
              </a:r>
              <a:endParaRPr lang="zh-CN" altLang="en-US" sz="2400" dirty="0">
                <a:latin typeface="宋体" panose="02010600030101010101" pitchFamily="2" charset="-122"/>
                <a:ea typeface="宋体" panose="02010600030101010101" pitchFamily="2" charset="-122"/>
              </a:endParaRPr>
            </a:p>
          </p:txBody>
        </p:sp>
        <p:sp>
          <p:nvSpPr>
            <p:cNvPr id="66" name="矩形 65">
              <a:extLst>
                <a:ext uri="{FF2B5EF4-FFF2-40B4-BE49-F238E27FC236}">
                  <a16:creationId xmlns:a16="http://schemas.microsoft.com/office/drawing/2014/main" id="{6CED35FC-D0F8-4339-B477-C4FB6EF119E5}"/>
                </a:ext>
              </a:extLst>
            </p:cNvPr>
            <p:cNvSpPr/>
            <p:nvPr/>
          </p:nvSpPr>
          <p:spPr>
            <a:xfrm>
              <a:off x="8996202" y="2175247"/>
              <a:ext cx="340158" cy="461665"/>
            </a:xfrm>
            <a:prstGeom prst="rect">
              <a:avLst/>
            </a:prstGeom>
          </p:spPr>
          <p:txBody>
            <a:bodyPr wrap="none">
              <a:spAutoFit/>
            </a:bodyPr>
            <a:lstStyle/>
            <a:p>
              <a:r>
                <a:rPr lang="en-US" altLang="zh-CN" sz="2400" dirty="0">
                  <a:latin typeface="宋体" panose="02010600030101010101" pitchFamily="2" charset="-122"/>
                  <a:ea typeface="宋体" panose="02010600030101010101" pitchFamily="2" charset="-122"/>
                </a:rPr>
                <a:t>8</a:t>
              </a:r>
              <a:endParaRPr lang="zh-CN" altLang="en-US" sz="2400" dirty="0">
                <a:latin typeface="宋体" panose="02010600030101010101" pitchFamily="2" charset="-122"/>
                <a:ea typeface="宋体" panose="02010600030101010101" pitchFamily="2" charset="-122"/>
              </a:endParaRPr>
            </a:p>
          </p:txBody>
        </p:sp>
      </p:grpSp>
      <p:sp>
        <p:nvSpPr>
          <p:cNvPr id="26" name="矩形 25">
            <a:extLst>
              <a:ext uri="{FF2B5EF4-FFF2-40B4-BE49-F238E27FC236}">
                <a16:creationId xmlns:a16="http://schemas.microsoft.com/office/drawing/2014/main" id="{C5CECEC2-A365-4B50-A157-8BE3BF18E1C0}"/>
              </a:ext>
            </a:extLst>
          </p:cNvPr>
          <p:cNvSpPr/>
          <p:nvPr/>
        </p:nvSpPr>
        <p:spPr>
          <a:xfrm>
            <a:off x="5816993" y="3606948"/>
            <a:ext cx="340158" cy="461665"/>
          </a:xfrm>
          <a:prstGeom prst="rect">
            <a:avLst/>
          </a:prstGeom>
        </p:spPr>
        <p:txBody>
          <a:bodyPr wrap="none">
            <a:spAutoFit/>
          </a:bodyPr>
          <a:lstStyle/>
          <a:p>
            <a:r>
              <a:rPr lang="en-US" altLang="zh-CN" sz="2400" dirty="0">
                <a:latin typeface="宋体" panose="02010600030101010101" pitchFamily="2" charset="-122"/>
                <a:ea typeface="宋体" panose="02010600030101010101" pitchFamily="2" charset="-122"/>
              </a:rPr>
              <a:t>7</a:t>
            </a:r>
            <a:endParaRPr lang="zh-CN" altLang="en-US" sz="2400" dirty="0">
              <a:latin typeface="宋体" panose="02010600030101010101" pitchFamily="2" charset="-122"/>
              <a:ea typeface="宋体" panose="02010600030101010101" pitchFamily="2" charset="-122"/>
            </a:endParaRPr>
          </a:p>
        </p:txBody>
      </p:sp>
      <p:sp>
        <p:nvSpPr>
          <p:cNvPr id="27" name="矩形: 圆角 26">
            <a:extLst>
              <a:ext uri="{FF2B5EF4-FFF2-40B4-BE49-F238E27FC236}">
                <a16:creationId xmlns:a16="http://schemas.microsoft.com/office/drawing/2014/main" id="{9CA6544E-B3F8-48B6-B1F1-42EB219552FB}"/>
              </a:ext>
            </a:extLst>
          </p:cNvPr>
          <p:cNvSpPr/>
          <p:nvPr/>
        </p:nvSpPr>
        <p:spPr>
          <a:xfrm>
            <a:off x="10686854" y="4772623"/>
            <a:ext cx="1224136" cy="114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上线到生产环境</a:t>
            </a:r>
          </a:p>
        </p:txBody>
      </p:sp>
      <p:cxnSp>
        <p:nvCxnSpPr>
          <p:cNvPr id="28" name="直接箭头连接符 27">
            <a:extLst>
              <a:ext uri="{FF2B5EF4-FFF2-40B4-BE49-F238E27FC236}">
                <a16:creationId xmlns:a16="http://schemas.microsoft.com/office/drawing/2014/main" id="{245F9B88-C94A-41E9-A7A7-66E626DA0A46}"/>
              </a:ext>
            </a:extLst>
          </p:cNvPr>
          <p:cNvCxnSpPr>
            <a:cxnSpLocks/>
            <a:endCxn id="27" idx="0"/>
          </p:cNvCxnSpPr>
          <p:nvPr/>
        </p:nvCxnSpPr>
        <p:spPr>
          <a:xfrm>
            <a:off x="11298922" y="4144085"/>
            <a:ext cx="0" cy="6285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FFFDF2D1-B245-4C3B-BC09-1A381D6109EB}"/>
              </a:ext>
            </a:extLst>
          </p:cNvPr>
          <p:cNvSpPr/>
          <p:nvPr/>
        </p:nvSpPr>
        <p:spPr>
          <a:xfrm>
            <a:off x="11324639" y="4178577"/>
            <a:ext cx="340158" cy="461665"/>
          </a:xfrm>
          <a:prstGeom prst="rect">
            <a:avLst/>
          </a:prstGeom>
        </p:spPr>
        <p:txBody>
          <a:bodyPr wrap="none">
            <a:spAutoFit/>
          </a:bodyPr>
          <a:lstStyle/>
          <a:p>
            <a:r>
              <a:rPr lang="en-US" altLang="zh-CN" sz="2400" dirty="0">
                <a:latin typeface="宋体" panose="02010600030101010101" pitchFamily="2" charset="-122"/>
                <a:ea typeface="宋体" panose="02010600030101010101" pitchFamily="2" charset="-122"/>
              </a:rPr>
              <a:t>9</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1035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测试环境的升级</a:t>
            </a:r>
          </a:p>
        </p:txBody>
      </p:sp>
      <p:sp>
        <p:nvSpPr>
          <p:cNvPr id="7" name="TextBox 6"/>
          <p:cNvSpPr txBox="1"/>
          <p:nvPr/>
        </p:nvSpPr>
        <p:spPr>
          <a:xfrm>
            <a:off x="263352" y="1052736"/>
            <a:ext cx="11593288" cy="2677656"/>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补丁：开发为修复发现的</a:t>
            </a:r>
            <a:r>
              <a:rPr lang="en-US" altLang="zh-CN" sz="2800" dirty="0">
                <a:latin typeface="宋体" panose="02010600030101010101" pitchFamily="2" charset="-122"/>
                <a:ea typeface="宋体" panose="02010600030101010101" pitchFamily="2" charset="-122"/>
              </a:rPr>
              <a:t>Bug</a:t>
            </a:r>
            <a:r>
              <a:rPr lang="zh-CN" altLang="en-US" sz="2800" dirty="0">
                <a:latin typeface="宋体" panose="02010600030101010101" pitchFamily="2" charset="-122"/>
                <a:ea typeface="宋体" panose="02010600030101010101" pitchFamily="2" charset="-122"/>
              </a:rPr>
              <a:t>而发布的包</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程序就是补丁；</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在大型系统开发中，开发人员为解决每一轮测试中发现的</a:t>
            </a:r>
            <a:r>
              <a:rPr lang="en-US" altLang="zh-CN" sz="2800" dirty="0">
                <a:latin typeface="宋体" panose="02010600030101010101" pitchFamily="2" charset="-122"/>
                <a:ea typeface="宋体" panose="02010600030101010101" pitchFamily="2" charset="-122"/>
              </a:rPr>
              <a:t>Bug</a:t>
            </a:r>
            <a:r>
              <a:rPr lang="zh-CN" altLang="en-US" sz="2800" dirty="0">
                <a:latin typeface="宋体" panose="02010600030101010101" pitchFamily="2" charset="-122"/>
                <a:ea typeface="宋体" panose="02010600030101010101" pitchFamily="2" charset="-122"/>
              </a:rPr>
              <a:t>，往往通过发布补丁而不是全量的版本包来实现，用补丁的方式更灵活而且更</a:t>
            </a:r>
            <a:r>
              <a:rPr lang="zh-CN" altLang="en-US" sz="2800">
                <a:latin typeface="宋体" panose="02010600030101010101" pitchFamily="2" charset="-122"/>
                <a:ea typeface="宋体" panose="02010600030101010101" pitchFamily="2" charset="-122"/>
              </a:rPr>
              <a:t>方便安装。</a:t>
            </a:r>
            <a:endParaRPr lang="en-US" altLang="zh-CN" sz="28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a:p>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26848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云服务器和云数据库的使用</a:t>
            </a:r>
          </a:p>
        </p:txBody>
      </p:sp>
      <p:sp>
        <p:nvSpPr>
          <p:cNvPr id="7" name="TextBox 6"/>
          <p:cNvSpPr txBox="1"/>
          <p:nvPr/>
        </p:nvSpPr>
        <p:spPr>
          <a:xfrm>
            <a:off x="173127" y="908720"/>
            <a:ext cx="11593288" cy="2431435"/>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云服务器的使用</a:t>
            </a:r>
            <a:endParaRPr lang="en-US" altLang="zh-CN" sz="28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云服务器在购买后可以直接用</a:t>
            </a:r>
            <a:r>
              <a:rPr lang="en-US" altLang="zh-CN" sz="2400" dirty="0" err="1">
                <a:latin typeface="宋体" panose="02010600030101010101" pitchFamily="2" charset="-122"/>
                <a:ea typeface="宋体" panose="02010600030101010101" pitchFamily="2" charset="-122"/>
              </a:rPr>
              <a:t>ssh</a:t>
            </a:r>
            <a:r>
              <a:rPr lang="zh-CN" altLang="en-US" sz="2400" dirty="0">
                <a:latin typeface="宋体" panose="02010600030101010101" pitchFamily="2" charset="-122"/>
                <a:ea typeface="宋体" panose="02010600030101010101" pitchFamily="2" charset="-122"/>
              </a:rPr>
              <a:t>客户端（</a:t>
            </a:r>
            <a:r>
              <a:rPr lang="en-US" altLang="zh-CN" sz="2400" dirty="0" err="1">
                <a:latin typeface="宋体" panose="02010600030101010101" pitchFamily="2" charset="-122"/>
                <a:ea typeface="宋体" panose="02010600030101010101" pitchFamily="2" charset="-122"/>
              </a:rPr>
              <a:t>Xshell</a:t>
            </a:r>
            <a:r>
              <a:rPr lang="zh-CN" altLang="en-US"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Finalshell</a:t>
            </a:r>
            <a:r>
              <a:rPr lang="zh-CN" altLang="en-US" sz="2400" dirty="0">
                <a:latin typeface="宋体" panose="02010600030101010101" pitchFamily="2" charset="-122"/>
                <a:ea typeface="宋体" panose="02010600030101010101" pitchFamily="2" charset="-122"/>
              </a:rPr>
              <a:t>）登录就可以使用，操作系统在购买的时候直接选择，如果要重装系统也可以在控制台上选择重装就可以了。命令和前面在虚拟机上学习的</a:t>
            </a:r>
            <a:r>
              <a:rPr lang="en-US" altLang="zh-CN" sz="2400" dirty="0">
                <a:latin typeface="宋体" panose="02010600030101010101" pitchFamily="2" charset="-122"/>
                <a:ea typeface="宋体" panose="02010600030101010101" pitchFamily="2" charset="-122"/>
              </a:rPr>
              <a:t>Linux</a:t>
            </a:r>
            <a:r>
              <a:rPr lang="zh-CN" altLang="en-US" sz="2400" dirty="0">
                <a:latin typeface="宋体" panose="02010600030101010101" pitchFamily="2" charset="-122"/>
                <a:ea typeface="宋体" panose="02010600030101010101" pitchFamily="2" charset="-122"/>
              </a:rPr>
              <a:t>命令完全一样，只是需要注意配置云服务器的安全组，放通需要访问的端口。</a:t>
            </a:r>
            <a:endParaRPr lang="en-US" altLang="zh-CN" sz="2400" dirty="0">
              <a:latin typeface="宋体" panose="02010600030101010101" pitchFamily="2" charset="-122"/>
              <a:ea typeface="宋体" panose="02010600030101010101" pitchFamily="2" charset="-122"/>
            </a:endParaRPr>
          </a:p>
          <a:p>
            <a:endParaRPr lang="en-US" altLang="zh-CN" sz="28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28D3ADDA-6B14-4BDF-AF7E-4164B51BE779}"/>
              </a:ext>
            </a:extLst>
          </p:cNvPr>
          <p:cNvPicPr>
            <a:picLocks noChangeAspect="1"/>
          </p:cNvPicPr>
          <p:nvPr/>
        </p:nvPicPr>
        <p:blipFill>
          <a:blip r:embed="rId2"/>
          <a:stretch>
            <a:fillRect/>
          </a:stretch>
        </p:blipFill>
        <p:spPr>
          <a:xfrm>
            <a:off x="2376629" y="3212976"/>
            <a:ext cx="7186283" cy="2941575"/>
          </a:xfrm>
          <a:prstGeom prst="rect">
            <a:avLst/>
          </a:prstGeom>
        </p:spPr>
      </p:pic>
    </p:spTree>
    <p:extLst>
      <p:ext uri="{BB962C8B-B14F-4D97-AF65-F5344CB8AC3E}">
        <p14:creationId xmlns:p14="http://schemas.microsoft.com/office/powerpoint/2010/main" val="1962675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云服务器和云数据库的使用</a:t>
            </a:r>
          </a:p>
        </p:txBody>
      </p:sp>
      <p:sp>
        <p:nvSpPr>
          <p:cNvPr id="7" name="TextBox 6"/>
          <p:cNvSpPr txBox="1"/>
          <p:nvPr/>
        </p:nvSpPr>
        <p:spPr>
          <a:xfrm>
            <a:off x="173127" y="908720"/>
            <a:ext cx="11593288" cy="2000548"/>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云数据库的使用</a:t>
            </a:r>
            <a:endParaRPr lang="en-US" altLang="zh-CN" sz="28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云数据库是指被优化或部署到一个虚拟计算环境中的数据库，可以实现按需付费、按需扩展、高可用性以及存储整合等优势。根据数据库类型一般分为关系型数据库和非关系型数据库（</a:t>
            </a:r>
            <a:r>
              <a:rPr lang="en-US" altLang="zh-CN" sz="2400" dirty="0">
                <a:latin typeface="宋体" panose="02010600030101010101" pitchFamily="2" charset="-122"/>
                <a:ea typeface="宋体" panose="02010600030101010101" pitchFamily="2" charset="-122"/>
              </a:rPr>
              <a:t>NoSQL</a:t>
            </a:r>
            <a:r>
              <a:rPr lang="zh-CN" altLang="en-US" sz="2400" dirty="0">
                <a:latin typeface="宋体" panose="02010600030101010101" pitchFamily="2" charset="-122"/>
                <a:ea typeface="宋体" panose="02010600030101010101" pitchFamily="2" charset="-122"/>
              </a:rPr>
              <a:t>数据库）。在购买云数据库后，直接用数据库客户端登录就可以使用。</a:t>
            </a:r>
            <a:endParaRPr lang="en-US" altLang="zh-CN" sz="28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CF33B2DB-AB44-4288-B903-14C26EE6F0EE}"/>
              </a:ext>
            </a:extLst>
          </p:cNvPr>
          <p:cNvPicPr>
            <a:picLocks noChangeAspect="1"/>
          </p:cNvPicPr>
          <p:nvPr/>
        </p:nvPicPr>
        <p:blipFill>
          <a:blip r:embed="rId2"/>
          <a:stretch>
            <a:fillRect/>
          </a:stretch>
        </p:blipFill>
        <p:spPr>
          <a:xfrm>
            <a:off x="3647728" y="2780928"/>
            <a:ext cx="4244708" cy="3414056"/>
          </a:xfrm>
          <a:prstGeom prst="rect">
            <a:avLst/>
          </a:prstGeom>
        </p:spPr>
      </p:pic>
    </p:spTree>
    <p:extLst>
      <p:ext uri="{BB962C8B-B14F-4D97-AF65-F5344CB8AC3E}">
        <p14:creationId xmlns:p14="http://schemas.microsoft.com/office/powerpoint/2010/main" val="810911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微服务</a:t>
            </a:r>
            <a:r>
              <a:rPr lang="zh-CN" altLang="en-US" sz="4000" dirty="0">
                <a:latin typeface="宋体" panose="02010600030101010101" pitchFamily="2" charset="-122"/>
                <a:ea typeface="宋体" panose="02010600030101010101" pitchFamily="2" charset="-122"/>
              </a:rPr>
              <a:t>（</a:t>
            </a:r>
            <a:r>
              <a:rPr lang="en-US" altLang="zh-CN" sz="4000" dirty="0" err="1">
                <a:latin typeface="宋体" panose="02010600030101010101" pitchFamily="2" charset="-122"/>
                <a:ea typeface="宋体" panose="02010600030101010101" pitchFamily="2" charset="-122"/>
              </a:rPr>
              <a:t>MicroService</a:t>
            </a:r>
            <a:r>
              <a:rPr lang="zh-CN" altLang="en-US" sz="4000"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架构</a:t>
            </a:r>
          </a:p>
        </p:txBody>
      </p:sp>
      <p:sp>
        <p:nvSpPr>
          <p:cNvPr id="7" name="TextBox 6"/>
          <p:cNvSpPr txBox="1"/>
          <p:nvPr/>
        </p:nvSpPr>
        <p:spPr>
          <a:xfrm>
            <a:off x="263352" y="1052736"/>
            <a:ext cx="11593288" cy="3046988"/>
          </a:xfrm>
          <a:prstGeom prst="rect">
            <a:avLst/>
          </a:prstGeom>
          <a:noFill/>
        </p:spPr>
        <p:txBody>
          <a:bodyPr wrap="square" rtlCol="0">
            <a:spAutoFit/>
          </a:bodyPr>
          <a:lstStyle/>
          <a:p>
            <a:pPr marL="457200" indent="-4572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微服务是将模块拆分成一个独立的服务单元通过接口来实现数据的交互。</a:t>
            </a:r>
            <a:endParaRPr lang="en-US" altLang="zh-CN" sz="24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微服务的特点与优势：</a:t>
            </a:r>
          </a:p>
          <a:p>
            <a:pPr marL="971539" lvl="1" indent="-514350">
              <a:buFont typeface="+mj-lt"/>
              <a:buAutoNum type="arabicPeriod"/>
            </a:pPr>
            <a:r>
              <a:rPr lang="zh-CN" altLang="en-US" sz="2400" dirty="0">
                <a:latin typeface="宋体" panose="02010600030101010101" pitchFamily="2" charset="-122"/>
                <a:ea typeface="宋体" panose="02010600030101010101" pitchFamily="2" charset="-122"/>
              </a:rPr>
              <a:t>模块拆分成独立的工程，使用接口通信，降低服务之间的耦合度；</a:t>
            </a:r>
          </a:p>
          <a:p>
            <a:pPr marL="971539" lvl="1" indent="-514350">
              <a:buFont typeface="+mj-lt"/>
              <a:buAutoNum type="arabicPeriod"/>
            </a:pPr>
            <a:r>
              <a:rPr lang="zh-CN" altLang="en-US" sz="2400" dirty="0">
                <a:latin typeface="宋体" panose="02010600030101010101" pitchFamily="2" charset="-122"/>
                <a:ea typeface="宋体" panose="02010600030101010101" pitchFamily="2" charset="-122"/>
              </a:rPr>
              <a:t>把不同的服务拆分成不同的子项目，不同团队负责不同子项目；</a:t>
            </a:r>
          </a:p>
          <a:p>
            <a:pPr marL="971539" lvl="1" indent="-514350">
              <a:buFont typeface="+mj-lt"/>
              <a:buAutoNum type="arabicPeriod"/>
            </a:pPr>
            <a:r>
              <a:rPr lang="zh-CN" altLang="en-US" sz="2400" dirty="0">
                <a:latin typeface="宋体" panose="02010600030101010101" pitchFamily="2" charset="-122"/>
                <a:ea typeface="宋体" panose="02010600030101010101" pitchFamily="2" charset="-122"/>
              </a:rPr>
              <a:t>需要增加功能时只需要增加一个子项目，调用其他系统接口就可以；</a:t>
            </a:r>
          </a:p>
          <a:p>
            <a:pPr marL="971539" lvl="1" indent="-514350">
              <a:buFont typeface="+mj-lt"/>
              <a:buAutoNum type="arabicPeriod"/>
            </a:pPr>
            <a:r>
              <a:rPr lang="zh-CN" altLang="en-US" sz="2400" dirty="0">
                <a:latin typeface="宋体" panose="02010600030101010101" pitchFamily="2" charset="-122"/>
                <a:ea typeface="宋体" panose="02010600030101010101" pitchFamily="2" charset="-122"/>
              </a:rPr>
              <a:t>可以灵活的进行分布式部署。</a:t>
            </a:r>
          </a:p>
          <a:p>
            <a:endParaRPr lang="en-US" altLang="zh-CN"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59BB4EB6-6F1A-49C6-9117-EBE6E82ED5A3}"/>
              </a:ext>
            </a:extLst>
          </p:cNvPr>
          <p:cNvPicPr>
            <a:picLocks noChangeAspect="1"/>
          </p:cNvPicPr>
          <p:nvPr/>
        </p:nvPicPr>
        <p:blipFill>
          <a:blip r:embed="rId2"/>
          <a:stretch>
            <a:fillRect/>
          </a:stretch>
        </p:blipFill>
        <p:spPr>
          <a:xfrm>
            <a:off x="5807968" y="3140968"/>
            <a:ext cx="5534025" cy="2962275"/>
          </a:xfrm>
          <a:prstGeom prst="rect">
            <a:avLst/>
          </a:prstGeom>
        </p:spPr>
      </p:pic>
    </p:spTree>
    <p:extLst>
      <p:ext uri="{BB962C8B-B14F-4D97-AF65-F5344CB8AC3E}">
        <p14:creationId xmlns:p14="http://schemas.microsoft.com/office/powerpoint/2010/main" val="35324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传统虚拟化</a:t>
            </a:r>
          </a:p>
        </p:txBody>
      </p:sp>
      <p:sp>
        <p:nvSpPr>
          <p:cNvPr id="7" name="TextBox 6"/>
          <p:cNvSpPr txBox="1"/>
          <p:nvPr/>
        </p:nvSpPr>
        <p:spPr>
          <a:xfrm>
            <a:off x="139566" y="883468"/>
            <a:ext cx="11593288" cy="3153684"/>
          </a:xfrm>
          <a:prstGeom prst="rect">
            <a:avLst/>
          </a:prstGeom>
          <a:noFill/>
        </p:spPr>
        <p:txBody>
          <a:bodyPr wrap="square" rtlCol="0">
            <a:spAutoFit/>
          </a:bodyPr>
          <a:lstStyle/>
          <a:p>
            <a:pPr lvl="0" algn="l">
              <a:lnSpc>
                <a:spcPct val="120000"/>
              </a:lnSpc>
              <a:spcBef>
                <a:spcPts val="0"/>
              </a:spcBef>
              <a:spcAft>
                <a:spcPts val="1000"/>
              </a:spcAft>
              <a:buClr>
                <a:schemeClr val="accent1">
                  <a:lumMod val="90000"/>
                </a:schemeClr>
              </a:buClr>
              <a:buSzPct val="100000"/>
            </a:pPr>
            <a:r>
              <a:rPr lang="zh-CN" altLang="en-US" b="1" u="none" strike="noStrike" spc="150" baseline="0" dirty="0">
                <a:solidFill>
                  <a:schemeClr val="tx1">
                    <a:lumMod val="85000"/>
                    <a:lumOff val="15000"/>
                  </a:schemeClr>
                </a:solidFill>
                <a:latin typeface="宋体" panose="02010600030101010101" pitchFamily="2" charset="-122"/>
                <a:ea typeface="宋体" panose="02010600030101010101" pitchFamily="2" charset="-122"/>
              </a:rPr>
              <a:t>一、寄居虚拟化</a:t>
            </a:r>
            <a:endParaRPr lang="en-US" altLang="zh-CN" b="1" u="none" strike="noStrike" spc="150" baseline="0" dirty="0">
              <a:solidFill>
                <a:schemeClr val="tx1">
                  <a:lumMod val="85000"/>
                  <a:lumOff val="15000"/>
                </a:schemeClr>
              </a:solidFill>
              <a:latin typeface="宋体" panose="02010600030101010101" pitchFamily="2" charset="-122"/>
              <a:ea typeface="宋体" panose="02010600030101010101" pitchFamily="2" charset="-122"/>
            </a:endParaRPr>
          </a:p>
          <a:p>
            <a:pPr marL="0" marR="0" lvl="1" indent="0" algn="l" defTabSz="914400" rtl="0" eaLnBrk="1" fontAlgn="auto" latinLnBrk="0" hangingPunct="1">
              <a:lnSpc>
                <a:spcPct val="120000"/>
              </a:lnSpc>
              <a:spcBef>
                <a:spcPts val="0"/>
              </a:spcBef>
              <a:spcAft>
                <a:spcPts val="1000"/>
              </a:spcAft>
              <a:buClr>
                <a:schemeClr val="accent1">
                  <a:lumMod val="90000"/>
                </a:schemeClr>
              </a:buClr>
              <a:buSzPct val="100000"/>
              <a:buFont typeface="Wingdings" panose="05000000000000000000" pitchFamily="2" charset="2"/>
              <a:buNone/>
              <a:defRPr/>
            </a:pPr>
            <a:r>
              <a:rPr lang="zh-CN" altLang="zh-CN" spc="150" dirty="0">
                <a:solidFill>
                  <a:schemeClr val="tx1">
                    <a:lumMod val="85000"/>
                    <a:lumOff val="15000"/>
                  </a:schemeClr>
                </a:solidFill>
                <a:uLnTx/>
                <a:uFillTx/>
                <a:latin typeface="宋体" panose="02010600030101010101" pitchFamily="2" charset="-122"/>
                <a:ea typeface="宋体" panose="02010600030101010101" pitchFamily="2" charset="-122"/>
              </a:rPr>
              <a:t>安装在操作系统之上的虚拟机，虚拟机对各种物理设备（cpu、内存、硬盘等）的调用，都是通过VMM层和宿主机的操作系统一起协调才完成的。VM</a:t>
            </a:r>
            <a:r>
              <a:rPr lang="en-US" altLang="zh-CN" spc="150">
                <a:solidFill>
                  <a:schemeClr val="tx1">
                    <a:lumMod val="85000"/>
                    <a:lumOff val="15000"/>
                  </a:schemeClr>
                </a:solidFill>
                <a:uLnTx/>
                <a:uFillTx/>
                <a:latin typeface="宋体" panose="02010600030101010101" pitchFamily="2" charset="-122"/>
                <a:ea typeface="宋体" panose="02010600030101010101" pitchFamily="2" charset="-122"/>
              </a:rPr>
              <a:t>w</a:t>
            </a:r>
            <a:r>
              <a:rPr lang="zh-CN" altLang="zh-CN" spc="150">
                <a:solidFill>
                  <a:schemeClr val="tx1">
                    <a:lumMod val="85000"/>
                    <a:lumOff val="15000"/>
                  </a:schemeClr>
                </a:solidFill>
                <a:uLnTx/>
                <a:uFillTx/>
                <a:latin typeface="宋体" panose="02010600030101010101" pitchFamily="2" charset="-122"/>
                <a:ea typeface="宋体" panose="02010600030101010101" pitchFamily="2" charset="-122"/>
              </a:rPr>
              <a:t>are</a:t>
            </a:r>
            <a:r>
              <a:rPr lang="zh-CN" altLang="zh-CN" spc="150" dirty="0">
                <a:solidFill>
                  <a:schemeClr val="tx1">
                    <a:lumMod val="85000"/>
                    <a:lumOff val="15000"/>
                  </a:schemeClr>
                </a:solidFill>
                <a:uLnTx/>
                <a:uFillTx/>
                <a:latin typeface="宋体" panose="02010600030101010101" pitchFamily="2" charset="-122"/>
                <a:ea typeface="宋体" panose="02010600030101010101" pitchFamily="2" charset="-122"/>
              </a:rPr>
              <a:t>和VirtualBox都是基于这种方式实现的</a:t>
            </a:r>
            <a:endParaRPr lang="en-US" altLang="zh-CN" spc="150" dirty="0">
              <a:solidFill>
                <a:schemeClr val="tx1">
                  <a:lumMod val="85000"/>
                  <a:lumOff val="15000"/>
                </a:schemeClr>
              </a:solidFill>
              <a:latin typeface="宋体" panose="02010600030101010101" pitchFamily="2" charset="-122"/>
              <a:ea typeface="宋体" panose="02010600030101010101" pitchFamily="2" charset="-122"/>
            </a:endParaRPr>
          </a:p>
          <a:p>
            <a:pPr lvl="0" algn="l">
              <a:lnSpc>
                <a:spcPct val="120000"/>
              </a:lnSpc>
              <a:spcBef>
                <a:spcPts val="0"/>
              </a:spcBef>
              <a:spcAft>
                <a:spcPts val="1000"/>
              </a:spcAft>
              <a:buClr>
                <a:schemeClr val="accent1">
                  <a:lumMod val="90000"/>
                </a:schemeClr>
              </a:buClr>
              <a:buSzPct val="100000"/>
            </a:pPr>
            <a:r>
              <a:rPr lang="zh-CN" altLang="en-US" b="1" u="none" strike="noStrike" spc="150" baseline="0" dirty="0">
                <a:solidFill>
                  <a:schemeClr val="tx1">
                    <a:lumMod val="85000"/>
                    <a:lumOff val="15000"/>
                  </a:schemeClr>
                </a:solidFill>
                <a:latin typeface="宋体" panose="02010600030101010101" pitchFamily="2" charset="-122"/>
                <a:ea typeface="宋体" panose="02010600030101010101" pitchFamily="2" charset="-122"/>
              </a:rPr>
              <a:t>二、裸机虚拟化</a:t>
            </a:r>
            <a:endParaRPr lang="en-US" altLang="zh-CN" b="1" u="none" strike="noStrike" spc="150" baseline="0" dirty="0">
              <a:solidFill>
                <a:schemeClr val="tx1">
                  <a:lumMod val="85000"/>
                  <a:lumOff val="15000"/>
                </a:schemeClr>
              </a:solidFill>
              <a:latin typeface="宋体" panose="02010600030101010101" pitchFamily="2" charset="-122"/>
              <a:ea typeface="宋体" panose="02010600030101010101" pitchFamily="2" charset="-122"/>
            </a:endParaRPr>
          </a:p>
          <a:p>
            <a:pPr marL="0" marR="0" lvl="1" indent="0" algn="l" defTabSz="914400" rtl="0" eaLnBrk="1" fontAlgn="auto" latinLnBrk="0" hangingPunct="1">
              <a:lnSpc>
                <a:spcPct val="120000"/>
              </a:lnSpc>
              <a:spcBef>
                <a:spcPts val="0"/>
              </a:spcBef>
              <a:spcAft>
                <a:spcPts val="1000"/>
              </a:spcAft>
              <a:buClr>
                <a:schemeClr val="accent1">
                  <a:lumMod val="90000"/>
                </a:schemeClr>
              </a:buClr>
              <a:buSzPct val="100000"/>
              <a:buFont typeface="Wingdings" panose="05000000000000000000" pitchFamily="2" charset="2"/>
              <a:buNone/>
              <a:defRPr/>
            </a:pPr>
            <a:r>
              <a:rPr lang="zh-CN" altLang="zh-CN" spc="150" dirty="0">
                <a:solidFill>
                  <a:schemeClr val="tx1">
                    <a:lumMod val="85000"/>
                    <a:lumOff val="15000"/>
                  </a:schemeClr>
                </a:solidFill>
                <a:uLnTx/>
                <a:uFillTx/>
                <a:latin typeface="宋体" panose="02010600030101010101" pitchFamily="2" charset="-122"/>
                <a:ea typeface="宋体" panose="02010600030101010101" pitchFamily="2" charset="-122"/>
              </a:rPr>
              <a:t>裸机虚拟化指的是，直接将VMM安装在硬件设备与物理硬件之间，MM在这种模式下又叫做Hypervisor,虚拟机有指令要执行时,Hypervisor会接管该指令，模拟相应的操作</a:t>
            </a: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EEBDFE61-5E70-4641-96E5-C805D892F681}"/>
              </a:ext>
            </a:extLst>
          </p:cNvPr>
          <p:cNvPicPr>
            <a:picLocks noChangeAspect="1"/>
          </p:cNvPicPr>
          <p:nvPr/>
        </p:nvPicPr>
        <p:blipFill>
          <a:blip r:embed="rId2"/>
          <a:stretch>
            <a:fillRect/>
          </a:stretch>
        </p:blipFill>
        <p:spPr>
          <a:xfrm>
            <a:off x="1631504" y="3254692"/>
            <a:ext cx="3037334" cy="2982771"/>
          </a:xfrm>
          <a:prstGeom prst="rect">
            <a:avLst/>
          </a:prstGeom>
        </p:spPr>
      </p:pic>
      <p:pic>
        <p:nvPicPr>
          <p:cNvPr id="6" name="图片 5">
            <a:extLst>
              <a:ext uri="{FF2B5EF4-FFF2-40B4-BE49-F238E27FC236}">
                <a16:creationId xmlns:a16="http://schemas.microsoft.com/office/drawing/2014/main" id="{E76ED914-E70C-411D-B785-B17CE5ACC7F7}"/>
              </a:ext>
            </a:extLst>
          </p:cNvPr>
          <p:cNvPicPr>
            <a:picLocks noChangeAspect="1"/>
          </p:cNvPicPr>
          <p:nvPr/>
        </p:nvPicPr>
        <p:blipFill>
          <a:blip r:embed="rId3"/>
          <a:stretch>
            <a:fillRect/>
          </a:stretch>
        </p:blipFill>
        <p:spPr>
          <a:xfrm>
            <a:off x="6816080" y="3288482"/>
            <a:ext cx="3305175" cy="2686050"/>
          </a:xfrm>
          <a:prstGeom prst="rect">
            <a:avLst/>
          </a:prstGeom>
        </p:spPr>
      </p:pic>
      <p:sp>
        <p:nvSpPr>
          <p:cNvPr id="8" name="文本框 7">
            <a:extLst>
              <a:ext uri="{FF2B5EF4-FFF2-40B4-BE49-F238E27FC236}">
                <a16:creationId xmlns:a16="http://schemas.microsoft.com/office/drawing/2014/main" id="{8165F71D-FB2A-4FEA-A1CE-427FCAE23B67}"/>
              </a:ext>
            </a:extLst>
          </p:cNvPr>
          <p:cNvSpPr txBox="1"/>
          <p:nvPr/>
        </p:nvSpPr>
        <p:spPr>
          <a:xfrm>
            <a:off x="2423592" y="6025338"/>
            <a:ext cx="7272808" cy="644022"/>
          </a:xfrm>
          <a:prstGeom prst="rect">
            <a:avLst/>
          </a:prstGeom>
          <a:noFill/>
        </p:spPr>
        <p:txBody>
          <a:bodyPr wrap="square">
            <a:spAutoFit/>
          </a:bodyPr>
          <a:lstStyle/>
          <a:p>
            <a:pPr lvl="0" algn="l">
              <a:lnSpc>
                <a:spcPct val="120000"/>
              </a:lnSpc>
              <a:spcBef>
                <a:spcPts val="0"/>
              </a:spcBef>
              <a:spcAft>
                <a:spcPts val="1000"/>
              </a:spcAft>
              <a:buClr>
                <a:schemeClr val="accent1">
                  <a:lumMod val="90000"/>
                </a:schemeClr>
              </a:buClr>
              <a:buSzPct val="100000"/>
            </a:pPr>
            <a:r>
              <a:rPr lang="zh-CN" altLang="en-US" sz="1600" u="none" strike="noStrike" spc="150" baseline="0" dirty="0">
                <a:solidFill>
                  <a:schemeClr val="tx1">
                    <a:lumMod val="85000"/>
                    <a:lumOff val="15000"/>
                  </a:schemeClr>
                </a:solidFill>
                <a:latin typeface="宋体" panose="02010600030101010101" pitchFamily="2" charset="-122"/>
                <a:ea typeface="宋体" panose="02010600030101010101" pitchFamily="2" charset="-122"/>
              </a:rPr>
              <a:t>寄居虚拟化</a:t>
            </a:r>
            <a:r>
              <a:rPr lang="en-US" altLang="zh-CN" sz="1600" u="none" strike="noStrike" spc="150" baseline="0" dirty="0">
                <a:solidFill>
                  <a:schemeClr val="tx1">
                    <a:lumMod val="85000"/>
                    <a:lumOff val="15000"/>
                  </a:schemeClr>
                </a:solidFill>
                <a:latin typeface="宋体" panose="02010600030101010101" pitchFamily="2" charset="-122"/>
                <a:ea typeface="宋体" panose="02010600030101010101" pitchFamily="2" charset="-122"/>
              </a:rPr>
              <a:t>					</a:t>
            </a:r>
            <a:r>
              <a:rPr lang="zh-CN" altLang="en-US" sz="1600" u="none" strike="noStrike" spc="150" baseline="0" dirty="0">
                <a:solidFill>
                  <a:schemeClr val="tx1">
                    <a:lumMod val="85000"/>
                    <a:lumOff val="15000"/>
                  </a:schemeClr>
                </a:solidFill>
                <a:latin typeface="宋体" panose="02010600030101010101" pitchFamily="2" charset="-122"/>
                <a:ea typeface="宋体" panose="02010600030101010101" pitchFamily="2" charset="-122"/>
              </a:rPr>
              <a:t>裸机虚拟化</a:t>
            </a:r>
            <a:r>
              <a:rPr lang="en-US" altLang="zh-CN" sz="1600" u="none" strike="noStrike" spc="150" baseline="0" dirty="0">
                <a:solidFill>
                  <a:schemeClr val="tx1">
                    <a:lumMod val="85000"/>
                    <a:lumOff val="15000"/>
                  </a:schemeClr>
                </a:solidFill>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1253835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容器</a:t>
            </a:r>
          </a:p>
        </p:txBody>
      </p:sp>
      <p:sp>
        <p:nvSpPr>
          <p:cNvPr id="7" name="TextBox 6"/>
          <p:cNvSpPr txBox="1"/>
          <p:nvPr/>
        </p:nvSpPr>
        <p:spPr>
          <a:xfrm>
            <a:off x="263352" y="1052736"/>
            <a:ext cx="11593288" cy="3139321"/>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三、操作系统级的虚拟化：</a:t>
            </a:r>
            <a:r>
              <a:rPr lang="en-US" altLang="zh-CN" b="1" dirty="0">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容器</a:t>
            </a:r>
            <a:endParaRPr lang="en-US" altLang="zh-CN" b="1"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是</a:t>
            </a:r>
            <a:r>
              <a:rPr lang="en-US" altLang="zh-CN" dirty="0" err="1">
                <a:latin typeface="宋体" panose="02010600030101010101" pitchFamily="2" charset="-122"/>
                <a:ea typeface="宋体" panose="02010600030101010101" pitchFamily="2" charset="-122"/>
              </a:rPr>
              <a:t>DotCloud</a:t>
            </a:r>
            <a:r>
              <a:rPr lang="zh-CN" altLang="en-US" dirty="0">
                <a:latin typeface="宋体" panose="02010600030101010101" pitchFamily="2" charset="-122"/>
                <a:ea typeface="宋体" panose="02010600030101010101" pitchFamily="2" charset="-122"/>
              </a:rPr>
              <a:t>开源的、可以将任何应用包装在</a:t>
            </a:r>
            <a:r>
              <a:rPr lang="en-US" altLang="zh-CN" dirty="0">
                <a:latin typeface="宋体" panose="02010600030101010101" pitchFamily="2" charset="-122"/>
                <a:ea typeface="宋体" panose="02010600030101010101" pitchFamily="2" charset="-122"/>
              </a:rPr>
              <a:t>Linux</a:t>
            </a:r>
            <a:r>
              <a:rPr lang="zh-CN" altLang="en-US" dirty="0">
                <a:latin typeface="宋体" panose="02010600030101010101" pitchFamily="2" charset="-122"/>
                <a:ea typeface="宋体" panose="02010600030101010101" pitchFamily="2" charset="-122"/>
              </a:rPr>
              <a:t>容器中运行的工具，基于</a:t>
            </a:r>
            <a:r>
              <a:rPr lang="en-US" altLang="zh-CN" dirty="0">
                <a:latin typeface="宋体" panose="02010600030101010101" pitchFamily="2" charset="-122"/>
                <a:ea typeface="宋体" panose="02010600030101010101" pitchFamily="2" charset="-122"/>
              </a:rPr>
              <a:t>Go</a:t>
            </a:r>
            <a:r>
              <a:rPr lang="zh-CN" altLang="en-US" dirty="0">
                <a:latin typeface="宋体" panose="02010600030101010101" pitchFamily="2" charset="-122"/>
                <a:ea typeface="宋体" panose="02010600030101010101" pitchFamily="2" charset="-122"/>
              </a:rPr>
              <a:t>语言开发，代码托管在</a:t>
            </a:r>
            <a:r>
              <a:rPr lang="en-US" altLang="zh-CN" dirty="0">
                <a:latin typeface="宋体" panose="02010600030101010101" pitchFamily="2" charset="-122"/>
                <a:ea typeface="宋体" panose="02010600030101010101" pitchFamily="2" charset="-122"/>
              </a:rPr>
              <a:t>GitHub</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2013</a:t>
            </a:r>
            <a:r>
              <a:rPr lang="zh-CN" altLang="en-US" dirty="0">
                <a:latin typeface="宋体" panose="02010600030101010101" pitchFamily="2" charset="-122"/>
                <a:ea typeface="宋体" panose="02010600030101010101" pitchFamily="2" charset="-122"/>
              </a:rPr>
              <a:t>年</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月发布首个版本，最新版本是</a:t>
            </a:r>
            <a:r>
              <a:rPr lang="en-US" altLang="zh-CN" dirty="0">
                <a:latin typeface="宋体" panose="02010600030101010101" pitchFamily="2" charset="-122"/>
                <a:ea typeface="宋体" panose="02010600030101010101" pitchFamily="2" charset="-122"/>
              </a:rPr>
              <a:t>20.x</a:t>
            </a: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https://docs.docker.com/release-notes/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百度百科：</a:t>
            </a:r>
            <a:r>
              <a:rPr lang="en-US" altLang="zh-CN" dirty="0">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容器是一个开源的应用容器引擎，让开发者可以以统一的方式打包他们的应用以及依赖包到一个可移植的容器中，然后发布到任何安装了</a:t>
            </a:r>
            <a:r>
              <a:rPr lang="en-US" altLang="zh-CN" dirty="0">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引擎的服务器上（包括流行的</a:t>
            </a:r>
            <a:r>
              <a:rPr lang="en-US" altLang="zh-CN" dirty="0">
                <a:latin typeface="宋体" panose="02010600030101010101" pitchFamily="2" charset="-122"/>
                <a:ea typeface="宋体" panose="02010600030101010101" pitchFamily="2" charset="-122"/>
              </a:rPr>
              <a:t>Linux</a:t>
            </a:r>
            <a:r>
              <a:rPr lang="zh-CN" altLang="en-US" dirty="0">
                <a:latin typeface="宋体" panose="02010600030101010101" pitchFamily="2" charset="-122"/>
                <a:ea typeface="宋体" panose="02010600030101010101" pitchFamily="2" charset="-122"/>
              </a:rPr>
              <a:t>机器、</a:t>
            </a:r>
            <a:r>
              <a:rPr lang="en-US" altLang="zh-CN" dirty="0">
                <a:latin typeface="宋体" panose="02010600030101010101" pitchFamily="2" charset="-122"/>
                <a:ea typeface="宋体" panose="02010600030101010101" pitchFamily="2" charset="-122"/>
              </a:rPr>
              <a:t>Windows</a:t>
            </a:r>
            <a:r>
              <a:rPr lang="zh-CN" altLang="en-US" dirty="0">
                <a:latin typeface="宋体" panose="02010600030101010101" pitchFamily="2" charset="-122"/>
                <a:ea typeface="宋体" panose="02010600030101010101" pitchFamily="2" charset="-122"/>
              </a:rPr>
              <a:t>机器），也可以实现虚拟化。容器是完全使用沙箱机制，相互之间不会有任何接口（类似</a:t>
            </a:r>
            <a:r>
              <a:rPr lang="en-US" altLang="zh-CN" dirty="0">
                <a:latin typeface="宋体" panose="02010600030101010101" pitchFamily="2" charset="-122"/>
                <a:ea typeface="宋体" panose="02010600030101010101" pitchFamily="2" charset="-122"/>
              </a:rPr>
              <a:t>iPhone</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app</a:t>
            </a:r>
            <a:r>
              <a:rPr lang="zh-CN" altLang="en-US" dirty="0">
                <a:latin typeface="宋体" panose="02010600030101010101" pitchFamily="2" charset="-122"/>
                <a:ea typeface="宋体" panose="02010600030101010101" pitchFamily="2" charset="-122"/>
              </a:rPr>
              <a:t>）。几乎没有性能开销</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可以很容易地在机器和数据中心中运行。最重要的是</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他们不依赖于任何语言、框架包括系统。</a:t>
            </a:r>
            <a:endParaRPr lang="en-US" altLang="zh-CN" dirty="0">
              <a:latin typeface="宋体" panose="02010600030101010101" pitchFamily="2" charset="-122"/>
              <a:ea typeface="宋体" panose="02010600030101010101" pitchFamily="2" charset="-122"/>
            </a:endParaRPr>
          </a:p>
        </p:txBody>
      </p:sp>
      <p:pic>
        <p:nvPicPr>
          <p:cNvPr id="1026" name="Picture 2">
            <a:extLst>
              <a:ext uri="{FF2B5EF4-FFF2-40B4-BE49-F238E27FC236}">
                <a16:creationId xmlns:a16="http://schemas.microsoft.com/office/drawing/2014/main" id="{EC19F962-1CE6-4C5B-A18D-A231857C4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744" y="4192057"/>
            <a:ext cx="3672408" cy="219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47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四套环境的关系</a:t>
            </a:r>
          </a:p>
        </p:txBody>
      </p:sp>
      <p:sp>
        <p:nvSpPr>
          <p:cNvPr id="7" name="TextBox 6"/>
          <p:cNvSpPr txBox="1"/>
          <p:nvPr/>
        </p:nvSpPr>
        <p:spPr>
          <a:xfrm>
            <a:off x="139566" y="908720"/>
            <a:ext cx="11933098" cy="5324535"/>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在大多数公司，一般会存在以下几套环境：</a:t>
            </a: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开发环境（</a:t>
            </a:r>
            <a:r>
              <a:rPr lang="en-US" altLang="zh-CN" sz="2400" dirty="0">
                <a:latin typeface="宋体" panose="02010600030101010101" pitchFamily="2" charset="-122"/>
                <a:ea typeface="宋体" panose="02010600030101010101" pitchFamily="2" charset="-122"/>
              </a:rPr>
              <a:t>development</a:t>
            </a:r>
            <a:r>
              <a:rPr lang="zh-CN" altLang="en-US" sz="2400" dirty="0">
                <a:latin typeface="宋体" panose="02010600030101010101" pitchFamily="2" charset="-122"/>
                <a:ea typeface="宋体" panose="02010600030101010101" pitchFamily="2" charset="-122"/>
              </a:rPr>
              <a:t>）：开发人员专门用于开发、调试的环境，一般配置可以比较随意，为了开发调试方便，一般会把日志级别调到最低。开发人员的调试、</a:t>
            </a:r>
            <a:r>
              <a:rPr lang="en-US" altLang="zh-CN" sz="2400" dirty="0">
                <a:latin typeface="宋体" panose="02010600030101010101" pitchFamily="2" charset="-122"/>
                <a:ea typeface="宋体" panose="02010600030101010101" pitchFamily="2" charset="-122"/>
              </a:rPr>
              <a:t>Bug</a:t>
            </a:r>
            <a:r>
              <a:rPr lang="zh-CN" altLang="en-US" sz="2400" dirty="0">
                <a:latin typeface="宋体" panose="02010600030101010101" pitchFamily="2" charset="-122"/>
                <a:ea typeface="宋体" panose="02010600030101010101" pitchFamily="2" charset="-122"/>
              </a:rPr>
              <a:t>修改后的自测等工作都是在开发环境上完成，开发环境由开发人员负责部署与维护。</a:t>
            </a:r>
            <a:endParaRPr lang="en-US" altLang="zh-CN" sz="24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测试环境（</a:t>
            </a:r>
            <a:r>
              <a:rPr lang="en-US" altLang="zh-CN" sz="2400" dirty="0">
                <a:latin typeface="宋体" panose="02010600030101010101" pitchFamily="2" charset="-122"/>
                <a:ea typeface="宋体" panose="02010600030101010101" pitchFamily="2" charset="-122"/>
              </a:rPr>
              <a:t>testing</a:t>
            </a:r>
            <a:r>
              <a:rPr lang="zh-CN" altLang="en-US" sz="2400" dirty="0">
                <a:latin typeface="宋体" panose="02010600030101010101" pitchFamily="2" charset="-122"/>
                <a:ea typeface="宋体" panose="02010600030101010101" pitchFamily="2" charset="-122"/>
              </a:rPr>
              <a:t>）：测试人员用于测试系统的环境，一般是尽量按照生产环境的配置来部署测试环境，系统只有在测试环境上经过充分验证后才会被部署到生产环境上，测试环境一般由测试人员负责部署与维护，也有的公司由运维来负责维护。</a:t>
            </a:r>
            <a:endParaRPr lang="en-US" altLang="zh-CN" sz="24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400" dirty="0">
                <a:latin typeface="宋体" panose="02010600030101010101" pitchFamily="2" charset="-122"/>
                <a:ea typeface="宋体" panose="02010600030101010101" pitchFamily="2" charset="-122"/>
              </a:rPr>
              <a:t>UAT</a:t>
            </a:r>
            <a:r>
              <a:rPr lang="zh-CN" altLang="en-US" sz="2400" dirty="0">
                <a:latin typeface="宋体" panose="02010600030101010101" pitchFamily="2" charset="-122"/>
                <a:ea typeface="宋体" panose="02010600030101010101" pitchFamily="2" charset="-122"/>
              </a:rPr>
              <a:t>环境（</a:t>
            </a:r>
            <a:r>
              <a:rPr lang="en-US" altLang="zh-CN" sz="2400" dirty="0">
                <a:latin typeface="宋体" panose="02010600030101010101" pitchFamily="2" charset="-122"/>
                <a:ea typeface="宋体" panose="02010600030101010101" pitchFamily="2" charset="-122"/>
              </a:rPr>
              <a:t>User Acceptance Test</a:t>
            </a:r>
            <a:r>
              <a:rPr lang="zh-CN" altLang="en-US" sz="2400" dirty="0">
                <a:latin typeface="宋体" panose="02010600030101010101" pitchFamily="2" charset="-122"/>
                <a:ea typeface="宋体" panose="02010600030101010101" pitchFamily="2" charset="-122"/>
              </a:rPr>
              <a:t>）：</a:t>
            </a:r>
            <a:r>
              <a:rPr lang="zh-CN" altLang="en-US" sz="2400" b="0" i="0" dirty="0">
                <a:solidFill>
                  <a:srgbClr val="000000"/>
                </a:solidFill>
                <a:effectLst/>
                <a:latin typeface="PingFang SC"/>
              </a:rPr>
              <a:t>主要是用来作为客户体验和验收的环境。</a:t>
            </a:r>
            <a:endParaRPr lang="en-US" altLang="zh-CN" sz="24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生产环境（</a:t>
            </a:r>
            <a:r>
              <a:rPr lang="en-US" altLang="zh-CN" sz="2400" dirty="0">
                <a:latin typeface="宋体" panose="02010600030101010101" pitchFamily="2" charset="-122"/>
                <a:ea typeface="宋体" panose="02010600030101010101" pitchFamily="2" charset="-122"/>
              </a:rPr>
              <a:t>production</a:t>
            </a:r>
            <a:r>
              <a:rPr lang="zh-CN" altLang="en-US" sz="2400" dirty="0">
                <a:latin typeface="宋体" panose="02010600030101010101" pitchFamily="2" charset="-122"/>
                <a:ea typeface="宋体" panose="02010600030101010101" pitchFamily="2" charset="-122"/>
              </a:rPr>
              <a:t>）：也叫商用环境或客户现网环境，是指正式提供对外服务的，一般会把日志级别调到最高，一般生产环境都在客户现场。</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注意：</a:t>
            </a:r>
            <a:endParaRPr lang="en-US" altLang="zh-CN" sz="2400" dirty="0">
              <a:latin typeface="宋体" panose="02010600030101010101" pitchFamily="2" charset="-122"/>
              <a:ea typeface="宋体" panose="02010600030101010101" pitchFamily="2" charset="-122"/>
            </a:endParaRPr>
          </a:p>
          <a:p>
            <a:pPr marL="971539" lvl="1" indent="-514350">
              <a:buFont typeface="+mj-lt"/>
              <a:buAutoNum type="arabicPeriod"/>
            </a:pPr>
            <a:r>
              <a:rPr lang="zh-CN" altLang="en-US" sz="2400" dirty="0">
                <a:latin typeface="宋体" panose="02010600030101010101" pitchFamily="2" charset="-122"/>
                <a:ea typeface="宋体" panose="02010600030101010101" pitchFamily="2" charset="-122"/>
              </a:rPr>
              <a:t>开发环境、测试环境、</a:t>
            </a:r>
            <a:r>
              <a:rPr lang="en-US" altLang="zh-CN" sz="2400" dirty="0">
                <a:latin typeface="宋体" panose="02010600030101010101" pitchFamily="2" charset="-122"/>
                <a:ea typeface="宋体" panose="02010600030101010101" pitchFamily="2" charset="-122"/>
              </a:rPr>
              <a:t>UAT</a:t>
            </a:r>
            <a:r>
              <a:rPr lang="zh-CN" altLang="en-US" sz="2400" dirty="0">
                <a:latin typeface="宋体" panose="02010600030101010101" pitchFamily="2" charset="-122"/>
                <a:ea typeface="宋体" panose="02010600030101010101" pitchFamily="2" charset="-122"/>
              </a:rPr>
              <a:t>环境、生产环境一般是分开的，避免相互干扰；</a:t>
            </a:r>
            <a:endParaRPr lang="en-US" altLang="zh-CN" sz="2400" dirty="0">
              <a:latin typeface="宋体" panose="02010600030101010101" pitchFamily="2" charset="-122"/>
              <a:ea typeface="宋体" panose="02010600030101010101" pitchFamily="2" charset="-122"/>
            </a:endParaRPr>
          </a:p>
          <a:p>
            <a:pPr marL="971539" lvl="1" indent="-514350">
              <a:buFont typeface="+mj-lt"/>
              <a:buAutoNum type="arabicPeriod"/>
            </a:pPr>
            <a:r>
              <a:rPr lang="zh-CN" altLang="en-US" sz="2400" dirty="0">
                <a:latin typeface="宋体" panose="02010600030101010101" pitchFamily="2" charset="-122"/>
                <a:ea typeface="宋体" panose="02010600030101010101" pitchFamily="2" charset="-122"/>
              </a:rPr>
              <a:t>对测试而言，若同时有多个项目进行测试，可能会同时维护多套测试环境，避免不同系统之间的干扰；</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91306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虚拟机 </a:t>
            </a:r>
            <a:r>
              <a:rPr lang="en-US" altLang="zh-CN" b="1" dirty="0">
                <a:latin typeface="宋体" panose="02010600030101010101" pitchFamily="2" charset="-122"/>
                <a:ea typeface="宋体" panose="02010600030101010101" pitchFamily="2" charset="-122"/>
              </a:rPr>
              <a:t>VS </a:t>
            </a:r>
            <a:r>
              <a:rPr lang="zh-CN" altLang="en-US" b="1" dirty="0">
                <a:latin typeface="宋体" panose="02010600030101010101" pitchFamily="2" charset="-122"/>
                <a:ea typeface="宋体" panose="02010600030101010101" pitchFamily="2" charset="-122"/>
              </a:rPr>
              <a:t>容器</a:t>
            </a:r>
          </a:p>
        </p:txBody>
      </p:sp>
      <p:graphicFrame>
        <p:nvGraphicFramePr>
          <p:cNvPr id="5" name="表格 4">
            <a:extLst>
              <a:ext uri="{FF2B5EF4-FFF2-40B4-BE49-F238E27FC236}">
                <a16:creationId xmlns:a16="http://schemas.microsoft.com/office/drawing/2014/main" id="{90C64585-E164-4EE1-AF51-4B7135A1F031}"/>
              </a:ext>
            </a:extLst>
          </p:cNvPr>
          <p:cNvGraphicFramePr/>
          <p:nvPr>
            <p:custDataLst>
              <p:tags r:id="rId1"/>
            </p:custDataLst>
            <p:extLst>
              <p:ext uri="{D42A27DB-BD31-4B8C-83A1-F6EECF244321}">
                <p14:modId xmlns:p14="http://schemas.microsoft.com/office/powerpoint/2010/main" val="4081409699"/>
              </p:ext>
            </p:extLst>
          </p:nvPr>
        </p:nvGraphicFramePr>
        <p:xfrm>
          <a:off x="931654" y="1268760"/>
          <a:ext cx="10153128" cy="3600401"/>
        </p:xfrm>
        <a:graphic>
          <a:graphicData uri="http://schemas.openxmlformats.org/drawingml/2006/table">
            <a:tbl>
              <a:tblPr firstRow="1" bandRow="1">
                <a:tableStyleId>{5C22544A-7EE6-4342-B048-85BDC9FD1C3A}</a:tableStyleId>
              </a:tblPr>
              <a:tblGrid>
                <a:gridCol w="2274523">
                  <a:extLst>
                    <a:ext uri="{9D8B030D-6E8A-4147-A177-3AD203B41FA5}">
                      <a16:colId xmlns:a16="http://schemas.microsoft.com/office/drawing/2014/main" val="20000"/>
                    </a:ext>
                  </a:extLst>
                </a:gridCol>
                <a:gridCol w="3968995">
                  <a:extLst>
                    <a:ext uri="{9D8B030D-6E8A-4147-A177-3AD203B41FA5}">
                      <a16:colId xmlns:a16="http://schemas.microsoft.com/office/drawing/2014/main" val="20001"/>
                    </a:ext>
                  </a:extLst>
                </a:gridCol>
                <a:gridCol w="3909610">
                  <a:extLst>
                    <a:ext uri="{9D8B030D-6E8A-4147-A177-3AD203B41FA5}">
                      <a16:colId xmlns:a16="http://schemas.microsoft.com/office/drawing/2014/main" val="20002"/>
                    </a:ext>
                  </a:extLst>
                </a:gridCol>
              </a:tblGrid>
              <a:tr h="450738">
                <a:tc>
                  <a:txBody>
                    <a:bodyPr/>
                    <a:lstStyle/>
                    <a:p>
                      <a:pPr>
                        <a:buNone/>
                      </a:pPr>
                      <a:r>
                        <a:rPr lang="zh-CN" altLang="en-US" dirty="0"/>
                        <a:t>特性</a:t>
                      </a:r>
                    </a:p>
                  </a:txBody>
                  <a:tcPr/>
                </a:tc>
                <a:tc>
                  <a:txBody>
                    <a:bodyPr/>
                    <a:lstStyle/>
                    <a:p>
                      <a:pPr>
                        <a:buNone/>
                      </a:pPr>
                      <a:r>
                        <a:rPr lang="zh-CN" altLang="en-US"/>
                        <a:t>虚拟机</a:t>
                      </a:r>
                    </a:p>
                  </a:txBody>
                  <a:tcPr/>
                </a:tc>
                <a:tc>
                  <a:txBody>
                    <a:bodyPr/>
                    <a:lstStyle/>
                    <a:p>
                      <a:pPr>
                        <a:buNone/>
                      </a:pPr>
                      <a:r>
                        <a:rPr lang="zh-CN" altLang="en-US" dirty="0"/>
                        <a:t>容器</a:t>
                      </a:r>
                    </a:p>
                  </a:txBody>
                  <a:tcPr/>
                </a:tc>
                <a:extLst>
                  <a:ext uri="{0D108BD9-81ED-4DB2-BD59-A6C34878D82A}">
                    <a16:rowId xmlns:a16="http://schemas.microsoft.com/office/drawing/2014/main" val="10000"/>
                  </a:ext>
                </a:extLst>
              </a:tr>
              <a:tr h="524535">
                <a:tc>
                  <a:txBody>
                    <a:bodyPr/>
                    <a:lstStyle/>
                    <a:p>
                      <a:pPr>
                        <a:buNone/>
                      </a:pPr>
                      <a:r>
                        <a:rPr lang="zh-CN" altLang="en-US" dirty="0"/>
                        <a:t>技术类型</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zh-CN" altLang="en-US" dirty="0"/>
                        <a:t>重量级，硬件级虚拟化</a:t>
                      </a:r>
                    </a:p>
                  </a:txBody>
                  <a:tcPr/>
                </a:tc>
                <a:tc>
                  <a:txBody>
                    <a:bodyPr/>
                    <a:lstStyle/>
                    <a:p>
                      <a:pPr>
                        <a:buNone/>
                      </a:pPr>
                      <a:r>
                        <a:rPr lang="zh-CN" altLang="en-US" dirty="0"/>
                        <a:t>轻量级，操作系统级虚拟化</a:t>
                      </a:r>
                    </a:p>
                  </a:txBody>
                  <a:tcPr/>
                </a:tc>
                <a:extLst>
                  <a:ext uri="{0D108BD9-81ED-4DB2-BD59-A6C34878D82A}">
                    <a16:rowId xmlns:a16="http://schemas.microsoft.com/office/drawing/2014/main" val="1682791907"/>
                  </a:ext>
                </a:extLst>
              </a:tr>
              <a:tr h="524535">
                <a:tc>
                  <a:txBody>
                    <a:bodyPr/>
                    <a:lstStyle/>
                    <a:p>
                      <a:pPr>
                        <a:buNone/>
                      </a:pPr>
                      <a:r>
                        <a:rPr lang="zh-CN" altLang="en-US" dirty="0"/>
                        <a:t>操作系统</a:t>
                      </a:r>
                    </a:p>
                  </a:txBody>
                  <a:tcPr/>
                </a:tc>
                <a:tc>
                  <a:txBody>
                    <a:bodyPr/>
                    <a:lstStyle/>
                    <a:p>
                      <a:pPr>
                        <a:buNone/>
                      </a:pPr>
                      <a:r>
                        <a:rPr lang="zh-CN" altLang="en-US" dirty="0"/>
                        <a:t>每个</a:t>
                      </a:r>
                      <a:r>
                        <a:rPr lang="en-US" altLang="zh-CN" dirty="0"/>
                        <a:t>VM</a:t>
                      </a:r>
                      <a:r>
                        <a:rPr lang="zh-CN" altLang="en-US" dirty="0"/>
                        <a:t>有自己的操作系统</a:t>
                      </a:r>
                    </a:p>
                  </a:txBody>
                  <a:tcPr/>
                </a:tc>
                <a:tc>
                  <a:txBody>
                    <a:bodyPr/>
                    <a:lstStyle/>
                    <a:p>
                      <a:pPr>
                        <a:buNone/>
                      </a:pPr>
                      <a:r>
                        <a:rPr lang="zh-CN" altLang="en-US" dirty="0"/>
                        <a:t>所有容器共享宿主机的操作系统</a:t>
                      </a:r>
                    </a:p>
                  </a:txBody>
                  <a:tcPr/>
                </a:tc>
                <a:extLst>
                  <a:ext uri="{0D108BD9-81ED-4DB2-BD59-A6C34878D82A}">
                    <a16:rowId xmlns:a16="http://schemas.microsoft.com/office/drawing/2014/main" val="768825221"/>
                  </a:ext>
                </a:extLst>
              </a:tr>
              <a:tr h="524535">
                <a:tc>
                  <a:txBody>
                    <a:bodyPr/>
                    <a:lstStyle/>
                    <a:p>
                      <a:pPr>
                        <a:buNone/>
                      </a:pPr>
                      <a:r>
                        <a:rPr lang="zh-CN" altLang="en-US" dirty="0"/>
                        <a:t>硬件资源</a:t>
                      </a:r>
                    </a:p>
                  </a:txBody>
                  <a:tcPr/>
                </a:tc>
                <a:tc>
                  <a:txBody>
                    <a:bodyPr/>
                    <a:lstStyle/>
                    <a:p>
                      <a:pPr>
                        <a:buNone/>
                      </a:pPr>
                      <a:r>
                        <a:rPr lang="zh-CN" altLang="en-US" dirty="0"/>
                        <a:t>独占指定资源CPU、内存、硬盘</a:t>
                      </a:r>
                    </a:p>
                  </a:txBody>
                  <a:tcPr/>
                </a:tc>
                <a:tc>
                  <a:txBody>
                    <a:bodyPr/>
                    <a:lstStyle/>
                    <a:p>
                      <a:pPr>
                        <a:buNone/>
                      </a:pPr>
                      <a:r>
                        <a:rPr lang="zh-CN" altLang="en-US" dirty="0"/>
                        <a:t>共享资源</a:t>
                      </a:r>
                    </a:p>
                  </a:txBody>
                  <a:tcPr/>
                </a:tc>
                <a:extLst>
                  <a:ext uri="{0D108BD9-81ED-4DB2-BD59-A6C34878D82A}">
                    <a16:rowId xmlns:a16="http://schemas.microsoft.com/office/drawing/2014/main" val="1133821653"/>
                  </a:ext>
                </a:extLst>
              </a:tr>
              <a:tr h="524535">
                <a:tc>
                  <a:txBody>
                    <a:bodyPr/>
                    <a:lstStyle/>
                    <a:p>
                      <a:pPr>
                        <a:buNone/>
                      </a:pPr>
                      <a:r>
                        <a:rPr lang="zh-CN" altLang="en-US" dirty="0"/>
                        <a:t>启动</a:t>
                      </a:r>
                    </a:p>
                  </a:txBody>
                  <a:tcPr/>
                </a:tc>
                <a:tc>
                  <a:txBody>
                    <a:bodyPr/>
                    <a:lstStyle/>
                    <a:p>
                      <a:pPr>
                        <a:buNone/>
                      </a:pPr>
                      <a:r>
                        <a:rPr lang="zh-CN" altLang="en-US" dirty="0"/>
                        <a:t>分钟级</a:t>
                      </a:r>
                    </a:p>
                  </a:txBody>
                  <a:tcPr/>
                </a:tc>
                <a:tc>
                  <a:txBody>
                    <a:bodyPr/>
                    <a:lstStyle/>
                    <a:p>
                      <a:pPr>
                        <a:buNone/>
                      </a:pPr>
                      <a:r>
                        <a:rPr lang="zh-CN" altLang="en-US" dirty="0"/>
                        <a:t>秒级</a:t>
                      </a:r>
                    </a:p>
                  </a:txBody>
                  <a:tcPr/>
                </a:tc>
                <a:extLst>
                  <a:ext uri="{0D108BD9-81ED-4DB2-BD59-A6C34878D82A}">
                    <a16:rowId xmlns:a16="http://schemas.microsoft.com/office/drawing/2014/main" val="10001"/>
                  </a:ext>
                </a:extLst>
              </a:tr>
              <a:tr h="526988">
                <a:tc>
                  <a:txBody>
                    <a:bodyPr/>
                    <a:lstStyle/>
                    <a:p>
                      <a:pPr>
                        <a:buNone/>
                      </a:pPr>
                      <a:r>
                        <a:rPr lang="zh-CN" altLang="en-US"/>
                        <a:t>性能</a:t>
                      </a:r>
                    </a:p>
                  </a:txBody>
                  <a:tcPr/>
                </a:tc>
                <a:tc>
                  <a:txBody>
                    <a:bodyPr/>
                    <a:lstStyle/>
                    <a:p>
                      <a:pPr>
                        <a:buNone/>
                      </a:pPr>
                      <a:r>
                        <a:rPr lang="zh-CN" altLang="en-US" dirty="0"/>
                        <a:t>弱于原生</a:t>
                      </a:r>
                    </a:p>
                  </a:txBody>
                  <a:tcPr/>
                </a:tc>
                <a:tc>
                  <a:txBody>
                    <a:bodyPr/>
                    <a:lstStyle/>
                    <a:p>
                      <a:pPr>
                        <a:buNone/>
                      </a:pPr>
                      <a:r>
                        <a:rPr lang="zh-CN" altLang="en-US" dirty="0"/>
                        <a:t>接近原生</a:t>
                      </a:r>
                    </a:p>
                  </a:txBody>
                  <a:tcPr/>
                </a:tc>
                <a:extLst>
                  <a:ext uri="{0D108BD9-81ED-4DB2-BD59-A6C34878D82A}">
                    <a16:rowId xmlns:a16="http://schemas.microsoft.com/office/drawing/2014/main" val="10003"/>
                  </a:ext>
                </a:extLst>
              </a:tr>
              <a:tr h="524535">
                <a:tc>
                  <a:txBody>
                    <a:bodyPr/>
                    <a:lstStyle/>
                    <a:p>
                      <a:pPr>
                        <a:buNone/>
                      </a:pPr>
                      <a:r>
                        <a:rPr lang="zh-CN" altLang="en-US" dirty="0"/>
                        <a:t>系统支持量</a:t>
                      </a:r>
                    </a:p>
                  </a:txBody>
                  <a:tcPr/>
                </a:tc>
                <a:tc>
                  <a:txBody>
                    <a:bodyPr/>
                    <a:lstStyle/>
                    <a:p>
                      <a:pPr>
                        <a:buNone/>
                      </a:pPr>
                      <a:r>
                        <a:rPr lang="zh-CN" altLang="en-US" dirty="0"/>
                        <a:t>单机一般支持几十个虚拟机</a:t>
                      </a:r>
                    </a:p>
                  </a:txBody>
                  <a:tcPr/>
                </a:tc>
                <a:tc>
                  <a:txBody>
                    <a:bodyPr/>
                    <a:lstStyle/>
                    <a:p>
                      <a:pPr>
                        <a:buNone/>
                      </a:pPr>
                      <a:r>
                        <a:rPr lang="zh-CN" altLang="en-US" dirty="0"/>
                        <a:t>单机支持上千个容器</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40312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mn-ea"/>
                <a:ea typeface="+mn-ea"/>
              </a:rPr>
              <a:t>传统部署方式</a:t>
            </a:r>
          </a:p>
        </p:txBody>
      </p:sp>
      <p:sp>
        <p:nvSpPr>
          <p:cNvPr id="7" name="TextBox 6"/>
          <p:cNvSpPr txBox="1"/>
          <p:nvPr/>
        </p:nvSpPr>
        <p:spPr>
          <a:xfrm>
            <a:off x="263352" y="1052736"/>
            <a:ext cx="11593288" cy="3343479"/>
          </a:xfrm>
          <a:prstGeom prst="rect">
            <a:avLst/>
          </a:prstGeom>
          <a:noFill/>
        </p:spPr>
        <p:txBody>
          <a:bodyPr wrap="square" rtlCol="0">
            <a:spAutoFit/>
          </a:bodyPr>
          <a:lstStyle/>
          <a:p>
            <a:pPr marL="342900" marR="0" lvl="1" indent="-342900" algn="l" defTabSz="914400" rtl="0" eaLnBrk="1" fontAlgn="auto" latinLnBrk="0" hangingPunct="1">
              <a:lnSpc>
                <a:spcPct val="120000"/>
              </a:lnSpc>
              <a:spcBef>
                <a:spcPts val="0"/>
              </a:spcBef>
              <a:spcAft>
                <a:spcPts val="1000"/>
              </a:spcAft>
              <a:buClr>
                <a:schemeClr val="accent1">
                  <a:lumMod val="90000"/>
                </a:schemeClr>
              </a:buClr>
              <a:buSzPct val="100000"/>
              <a:buFont typeface="Arial" panose="020B0604020202020204" pitchFamily="34" charset="0"/>
              <a:buChar char="•"/>
              <a:defRPr/>
            </a:pPr>
            <a:r>
              <a:rPr lang="zh-CN" altLang="en-US" spc="150" dirty="0">
                <a:solidFill>
                  <a:schemeClr val="tx1">
                    <a:lumMod val="85000"/>
                    <a:lumOff val="15000"/>
                  </a:schemeClr>
                </a:solidFill>
                <a:uLnTx/>
                <a:uFillTx/>
                <a:latin typeface="+mn-ea"/>
              </a:rPr>
              <a:t>开发交付的是代码安装包，安装包对运行环境依赖有严格要求，开发和生产环境的不一致会随着应用的复杂性而加剧；</a:t>
            </a:r>
            <a:endParaRPr lang="en-US" altLang="zh-CN" spc="150" dirty="0">
              <a:solidFill>
                <a:schemeClr val="tx1">
                  <a:lumMod val="85000"/>
                  <a:lumOff val="15000"/>
                </a:schemeClr>
              </a:solidFill>
              <a:uLnTx/>
              <a:uFillTx/>
              <a:latin typeface="+mn-ea"/>
            </a:endParaRPr>
          </a:p>
          <a:p>
            <a:pPr marL="342900" marR="0" lvl="1" indent="-342900" algn="l" defTabSz="914400" rtl="0" eaLnBrk="1" fontAlgn="auto" latinLnBrk="0" hangingPunct="1">
              <a:lnSpc>
                <a:spcPct val="120000"/>
              </a:lnSpc>
              <a:spcBef>
                <a:spcPts val="0"/>
              </a:spcBef>
              <a:spcAft>
                <a:spcPts val="1000"/>
              </a:spcAft>
              <a:buClr>
                <a:schemeClr val="accent1">
                  <a:lumMod val="90000"/>
                </a:schemeClr>
              </a:buClr>
              <a:buSzPct val="100000"/>
              <a:buFont typeface="Arial" panose="020B0604020202020204" pitchFamily="34" charset="0"/>
              <a:buChar char="•"/>
              <a:defRPr/>
            </a:pPr>
            <a:r>
              <a:rPr lang="zh-CN" altLang="en-US" spc="150" dirty="0">
                <a:solidFill>
                  <a:schemeClr val="tx1">
                    <a:lumMod val="85000"/>
                    <a:lumOff val="15000"/>
                  </a:schemeClr>
                </a:solidFill>
                <a:uLnTx/>
                <a:uFillTx/>
                <a:latin typeface="+mn-ea"/>
              </a:rPr>
              <a:t>从单体应用迁移到微服务架构，对应用的部署要求更高；</a:t>
            </a:r>
          </a:p>
          <a:p>
            <a:pPr marL="342900" marR="0" lvl="1" indent="-342900" algn="l" defTabSz="914400" rtl="0" eaLnBrk="1" fontAlgn="auto" latinLnBrk="0" hangingPunct="1">
              <a:lnSpc>
                <a:spcPct val="120000"/>
              </a:lnSpc>
              <a:spcBef>
                <a:spcPts val="0"/>
              </a:spcBef>
              <a:spcAft>
                <a:spcPts val="1000"/>
              </a:spcAft>
              <a:buClr>
                <a:schemeClr val="accent1">
                  <a:lumMod val="90000"/>
                </a:schemeClr>
              </a:buClr>
              <a:buSzPct val="100000"/>
              <a:buFont typeface="Arial" panose="020B0604020202020204" pitchFamily="34" charset="0"/>
              <a:buChar char="•"/>
              <a:defRPr/>
            </a:pPr>
            <a:r>
              <a:rPr lang="zh-CN" altLang="en-US" spc="150" dirty="0">
                <a:solidFill>
                  <a:schemeClr val="tx1">
                    <a:lumMod val="85000"/>
                    <a:lumOff val="15000"/>
                  </a:schemeClr>
                </a:solidFill>
                <a:uLnTx/>
                <a:uFillTx/>
                <a:latin typeface="+mn-ea"/>
              </a:rPr>
              <a:t>每个服务使用的技术栈和依赖的外部服务千差万别；</a:t>
            </a:r>
          </a:p>
          <a:p>
            <a:pPr marL="342900" marR="0" lvl="1" indent="-342900" algn="l" defTabSz="914400" rtl="0" eaLnBrk="1" fontAlgn="auto" latinLnBrk="0" hangingPunct="1">
              <a:lnSpc>
                <a:spcPct val="120000"/>
              </a:lnSpc>
              <a:spcBef>
                <a:spcPts val="0"/>
              </a:spcBef>
              <a:spcAft>
                <a:spcPts val="1000"/>
              </a:spcAft>
              <a:buClr>
                <a:schemeClr val="accent1">
                  <a:lumMod val="90000"/>
                </a:schemeClr>
              </a:buClr>
              <a:buSzPct val="100000"/>
              <a:buFont typeface="Arial" panose="020B0604020202020204" pitchFamily="34" charset="0"/>
              <a:buChar char="•"/>
              <a:defRPr/>
            </a:pPr>
            <a:r>
              <a:rPr lang="zh-CN" altLang="en-US" spc="150" dirty="0">
                <a:solidFill>
                  <a:schemeClr val="tx1">
                    <a:lumMod val="85000"/>
                    <a:lumOff val="15000"/>
                  </a:schemeClr>
                </a:solidFill>
                <a:uLnTx/>
                <a:uFillTx/>
                <a:latin typeface="+mn-ea"/>
              </a:rPr>
              <a:t>如果使用虚拟化方式部署，需要为每个服务创建独立的操作系统和镜像；</a:t>
            </a:r>
          </a:p>
          <a:p>
            <a:pPr marL="342900" marR="0" lvl="1" indent="-342900" algn="l" defTabSz="914400" rtl="0" eaLnBrk="1" fontAlgn="auto" latinLnBrk="0" hangingPunct="1">
              <a:lnSpc>
                <a:spcPct val="120000"/>
              </a:lnSpc>
              <a:spcBef>
                <a:spcPts val="0"/>
              </a:spcBef>
              <a:spcAft>
                <a:spcPts val="1000"/>
              </a:spcAft>
              <a:buClr>
                <a:schemeClr val="accent1">
                  <a:lumMod val="90000"/>
                </a:schemeClr>
              </a:buClr>
              <a:buSzPct val="100000"/>
              <a:buFont typeface="Arial" panose="020B0604020202020204" pitchFamily="34" charset="0"/>
              <a:buChar char="•"/>
              <a:defRPr/>
            </a:pPr>
            <a:r>
              <a:rPr lang="zh-CN" altLang="en-US" spc="150" dirty="0">
                <a:solidFill>
                  <a:schemeClr val="tx1">
                    <a:lumMod val="85000"/>
                    <a:lumOff val="15000"/>
                  </a:schemeClr>
                </a:solidFill>
                <a:uLnTx/>
                <a:uFillTx/>
                <a:latin typeface="+mn-ea"/>
              </a:rPr>
              <a:t>众多操作系统，以及系统镜像的维护是一个重大挑战</a:t>
            </a:r>
          </a:p>
          <a:p>
            <a:endParaRPr lang="en-US" altLang="zh-CN" sz="2000" dirty="0">
              <a:latin typeface="+mn-ea"/>
            </a:endParaRPr>
          </a:p>
          <a:p>
            <a:endParaRPr lang="zh-CN" altLang="en-US" sz="2000" dirty="0">
              <a:latin typeface="+mn-ea"/>
            </a:endParaRPr>
          </a:p>
        </p:txBody>
      </p:sp>
      <p:pic>
        <p:nvPicPr>
          <p:cNvPr id="6" name="图片 5">
            <a:extLst>
              <a:ext uri="{FF2B5EF4-FFF2-40B4-BE49-F238E27FC236}">
                <a16:creationId xmlns:a16="http://schemas.microsoft.com/office/drawing/2014/main" id="{AFDBF5AA-46D3-4605-AFCB-1C899AE130E2}"/>
              </a:ext>
            </a:extLst>
          </p:cNvPr>
          <p:cNvPicPr>
            <a:picLocks noChangeAspect="1"/>
          </p:cNvPicPr>
          <p:nvPr/>
        </p:nvPicPr>
        <p:blipFill>
          <a:blip r:embed="rId3"/>
          <a:stretch>
            <a:fillRect/>
          </a:stretch>
        </p:blipFill>
        <p:spPr>
          <a:xfrm>
            <a:off x="2644966" y="3573016"/>
            <a:ext cx="6259346" cy="2736304"/>
          </a:xfrm>
          <a:prstGeom prst="rect">
            <a:avLst/>
          </a:prstGeom>
        </p:spPr>
      </p:pic>
    </p:spTree>
    <p:extLst>
      <p:ext uri="{BB962C8B-B14F-4D97-AF65-F5344CB8AC3E}">
        <p14:creationId xmlns:p14="http://schemas.microsoft.com/office/powerpoint/2010/main" val="1840150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容器部署方式</a:t>
            </a:r>
          </a:p>
        </p:txBody>
      </p:sp>
      <p:sp>
        <p:nvSpPr>
          <p:cNvPr id="7" name="TextBox 6"/>
          <p:cNvSpPr txBox="1"/>
          <p:nvPr/>
        </p:nvSpPr>
        <p:spPr>
          <a:xfrm>
            <a:off x="263352" y="1052736"/>
            <a:ext cx="11593288" cy="2550442"/>
          </a:xfrm>
          <a:prstGeom prst="rect">
            <a:avLst/>
          </a:prstGeom>
          <a:noFill/>
        </p:spPr>
        <p:txBody>
          <a:bodyPr wrap="square" rtlCol="0">
            <a:spAutoFit/>
          </a:bodyPr>
          <a:lstStyle/>
          <a:p>
            <a:pPr marL="285750" marR="0" lvl="1" indent="-285750" algn="l" defTabSz="914400" rtl="0" eaLnBrk="1" fontAlgn="auto" latinLnBrk="0" hangingPunct="1">
              <a:lnSpc>
                <a:spcPct val="120000"/>
              </a:lnSpc>
              <a:spcBef>
                <a:spcPts val="0"/>
              </a:spcBef>
              <a:spcAft>
                <a:spcPts val="1000"/>
              </a:spcAft>
              <a:buClr>
                <a:schemeClr val="accent1">
                  <a:lumMod val="90000"/>
                </a:schemeClr>
              </a:buClr>
              <a:buSzPct val="100000"/>
              <a:buFont typeface="Wingdings" panose="05000000000000000000" pitchFamily="2" charset="2"/>
              <a:buChar char="l"/>
              <a:defRPr/>
            </a:pP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容器提供了一种更简洁的方式，容器镜像包含代码以及代码运行所依赖的全部内容。</a:t>
            </a:r>
          </a:p>
          <a:p>
            <a:pPr marL="285750" marR="0" lvl="1" indent="-285750" algn="l" defTabSz="914400" rtl="0" eaLnBrk="1" fontAlgn="auto" latinLnBrk="0" hangingPunct="1">
              <a:lnSpc>
                <a:spcPct val="120000"/>
              </a:lnSpc>
              <a:spcBef>
                <a:spcPts val="0"/>
              </a:spcBef>
              <a:spcAft>
                <a:spcPts val="1000"/>
              </a:spcAft>
              <a:buClr>
                <a:schemeClr val="accent1">
                  <a:lumMod val="90000"/>
                </a:schemeClr>
              </a:buClr>
              <a:buSzPct val="100000"/>
              <a:buFont typeface="Wingdings" panose="05000000000000000000" pitchFamily="2" charset="2"/>
              <a:buChar char="l"/>
              <a:defRPr/>
            </a:pP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开发团队所交付的是可直接运行的镜像，而不是代码安装包。</a:t>
            </a:r>
          </a:p>
          <a:p>
            <a:pPr marL="285750" marR="0" lvl="1" indent="-285750" algn="l" defTabSz="914400" rtl="0" eaLnBrk="1" fontAlgn="auto" latinLnBrk="0" hangingPunct="1">
              <a:lnSpc>
                <a:spcPct val="120000"/>
              </a:lnSpc>
              <a:spcBef>
                <a:spcPts val="0"/>
              </a:spcBef>
              <a:spcAft>
                <a:spcPts val="1000"/>
              </a:spcAft>
              <a:buClr>
                <a:schemeClr val="accent1">
                  <a:lumMod val="90000"/>
                </a:schemeClr>
              </a:buClr>
              <a:buSzPct val="100000"/>
              <a:buFont typeface="Wingdings" panose="05000000000000000000" pitchFamily="2" charset="2"/>
              <a:buChar char="l"/>
              <a:defRPr/>
            </a:pP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应用交付团队只需要从开发交付的镜像创建容器并运行。</a:t>
            </a:r>
          </a:p>
          <a:p>
            <a:pPr marL="285750" marR="0" lvl="1" indent="-285750" algn="l" defTabSz="914400" rtl="0" eaLnBrk="1" fontAlgn="auto" latinLnBrk="0" hangingPunct="1">
              <a:lnSpc>
                <a:spcPct val="120000"/>
              </a:lnSpc>
              <a:spcBef>
                <a:spcPts val="0"/>
              </a:spcBef>
              <a:spcAft>
                <a:spcPts val="1000"/>
              </a:spcAft>
              <a:buClr>
                <a:schemeClr val="accent1">
                  <a:lumMod val="90000"/>
                </a:schemeClr>
              </a:buClr>
              <a:buSzPct val="100000"/>
              <a:buFont typeface="Wingdings" panose="05000000000000000000" pitchFamily="2" charset="2"/>
              <a:buChar char="l"/>
              <a:defRPr/>
            </a:pP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运维人员只需要管理运行容器的基础设施和容器的运行。</a:t>
            </a:r>
          </a:p>
          <a:p>
            <a:pPr marL="342900" indent="-342900">
              <a:buFont typeface="Wingdings" panose="05000000000000000000" pitchFamily="2" charset="2"/>
              <a:buChar char="l"/>
            </a:pPr>
            <a:endParaRPr lang="en-US" altLang="zh-CN" sz="2000" dirty="0">
              <a:latin typeface="宋体" panose="02010600030101010101" pitchFamily="2" charset="-122"/>
              <a:ea typeface="宋体" panose="02010600030101010101" pitchFamily="2" charset="-122"/>
            </a:endParaRPr>
          </a:p>
          <a:p>
            <a:endParaRPr lang="zh-CN" altLang="en-US" sz="20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9247EF4E-5B23-423A-847A-63DEC8B390B3}"/>
              </a:ext>
            </a:extLst>
          </p:cNvPr>
          <p:cNvPicPr>
            <a:picLocks noChangeAspect="1"/>
          </p:cNvPicPr>
          <p:nvPr/>
        </p:nvPicPr>
        <p:blipFill>
          <a:blip r:embed="rId2"/>
          <a:stretch>
            <a:fillRect/>
          </a:stretch>
        </p:blipFill>
        <p:spPr>
          <a:xfrm>
            <a:off x="2995612" y="2996952"/>
            <a:ext cx="6200775" cy="2600325"/>
          </a:xfrm>
          <a:prstGeom prst="rect">
            <a:avLst/>
          </a:prstGeom>
        </p:spPr>
      </p:pic>
    </p:spTree>
    <p:extLst>
      <p:ext uri="{BB962C8B-B14F-4D97-AF65-F5344CB8AC3E}">
        <p14:creationId xmlns:p14="http://schemas.microsoft.com/office/powerpoint/2010/main" val="881368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097BC0D-4640-4C57-A168-B6AC56B76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336" y="908720"/>
            <a:ext cx="5976664" cy="504055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容器的使用</a:t>
            </a:r>
          </a:p>
        </p:txBody>
      </p:sp>
      <p:sp>
        <p:nvSpPr>
          <p:cNvPr id="7" name="TextBox 6"/>
          <p:cNvSpPr txBox="1"/>
          <p:nvPr/>
        </p:nvSpPr>
        <p:spPr>
          <a:xfrm>
            <a:off x="47328" y="1052736"/>
            <a:ext cx="9649072" cy="4704878"/>
          </a:xfrm>
          <a:prstGeom prst="rect">
            <a:avLst/>
          </a:prstGeom>
          <a:noFill/>
        </p:spPr>
        <p:txBody>
          <a:bodyPr wrap="square" rtlCol="0">
            <a:spAutoFit/>
          </a:bodyPr>
          <a:lstStyle/>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r>
              <a:rPr lang="en-US" altLang="zh-CN" spc="150" dirty="0">
                <a:solidFill>
                  <a:schemeClr val="tx1">
                    <a:lumMod val="85000"/>
                    <a:lumOff val="15000"/>
                  </a:schemeClr>
                </a:solidFill>
                <a:uLnTx/>
                <a:uFillTx/>
                <a:latin typeface="宋体" panose="02010600030101010101" pitchFamily="2" charset="-122"/>
                <a:ea typeface="宋体" panose="02010600030101010101" pitchFamily="2" charset="-122"/>
              </a:rPr>
              <a:t>Docker</a:t>
            </a: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技术的三大核心概念：</a:t>
            </a:r>
          </a:p>
          <a:p>
            <a:pPr marL="742938" lvl="2" indent="-285750" defTabSz="914400">
              <a:lnSpc>
                <a:spcPct val="120000"/>
              </a:lnSpc>
              <a:spcAft>
                <a:spcPts val="1000"/>
              </a:spcAft>
              <a:buClr>
                <a:schemeClr val="accent1">
                  <a:lumMod val="90000"/>
                </a:schemeClr>
              </a:buClr>
              <a:buSzPct val="100000"/>
              <a:buFont typeface="Wingdings" panose="05000000000000000000" pitchFamily="2" charset="2"/>
              <a:buChar char="l"/>
              <a:defRPr/>
            </a:pP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镜像（</a:t>
            </a:r>
            <a:r>
              <a:rPr lang="en-US" altLang="zh-CN" spc="150" dirty="0">
                <a:solidFill>
                  <a:schemeClr val="tx1">
                    <a:lumMod val="85000"/>
                    <a:lumOff val="15000"/>
                  </a:schemeClr>
                </a:solidFill>
                <a:uLnTx/>
                <a:uFillTx/>
                <a:latin typeface="宋体" panose="02010600030101010101" pitchFamily="2" charset="-122"/>
                <a:ea typeface="宋体" panose="02010600030101010101" pitchFamily="2" charset="-122"/>
              </a:rPr>
              <a:t>Image</a:t>
            </a: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a:t>
            </a:r>
            <a:endParaRPr lang="en-US" altLang="zh-CN" spc="150" dirty="0">
              <a:solidFill>
                <a:schemeClr val="tx1">
                  <a:lumMod val="85000"/>
                  <a:lumOff val="15000"/>
                </a:schemeClr>
              </a:solidFill>
              <a:uLnTx/>
              <a:uFillTx/>
              <a:latin typeface="宋体" panose="02010600030101010101" pitchFamily="2" charset="-122"/>
              <a:ea typeface="宋体" panose="02010600030101010101" pitchFamily="2" charset="-122"/>
            </a:endParaRPr>
          </a:p>
          <a:p>
            <a:pPr marL="742938" lvl="2" indent="-285750" defTabSz="914400">
              <a:lnSpc>
                <a:spcPct val="120000"/>
              </a:lnSpc>
              <a:spcAft>
                <a:spcPts val="1000"/>
              </a:spcAft>
              <a:buClr>
                <a:schemeClr val="accent1">
                  <a:lumMod val="90000"/>
                </a:schemeClr>
              </a:buClr>
              <a:buSzPct val="100000"/>
              <a:buFont typeface="Wingdings" panose="05000000000000000000" pitchFamily="2" charset="2"/>
              <a:buChar char="l"/>
              <a:defRPr/>
            </a:pP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仓库（</a:t>
            </a:r>
            <a:r>
              <a:rPr lang="en-US" altLang="zh-CN" spc="150" dirty="0">
                <a:solidFill>
                  <a:schemeClr val="tx1">
                    <a:lumMod val="85000"/>
                    <a:lumOff val="15000"/>
                  </a:schemeClr>
                </a:solidFill>
                <a:uLnTx/>
                <a:uFillTx/>
                <a:latin typeface="宋体" panose="02010600030101010101" pitchFamily="2" charset="-122"/>
                <a:ea typeface="宋体" panose="02010600030101010101" pitchFamily="2" charset="-122"/>
              </a:rPr>
              <a:t>Repository</a:t>
            </a: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a:t>
            </a:r>
          </a:p>
          <a:p>
            <a:pPr marL="742938" lvl="2" indent="-285750" defTabSz="914400">
              <a:lnSpc>
                <a:spcPct val="120000"/>
              </a:lnSpc>
              <a:spcAft>
                <a:spcPts val="1000"/>
              </a:spcAft>
              <a:buClr>
                <a:schemeClr val="accent1">
                  <a:lumMod val="90000"/>
                </a:schemeClr>
              </a:buClr>
              <a:buSzPct val="100000"/>
              <a:buFont typeface="Wingdings" panose="05000000000000000000" pitchFamily="2" charset="2"/>
              <a:buChar char="l"/>
              <a:defRPr/>
            </a:pP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容器（</a:t>
            </a:r>
            <a:r>
              <a:rPr lang="en-US" altLang="zh-CN" spc="150" dirty="0">
                <a:solidFill>
                  <a:schemeClr val="tx1">
                    <a:lumMod val="85000"/>
                    <a:lumOff val="15000"/>
                  </a:schemeClr>
                </a:solidFill>
                <a:uLnTx/>
                <a:uFillTx/>
                <a:latin typeface="宋体" panose="02010600030101010101" pitchFamily="2" charset="-122"/>
                <a:ea typeface="宋体" panose="02010600030101010101" pitchFamily="2" charset="-122"/>
              </a:rPr>
              <a:t>Container</a:t>
            </a: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a:t>
            </a: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公共仓库服务：</a:t>
            </a:r>
            <a:r>
              <a:rPr lang="en-US" altLang="zh-CN" sz="2000" dirty="0">
                <a:latin typeface="宋体" panose="02010600030101010101" pitchFamily="2" charset="-122"/>
                <a:ea typeface="宋体" panose="02010600030101010101" pitchFamily="2" charset="-122"/>
              </a:rPr>
              <a:t>Docker Hub 	  </a:t>
            </a:r>
            <a:r>
              <a:rPr lang="en-US" altLang="zh-CN" sz="2000" dirty="0">
                <a:latin typeface="宋体" panose="02010600030101010101" pitchFamily="2" charset="-122"/>
                <a:ea typeface="宋体" panose="02010600030101010101" pitchFamily="2" charset="-122"/>
                <a:hlinkClick r:id="rId4"/>
              </a:rPr>
              <a:t>https://hub.docker.com/</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私有仓库服务：</a:t>
            </a:r>
            <a:r>
              <a:rPr lang="en-US" altLang="zh-CN" sz="2000" dirty="0">
                <a:latin typeface="宋体" panose="02010600030101010101" pitchFamily="2" charset="-122"/>
                <a:ea typeface="宋体" panose="02010600030101010101" pitchFamily="2" charset="-122"/>
              </a:rPr>
              <a:t>Docker Registry  </a:t>
            </a:r>
            <a:r>
              <a:rPr lang="zh-CN" altLang="en-US" sz="2000" dirty="0">
                <a:latin typeface="宋体" panose="02010600030101010101" pitchFamily="2" charset="-122"/>
                <a:ea typeface="宋体" panose="02010600030101010101" pitchFamily="2" charset="-122"/>
              </a:rPr>
              <a:t>官方提供的工具，可以用于构建私有的镜像仓库</a:t>
            </a:r>
          </a:p>
        </p:txBody>
      </p:sp>
    </p:spTree>
    <p:extLst>
      <p:ext uri="{BB962C8B-B14F-4D97-AF65-F5344CB8AC3E}">
        <p14:creationId xmlns:p14="http://schemas.microsoft.com/office/powerpoint/2010/main" val="177673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镜像、仓库与容器的关系</a:t>
            </a:r>
          </a:p>
        </p:txBody>
      </p:sp>
      <p:sp>
        <p:nvSpPr>
          <p:cNvPr id="7" name="TextBox 6"/>
          <p:cNvSpPr txBox="1"/>
          <p:nvPr/>
        </p:nvSpPr>
        <p:spPr>
          <a:xfrm>
            <a:off x="263352" y="1052736"/>
            <a:ext cx="11521280" cy="4414735"/>
          </a:xfrm>
          <a:prstGeom prst="rect">
            <a:avLst/>
          </a:prstGeom>
          <a:noFill/>
        </p:spPr>
        <p:txBody>
          <a:bodyPr wrap="square" rtlCol="0">
            <a:spAutoFit/>
          </a:bodyPr>
          <a:lstStyle/>
          <a:p>
            <a:pPr marL="342900" marR="0" lvl="1" indent="-342900" algn="l" defTabSz="914400" rtl="0" eaLnBrk="1" fontAlgn="auto" latinLnBrk="0" hangingPunct="1">
              <a:lnSpc>
                <a:spcPct val="120000"/>
              </a:lnSpc>
              <a:spcBef>
                <a:spcPts val="0"/>
              </a:spcBef>
              <a:spcAft>
                <a:spcPts val="1000"/>
              </a:spcAft>
              <a:buClr>
                <a:schemeClr val="accent1">
                  <a:lumMod val="90000"/>
                </a:schemeClr>
              </a:buClr>
              <a:buSzPct val="100000"/>
              <a:buFont typeface="Arial" panose="020B0604020202020204" pitchFamily="34" charset="0"/>
              <a:buChar char="•"/>
              <a:defRPr/>
            </a:pPr>
            <a:r>
              <a:rPr lang="zh-CN" altLang="en-US" sz="2400" b="1" spc="150" dirty="0">
                <a:uLnTx/>
                <a:uFillTx/>
                <a:latin typeface="宋体" panose="02010600030101010101" pitchFamily="2" charset="-122"/>
                <a:ea typeface="宋体" panose="02010600030101010101" pitchFamily="2" charset="-122"/>
              </a:rPr>
              <a:t>镜像</a:t>
            </a:r>
            <a:endParaRPr lang="en-US" altLang="zh-CN" sz="2400" b="1" spc="150" dirty="0">
              <a:uLnTx/>
              <a:uFillTx/>
              <a:latin typeface="宋体" panose="02010600030101010101" pitchFamily="2" charset="-122"/>
              <a:ea typeface="宋体" panose="02010600030101010101" pitchFamily="2" charset="-122"/>
            </a:endParaRP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r>
              <a:rPr lang="en-US" altLang="zh-CN" spc="150" dirty="0">
                <a:solidFill>
                  <a:schemeClr val="tx1">
                    <a:lumMod val="85000"/>
                    <a:lumOff val="15000"/>
                  </a:schemeClr>
                </a:solidFill>
                <a:uLnTx/>
                <a:uFillTx/>
                <a:latin typeface="宋体" panose="02010600030101010101" pitchFamily="2" charset="-122"/>
                <a:ea typeface="宋体" panose="02010600030101010101" pitchFamily="2" charset="-122"/>
              </a:rPr>
              <a:t>Docker</a:t>
            </a: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镜像是一个特殊的文件系统，提供容器运行时所需的程序、库、资源、配置等文件，另外还包含了一些为运行时准备的一些配置参数（如匿名卷、环境变量、用户等）。镜像是一个静态的概念，不包含任何动态数据，其内容在构建之后也不会被改变。镜像是只读的（</a:t>
            </a:r>
            <a:r>
              <a:rPr lang="en-US" altLang="zh-CN" spc="150" dirty="0">
                <a:solidFill>
                  <a:schemeClr val="tx1">
                    <a:lumMod val="85000"/>
                    <a:lumOff val="15000"/>
                  </a:schemeClr>
                </a:solidFill>
                <a:uLnTx/>
                <a:uFillTx/>
                <a:latin typeface="宋体" panose="02010600030101010101" pitchFamily="2" charset="-122"/>
                <a:ea typeface="宋体" panose="02010600030101010101" pitchFamily="2" charset="-122"/>
              </a:rPr>
              <a:t>read-only</a:t>
            </a:r>
            <a:r>
              <a:rPr lang="zh-CN" altLang="en-US" spc="150" dirty="0">
                <a:solidFill>
                  <a:schemeClr val="tx1">
                    <a:lumMod val="85000"/>
                    <a:lumOff val="15000"/>
                  </a:schemeClr>
                </a:solidFill>
                <a:uLnTx/>
                <a:uFillTx/>
                <a:latin typeface="宋体" panose="02010600030101010101" pitchFamily="2" charset="-122"/>
                <a:ea typeface="宋体" panose="02010600030101010101" pitchFamily="2" charset="-122"/>
              </a:rPr>
              <a:t>）。</a:t>
            </a:r>
            <a:endParaRPr lang="en-US" altLang="zh-CN" spc="150" dirty="0">
              <a:solidFill>
                <a:schemeClr val="tx1">
                  <a:lumMod val="85000"/>
                  <a:lumOff val="15000"/>
                </a:schemeClr>
              </a:solidFill>
              <a:uLnTx/>
              <a:uFillTx/>
              <a:latin typeface="宋体" panose="02010600030101010101" pitchFamily="2" charset="-122"/>
              <a:ea typeface="宋体" panose="02010600030101010101" pitchFamily="2" charset="-122"/>
            </a:endParaRP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endParaRPr lang="en-US" altLang="zh-CN" sz="2000" spc="150" dirty="0">
              <a:solidFill>
                <a:schemeClr val="tx1">
                  <a:lumMod val="85000"/>
                  <a:lumOff val="15000"/>
                </a:schemeClr>
              </a:solidFill>
              <a:latin typeface="宋体" panose="02010600030101010101" pitchFamily="2" charset="-122"/>
              <a:ea typeface="宋体" panose="02010600030101010101" pitchFamily="2" charset="-122"/>
            </a:endParaRPr>
          </a:p>
          <a:p>
            <a:pPr marL="342900" marR="0" lvl="1" indent="-342900" algn="l" defTabSz="914400" rtl="0" eaLnBrk="1" fontAlgn="auto" latinLnBrk="0" hangingPunct="1">
              <a:lnSpc>
                <a:spcPct val="120000"/>
              </a:lnSpc>
              <a:spcBef>
                <a:spcPts val="0"/>
              </a:spcBef>
              <a:spcAft>
                <a:spcPts val="1000"/>
              </a:spcAft>
              <a:buClr>
                <a:schemeClr val="accent1">
                  <a:lumMod val="90000"/>
                </a:schemeClr>
              </a:buClr>
              <a:buSzPct val="100000"/>
              <a:buFont typeface="Arial" panose="020B0604020202020204" pitchFamily="34" charset="0"/>
              <a:buChar char="•"/>
              <a:defRPr/>
            </a:pPr>
            <a:r>
              <a:rPr lang="zh-CN" altLang="en-US" sz="2400" b="1" spc="150" dirty="0">
                <a:latin typeface="宋体" panose="02010600030101010101" pitchFamily="2" charset="-122"/>
                <a:ea typeface="宋体" panose="02010600030101010101" pitchFamily="2" charset="-122"/>
              </a:rPr>
              <a:t>仓库</a:t>
            </a:r>
            <a:endParaRPr lang="en-US" altLang="zh-CN" sz="2400" b="1" spc="150" dirty="0">
              <a:latin typeface="宋体" panose="02010600030101010101" pitchFamily="2" charset="-122"/>
              <a:ea typeface="宋体" panose="02010600030101010101" pitchFamily="2" charset="-122"/>
            </a:endParaRP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r>
              <a:rPr lang="zh-CN" altLang="en-US" sz="2000" spc="150" dirty="0">
                <a:solidFill>
                  <a:schemeClr val="tx1">
                    <a:lumMod val="85000"/>
                    <a:lumOff val="15000"/>
                  </a:schemeClr>
                </a:solidFill>
                <a:latin typeface="宋体" panose="02010600030101010101" pitchFamily="2" charset="-122"/>
                <a:ea typeface="宋体" panose="02010600030101010101" pitchFamily="2" charset="-122"/>
              </a:rPr>
              <a:t>仓库就是存放</a:t>
            </a:r>
            <a:r>
              <a:rPr lang="en-US" altLang="zh-CN" sz="2000" spc="150" dirty="0">
                <a:solidFill>
                  <a:schemeClr val="tx1">
                    <a:lumMod val="85000"/>
                    <a:lumOff val="15000"/>
                  </a:schemeClr>
                </a:solidFill>
                <a:latin typeface="宋体" panose="02010600030101010101" pitchFamily="2" charset="-122"/>
                <a:ea typeface="宋体" panose="02010600030101010101" pitchFamily="2" charset="-122"/>
              </a:rPr>
              <a:t>Docker</a:t>
            </a:r>
            <a:r>
              <a:rPr lang="zh-CN" altLang="en-US" sz="2000" spc="150" dirty="0">
                <a:solidFill>
                  <a:schemeClr val="tx1">
                    <a:lumMod val="85000"/>
                    <a:lumOff val="15000"/>
                  </a:schemeClr>
                </a:solidFill>
                <a:latin typeface="宋体" panose="02010600030101010101" pitchFamily="2" charset="-122"/>
                <a:ea typeface="宋体" panose="02010600030101010101" pitchFamily="2" charset="-122"/>
              </a:rPr>
              <a:t>镜像的地方，</a:t>
            </a:r>
            <a:r>
              <a:rPr lang="en-US" altLang="zh-CN" sz="2000" spc="150" dirty="0">
                <a:solidFill>
                  <a:schemeClr val="tx1">
                    <a:lumMod val="85000"/>
                    <a:lumOff val="15000"/>
                  </a:schemeClr>
                </a:solidFill>
                <a:latin typeface="宋体" panose="02010600030101010101" pitchFamily="2" charset="-122"/>
                <a:ea typeface="宋体" panose="02010600030101010101" pitchFamily="2" charset="-122"/>
              </a:rPr>
              <a:t>Docker Hub</a:t>
            </a:r>
            <a:r>
              <a:rPr lang="zh-CN" altLang="en-US" sz="2000" spc="150" dirty="0">
                <a:solidFill>
                  <a:schemeClr val="tx1">
                    <a:lumMod val="85000"/>
                    <a:lumOff val="15000"/>
                  </a:schemeClr>
                </a:solidFill>
                <a:latin typeface="宋体" panose="02010600030101010101" pitchFamily="2" charset="-122"/>
                <a:ea typeface="宋体" panose="02010600030101010101" pitchFamily="2" charset="-122"/>
              </a:rPr>
              <a:t>是官方的公共镜像仓库服务，我们可以在</a:t>
            </a:r>
            <a:r>
              <a:rPr lang="en-US" altLang="zh-CN" sz="2000" spc="150" dirty="0">
                <a:solidFill>
                  <a:schemeClr val="tx1">
                    <a:lumMod val="85000"/>
                    <a:lumOff val="15000"/>
                  </a:schemeClr>
                </a:solidFill>
                <a:latin typeface="宋体" panose="02010600030101010101" pitchFamily="2" charset="-122"/>
                <a:ea typeface="宋体" panose="02010600030101010101" pitchFamily="2" charset="-122"/>
              </a:rPr>
              <a:t>Docker Hub</a:t>
            </a:r>
            <a:r>
              <a:rPr lang="zh-CN" altLang="en-US" sz="2000" spc="150" dirty="0">
                <a:solidFill>
                  <a:schemeClr val="tx1">
                    <a:lumMod val="85000"/>
                    <a:lumOff val="15000"/>
                  </a:schemeClr>
                </a:solidFill>
                <a:latin typeface="宋体" panose="02010600030101010101" pitchFamily="2" charset="-122"/>
                <a:ea typeface="宋体" panose="02010600030101010101" pitchFamily="2" charset="-122"/>
              </a:rPr>
              <a:t>上创建自己的仓库，去存放自己的镜像。如果不想在</a:t>
            </a:r>
            <a:r>
              <a:rPr lang="en-US" altLang="zh-CN" sz="2000" spc="150" dirty="0">
                <a:solidFill>
                  <a:schemeClr val="tx1">
                    <a:lumMod val="85000"/>
                    <a:lumOff val="15000"/>
                  </a:schemeClr>
                </a:solidFill>
                <a:latin typeface="宋体" panose="02010600030101010101" pitchFamily="2" charset="-122"/>
                <a:ea typeface="宋体" panose="02010600030101010101" pitchFamily="2" charset="-122"/>
              </a:rPr>
              <a:t>Docker Hub</a:t>
            </a:r>
            <a:r>
              <a:rPr lang="zh-CN" altLang="en-US" sz="2000" spc="150" dirty="0">
                <a:solidFill>
                  <a:schemeClr val="tx1">
                    <a:lumMod val="85000"/>
                    <a:lumOff val="15000"/>
                  </a:schemeClr>
                </a:solidFill>
                <a:latin typeface="宋体" panose="02010600030101010101" pitchFamily="2" charset="-122"/>
                <a:ea typeface="宋体" panose="02010600030101010101" pitchFamily="2" charset="-122"/>
              </a:rPr>
              <a:t>上创建仓库，也可以利用官方的工具</a:t>
            </a:r>
            <a:r>
              <a:rPr lang="en-US" altLang="zh-CN" sz="2000" dirty="0">
                <a:latin typeface="宋体" panose="02010600030101010101" pitchFamily="2" charset="-122"/>
                <a:ea typeface="宋体" panose="02010600030101010101" pitchFamily="2" charset="-122"/>
              </a:rPr>
              <a:t>Docker Registry</a:t>
            </a:r>
            <a:r>
              <a:rPr lang="zh-CN" altLang="en-US" sz="2000" dirty="0">
                <a:latin typeface="宋体" panose="02010600030101010101" pitchFamily="2" charset="-122"/>
                <a:ea typeface="宋体" panose="02010600030101010101" pitchFamily="2" charset="-122"/>
              </a:rPr>
              <a:t>来部署私有仓库服务。</a:t>
            </a:r>
            <a:endParaRPr lang="en-US" altLang="zh-CN" sz="2000" spc="150" dirty="0">
              <a:solidFill>
                <a:schemeClr val="tx1">
                  <a:lumMod val="85000"/>
                  <a:lumOff val="15000"/>
                </a:schemeClr>
              </a:solidFill>
              <a:latin typeface="宋体" panose="02010600030101010101" pitchFamily="2" charset="-122"/>
              <a:ea typeface="宋体" panose="02010600030101010101" pitchFamily="2" charset="-122"/>
            </a:endParaRP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67583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镜像、仓库与容器的关系</a:t>
            </a:r>
          </a:p>
        </p:txBody>
      </p:sp>
      <p:pic>
        <p:nvPicPr>
          <p:cNvPr id="4" name="图片 3">
            <a:extLst>
              <a:ext uri="{FF2B5EF4-FFF2-40B4-BE49-F238E27FC236}">
                <a16:creationId xmlns:a16="http://schemas.microsoft.com/office/drawing/2014/main" id="{83499FF9-778D-4BF6-92D5-3393D063F24C}"/>
              </a:ext>
            </a:extLst>
          </p:cNvPr>
          <p:cNvPicPr>
            <a:picLocks noChangeAspect="1"/>
          </p:cNvPicPr>
          <p:nvPr/>
        </p:nvPicPr>
        <p:blipFill>
          <a:blip r:embed="rId3"/>
          <a:stretch>
            <a:fillRect/>
          </a:stretch>
        </p:blipFill>
        <p:spPr>
          <a:xfrm>
            <a:off x="839416" y="908720"/>
            <a:ext cx="10009112" cy="5383313"/>
          </a:xfrm>
          <a:prstGeom prst="rect">
            <a:avLst/>
          </a:prstGeom>
        </p:spPr>
      </p:pic>
    </p:spTree>
    <p:extLst>
      <p:ext uri="{BB962C8B-B14F-4D97-AF65-F5344CB8AC3E}">
        <p14:creationId xmlns:p14="http://schemas.microsoft.com/office/powerpoint/2010/main" val="905001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镜像、仓库与容器的关系</a:t>
            </a:r>
          </a:p>
        </p:txBody>
      </p:sp>
      <p:sp>
        <p:nvSpPr>
          <p:cNvPr id="7" name="TextBox 6"/>
          <p:cNvSpPr txBox="1"/>
          <p:nvPr/>
        </p:nvSpPr>
        <p:spPr>
          <a:xfrm>
            <a:off x="263352" y="1052736"/>
            <a:ext cx="11521280" cy="5205720"/>
          </a:xfrm>
          <a:prstGeom prst="rect">
            <a:avLst/>
          </a:prstGeom>
          <a:noFill/>
        </p:spPr>
        <p:txBody>
          <a:bodyPr wrap="square" rtlCol="0">
            <a:spAutoFit/>
          </a:bodyPr>
          <a:lstStyle/>
          <a:p>
            <a:pPr marL="342900" marR="0" lvl="1" indent="-342900" algn="l" defTabSz="914400" rtl="0" eaLnBrk="1" fontAlgn="auto" latinLnBrk="0" hangingPunct="1">
              <a:lnSpc>
                <a:spcPct val="120000"/>
              </a:lnSpc>
              <a:spcBef>
                <a:spcPts val="0"/>
              </a:spcBef>
              <a:spcAft>
                <a:spcPts val="1000"/>
              </a:spcAft>
              <a:buClr>
                <a:schemeClr val="accent1">
                  <a:lumMod val="90000"/>
                </a:schemeClr>
              </a:buClr>
              <a:buSzPct val="100000"/>
              <a:buFont typeface="Arial" panose="020B0604020202020204" pitchFamily="34" charset="0"/>
              <a:buChar char="•"/>
              <a:defRPr/>
            </a:pPr>
            <a:r>
              <a:rPr lang="zh-CN" altLang="en-US" sz="2400" b="1" spc="150" dirty="0">
                <a:latin typeface="宋体" panose="02010600030101010101" pitchFamily="2" charset="-122"/>
                <a:ea typeface="宋体" panose="02010600030101010101" pitchFamily="2" charset="-122"/>
              </a:rPr>
              <a:t>从仓库拉取镜像</a:t>
            </a:r>
            <a:endParaRPr lang="en-US" altLang="zh-CN" sz="2400" b="1" spc="150" dirty="0">
              <a:latin typeface="宋体" panose="02010600030101010101" pitchFamily="2" charset="-122"/>
              <a:ea typeface="宋体" panose="02010600030101010101" pitchFamily="2" charset="-122"/>
            </a:endParaRP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r>
              <a:rPr lang="zh-CN" altLang="en-US" sz="2000" spc="150" dirty="0">
                <a:solidFill>
                  <a:schemeClr val="tx1">
                    <a:lumMod val="85000"/>
                    <a:lumOff val="15000"/>
                  </a:schemeClr>
                </a:solidFill>
                <a:latin typeface="宋体" panose="02010600030101010101" pitchFamily="2" charset="-122"/>
                <a:ea typeface="宋体" panose="02010600030101010101" pitchFamily="2" charset="-122"/>
              </a:rPr>
              <a:t>命令：</a:t>
            </a:r>
            <a:r>
              <a:rPr lang="en-US" altLang="zh-CN" sz="2000" spc="150" dirty="0">
                <a:solidFill>
                  <a:schemeClr val="tx1">
                    <a:lumMod val="85000"/>
                    <a:lumOff val="15000"/>
                  </a:schemeClr>
                </a:solidFill>
                <a:ea typeface="宋体" panose="02010600030101010101" pitchFamily="2" charset="-122"/>
              </a:rPr>
              <a:t>docker pull [</a:t>
            </a:r>
            <a:r>
              <a:rPr lang="zh-CN" altLang="en-US" sz="2000" spc="150" dirty="0">
                <a:solidFill>
                  <a:schemeClr val="tx1">
                    <a:lumMod val="85000"/>
                    <a:lumOff val="15000"/>
                  </a:schemeClr>
                </a:solidFill>
                <a:ea typeface="宋体" panose="02010600030101010101" pitchFamily="2" charset="-122"/>
              </a:rPr>
              <a:t>选项</a:t>
            </a:r>
            <a:r>
              <a:rPr lang="en-US" altLang="zh-CN" sz="2000" spc="150" dirty="0">
                <a:solidFill>
                  <a:schemeClr val="tx1">
                    <a:lumMod val="85000"/>
                    <a:lumOff val="15000"/>
                  </a:schemeClr>
                </a:solidFill>
                <a:ea typeface="宋体" panose="02010600030101010101" pitchFamily="2" charset="-122"/>
              </a:rPr>
              <a:t>] [Docker Registry </a:t>
            </a:r>
            <a:r>
              <a:rPr lang="zh-CN" altLang="en-US" sz="2000" spc="150" dirty="0">
                <a:solidFill>
                  <a:schemeClr val="tx1">
                    <a:lumMod val="85000"/>
                    <a:lumOff val="15000"/>
                  </a:schemeClr>
                </a:solidFill>
                <a:ea typeface="宋体" panose="02010600030101010101" pitchFamily="2" charset="-122"/>
              </a:rPr>
              <a:t>地址</a:t>
            </a:r>
            <a:r>
              <a:rPr lang="en-US" altLang="zh-CN" sz="2000" spc="150" dirty="0">
                <a:solidFill>
                  <a:schemeClr val="tx1">
                    <a:lumMod val="85000"/>
                    <a:lumOff val="15000"/>
                  </a:schemeClr>
                </a:solidFill>
                <a:ea typeface="宋体" panose="02010600030101010101" pitchFamily="2" charset="-122"/>
              </a:rPr>
              <a:t>[:</a:t>
            </a:r>
            <a:r>
              <a:rPr lang="zh-CN" altLang="en-US" sz="2000" spc="150" dirty="0">
                <a:solidFill>
                  <a:schemeClr val="tx1">
                    <a:lumMod val="85000"/>
                    <a:lumOff val="15000"/>
                  </a:schemeClr>
                </a:solidFill>
                <a:ea typeface="宋体" panose="02010600030101010101" pitchFamily="2" charset="-122"/>
              </a:rPr>
              <a:t>端口号</a:t>
            </a:r>
            <a:r>
              <a:rPr lang="en-US" altLang="zh-CN" sz="2000" spc="150" dirty="0">
                <a:solidFill>
                  <a:schemeClr val="tx1">
                    <a:lumMod val="85000"/>
                    <a:lumOff val="15000"/>
                  </a:schemeClr>
                </a:solidFill>
                <a:ea typeface="宋体" panose="02010600030101010101" pitchFamily="2" charset="-122"/>
              </a:rPr>
              <a:t>]/]</a:t>
            </a:r>
            <a:r>
              <a:rPr lang="zh-CN" altLang="en-US" sz="2000" spc="150" dirty="0">
                <a:solidFill>
                  <a:schemeClr val="tx1">
                    <a:lumMod val="85000"/>
                    <a:lumOff val="15000"/>
                  </a:schemeClr>
                </a:solidFill>
                <a:ea typeface="宋体" panose="02010600030101010101" pitchFamily="2" charset="-122"/>
              </a:rPr>
              <a:t>仓库名</a:t>
            </a:r>
            <a:r>
              <a:rPr lang="en-US" altLang="zh-CN" sz="2000" spc="150" dirty="0">
                <a:solidFill>
                  <a:schemeClr val="tx1">
                    <a:lumMod val="85000"/>
                    <a:lumOff val="15000"/>
                  </a:schemeClr>
                </a:solidFill>
                <a:ea typeface="宋体" panose="02010600030101010101" pitchFamily="2" charset="-122"/>
              </a:rPr>
              <a:t>[:</a:t>
            </a:r>
            <a:r>
              <a:rPr lang="zh-CN" altLang="en-US" sz="2000" spc="150" dirty="0">
                <a:solidFill>
                  <a:schemeClr val="tx1">
                    <a:lumMod val="85000"/>
                    <a:lumOff val="15000"/>
                  </a:schemeClr>
                </a:solidFill>
                <a:ea typeface="宋体" panose="02010600030101010101" pitchFamily="2" charset="-122"/>
              </a:rPr>
              <a:t>标签</a:t>
            </a:r>
            <a:r>
              <a:rPr lang="en-US" altLang="zh-CN" sz="2000" spc="150" dirty="0">
                <a:solidFill>
                  <a:schemeClr val="tx1">
                    <a:lumMod val="85000"/>
                    <a:lumOff val="15000"/>
                  </a:schemeClr>
                </a:solidFill>
                <a:ea typeface="宋体" panose="02010600030101010101" pitchFamily="2" charset="-122"/>
              </a:rPr>
              <a:t>]  </a:t>
            </a: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r>
              <a:rPr lang="zh-CN" altLang="en-US" sz="2000" spc="150" dirty="0">
                <a:solidFill>
                  <a:schemeClr val="tx1">
                    <a:lumMod val="85000"/>
                    <a:lumOff val="15000"/>
                  </a:schemeClr>
                </a:solidFill>
                <a:latin typeface="宋体" panose="02010600030101010101" pitchFamily="2" charset="-122"/>
                <a:ea typeface="宋体" panose="02010600030101010101" pitchFamily="2" charset="-122"/>
              </a:rPr>
              <a:t>注释：</a:t>
            </a:r>
            <a:r>
              <a:rPr lang="en-US" altLang="zh-CN" sz="2000" spc="150" dirty="0">
                <a:solidFill>
                  <a:schemeClr val="tx1">
                    <a:lumMod val="85000"/>
                    <a:lumOff val="15000"/>
                  </a:schemeClr>
                </a:solidFill>
                <a:ea typeface="宋体" panose="02010600030101010101" pitchFamily="2" charset="-122"/>
              </a:rPr>
              <a:t>[]</a:t>
            </a:r>
            <a:r>
              <a:rPr lang="zh-CN" altLang="en-US" sz="2000" spc="150" dirty="0">
                <a:solidFill>
                  <a:schemeClr val="tx1">
                    <a:lumMod val="85000"/>
                    <a:lumOff val="15000"/>
                  </a:schemeClr>
                </a:solidFill>
                <a:ea typeface="宋体" panose="02010600030101010101" pitchFamily="2" charset="-122"/>
              </a:rPr>
              <a:t>表示可选。</a:t>
            </a:r>
            <a:endParaRPr lang="en-US" altLang="zh-CN" sz="2000" spc="150" dirty="0">
              <a:solidFill>
                <a:schemeClr val="tx1">
                  <a:lumMod val="85000"/>
                  <a:lumOff val="15000"/>
                </a:schemeClr>
              </a:solidFill>
              <a:ea typeface="宋体" panose="02010600030101010101" pitchFamily="2" charset="-122"/>
            </a:endParaRP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r>
              <a:rPr lang="zh-CN" altLang="en-US" sz="2000" dirty="0">
                <a:latin typeface="宋体" panose="02010600030101010101" pitchFamily="2" charset="-122"/>
                <a:ea typeface="宋体" panose="02010600030101010101" pitchFamily="2" charset="-122"/>
              </a:rPr>
              <a:t>说明：</a:t>
            </a:r>
            <a:endParaRPr lang="en-US" altLang="zh-CN" sz="2000" dirty="0">
              <a:latin typeface="宋体" panose="02010600030101010101" pitchFamily="2" charset="-122"/>
              <a:ea typeface="宋体" panose="02010600030101010101" pitchFamily="2" charset="-122"/>
            </a:endParaRPr>
          </a:p>
          <a:p>
            <a:pPr marL="914388" lvl="2" indent="-457200" defTabSz="914400">
              <a:lnSpc>
                <a:spcPct val="120000"/>
              </a:lnSpc>
              <a:spcAft>
                <a:spcPts val="1000"/>
              </a:spcAft>
              <a:buClr>
                <a:schemeClr val="accent1">
                  <a:lumMod val="90000"/>
                </a:schemeClr>
              </a:buClr>
              <a:buSzPct val="100000"/>
              <a:buFont typeface="+mj-lt"/>
              <a:buAutoNum type="arabicPeriod"/>
              <a:defRPr/>
            </a:pPr>
            <a:r>
              <a:rPr lang="zh-CN" altLang="en-US" sz="2000" dirty="0">
                <a:latin typeface="宋体" panose="02010600030101010101" pitchFamily="2" charset="-122"/>
              </a:rPr>
              <a:t>标签拉取一个镜像，需要指定</a:t>
            </a:r>
            <a:r>
              <a:rPr lang="en-US" altLang="zh-CN" sz="2000" dirty="0">
                <a:latin typeface="宋体" panose="02010600030101010101" pitchFamily="2" charset="-122"/>
              </a:rPr>
              <a:t>Docker Registry</a:t>
            </a:r>
            <a:r>
              <a:rPr lang="zh-CN" altLang="en-US" sz="2000" dirty="0">
                <a:latin typeface="宋体" panose="02010600030101010101" pitchFamily="2" charset="-122"/>
              </a:rPr>
              <a:t>的地址和端口号，默认是</a:t>
            </a:r>
            <a:r>
              <a:rPr lang="en-US" altLang="zh-CN" sz="2000" dirty="0">
                <a:latin typeface="宋体" panose="02010600030101010101" pitchFamily="2" charset="-122"/>
              </a:rPr>
              <a:t>Docker Hub</a:t>
            </a:r>
            <a:r>
              <a:rPr lang="zh-CN" altLang="en-US" sz="2000" dirty="0">
                <a:latin typeface="宋体" panose="02010600030101010101" pitchFamily="2" charset="-122"/>
              </a:rPr>
              <a:t>，还需要指定仓库名和标签，仓库名和标签唯一确定一个镜像；</a:t>
            </a:r>
            <a:endParaRPr lang="en-US" altLang="zh-CN" sz="2000" dirty="0">
              <a:latin typeface="宋体" panose="02010600030101010101" pitchFamily="2" charset="-122"/>
            </a:endParaRPr>
          </a:p>
          <a:p>
            <a:pPr marL="914388" lvl="2" indent="-457200" defTabSz="914400">
              <a:lnSpc>
                <a:spcPct val="120000"/>
              </a:lnSpc>
              <a:spcAft>
                <a:spcPts val="1000"/>
              </a:spcAft>
              <a:buClr>
                <a:schemeClr val="accent1">
                  <a:lumMod val="90000"/>
                </a:schemeClr>
              </a:buClr>
              <a:buSzPct val="100000"/>
              <a:buFont typeface="+mj-lt"/>
              <a:buAutoNum type="arabicPeriod"/>
              <a:defRPr/>
            </a:pPr>
            <a:r>
              <a:rPr lang="zh-CN" altLang="en-US" sz="2000" dirty="0">
                <a:latin typeface="宋体" panose="02010600030101010101" pitchFamily="2" charset="-122"/>
                <a:ea typeface="宋体" panose="02010600030101010101" pitchFamily="2" charset="-122"/>
              </a:rPr>
              <a:t>标签名可以省略，如果省略，则默认使用</a:t>
            </a:r>
            <a:r>
              <a:rPr lang="en-US" altLang="zh-CN" sz="2000" dirty="0">
                <a:latin typeface="宋体" panose="02010600030101010101" pitchFamily="2" charset="-122"/>
                <a:ea typeface="宋体" panose="02010600030101010101" pitchFamily="2" charset="-122"/>
              </a:rPr>
              <a:t>latest</a:t>
            </a:r>
            <a:r>
              <a:rPr lang="zh-CN" altLang="en-US" sz="2000" dirty="0">
                <a:latin typeface="宋体" panose="02010600030101010101" pitchFamily="2" charset="-122"/>
                <a:ea typeface="宋体" panose="02010600030101010101" pitchFamily="2" charset="-122"/>
              </a:rPr>
              <a:t>作为标签名；</a:t>
            </a:r>
            <a:endParaRPr lang="en-US" altLang="zh-CN" sz="2000" dirty="0">
              <a:latin typeface="宋体" panose="02010600030101010101" pitchFamily="2" charset="-122"/>
              <a:ea typeface="宋体" panose="02010600030101010101" pitchFamily="2" charset="-122"/>
            </a:endParaRPr>
          </a:p>
          <a:p>
            <a:pPr marL="914388" lvl="2" indent="-457200" defTabSz="914400">
              <a:lnSpc>
                <a:spcPct val="120000"/>
              </a:lnSpc>
              <a:spcAft>
                <a:spcPts val="1000"/>
              </a:spcAft>
              <a:buClr>
                <a:schemeClr val="accent1">
                  <a:lumMod val="90000"/>
                </a:schemeClr>
              </a:buClr>
              <a:buSzPct val="100000"/>
              <a:buFont typeface="+mj-lt"/>
              <a:buAutoNum type="arabicPeriod"/>
              <a:defRPr/>
            </a:pPr>
            <a:r>
              <a:rPr lang="zh-CN" altLang="en-US" sz="2000" dirty="0">
                <a:latin typeface="宋体" panose="02010600030101010101" pitchFamily="2" charset="-122"/>
                <a:ea typeface="宋体" panose="02010600030101010101" pitchFamily="2" charset="-122"/>
              </a:rPr>
              <a:t>仓库名则由作者名和软件名组成，作者名可以省略，如果省略，则默认作者名为</a:t>
            </a:r>
            <a:r>
              <a:rPr lang="en-US" altLang="zh-CN" sz="2000" dirty="0">
                <a:latin typeface="宋体" panose="02010600030101010101" pitchFamily="2" charset="-122"/>
                <a:ea typeface="宋体" panose="02010600030101010101" pitchFamily="2" charset="-122"/>
              </a:rPr>
              <a:t>library</a:t>
            </a:r>
            <a:r>
              <a:rPr lang="zh-CN" altLang="en-US" sz="2000" dirty="0">
                <a:latin typeface="宋体" panose="02010600030101010101" pitchFamily="2" charset="-122"/>
                <a:ea typeface="宋体" panose="02010600030101010101" pitchFamily="2" charset="-122"/>
              </a:rPr>
              <a:t>，表示</a:t>
            </a:r>
            <a:r>
              <a:rPr lang="en-US" altLang="zh-CN" sz="2000" dirty="0">
                <a:latin typeface="宋体" panose="02010600030101010101" pitchFamily="2" charset="-122"/>
                <a:ea typeface="宋体" panose="02010600030101010101" pitchFamily="2" charset="-122"/>
              </a:rPr>
              <a:t>Docker</a:t>
            </a:r>
            <a:r>
              <a:rPr lang="zh-CN" altLang="en-US" sz="2000" dirty="0">
                <a:latin typeface="宋体" panose="02010600030101010101" pitchFamily="2" charset="-122"/>
                <a:ea typeface="宋体" panose="02010600030101010101" pitchFamily="2" charset="-122"/>
              </a:rPr>
              <a:t>官方的镜像。</a:t>
            </a:r>
            <a:endParaRPr lang="en-US" altLang="zh-CN" sz="2000" dirty="0">
              <a:latin typeface="宋体" panose="02010600030101010101" pitchFamily="2" charset="-122"/>
              <a:ea typeface="宋体" panose="02010600030101010101" pitchFamily="2" charset="-122"/>
            </a:endParaRP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r>
              <a:rPr lang="zh-CN" altLang="en-US" sz="2000" dirty="0">
                <a:latin typeface="宋体" panose="02010600030101010101" pitchFamily="2" charset="-122"/>
                <a:ea typeface="宋体" panose="02010600030101010101" pitchFamily="2" charset="-122"/>
              </a:rPr>
              <a:t>举例：</a:t>
            </a:r>
            <a:r>
              <a:rPr lang="en-US" altLang="zh-CN" sz="2000" dirty="0">
                <a:latin typeface="宋体" panose="02010600030101010101" pitchFamily="2" charset="-122"/>
                <a:ea typeface="宋体" panose="02010600030101010101" pitchFamily="2" charset="-122"/>
              </a:rPr>
              <a:t>docker pull nginx </a:t>
            </a:r>
            <a:r>
              <a:rPr lang="zh-CN" altLang="en-US" sz="2000" dirty="0">
                <a:latin typeface="宋体" panose="02010600030101010101" pitchFamily="2" charset="-122"/>
                <a:ea typeface="宋体" panose="02010600030101010101" pitchFamily="2" charset="-122"/>
              </a:rPr>
              <a:t>表示从</a:t>
            </a:r>
            <a:r>
              <a:rPr lang="en-US" altLang="zh-CN" sz="2000" dirty="0">
                <a:latin typeface="宋体" panose="02010600030101010101" pitchFamily="2" charset="-122"/>
                <a:ea typeface="宋体" panose="02010600030101010101" pitchFamily="2" charset="-122"/>
              </a:rPr>
              <a:t>Docker Hub</a:t>
            </a:r>
            <a:r>
              <a:rPr lang="zh-CN" altLang="en-US" sz="2000" dirty="0">
                <a:latin typeface="宋体" panose="02010600030101010101" pitchFamily="2" charset="-122"/>
                <a:ea typeface="宋体" panose="02010600030101010101" pitchFamily="2" charset="-122"/>
              </a:rPr>
              <a:t>上拉取标签为</a:t>
            </a:r>
            <a:r>
              <a:rPr lang="en-US" altLang="zh-CN" sz="2000" dirty="0">
                <a:latin typeface="宋体" panose="02010600030101010101" pitchFamily="2" charset="-122"/>
                <a:ea typeface="宋体" panose="02010600030101010101" pitchFamily="2" charset="-122"/>
              </a:rPr>
              <a:t>latest</a:t>
            </a:r>
            <a:r>
              <a:rPr lang="zh-CN" altLang="en-US" sz="2000" dirty="0">
                <a:latin typeface="宋体" panose="02010600030101010101" pitchFamily="2" charset="-122"/>
                <a:ea typeface="宋体" panose="02010600030101010101" pitchFamily="2" charset="-122"/>
              </a:rPr>
              <a:t>的</a:t>
            </a:r>
            <a:r>
              <a:rPr lang="en-US" altLang="zh-CN" sz="2000" dirty="0">
                <a:latin typeface="宋体" panose="02010600030101010101" pitchFamily="2" charset="-122"/>
                <a:ea typeface="宋体" panose="02010600030101010101" pitchFamily="2" charset="-122"/>
              </a:rPr>
              <a:t>nginx</a:t>
            </a:r>
            <a:r>
              <a:rPr lang="zh-CN" altLang="en-US" sz="2000" dirty="0">
                <a:latin typeface="宋体" panose="02010600030101010101" pitchFamily="2" charset="-122"/>
                <a:ea typeface="宋体" panose="02010600030101010101" pitchFamily="2" charset="-122"/>
              </a:rPr>
              <a:t>软件的官方镜像。</a:t>
            </a:r>
            <a:endParaRPr lang="en-US" altLang="zh-CN" sz="2000" dirty="0">
              <a:latin typeface="宋体" panose="02010600030101010101" pitchFamily="2" charset="-122"/>
              <a:ea typeface="宋体" panose="02010600030101010101" pitchFamily="2" charset="-122"/>
            </a:endParaRP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82966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镜像、仓库与容器的关系</a:t>
            </a:r>
          </a:p>
        </p:txBody>
      </p:sp>
      <p:sp>
        <p:nvSpPr>
          <p:cNvPr id="7" name="TextBox 6"/>
          <p:cNvSpPr txBox="1"/>
          <p:nvPr/>
        </p:nvSpPr>
        <p:spPr>
          <a:xfrm>
            <a:off x="263352" y="1052736"/>
            <a:ext cx="11521280" cy="2974340"/>
          </a:xfrm>
          <a:prstGeom prst="rect">
            <a:avLst/>
          </a:prstGeom>
          <a:noFill/>
        </p:spPr>
        <p:txBody>
          <a:bodyPr wrap="square" rtlCol="0">
            <a:spAutoFit/>
          </a:bodyPr>
          <a:lstStyle/>
          <a:p>
            <a:pPr marL="342900" marR="0" lvl="1" indent="-342900" algn="l" defTabSz="914400" rtl="0" eaLnBrk="1" fontAlgn="auto" latinLnBrk="0" hangingPunct="1">
              <a:lnSpc>
                <a:spcPct val="120000"/>
              </a:lnSpc>
              <a:spcBef>
                <a:spcPts val="0"/>
              </a:spcBef>
              <a:spcAft>
                <a:spcPts val="1000"/>
              </a:spcAft>
              <a:buClr>
                <a:schemeClr val="accent1">
                  <a:lumMod val="90000"/>
                </a:schemeClr>
              </a:buClr>
              <a:buSzPct val="100000"/>
              <a:buFont typeface="Arial" panose="020B0604020202020204" pitchFamily="34" charset="0"/>
              <a:buChar char="•"/>
              <a:defRPr/>
            </a:pPr>
            <a:r>
              <a:rPr lang="zh-CN" altLang="en-US" sz="2400" b="1" spc="150" dirty="0">
                <a:latin typeface="宋体" panose="02010600030101010101" pitchFamily="2" charset="-122"/>
                <a:ea typeface="宋体" panose="02010600030101010101" pitchFamily="2" charset="-122"/>
              </a:rPr>
              <a:t>运行镜像创建容器</a:t>
            </a:r>
            <a:endParaRPr lang="en-US" altLang="zh-CN" sz="2400" b="1" spc="150" dirty="0">
              <a:latin typeface="宋体" panose="02010600030101010101" pitchFamily="2" charset="-122"/>
              <a:ea typeface="宋体" panose="02010600030101010101" pitchFamily="2" charset="-122"/>
            </a:endParaRP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r>
              <a:rPr lang="zh-CN" altLang="en-US" sz="2000" spc="150" dirty="0">
                <a:solidFill>
                  <a:schemeClr val="tx1">
                    <a:lumMod val="85000"/>
                    <a:lumOff val="15000"/>
                  </a:schemeClr>
                </a:solidFill>
                <a:latin typeface="宋体" panose="02010600030101010101" pitchFamily="2" charset="-122"/>
                <a:ea typeface="宋体" panose="02010600030101010101" pitchFamily="2" charset="-122"/>
              </a:rPr>
              <a:t>命令：</a:t>
            </a:r>
            <a:r>
              <a:rPr lang="en-US" altLang="zh-CN" sz="2000" spc="150" dirty="0">
                <a:solidFill>
                  <a:schemeClr val="tx1">
                    <a:lumMod val="85000"/>
                    <a:lumOff val="15000"/>
                  </a:schemeClr>
                </a:solidFill>
                <a:ea typeface="宋体" panose="02010600030101010101" pitchFamily="2" charset="-122"/>
              </a:rPr>
              <a:t>docker run [</a:t>
            </a:r>
            <a:r>
              <a:rPr lang="zh-CN" altLang="en-US" sz="2000" spc="150" dirty="0">
                <a:solidFill>
                  <a:schemeClr val="tx1">
                    <a:lumMod val="85000"/>
                    <a:lumOff val="15000"/>
                  </a:schemeClr>
                </a:solidFill>
                <a:ea typeface="宋体" panose="02010600030101010101" pitchFamily="2" charset="-122"/>
              </a:rPr>
              <a:t>选项</a:t>
            </a:r>
            <a:r>
              <a:rPr lang="en-US" altLang="zh-CN" sz="2000" spc="150" dirty="0">
                <a:solidFill>
                  <a:schemeClr val="tx1">
                    <a:lumMod val="85000"/>
                    <a:lumOff val="15000"/>
                  </a:schemeClr>
                </a:solidFill>
                <a:ea typeface="宋体" panose="02010600030101010101" pitchFamily="2" charset="-122"/>
              </a:rPr>
              <a:t>] </a:t>
            </a:r>
            <a:r>
              <a:rPr lang="zh-CN" altLang="en-US" sz="2000" spc="150" dirty="0">
                <a:solidFill>
                  <a:schemeClr val="tx1">
                    <a:lumMod val="85000"/>
                    <a:lumOff val="15000"/>
                  </a:schemeClr>
                </a:solidFill>
                <a:ea typeface="宋体" panose="02010600030101010101" pitchFamily="2" charset="-122"/>
              </a:rPr>
              <a:t>镜像名</a:t>
            </a:r>
            <a:r>
              <a:rPr lang="en-US" altLang="zh-CN" sz="2000" spc="150" dirty="0">
                <a:solidFill>
                  <a:schemeClr val="tx1">
                    <a:lumMod val="85000"/>
                    <a:lumOff val="15000"/>
                  </a:schemeClr>
                </a:solidFill>
                <a:ea typeface="宋体" panose="02010600030101010101" pitchFamily="2" charset="-122"/>
              </a:rPr>
              <a:t>[:</a:t>
            </a:r>
            <a:r>
              <a:rPr lang="zh-CN" altLang="en-US" sz="2000" spc="150" dirty="0">
                <a:solidFill>
                  <a:schemeClr val="tx1">
                    <a:lumMod val="85000"/>
                    <a:lumOff val="15000"/>
                  </a:schemeClr>
                </a:solidFill>
                <a:ea typeface="宋体" panose="02010600030101010101" pitchFamily="2" charset="-122"/>
              </a:rPr>
              <a:t>标签</a:t>
            </a:r>
            <a:r>
              <a:rPr lang="en-US" altLang="zh-CN" sz="2000" spc="150" dirty="0">
                <a:solidFill>
                  <a:schemeClr val="tx1">
                    <a:lumMod val="85000"/>
                    <a:lumOff val="15000"/>
                  </a:schemeClr>
                </a:solidFill>
                <a:ea typeface="宋体" panose="02010600030101010101" pitchFamily="2" charset="-122"/>
              </a:rPr>
              <a:t>]  </a:t>
            </a: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r>
              <a:rPr lang="zh-CN" altLang="en-US" sz="2000" spc="150" dirty="0">
                <a:solidFill>
                  <a:schemeClr val="tx1">
                    <a:lumMod val="85000"/>
                    <a:lumOff val="15000"/>
                  </a:schemeClr>
                </a:solidFill>
                <a:latin typeface="宋体" panose="02010600030101010101" pitchFamily="2" charset="-122"/>
                <a:ea typeface="宋体" panose="02010600030101010101" pitchFamily="2" charset="-122"/>
              </a:rPr>
              <a:t>注释：</a:t>
            </a:r>
            <a:r>
              <a:rPr lang="en-US" altLang="zh-CN" sz="2000" spc="150" dirty="0">
                <a:solidFill>
                  <a:schemeClr val="tx1">
                    <a:lumMod val="85000"/>
                    <a:lumOff val="15000"/>
                  </a:schemeClr>
                </a:solidFill>
                <a:ea typeface="宋体" panose="02010600030101010101" pitchFamily="2" charset="-122"/>
              </a:rPr>
              <a:t>[]</a:t>
            </a:r>
            <a:r>
              <a:rPr lang="zh-CN" altLang="en-US" sz="2000" spc="150" dirty="0">
                <a:solidFill>
                  <a:schemeClr val="tx1">
                    <a:lumMod val="85000"/>
                    <a:lumOff val="15000"/>
                  </a:schemeClr>
                </a:solidFill>
                <a:ea typeface="宋体" panose="02010600030101010101" pitchFamily="2" charset="-122"/>
              </a:rPr>
              <a:t>表示可选。</a:t>
            </a:r>
            <a:endParaRPr lang="en-US" altLang="zh-CN" sz="2000" spc="150" dirty="0">
              <a:solidFill>
                <a:schemeClr val="tx1">
                  <a:lumMod val="85000"/>
                  <a:lumOff val="15000"/>
                </a:schemeClr>
              </a:solidFill>
              <a:ea typeface="宋体" panose="02010600030101010101" pitchFamily="2" charset="-122"/>
            </a:endParaRPr>
          </a:p>
          <a:p>
            <a:pPr marL="0" marR="0" lvl="1" algn="l" defTabSz="914400" rtl="0" eaLnBrk="1" fontAlgn="auto" latinLnBrk="0" hangingPunct="1">
              <a:lnSpc>
                <a:spcPct val="120000"/>
              </a:lnSpc>
              <a:spcBef>
                <a:spcPts val="0"/>
              </a:spcBef>
              <a:spcAft>
                <a:spcPts val="1000"/>
              </a:spcAft>
              <a:buClr>
                <a:schemeClr val="accent1">
                  <a:lumMod val="90000"/>
                </a:schemeClr>
              </a:buClr>
              <a:buSzPct val="100000"/>
              <a:defRPr/>
            </a:pPr>
            <a:r>
              <a:rPr lang="zh-CN" altLang="en-US" sz="2000" dirty="0">
                <a:latin typeface="宋体" panose="02010600030101010101" pitchFamily="2" charset="-122"/>
                <a:ea typeface="宋体" panose="02010600030101010101" pitchFamily="2" charset="-122"/>
              </a:rPr>
              <a:t>说明：</a:t>
            </a:r>
            <a:endParaRPr lang="en-US" altLang="zh-CN" sz="2000" dirty="0">
              <a:latin typeface="宋体" panose="02010600030101010101" pitchFamily="2" charset="-122"/>
              <a:ea typeface="宋体" panose="02010600030101010101" pitchFamily="2" charset="-122"/>
            </a:endParaRPr>
          </a:p>
          <a:p>
            <a:pPr marL="914388" lvl="2" indent="-457200" defTabSz="914400">
              <a:lnSpc>
                <a:spcPct val="120000"/>
              </a:lnSpc>
              <a:spcAft>
                <a:spcPts val="1000"/>
              </a:spcAft>
              <a:buClr>
                <a:schemeClr val="accent1">
                  <a:lumMod val="90000"/>
                </a:schemeClr>
              </a:buClr>
              <a:buSzPct val="100000"/>
              <a:buFont typeface="+mj-lt"/>
              <a:buAutoNum type="arabicPeriod"/>
              <a:defRPr/>
            </a:pPr>
            <a:r>
              <a:rPr lang="zh-CN" altLang="en-US" sz="2000" dirty="0">
                <a:latin typeface="宋体" panose="02010600030101010101" pitchFamily="2" charset="-122"/>
                <a:ea typeface="宋体" panose="02010600030101010101" pitchFamily="2" charset="-122"/>
              </a:rPr>
              <a:t>根据一个镜像可以创建多个容器；</a:t>
            </a:r>
            <a:endParaRPr lang="en-US" altLang="zh-CN" sz="2000" dirty="0">
              <a:latin typeface="宋体" panose="02010600030101010101" pitchFamily="2" charset="-122"/>
              <a:ea typeface="宋体" panose="02010600030101010101" pitchFamily="2" charset="-122"/>
            </a:endParaRPr>
          </a:p>
          <a:p>
            <a:pPr marL="914388" lvl="2" indent="-457200" defTabSz="914400">
              <a:lnSpc>
                <a:spcPct val="120000"/>
              </a:lnSpc>
              <a:spcAft>
                <a:spcPts val="1000"/>
              </a:spcAft>
              <a:buClr>
                <a:schemeClr val="accent1">
                  <a:lumMod val="90000"/>
                </a:schemeClr>
              </a:buClr>
              <a:buSzPct val="100000"/>
              <a:buFont typeface="+mj-lt"/>
              <a:buAutoNum type="arabicPeriod"/>
              <a:defRPr/>
            </a:pPr>
            <a:r>
              <a:rPr lang="zh-CN" altLang="en-US" sz="2000" dirty="0">
                <a:latin typeface="宋体" panose="02010600030101010101" pitchFamily="2" charset="-122"/>
                <a:ea typeface="宋体" panose="02010600030101010101" pitchFamily="2" charset="-122"/>
              </a:rPr>
              <a:t>当创建一个容器时，就相当于完成了镜像对应的程序的安装。</a:t>
            </a:r>
          </a:p>
        </p:txBody>
      </p:sp>
    </p:spTree>
    <p:extLst>
      <p:ext uri="{BB962C8B-B14F-4D97-AF65-F5344CB8AC3E}">
        <p14:creationId xmlns:p14="http://schemas.microsoft.com/office/powerpoint/2010/main" val="1828905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容器的使用</a:t>
            </a:r>
          </a:p>
        </p:txBody>
      </p:sp>
      <p:sp>
        <p:nvSpPr>
          <p:cNvPr id="7" name="TextBox 6"/>
          <p:cNvSpPr txBox="1"/>
          <p:nvPr/>
        </p:nvSpPr>
        <p:spPr>
          <a:xfrm>
            <a:off x="263352" y="1052736"/>
            <a:ext cx="11593288" cy="4093428"/>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安装</a:t>
            </a:r>
            <a:r>
              <a:rPr lang="en-US" altLang="zh-CN" sz="2000" dirty="0">
                <a:latin typeface="宋体" panose="02010600030101010101" pitchFamily="2" charset="-122"/>
                <a:ea typeface="宋体" panose="02010600030101010101" pitchFamily="2" charset="-122"/>
              </a:rPr>
              <a:t>Docker</a:t>
            </a:r>
          </a:p>
          <a:p>
            <a:r>
              <a:rPr lang="zh-CN" altLang="en-US" sz="2000" dirty="0">
                <a:latin typeface="宋体" panose="02010600030101010101" pitchFamily="2" charset="-122"/>
                <a:ea typeface="宋体" panose="02010600030101010101" pitchFamily="2" charset="-122"/>
              </a:rPr>
              <a:t>参考：</a:t>
            </a:r>
            <a:r>
              <a:rPr lang="en-US" altLang="zh-CN" sz="2000" b="0" i="0" dirty="0">
                <a:solidFill>
                  <a:srgbClr val="121212"/>
                </a:solidFill>
                <a:effectLst/>
                <a:latin typeface="宋体" panose="02010600030101010101" pitchFamily="2" charset="-122"/>
                <a:ea typeface="宋体" panose="02010600030101010101" pitchFamily="2" charset="-122"/>
              </a:rPr>
              <a:t>CentOS7</a:t>
            </a:r>
            <a:r>
              <a:rPr lang="zh-CN" altLang="en-US" sz="2000" b="0" i="0" dirty="0">
                <a:solidFill>
                  <a:srgbClr val="121212"/>
                </a:solidFill>
                <a:effectLst/>
                <a:latin typeface="宋体" panose="02010600030101010101" pitchFamily="2" charset="-122"/>
                <a:ea typeface="宋体" panose="02010600030101010101" pitchFamily="2" charset="-122"/>
              </a:rPr>
              <a:t>安装</a:t>
            </a:r>
            <a:r>
              <a:rPr lang="en-US" altLang="zh-CN" sz="2000" b="0" i="0" dirty="0">
                <a:solidFill>
                  <a:srgbClr val="121212"/>
                </a:solidFill>
                <a:effectLst/>
                <a:latin typeface="宋体" panose="02010600030101010101" pitchFamily="2" charset="-122"/>
                <a:ea typeface="宋体" panose="02010600030101010101" pitchFamily="2" charset="-122"/>
              </a:rPr>
              <a:t>Docker - </a:t>
            </a:r>
            <a:r>
              <a:rPr lang="zh-CN" altLang="en-US" sz="2000" b="0" i="0" dirty="0">
                <a:solidFill>
                  <a:srgbClr val="121212"/>
                </a:solidFill>
                <a:effectLst/>
                <a:latin typeface="宋体" panose="02010600030101010101" pitchFamily="2" charset="-122"/>
                <a:ea typeface="宋体" panose="02010600030101010101" pitchFamily="2" charset="-122"/>
              </a:rPr>
              <a:t>蓉华教育的文章 </a:t>
            </a:r>
            <a:r>
              <a:rPr lang="en-US" altLang="zh-CN" sz="2000" b="0" i="0" dirty="0">
                <a:solidFill>
                  <a:srgbClr val="121212"/>
                </a:solidFill>
                <a:effectLst/>
                <a:latin typeface="宋体" panose="02010600030101010101" pitchFamily="2" charset="-122"/>
                <a:ea typeface="宋体" panose="02010600030101010101" pitchFamily="2" charset="-122"/>
              </a:rPr>
              <a:t>- </a:t>
            </a:r>
            <a:r>
              <a:rPr lang="zh-CN" altLang="en-US" sz="2000" b="0" i="0" dirty="0">
                <a:solidFill>
                  <a:srgbClr val="121212"/>
                </a:solidFill>
                <a:effectLst/>
                <a:latin typeface="宋体" panose="02010600030101010101" pitchFamily="2" charset="-122"/>
                <a:ea typeface="宋体" panose="02010600030101010101" pitchFamily="2" charset="-122"/>
              </a:rPr>
              <a:t>知乎 </a:t>
            </a:r>
            <a:r>
              <a:rPr lang="en-US" altLang="zh-CN" sz="2000" b="0" i="0" dirty="0">
                <a:solidFill>
                  <a:srgbClr val="121212"/>
                </a:solidFill>
                <a:effectLst/>
                <a:latin typeface="宋体" panose="02010600030101010101" pitchFamily="2" charset="-122"/>
                <a:ea typeface="宋体" panose="02010600030101010101" pitchFamily="2" charset="-122"/>
                <a:hlinkClick r:id="rId2"/>
              </a:rPr>
              <a:t>https://zhuanlan.zhihu.com/p/408358129</a:t>
            </a:r>
            <a:endParaRPr lang="en-US" altLang="zh-CN" sz="2000" b="0" i="0" dirty="0">
              <a:solidFill>
                <a:srgbClr val="121212"/>
              </a:solidFill>
              <a:effectLst/>
              <a:latin typeface="宋体" panose="02010600030101010101" pitchFamily="2" charset="-122"/>
              <a:ea typeface="宋体" panose="02010600030101010101" pitchFamily="2" charset="-122"/>
            </a:endParaRPr>
          </a:p>
          <a:p>
            <a:pPr marL="457200" indent="-457200">
              <a:buFont typeface="+mj-lt"/>
              <a:buAutoNum type="arabicPeriod"/>
            </a:pP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通过</a:t>
            </a:r>
            <a:r>
              <a:rPr lang="en-US" altLang="zh-CN" sz="2000" dirty="0">
                <a:latin typeface="宋体" panose="02010600030101010101" pitchFamily="2" charset="-122"/>
                <a:ea typeface="宋体" panose="02010600030101010101" pitchFamily="2" charset="-122"/>
              </a:rPr>
              <a:t>Docker</a:t>
            </a:r>
            <a:r>
              <a:rPr lang="zh-CN" altLang="en-US" sz="2000" dirty="0">
                <a:latin typeface="宋体" panose="02010600030101010101" pitchFamily="2" charset="-122"/>
                <a:ea typeface="宋体" panose="02010600030101010101" pitchFamily="2" charset="-122"/>
              </a:rPr>
              <a:t>容器安装</a:t>
            </a:r>
            <a:r>
              <a:rPr lang="en-US" altLang="zh-CN" sz="2000" dirty="0">
                <a:latin typeface="宋体" panose="02010600030101010101" pitchFamily="2" charset="-122"/>
                <a:ea typeface="宋体" panose="02010600030101010101" pitchFamily="2" charset="-122"/>
              </a:rPr>
              <a:t>Tomcat</a:t>
            </a:r>
          </a:p>
          <a:p>
            <a:r>
              <a:rPr lang="zh-CN" altLang="en-US" sz="2000" dirty="0">
                <a:latin typeface="宋体" panose="02010600030101010101" pitchFamily="2" charset="-122"/>
                <a:ea typeface="宋体" panose="02010600030101010101" pitchFamily="2" charset="-122"/>
              </a:rPr>
              <a:t>参考：</a:t>
            </a:r>
            <a:r>
              <a:rPr lang="en-US" altLang="zh-CN"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hlinkClick r:id="rId3"/>
              </a:rPr>
              <a:t>https://www.runoob.com/docker/docker-install-tomcat.html</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解决</a:t>
            </a:r>
            <a:r>
              <a:rPr lang="en-US" altLang="zh-CN" sz="2000" dirty="0">
                <a:latin typeface="宋体" panose="02010600030101010101" pitchFamily="2" charset="-122"/>
                <a:ea typeface="宋体" panose="02010600030101010101" pitchFamily="2" charset="-122"/>
              </a:rPr>
              <a:t>tomcat</a:t>
            </a:r>
            <a:r>
              <a:rPr lang="zh-CN" altLang="en-US" sz="2000" dirty="0">
                <a:latin typeface="宋体" panose="02010600030101010101" pitchFamily="2" charset="-122"/>
                <a:ea typeface="宋体" panose="02010600030101010101" pitchFamily="2" charset="-122"/>
              </a:rPr>
              <a:t>最新的镜像创建容器后访问首页报</a:t>
            </a:r>
            <a:r>
              <a:rPr lang="en-US" altLang="zh-CN" sz="2000" dirty="0">
                <a:latin typeface="宋体" panose="02010600030101010101" pitchFamily="2" charset="-122"/>
                <a:ea typeface="宋体" panose="02010600030101010101" pitchFamily="2" charset="-122"/>
              </a:rPr>
              <a:t>404</a:t>
            </a:r>
            <a:r>
              <a:rPr lang="zh-CN" altLang="en-US" sz="2000" dirty="0">
                <a:latin typeface="宋体" panose="02010600030101010101" pitchFamily="2" charset="-122"/>
                <a:ea typeface="宋体" panose="02010600030101010101" pitchFamily="2" charset="-122"/>
              </a:rPr>
              <a:t>问题的方法：</a:t>
            </a:r>
          </a:p>
          <a:p>
            <a:r>
              <a:rPr lang="en-US" altLang="zh-CN" sz="2000" dirty="0">
                <a:latin typeface="宋体" panose="02010600030101010101" pitchFamily="2" charset="-122"/>
                <a:ea typeface="宋体" panose="02010600030101010101" pitchFamily="2" charset="-122"/>
                <a:hlinkClick r:id="rId4"/>
              </a:rPr>
              <a:t>https://blog.csdn.net/weixin_43824267/article/details/110423613</a:t>
            </a:r>
            <a:endParaRPr lang="en-US" altLang="zh-CN" sz="2000" dirty="0">
              <a:latin typeface="宋体" panose="02010600030101010101" pitchFamily="2" charset="-122"/>
              <a:ea typeface="宋体" panose="02010600030101010101" pitchFamily="2" charset="-122"/>
            </a:endParaRPr>
          </a:p>
          <a:p>
            <a:r>
              <a:rPr lang="de-DE" altLang="zh-CN" sz="2000" dirty="0">
                <a:latin typeface="宋体" panose="02010600030101010101" pitchFamily="2" charset="-122"/>
                <a:ea typeface="宋体" panose="02010600030101010101" pitchFamily="2" charset="-122"/>
              </a:rPr>
              <a:t>cp -r webapps.dist/* webapps</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通过</a:t>
            </a:r>
            <a:r>
              <a:rPr lang="en-US" altLang="zh-CN" sz="2000" dirty="0">
                <a:latin typeface="宋体" panose="02010600030101010101" pitchFamily="2" charset="-122"/>
                <a:ea typeface="宋体" panose="02010600030101010101" pitchFamily="2" charset="-122"/>
              </a:rPr>
              <a:t>Docker</a:t>
            </a:r>
            <a:r>
              <a:rPr lang="zh-CN" altLang="en-US" sz="2000" dirty="0">
                <a:latin typeface="宋体" panose="02010600030101010101" pitchFamily="2" charset="-122"/>
                <a:ea typeface="宋体" panose="02010600030101010101" pitchFamily="2" charset="-122"/>
              </a:rPr>
              <a:t>容器安装禅道</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参考：</a:t>
            </a:r>
            <a:r>
              <a:rPr lang="en-US" altLang="zh-CN"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hlinkClick r:id="rId5"/>
              </a:rPr>
              <a:t>https://www.zentao.net/book/zentaopmshelp/40.html</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1798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容器的使用</a:t>
            </a:r>
          </a:p>
        </p:txBody>
      </p:sp>
      <p:sp>
        <p:nvSpPr>
          <p:cNvPr id="7" name="TextBox 6"/>
          <p:cNvSpPr txBox="1"/>
          <p:nvPr/>
        </p:nvSpPr>
        <p:spPr>
          <a:xfrm>
            <a:off x="263352" y="889843"/>
            <a:ext cx="11593288" cy="49859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常用的</a:t>
            </a:r>
            <a:r>
              <a:rPr lang="en-US" altLang="zh-CN" sz="2000" dirty="0">
                <a:latin typeface="宋体" panose="02010600030101010101" pitchFamily="2" charset="-122"/>
                <a:ea typeface="宋体" panose="02010600030101010101" pitchFamily="2" charset="-122"/>
              </a:rPr>
              <a:t>docker</a:t>
            </a:r>
            <a:r>
              <a:rPr lang="zh-CN" altLang="en-US" sz="2000" dirty="0">
                <a:latin typeface="宋体" panose="02010600030101010101" pitchFamily="2" charset="-122"/>
                <a:ea typeface="宋体" panose="02010600030101010101" pitchFamily="2" charset="-122"/>
              </a:rPr>
              <a:t>命令：</a:t>
            </a:r>
          </a:p>
          <a:p>
            <a:pPr lvl="1"/>
            <a:r>
              <a:rPr lang="en-US" altLang="zh-CN" sz="2000" dirty="0" err="1">
                <a:latin typeface="Calibri" panose="020F0502020204030204" pitchFamily="34" charset="0"/>
                <a:ea typeface="宋体" panose="02010600030101010101" pitchFamily="2" charset="-122"/>
                <a:cs typeface="Calibri" panose="020F0502020204030204" pitchFamily="34" charset="0"/>
              </a:rPr>
              <a:t>systemctl</a:t>
            </a:r>
            <a:r>
              <a:rPr lang="en-US" altLang="zh-CN" sz="2000" dirty="0">
                <a:latin typeface="Calibri" panose="020F0502020204030204" pitchFamily="34" charset="0"/>
                <a:ea typeface="宋体" panose="02010600030101010101" pitchFamily="2" charset="-122"/>
                <a:cs typeface="Calibri" panose="020F0502020204030204" pitchFamily="34" charset="0"/>
              </a:rPr>
              <a:t> start docker   			</a:t>
            </a:r>
            <a:r>
              <a:rPr lang="zh-CN" altLang="en-US" sz="2000" dirty="0">
                <a:latin typeface="Calibri" panose="020F0502020204030204" pitchFamily="34" charset="0"/>
                <a:ea typeface="宋体" panose="02010600030101010101" pitchFamily="2" charset="-122"/>
                <a:cs typeface="Calibri" panose="020F0502020204030204" pitchFamily="34" charset="0"/>
              </a:rPr>
              <a:t>启动</a:t>
            </a:r>
            <a:r>
              <a:rPr lang="en-US" altLang="zh-CN" sz="2000" dirty="0">
                <a:latin typeface="Calibri" panose="020F0502020204030204" pitchFamily="34" charset="0"/>
                <a:ea typeface="宋体" panose="02010600030101010101" pitchFamily="2" charset="-122"/>
                <a:cs typeface="Calibri" panose="020F0502020204030204" pitchFamily="34" charset="0"/>
              </a:rPr>
              <a:t>docker</a:t>
            </a:r>
            <a:r>
              <a:rPr lang="zh-CN" altLang="en-US" sz="2000" dirty="0">
                <a:latin typeface="Calibri" panose="020F0502020204030204" pitchFamily="34" charset="0"/>
                <a:ea typeface="宋体" panose="02010600030101010101" pitchFamily="2" charset="-122"/>
                <a:cs typeface="Calibri" panose="020F0502020204030204" pitchFamily="34" charset="0"/>
              </a:rPr>
              <a:t>服务</a:t>
            </a:r>
          </a:p>
          <a:p>
            <a:pPr lvl="1"/>
            <a:r>
              <a:rPr lang="en-US" altLang="zh-CN" sz="2000" dirty="0" err="1">
                <a:latin typeface="Calibri" panose="020F0502020204030204" pitchFamily="34" charset="0"/>
                <a:ea typeface="宋体" panose="02010600030101010101" pitchFamily="2" charset="-122"/>
                <a:cs typeface="Calibri" panose="020F0502020204030204" pitchFamily="34" charset="0"/>
              </a:rPr>
              <a:t>systemctl</a:t>
            </a:r>
            <a:r>
              <a:rPr lang="en-US" altLang="zh-CN" sz="2000" dirty="0">
                <a:latin typeface="Calibri" panose="020F0502020204030204" pitchFamily="34" charset="0"/>
                <a:ea typeface="宋体" panose="02010600030101010101" pitchFamily="2" charset="-122"/>
                <a:cs typeface="Calibri" panose="020F0502020204030204" pitchFamily="34" charset="0"/>
              </a:rPr>
              <a:t> stop docker   			</a:t>
            </a:r>
            <a:r>
              <a:rPr lang="zh-CN" altLang="en-US" sz="2000" dirty="0">
                <a:latin typeface="Calibri" panose="020F0502020204030204" pitchFamily="34" charset="0"/>
                <a:ea typeface="宋体" panose="02010600030101010101" pitchFamily="2" charset="-122"/>
                <a:cs typeface="Calibri" panose="020F0502020204030204" pitchFamily="34" charset="0"/>
              </a:rPr>
              <a:t>停止</a:t>
            </a:r>
            <a:r>
              <a:rPr lang="en-US" altLang="zh-CN" sz="2000" dirty="0">
                <a:latin typeface="Calibri" panose="020F0502020204030204" pitchFamily="34" charset="0"/>
                <a:ea typeface="宋体" panose="02010600030101010101" pitchFamily="2" charset="-122"/>
                <a:cs typeface="Calibri" panose="020F0502020204030204" pitchFamily="34" charset="0"/>
              </a:rPr>
              <a:t>docker</a:t>
            </a:r>
            <a:r>
              <a:rPr lang="zh-CN" altLang="en-US" sz="2000" dirty="0">
                <a:latin typeface="Calibri" panose="020F0502020204030204" pitchFamily="34" charset="0"/>
                <a:ea typeface="宋体" panose="02010600030101010101" pitchFamily="2" charset="-122"/>
                <a:cs typeface="Calibri" panose="020F0502020204030204" pitchFamily="34" charset="0"/>
              </a:rPr>
              <a:t>服务</a:t>
            </a:r>
          </a:p>
          <a:p>
            <a:pPr lvl="1"/>
            <a:r>
              <a:rPr lang="en-US" altLang="zh-CN" sz="2000" dirty="0" err="1">
                <a:latin typeface="Calibri" panose="020F0502020204030204" pitchFamily="34" charset="0"/>
                <a:ea typeface="宋体" panose="02010600030101010101" pitchFamily="2" charset="-122"/>
                <a:cs typeface="Calibri" panose="020F0502020204030204" pitchFamily="34" charset="0"/>
              </a:rPr>
              <a:t>systemctl</a:t>
            </a:r>
            <a:r>
              <a:rPr lang="en-US" altLang="zh-CN" sz="2000" dirty="0">
                <a:latin typeface="Calibri" panose="020F0502020204030204" pitchFamily="34" charset="0"/>
                <a:ea typeface="宋体" panose="02010600030101010101" pitchFamily="2" charset="-122"/>
                <a:cs typeface="Calibri" panose="020F0502020204030204" pitchFamily="34" charset="0"/>
              </a:rPr>
              <a:t> restart docker  			</a:t>
            </a:r>
            <a:r>
              <a:rPr lang="zh-CN" altLang="en-US" sz="2000" dirty="0">
                <a:latin typeface="Calibri" panose="020F0502020204030204" pitchFamily="34" charset="0"/>
                <a:ea typeface="宋体" panose="02010600030101010101" pitchFamily="2" charset="-122"/>
                <a:cs typeface="Calibri" panose="020F0502020204030204" pitchFamily="34" charset="0"/>
              </a:rPr>
              <a:t>重启</a:t>
            </a:r>
            <a:r>
              <a:rPr lang="en-US" altLang="zh-CN" sz="2000" dirty="0">
                <a:latin typeface="Calibri" panose="020F0502020204030204" pitchFamily="34" charset="0"/>
                <a:ea typeface="宋体" panose="02010600030101010101" pitchFamily="2" charset="-122"/>
                <a:cs typeface="Calibri" panose="020F0502020204030204" pitchFamily="34" charset="0"/>
              </a:rPr>
              <a:t>docker</a:t>
            </a:r>
            <a:r>
              <a:rPr lang="zh-CN" altLang="en-US" sz="2000" dirty="0">
                <a:latin typeface="Calibri" panose="020F0502020204030204" pitchFamily="34" charset="0"/>
                <a:ea typeface="宋体" panose="02010600030101010101" pitchFamily="2" charset="-122"/>
                <a:cs typeface="Calibri" panose="020F0502020204030204" pitchFamily="34" charset="0"/>
              </a:rPr>
              <a:t>服务</a:t>
            </a:r>
          </a:p>
          <a:p>
            <a:pPr lvl="1"/>
            <a:r>
              <a:rPr lang="en-US" altLang="zh-CN" sz="2000" dirty="0" err="1">
                <a:latin typeface="Calibri" panose="020F0502020204030204" pitchFamily="34" charset="0"/>
                <a:ea typeface="宋体" panose="02010600030101010101" pitchFamily="2" charset="-122"/>
                <a:cs typeface="Calibri" panose="020F0502020204030204" pitchFamily="34" charset="0"/>
              </a:rPr>
              <a:t>systemctl</a:t>
            </a:r>
            <a:r>
              <a:rPr lang="en-US" altLang="zh-CN" sz="2000" dirty="0">
                <a:latin typeface="Calibri" panose="020F0502020204030204" pitchFamily="34" charset="0"/>
                <a:ea typeface="宋体" panose="02010600030101010101" pitchFamily="2" charset="-122"/>
                <a:cs typeface="Calibri" panose="020F0502020204030204" pitchFamily="34" charset="0"/>
              </a:rPr>
              <a:t> status docker   			</a:t>
            </a:r>
            <a:r>
              <a:rPr lang="zh-CN" altLang="en-US" sz="2000" dirty="0">
                <a:latin typeface="Calibri" panose="020F0502020204030204" pitchFamily="34" charset="0"/>
                <a:ea typeface="宋体" panose="02010600030101010101" pitchFamily="2" charset="-122"/>
                <a:cs typeface="Calibri" panose="020F0502020204030204" pitchFamily="34" charset="0"/>
              </a:rPr>
              <a:t>查看</a:t>
            </a:r>
            <a:r>
              <a:rPr lang="en-US" altLang="zh-CN" sz="2000" dirty="0">
                <a:latin typeface="Calibri" panose="020F0502020204030204" pitchFamily="34" charset="0"/>
                <a:ea typeface="宋体" panose="02010600030101010101" pitchFamily="2" charset="-122"/>
                <a:cs typeface="Calibri" panose="020F0502020204030204" pitchFamily="34" charset="0"/>
              </a:rPr>
              <a:t>docker</a:t>
            </a:r>
            <a:r>
              <a:rPr lang="zh-CN" altLang="en-US" sz="2000" dirty="0">
                <a:latin typeface="Calibri" panose="020F0502020204030204" pitchFamily="34" charset="0"/>
                <a:ea typeface="宋体" panose="02010600030101010101" pitchFamily="2" charset="-122"/>
                <a:cs typeface="Calibri" panose="020F0502020204030204" pitchFamily="34" charset="0"/>
              </a:rPr>
              <a:t>服务的状态</a:t>
            </a:r>
          </a:p>
          <a:p>
            <a:pPr lvl="1"/>
            <a:r>
              <a:rPr lang="en-US" altLang="zh-CN" sz="2000" dirty="0">
                <a:latin typeface="Calibri" panose="020F0502020204030204" pitchFamily="34" charset="0"/>
                <a:ea typeface="宋体" panose="02010600030101010101" pitchFamily="2" charset="-122"/>
                <a:cs typeface="Calibri" panose="020F0502020204030204" pitchFamily="34" charset="0"/>
              </a:rPr>
              <a:t>docker pull [</a:t>
            </a:r>
            <a:r>
              <a:rPr lang="zh-CN" altLang="en-US" sz="2000" dirty="0">
                <a:latin typeface="Calibri" panose="020F0502020204030204" pitchFamily="34" charset="0"/>
                <a:ea typeface="宋体" panose="02010600030101010101" pitchFamily="2" charset="-122"/>
                <a:cs typeface="Calibri" panose="020F0502020204030204" pitchFamily="34" charset="0"/>
              </a:rPr>
              <a:t>镜像名</a:t>
            </a:r>
            <a:r>
              <a:rPr lang="en-US" altLang="zh-CN" sz="2000" dirty="0">
                <a:latin typeface="Calibri" panose="020F0502020204030204" pitchFamily="34" charset="0"/>
                <a:ea typeface="宋体" panose="02010600030101010101" pitchFamily="2" charset="-122"/>
                <a:cs typeface="Calibri" panose="020F0502020204030204" pitchFamily="34" charset="0"/>
              </a:rPr>
              <a:t>]:[</a:t>
            </a:r>
            <a:r>
              <a:rPr lang="zh-CN" altLang="en-US" sz="2000" dirty="0">
                <a:latin typeface="Calibri" panose="020F0502020204030204" pitchFamily="34" charset="0"/>
                <a:ea typeface="宋体" panose="02010600030101010101" pitchFamily="2" charset="-122"/>
                <a:cs typeface="Calibri" panose="020F0502020204030204" pitchFamily="34" charset="0"/>
              </a:rPr>
              <a:t>镜像标签</a:t>
            </a:r>
            <a:r>
              <a:rPr lang="en-US" altLang="zh-CN" sz="2000" dirty="0">
                <a:latin typeface="Calibri" panose="020F0502020204030204" pitchFamily="34" charset="0"/>
                <a:ea typeface="宋体" panose="02010600030101010101" pitchFamily="2" charset="-122"/>
                <a:cs typeface="Calibri" panose="020F0502020204030204" pitchFamily="34" charset="0"/>
              </a:rPr>
              <a:t>]  		</a:t>
            </a:r>
            <a:r>
              <a:rPr lang="zh-CN" altLang="en-US" sz="2000" dirty="0">
                <a:latin typeface="Calibri" panose="020F0502020204030204" pitchFamily="34" charset="0"/>
                <a:ea typeface="宋体" panose="02010600030101010101" pitchFamily="2" charset="-122"/>
                <a:cs typeface="Calibri" panose="020F0502020204030204" pitchFamily="34" charset="0"/>
              </a:rPr>
              <a:t>从仓库拉取镜像，如果不指定标签，默认是</a:t>
            </a:r>
            <a:r>
              <a:rPr lang="en-US" altLang="zh-CN" sz="2000" dirty="0">
                <a:latin typeface="Calibri" panose="020F0502020204030204" pitchFamily="34" charset="0"/>
                <a:ea typeface="宋体" panose="02010600030101010101" pitchFamily="2" charset="-122"/>
                <a:cs typeface="Calibri" panose="020F0502020204030204" pitchFamily="34" charset="0"/>
              </a:rPr>
              <a:t>latest</a:t>
            </a:r>
            <a:endParaRPr lang="zh-CN" altLang="en-US" sz="2000" dirty="0">
              <a:latin typeface="Calibri" panose="020F0502020204030204" pitchFamily="34" charset="0"/>
              <a:ea typeface="宋体" panose="02010600030101010101" pitchFamily="2" charset="-122"/>
              <a:cs typeface="Calibri" panose="020F0502020204030204" pitchFamily="34" charset="0"/>
            </a:endParaRPr>
          </a:p>
          <a:p>
            <a:pPr lvl="1"/>
            <a:r>
              <a:rPr lang="en-US" altLang="zh-CN" sz="2000" dirty="0">
                <a:latin typeface="Calibri" panose="020F0502020204030204" pitchFamily="34" charset="0"/>
                <a:ea typeface="宋体" panose="02010600030101010101" pitchFamily="2" charset="-122"/>
                <a:cs typeface="Calibri" panose="020F0502020204030204" pitchFamily="34" charset="0"/>
              </a:rPr>
              <a:t>docker image ls  				</a:t>
            </a:r>
            <a:r>
              <a:rPr lang="zh-CN" altLang="en-US" sz="2000" dirty="0">
                <a:latin typeface="Calibri" panose="020F0502020204030204" pitchFamily="34" charset="0"/>
                <a:ea typeface="宋体" panose="02010600030101010101" pitchFamily="2" charset="-122"/>
                <a:cs typeface="Calibri" panose="020F0502020204030204" pitchFamily="34" charset="0"/>
              </a:rPr>
              <a:t>查看本地有哪些镜像</a:t>
            </a:r>
            <a:endParaRPr lang="en-US" altLang="zh-CN" sz="2000" dirty="0">
              <a:latin typeface="Calibri" panose="020F0502020204030204" pitchFamily="34" charset="0"/>
              <a:ea typeface="宋体" panose="02010600030101010101" pitchFamily="2" charset="-122"/>
              <a:cs typeface="Calibri" panose="020F0502020204030204" pitchFamily="34" charset="0"/>
            </a:endParaRPr>
          </a:p>
          <a:p>
            <a:pPr lvl="1"/>
            <a:r>
              <a:rPr lang="en-US" altLang="zh-CN" sz="2000" dirty="0">
                <a:latin typeface="Calibri" panose="020F0502020204030204" pitchFamily="34" charset="0"/>
                <a:ea typeface="宋体" panose="02010600030101010101" pitchFamily="2" charset="-122"/>
                <a:cs typeface="Calibri" panose="020F0502020204030204" pitchFamily="34" charset="0"/>
              </a:rPr>
              <a:t>docker image rm </a:t>
            </a:r>
            <a:r>
              <a:rPr lang="zh-CN" altLang="en-US" sz="2000" dirty="0">
                <a:latin typeface="Calibri" panose="020F0502020204030204" pitchFamily="34" charset="0"/>
                <a:ea typeface="宋体" panose="02010600030101010101" pitchFamily="2" charset="-122"/>
                <a:cs typeface="Calibri" panose="020F0502020204030204" pitchFamily="34" charset="0"/>
              </a:rPr>
              <a:t>镜像</a:t>
            </a:r>
            <a:r>
              <a:rPr lang="en-US" altLang="zh-CN" sz="2000" dirty="0">
                <a:latin typeface="Calibri" panose="020F0502020204030204" pitchFamily="34" charset="0"/>
                <a:ea typeface="宋体" panose="02010600030101010101" pitchFamily="2" charset="-122"/>
                <a:cs typeface="Calibri" panose="020F0502020204030204" pitchFamily="34" charset="0"/>
              </a:rPr>
              <a:t>id  			</a:t>
            </a:r>
            <a:r>
              <a:rPr lang="zh-CN" altLang="en-US" sz="2000" dirty="0">
                <a:latin typeface="Calibri" panose="020F0502020204030204" pitchFamily="34" charset="0"/>
                <a:ea typeface="宋体" panose="02010600030101010101" pitchFamily="2" charset="-122"/>
                <a:cs typeface="Calibri" panose="020F0502020204030204" pitchFamily="34" charset="0"/>
              </a:rPr>
              <a:t>删除镜像</a:t>
            </a:r>
          </a:p>
          <a:p>
            <a:pPr lvl="1"/>
            <a:r>
              <a:rPr lang="en-US" altLang="zh-CN" sz="2000" dirty="0">
                <a:latin typeface="Calibri" panose="020F0502020204030204" pitchFamily="34" charset="0"/>
                <a:ea typeface="宋体" panose="02010600030101010101" pitchFamily="2" charset="-122"/>
                <a:cs typeface="Calibri" panose="020F0502020204030204" pitchFamily="34" charset="0"/>
              </a:rPr>
              <a:t>docker run 					</a:t>
            </a:r>
            <a:r>
              <a:rPr lang="zh-CN" altLang="en-US" sz="2000" dirty="0">
                <a:latin typeface="Calibri" panose="020F0502020204030204" pitchFamily="34" charset="0"/>
                <a:ea typeface="宋体" panose="02010600030101010101" pitchFamily="2" charset="-122"/>
                <a:cs typeface="Calibri" panose="020F0502020204030204" pitchFamily="34" charset="0"/>
              </a:rPr>
              <a:t>通过镜像创建容器并运行</a:t>
            </a:r>
          </a:p>
          <a:p>
            <a:pPr lvl="1"/>
            <a:r>
              <a:rPr lang="en-US" altLang="zh-CN" sz="2000" dirty="0">
                <a:latin typeface="Calibri" panose="020F0502020204030204" pitchFamily="34" charset="0"/>
                <a:ea typeface="宋体" panose="02010600030101010101" pitchFamily="2" charset="-122"/>
                <a:cs typeface="Calibri" panose="020F0502020204030204" pitchFamily="34" charset="0"/>
              </a:rPr>
              <a:t>docker </a:t>
            </a:r>
            <a:r>
              <a:rPr lang="en-US" altLang="zh-CN" sz="2000" dirty="0" err="1">
                <a:latin typeface="Calibri" panose="020F0502020204030204" pitchFamily="34" charset="0"/>
                <a:ea typeface="宋体" panose="02010600030101010101" pitchFamily="2" charset="-122"/>
                <a:cs typeface="Calibri" panose="020F0502020204030204" pitchFamily="34" charset="0"/>
              </a:rPr>
              <a:t>ps</a:t>
            </a:r>
            <a:r>
              <a:rPr lang="en-US" altLang="zh-CN" sz="2000" dirty="0">
                <a:latin typeface="Calibri" panose="020F0502020204030204" pitchFamily="34" charset="0"/>
                <a:ea typeface="宋体" panose="02010600030101010101" pitchFamily="2" charset="-122"/>
                <a:cs typeface="Calibri" panose="020F0502020204030204" pitchFamily="34" charset="0"/>
              </a:rPr>
              <a:t>   					</a:t>
            </a:r>
            <a:r>
              <a:rPr lang="zh-CN" altLang="en-US" sz="2000" dirty="0">
                <a:latin typeface="Calibri" panose="020F0502020204030204" pitchFamily="34" charset="0"/>
                <a:ea typeface="宋体" panose="02010600030101010101" pitchFamily="2" charset="-122"/>
                <a:cs typeface="Calibri" panose="020F0502020204030204" pitchFamily="34" charset="0"/>
              </a:rPr>
              <a:t>查看运行的容器</a:t>
            </a:r>
          </a:p>
          <a:p>
            <a:pPr lvl="1"/>
            <a:r>
              <a:rPr lang="en-US" altLang="zh-CN" sz="2000" dirty="0">
                <a:latin typeface="Calibri" panose="020F0502020204030204" pitchFamily="34" charset="0"/>
                <a:ea typeface="宋体" panose="02010600030101010101" pitchFamily="2" charset="-122"/>
                <a:cs typeface="Calibri" panose="020F0502020204030204" pitchFamily="34" charset="0"/>
              </a:rPr>
              <a:t>docker </a:t>
            </a:r>
            <a:r>
              <a:rPr lang="en-US" altLang="zh-CN" sz="2000" dirty="0" err="1">
                <a:latin typeface="Calibri" panose="020F0502020204030204" pitchFamily="34" charset="0"/>
                <a:ea typeface="宋体" panose="02010600030101010101" pitchFamily="2" charset="-122"/>
                <a:cs typeface="Calibri" panose="020F0502020204030204" pitchFamily="34" charset="0"/>
              </a:rPr>
              <a:t>ps</a:t>
            </a:r>
            <a:r>
              <a:rPr lang="en-US" altLang="zh-CN" sz="2000" dirty="0">
                <a:latin typeface="Calibri" panose="020F0502020204030204" pitchFamily="34" charset="0"/>
                <a:ea typeface="宋体" panose="02010600030101010101" pitchFamily="2" charset="-122"/>
                <a:cs typeface="Calibri" panose="020F0502020204030204" pitchFamily="34" charset="0"/>
              </a:rPr>
              <a:t> -a  					</a:t>
            </a:r>
            <a:r>
              <a:rPr lang="zh-CN" altLang="en-US" sz="2000" dirty="0">
                <a:latin typeface="Calibri" panose="020F0502020204030204" pitchFamily="34" charset="0"/>
                <a:ea typeface="宋体" panose="02010600030101010101" pitchFamily="2" charset="-122"/>
                <a:cs typeface="Calibri" panose="020F0502020204030204" pitchFamily="34" charset="0"/>
              </a:rPr>
              <a:t>查看所有的容器（包括停止的）</a:t>
            </a:r>
          </a:p>
          <a:p>
            <a:pPr lvl="1"/>
            <a:r>
              <a:rPr lang="en-US" altLang="zh-CN" sz="2000" dirty="0">
                <a:latin typeface="Calibri" panose="020F0502020204030204" pitchFamily="34" charset="0"/>
                <a:ea typeface="宋体" panose="02010600030101010101" pitchFamily="2" charset="-122"/>
                <a:cs typeface="Calibri" panose="020F0502020204030204" pitchFamily="34" charset="0"/>
              </a:rPr>
              <a:t>docker stop  </a:t>
            </a:r>
            <a:r>
              <a:rPr lang="zh-CN" altLang="en-US" sz="2000" dirty="0">
                <a:latin typeface="Calibri" panose="020F0502020204030204" pitchFamily="34" charset="0"/>
                <a:ea typeface="宋体" panose="02010600030101010101" pitchFamily="2" charset="-122"/>
                <a:cs typeface="Calibri" panose="020F0502020204030204" pitchFamily="34" charset="0"/>
              </a:rPr>
              <a:t>容器</a:t>
            </a:r>
            <a:r>
              <a:rPr lang="en-US" altLang="zh-CN" sz="2000" dirty="0">
                <a:latin typeface="Calibri" panose="020F0502020204030204" pitchFamily="34" charset="0"/>
                <a:ea typeface="宋体" panose="02010600030101010101" pitchFamily="2" charset="-122"/>
                <a:cs typeface="Calibri" panose="020F0502020204030204" pitchFamily="34" charset="0"/>
              </a:rPr>
              <a:t>id</a:t>
            </a:r>
            <a:r>
              <a:rPr lang="zh-CN" altLang="en-US" sz="2000" dirty="0">
                <a:latin typeface="Calibri" panose="020F0502020204030204" pitchFamily="34" charset="0"/>
                <a:ea typeface="宋体" panose="02010600030101010101" pitchFamily="2" charset="-122"/>
                <a:cs typeface="Calibri" panose="020F0502020204030204" pitchFamily="34" charset="0"/>
              </a:rPr>
              <a:t>或容器名称  </a:t>
            </a:r>
            <a:r>
              <a:rPr lang="en-US" altLang="zh-CN" sz="2000" dirty="0">
                <a:latin typeface="Calibri" panose="020F0502020204030204" pitchFamily="34" charset="0"/>
                <a:ea typeface="宋体" panose="02010600030101010101" pitchFamily="2" charset="-122"/>
                <a:cs typeface="Calibri" panose="020F0502020204030204" pitchFamily="34" charset="0"/>
              </a:rPr>
              <a:t>		</a:t>
            </a:r>
            <a:r>
              <a:rPr lang="zh-CN" altLang="en-US" sz="2000" dirty="0">
                <a:latin typeface="Calibri" panose="020F0502020204030204" pitchFamily="34" charset="0"/>
                <a:ea typeface="宋体" panose="02010600030101010101" pitchFamily="2" charset="-122"/>
                <a:cs typeface="Calibri" panose="020F0502020204030204" pitchFamily="34" charset="0"/>
              </a:rPr>
              <a:t>停止指定的容器</a:t>
            </a:r>
          </a:p>
          <a:p>
            <a:pPr lvl="1"/>
            <a:r>
              <a:rPr lang="en-US" altLang="zh-CN" sz="2000" dirty="0">
                <a:latin typeface="Calibri" panose="020F0502020204030204" pitchFamily="34" charset="0"/>
                <a:ea typeface="宋体" panose="02010600030101010101" pitchFamily="2" charset="-122"/>
                <a:cs typeface="Calibri" panose="020F0502020204030204" pitchFamily="34" charset="0"/>
              </a:rPr>
              <a:t>docker start </a:t>
            </a:r>
            <a:r>
              <a:rPr lang="zh-CN" altLang="en-US" sz="2000" dirty="0">
                <a:latin typeface="Calibri" panose="020F0502020204030204" pitchFamily="34" charset="0"/>
                <a:ea typeface="宋体" panose="02010600030101010101" pitchFamily="2" charset="-122"/>
                <a:cs typeface="Calibri" panose="020F0502020204030204" pitchFamily="34" charset="0"/>
              </a:rPr>
              <a:t>容器</a:t>
            </a:r>
            <a:r>
              <a:rPr lang="en-US" altLang="zh-CN" sz="2000" dirty="0">
                <a:latin typeface="Calibri" panose="020F0502020204030204" pitchFamily="34" charset="0"/>
                <a:ea typeface="宋体" panose="02010600030101010101" pitchFamily="2" charset="-122"/>
                <a:cs typeface="Calibri" panose="020F0502020204030204" pitchFamily="34" charset="0"/>
              </a:rPr>
              <a:t>id</a:t>
            </a:r>
            <a:r>
              <a:rPr lang="zh-CN" altLang="en-US" sz="2000" dirty="0">
                <a:latin typeface="Calibri" panose="020F0502020204030204" pitchFamily="34" charset="0"/>
                <a:ea typeface="宋体" panose="02010600030101010101" pitchFamily="2" charset="-122"/>
                <a:cs typeface="Calibri" panose="020F0502020204030204" pitchFamily="34" charset="0"/>
              </a:rPr>
              <a:t>或容器名称  </a:t>
            </a:r>
            <a:r>
              <a:rPr lang="en-US" altLang="zh-CN" sz="2000" dirty="0">
                <a:latin typeface="Calibri" panose="020F0502020204030204" pitchFamily="34" charset="0"/>
                <a:ea typeface="宋体" panose="02010600030101010101" pitchFamily="2" charset="-122"/>
                <a:cs typeface="Calibri" panose="020F0502020204030204" pitchFamily="34" charset="0"/>
              </a:rPr>
              <a:t>		</a:t>
            </a:r>
            <a:r>
              <a:rPr lang="zh-CN" altLang="en-US" sz="2000" dirty="0">
                <a:latin typeface="Calibri" panose="020F0502020204030204" pitchFamily="34" charset="0"/>
                <a:ea typeface="宋体" panose="02010600030101010101" pitchFamily="2" charset="-122"/>
                <a:cs typeface="Calibri" panose="020F0502020204030204" pitchFamily="34" charset="0"/>
              </a:rPr>
              <a:t>启动指定的容器</a:t>
            </a:r>
          </a:p>
          <a:p>
            <a:pPr lvl="1"/>
            <a:r>
              <a:rPr lang="en-US" altLang="zh-CN" sz="2000" dirty="0">
                <a:latin typeface="Calibri" panose="020F0502020204030204" pitchFamily="34" charset="0"/>
                <a:ea typeface="宋体" panose="02010600030101010101" pitchFamily="2" charset="-122"/>
                <a:cs typeface="Calibri" panose="020F0502020204030204" pitchFamily="34" charset="0"/>
              </a:rPr>
              <a:t>docker restart </a:t>
            </a:r>
            <a:r>
              <a:rPr lang="zh-CN" altLang="en-US" sz="2000" dirty="0">
                <a:latin typeface="Calibri" panose="020F0502020204030204" pitchFamily="34" charset="0"/>
                <a:ea typeface="宋体" panose="02010600030101010101" pitchFamily="2" charset="-122"/>
                <a:cs typeface="Calibri" panose="020F0502020204030204" pitchFamily="34" charset="0"/>
              </a:rPr>
              <a:t>容器</a:t>
            </a:r>
            <a:r>
              <a:rPr lang="en-US" altLang="zh-CN" sz="2000" dirty="0">
                <a:latin typeface="Calibri" panose="020F0502020204030204" pitchFamily="34" charset="0"/>
                <a:ea typeface="宋体" panose="02010600030101010101" pitchFamily="2" charset="-122"/>
                <a:cs typeface="Calibri" panose="020F0502020204030204" pitchFamily="34" charset="0"/>
              </a:rPr>
              <a:t>id</a:t>
            </a:r>
            <a:r>
              <a:rPr lang="zh-CN" altLang="en-US" sz="2000" dirty="0">
                <a:latin typeface="Calibri" panose="020F0502020204030204" pitchFamily="34" charset="0"/>
                <a:ea typeface="宋体" panose="02010600030101010101" pitchFamily="2" charset="-122"/>
                <a:cs typeface="Calibri" panose="020F0502020204030204" pitchFamily="34" charset="0"/>
              </a:rPr>
              <a:t>或容器名称   </a:t>
            </a:r>
            <a:r>
              <a:rPr lang="en-US" altLang="zh-CN" sz="2000" dirty="0">
                <a:latin typeface="Calibri" panose="020F0502020204030204" pitchFamily="34" charset="0"/>
                <a:ea typeface="宋体" panose="02010600030101010101" pitchFamily="2" charset="-122"/>
                <a:cs typeface="Calibri" panose="020F0502020204030204" pitchFamily="34" charset="0"/>
              </a:rPr>
              <a:t>		</a:t>
            </a:r>
            <a:r>
              <a:rPr lang="zh-CN" altLang="en-US" sz="2000" dirty="0">
                <a:latin typeface="Calibri" panose="020F0502020204030204" pitchFamily="34" charset="0"/>
                <a:ea typeface="宋体" panose="02010600030101010101" pitchFamily="2" charset="-122"/>
                <a:cs typeface="Calibri" panose="020F0502020204030204" pitchFamily="34" charset="0"/>
              </a:rPr>
              <a:t>重启指定的容器</a:t>
            </a:r>
          </a:p>
          <a:p>
            <a:pPr lvl="1"/>
            <a:r>
              <a:rPr lang="en-US" altLang="zh-CN" sz="2000" dirty="0">
                <a:latin typeface="Calibri" panose="020F0502020204030204" pitchFamily="34" charset="0"/>
                <a:ea typeface="宋体" panose="02010600030101010101" pitchFamily="2" charset="-122"/>
                <a:cs typeface="Calibri" panose="020F0502020204030204" pitchFamily="34" charset="0"/>
              </a:rPr>
              <a:t>docker rm </a:t>
            </a:r>
            <a:r>
              <a:rPr lang="zh-CN" altLang="en-US" sz="2000" dirty="0">
                <a:latin typeface="Calibri" panose="020F0502020204030204" pitchFamily="34" charset="0"/>
                <a:ea typeface="宋体" panose="02010600030101010101" pitchFamily="2" charset="-122"/>
                <a:cs typeface="Calibri" panose="020F0502020204030204" pitchFamily="34" charset="0"/>
              </a:rPr>
              <a:t>容器</a:t>
            </a:r>
            <a:r>
              <a:rPr lang="en-US" altLang="zh-CN" sz="2000" dirty="0">
                <a:latin typeface="Calibri" panose="020F0502020204030204" pitchFamily="34" charset="0"/>
                <a:ea typeface="宋体" panose="02010600030101010101" pitchFamily="2" charset="-122"/>
                <a:cs typeface="Calibri" panose="020F0502020204030204" pitchFamily="34" charset="0"/>
              </a:rPr>
              <a:t>id   				</a:t>
            </a:r>
            <a:r>
              <a:rPr lang="zh-CN" altLang="en-US" sz="2000" dirty="0">
                <a:latin typeface="Calibri" panose="020F0502020204030204" pitchFamily="34" charset="0"/>
                <a:ea typeface="宋体" panose="02010600030101010101" pitchFamily="2" charset="-122"/>
                <a:cs typeface="Calibri" panose="020F0502020204030204" pitchFamily="34" charset="0"/>
              </a:rPr>
              <a:t>删除容器</a:t>
            </a:r>
          </a:p>
          <a:p>
            <a:pPr lvl="1"/>
            <a:r>
              <a:rPr lang="en-US" altLang="zh-CN" sz="2000" dirty="0">
                <a:latin typeface="Calibri" panose="020F0502020204030204" pitchFamily="34" charset="0"/>
                <a:ea typeface="宋体" panose="02010600030101010101" pitchFamily="2" charset="-122"/>
                <a:cs typeface="Calibri" panose="020F0502020204030204" pitchFamily="34" charset="0"/>
              </a:rPr>
              <a:t>docker exec -it </a:t>
            </a:r>
            <a:r>
              <a:rPr lang="zh-CN" altLang="en-US" sz="2000" dirty="0">
                <a:latin typeface="Calibri" panose="020F0502020204030204" pitchFamily="34" charset="0"/>
                <a:ea typeface="宋体" panose="02010600030101010101" pitchFamily="2" charset="-122"/>
                <a:cs typeface="Calibri" panose="020F0502020204030204" pitchFamily="34" charset="0"/>
              </a:rPr>
              <a:t>容器</a:t>
            </a:r>
            <a:r>
              <a:rPr lang="en-US" altLang="zh-CN" sz="2000" dirty="0">
                <a:latin typeface="Calibri" panose="020F0502020204030204" pitchFamily="34" charset="0"/>
                <a:ea typeface="宋体" panose="02010600030101010101" pitchFamily="2" charset="-122"/>
                <a:cs typeface="Calibri" panose="020F0502020204030204" pitchFamily="34" charset="0"/>
              </a:rPr>
              <a:t>id</a:t>
            </a:r>
            <a:r>
              <a:rPr lang="zh-CN" altLang="en-US" sz="2000" dirty="0">
                <a:latin typeface="Calibri" panose="020F0502020204030204" pitchFamily="34" charset="0"/>
                <a:ea typeface="宋体" panose="02010600030101010101" pitchFamily="2" charset="-122"/>
                <a:cs typeface="Calibri" panose="020F0502020204030204" pitchFamily="34" charset="0"/>
              </a:rPr>
              <a:t>或名称 </a:t>
            </a:r>
            <a:r>
              <a:rPr lang="en-US" altLang="zh-CN" sz="2000" dirty="0">
                <a:latin typeface="Calibri" panose="020F0502020204030204" pitchFamily="34" charset="0"/>
                <a:ea typeface="宋体" panose="02010600030101010101" pitchFamily="2" charset="-122"/>
                <a:cs typeface="Calibri" panose="020F0502020204030204" pitchFamily="34" charset="0"/>
              </a:rPr>
              <a:t>/bin/bash 	</a:t>
            </a:r>
            <a:r>
              <a:rPr lang="zh-CN" altLang="en-US" sz="2000" dirty="0">
                <a:latin typeface="Calibri" panose="020F0502020204030204" pitchFamily="34" charset="0"/>
                <a:ea typeface="宋体" panose="02010600030101010101" pitchFamily="2" charset="-122"/>
                <a:cs typeface="Calibri" panose="020F0502020204030204" pitchFamily="34" charset="0"/>
              </a:rPr>
              <a:t>表示进入容器</a:t>
            </a:r>
          </a:p>
        </p:txBody>
      </p:sp>
    </p:spTree>
    <p:extLst>
      <p:ext uri="{BB962C8B-B14F-4D97-AF65-F5344CB8AC3E}">
        <p14:creationId xmlns:p14="http://schemas.microsoft.com/office/powerpoint/2010/main" val="66767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三套环境的关系</a:t>
            </a:r>
          </a:p>
        </p:txBody>
      </p:sp>
      <p:graphicFrame>
        <p:nvGraphicFramePr>
          <p:cNvPr id="3" name="图示 2">
            <a:extLst>
              <a:ext uri="{FF2B5EF4-FFF2-40B4-BE49-F238E27FC236}">
                <a16:creationId xmlns:a16="http://schemas.microsoft.com/office/drawing/2014/main" id="{0C0974B5-A036-4F48-B8C1-72A0AE9C7F74}"/>
              </a:ext>
            </a:extLst>
          </p:cNvPr>
          <p:cNvGraphicFramePr/>
          <p:nvPr>
            <p:extLst>
              <p:ext uri="{D42A27DB-BD31-4B8C-83A1-F6EECF244321}">
                <p14:modId xmlns:p14="http://schemas.microsoft.com/office/powerpoint/2010/main" val="1010018790"/>
              </p:ext>
            </p:extLst>
          </p:nvPr>
        </p:nvGraphicFramePr>
        <p:xfrm>
          <a:off x="1379476" y="-34069"/>
          <a:ext cx="9433048" cy="4437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a:extLst>
              <a:ext uri="{FF2B5EF4-FFF2-40B4-BE49-F238E27FC236}">
                <a16:creationId xmlns:a16="http://schemas.microsoft.com/office/drawing/2014/main" id="{F75F138F-D173-4E56-BE3F-4E887EB09A12}"/>
              </a:ext>
            </a:extLst>
          </p:cNvPr>
          <p:cNvSpPr/>
          <p:nvPr/>
        </p:nvSpPr>
        <p:spPr>
          <a:xfrm>
            <a:off x="263352" y="3645024"/>
            <a:ext cx="11213018" cy="2246769"/>
          </a:xfrm>
          <a:prstGeom prst="rect">
            <a:avLst/>
          </a:prstGeom>
        </p:spPr>
        <p:txBody>
          <a:bodyPr wrap="square">
            <a:spAutoFit/>
          </a:bodyPr>
          <a:lstStyle/>
          <a:p>
            <a:r>
              <a:rPr lang="zh-CN" altLang="en-US" sz="2800" dirty="0">
                <a:latin typeface="宋体" panose="02010600030101010101" pitchFamily="2" charset="-122"/>
                <a:ea typeface="宋体" panose="02010600030101010101" pitchFamily="2" charset="-122"/>
              </a:rPr>
              <a:t>软件产品的开发、测试、上线过程：</a:t>
            </a:r>
            <a:endParaRPr lang="en-US" altLang="zh-CN" sz="2800" dirty="0">
              <a:latin typeface="宋体" panose="02010600030101010101" pitchFamily="2" charset="-122"/>
              <a:ea typeface="宋体" panose="02010600030101010101" pitchFamily="2" charset="-122"/>
            </a:endParaRPr>
          </a:p>
          <a:p>
            <a:pPr marL="971539" lvl="1" indent="-514350">
              <a:buFont typeface="+mj-lt"/>
              <a:buAutoNum type="arabicPeriod"/>
            </a:pPr>
            <a:r>
              <a:rPr lang="zh-CN" altLang="en-US" sz="2800" dirty="0">
                <a:latin typeface="宋体" panose="02010600030101010101" pitchFamily="2" charset="-122"/>
                <a:ea typeface="宋体" panose="02010600030101010101" pitchFamily="2" charset="-122"/>
              </a:rPr>
              <a:t>开发人员先在开发环境上调试好了就会发版；</a:t>
            </a:r>
            <a:endParaRPr lang="en-US" altLang="zh-CN" sz="2800" dirty="0">
              <a:latin typeface="宋体" panose="02010600030101010101" pitchFamily="2" charset="-122"/>
              <a:ea typeface="宋体" panose="02010600030101010101" pitchFamily="2" charset="-122"/>
            </a:endParaRPr>
          </a:p>
          <a:p>
            <a:pPr marL="971539" lvl="1" indent="-514350">
              <a:buFont typeface="+mj-lt"/>
              <a:buAutoNum type="arabicPeriod"/>
            </a:pPr>
            <a:r>
              <a:rPr lang="zh-CN" altLang="en-US" sz="2800" dirty="0">
                <a:latin typeface="宋体" panose="02010600030101010101" pitchFamily="2" charset="-122"/>
                <a:ea typeface="宋体" panose="02010600030101010101" pitchFamily="2" charset="-122"/>
              </a:rPr>
              <a:t>测试人员拿到版本后在测试环境上验证；</a:t>
            </a:r>
            <a:endParaRPr lang="en-US" altLang="zh-CN" sz="2800" dirty="0">
              <a:latin typeface="宋体" panose="02010600030101010101" pitchFamily="2" charset="-122"/>
              <a:ea typeface="宋体" panose="02010600030101010101" pitchFamily="2" charset="-122"/>
            </a:endParaRPr>
          </a:p>
          <a:p>
            <a:pPr marL="971539" lvl="1" indent="-514350">
              <a:buFont typeface="+mj-lt"/>
              <a:buAutoNum type="arabicPeriod"/>
            </a:pPr>
            <a:r>
              <a:rPr lang="zh-CN" altLang="en-US" sz="2800" dirty="0">
                <a:latin typeface="宋体" panose="02010600030101010101" pitchFamily="2" charset="-122"/>
                <a:ea typeface="宋体" panose="02010600030101010101" pitchFamily="2" charset="-122"/>
              </a:rPr>
              <a:t>只有在测试环境上经过充分验证的版本才会上线到生成环境上。</a:t>
            </a:r>
            <a:endParaRPr lang="en-US" altLang="zh-CN" sz="2800" dirty="0">
              <a:latin typeface="宋体" panose="02010600030101010101" pitchFamily="2" charset="-122"/>
              <a:ea typeface="宋体" panose="02010600030101010101" pitchFamily="2" charset="-122"/>
            </a:endParaRPr>
          </a:p>
          <a:p>
            <a:pPr marL="971539" lvl="1" indent="-514350">
              <a:buFont typeface="+mj-lt"/>
              <a:buAutoNum type="arabicPeriod"/>
            </a:pP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004199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宋体" panose="02010600030101010101" pitchFamily="2" charset="-122"/>
                <a:ea typeface="宋体" panose="02010600030101010101" pitchFamily="2" charset="-122"/>
              </a:rPr>
              <a:t>Docker</a:t>
            </a:r>
            <a:r>
              <a:rPr lang="zh-CN" altLang="en-US" b="1" dirty="0">
                <a:latin typeface="宋体" panose="02010600030101010101" pitchFamily="2" charset="-122"/>
                <a:ea typeface="宋体" panose="02010600030101010101" pitchFamily="2" charset="-122"/>
              </a:rPr>
              <a:t>容器的使用</a:t>
            </a:r>
          </a:p>
        </p:txBody>
      </p:sp>
      <p:sp>
        <p:nvSpPr>
          <p:cNvPr id="7" name="TextBox 6"/>
          <p:cNvSpPr txBox="1"/>
          <p:nvPr/>
        </p:nvSpPr>
        <p:spPr>
          <a:xfrm>
            <a:off x="263352" y="889843"/>
            <a:ext cx="11593288" cy="36009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常用的</a:t>
            </a:r>
            <a:r>
              <a:rPr lang="en-US" altLang="zh-CN" sz="2000" dirty="0">
                <a:latin typeface="宋体" panose="02010600030101010101" pitchFamily="2" charset="-122"/>
                <a:ea typeface="宋体" panose="02010600030101010101" pitchFamily="2" charset="-122"/>
              </a:rPr>
              <a:t>docker</a:t>
            </a:r>
            <a:r>
              <a:rPr lang="zh-CN" altLang="en-US" sz="2000" dirty="0">
                <a:latin typeface="宋体" panose="02010600030101010101" pitchFamily="2" charset="-122"/>
                <a:ea typeface="宋体" panose="02010600030101010101" pitchFamily="2" charset="-122"/>
              </a:rPr>
              <a:t>命令：</a:t>
            </a:r>
          </a:p>
          <a:p>
            <a:pPr lvl="1"/>
            <a:r>
              <a:rPr lang="en-US" altLang="zh-CN" sz="1600" dirty="0">
                <a:latin typeface="Calibri" panose="020F0502020204030204" pitchFamily="34" charset="0"/>
                <a:ea typeface="宋体" panose="02010600030101010101" pitchFamily="2" charset="-122"/>
                <a:cs typeface="Calibri" panose="020F0502020204030204" pitchFamily="34" charset="0"/>
              </a:rPr>
              <a:t>docker cp </a:t>
            </a:r>
            <a:r>
              <a:rPr lang="zh-CN" altLang="en-US" sz="1600" dirty="0">
                <a:latin typeface="Calibri" panose="020F0502020204030204" pitchFamily="34" charset="0"/>
                <a:ea typeface="宋体" panose="02010600030101010101" pitchFamily="2" charset="-122"/>
                <a:cs typeface="Calibri" panose="020F0502020204030204" pitchFamily="34" charset="0"/>
              </a:rPr>
              <a:t>宿主文件 容器</a:t>
            </a:r>
            <a:r>
              <a:rPr lang="en-US" altLang="zh-CN" sz="1600" dirty="0">
                <a:latin typeface="Calibri" panose="020F0502020204030204" pitchFamily="34" charset="0"/>
                <a:ea typeface="宋体" panose="02010600030101010101" pitchFamily="2" charset="-122"/>
                <a:cs typeface="Calibri" panose="020F0502020204030204" pitchFamily="34" charset="0"/>
              </a:rPr>
              <a:t>id</a:t>
            </a:r>
            <a:r>
              <a:rPr lang="zh-CN" altLang="en-US" sz="1600" dirty="0">
                <a:latin typeface="Calibri" panose="020F0502020204030204" pitchFamily="34" charset="0"/>
                <a:ea typeface="宋体" panose="02010600030101010101" pitchFamily="2" charset="-122"/>
                <a:cs typeface="Calibri" panose="020F0502020204030204" pitchFamily="34" charset="0"/>
              </a:rPr>
              <a:t>或名称</a:t>
            </a:r>
            <a:r>
              <a:rPr lang="en-US" altLang="zh-CN" sz="1600" dirty="0">
                <a:latin typeface="Calibri" panose="020F0502020204030204" pitchFamily="34" charset="0"/>
                <a:ea typeface="宋体" panose="02010600030101010101" pitchFamily="2" charset="-122"/>
                <a:cs typeface="Calibri" panose="020F0502020204030204" pitchFamily="34" charset="0"/>
              </a:rPr>
              <a:t>:</a:t>
            </a:r>
            <a:r>
              <a:rPr lang="zh-CN" altLang="en-US" sz="1600" dirty="0">
                <a:latin typeface="Calibri" panose="020F0502020204030204" pitchFamily="34" charset="0"/>
                <a:ea typeface="宋体" panose="02010600030101010101" pitchFamily="2" charset="-122"/>
                <a:cs typeface="Calibri" panose="020F0502020204030204" pitchFamily="34" charset="0"/>
              </a:rPr>
              <a:t>容器路径 </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zh-CN" altLang="en-US" sz="1600" dirty="0">
                <a:latin typeface="Calibri" panose="020F0502020204030204" pitchFamily="34" charset="0"/>
                <a:ea typeface="宋体" panose="02010600030101010101" pitchFamily="2" charset="-122"/>
                <a:cs typeface="Calibri" panose="020F0502020204030204" pitchFamily="34" charset="0"/>
              </a:rPr>
              <a:t>表示把宿主机的文件复制到容器的指定目录，举例：</a:t>
            </a:r>
            <a:r>
              <a:rPr lang="en-US" altLang="zh-CN" sz="1600" dirty="0">
                <a:latin typeface="Calibri" panose="020F0502020204030204" pitchFamily="34" charset="0"/>
                <a:ea typeface="宋体" panose="02010600030101010101" pitchFamily="2" charset="-122"/>
                <a:cs typeface="Calibri" panose="020F0502020204030204" pitchFamily="34" charset="0"/>
              </a:rPr>
              <a:t>docker cp 						file1 </a:t>
            </a:r>
            <a:r>
              <a:rPr lang="en-US" altLang="zh-CN" sz="1600" dirty="0" err="1">
                <a:latin typeface="Calibri" panose="020F0502020204030204" pitchFamily="34" charset="0"/>
                <a:ea typeface="宋体" panose="02010600030101010101" pitchFamily="2" charset="-122"/>
                <a:cs typeface="Calibri" panose="020F0502020204030204" pitchFamily="34" charset="0"/>
              </a:rPr>
              <a:t>zentao</a:t>
            </a:r>
            <a:r>
              <a:rPr lang="en-US" altLang="zh-CN" sz="1600" dirty="0">
                <a:latin typeface="Calibri" panose="020F0502020204030204" pitchFamily="34" charset="0"/>
                <a:ea typeface="宋体" panose="02010600030101010101" pitchFamily="2" charset="-122"/>
                <a:cs typeface="Calibri" panose="020F0502020204030204" pitchFamily="34" charset="0"/>
              </a:rPr>
              <a:t>:/www/</a:t>
            </a:r>
            <a:r>
              <a:rPr lang="en-US" altLang="zh-CN" sz="1600" dirty="0" err="1">
                <a:latin typeface="Calibri" panose="020F0502020204030204" pitchFamily="34" charset="0"/>
                <a:ea typeface="宋体" panose="02010600030101010101" pitchFamily="2" charset="-122"/>
                <a:cs typeface="Calibri" panose="020F0502020204030204" pitchFamily="34" charset="0"/>
              </a:rPr>
              <a:t>zentaopms</a:t>
            </a:r>
            <a:r>
              <a:rPr lang="en-US" altLang="zh-CN" sz="1600" dirty="0">
                <a:latin typeface="Calibri" panose="020F0502020204030204" pitchFamily="34" charset="0"/>
                <a:ea typeface="宋体" panose="02010600030101010101" pitchFamily="2" charset="-122"/>
                <a:cs typeface="Calibri" panose="020F0502020204030204" pitchFamily="34" charset="0"/>
              </a:rPr>
              <a:t>/</a:t>
            </a:r>
          </a:p>
          <a:p>
            <a:pPr lvl="1"/>
            <a:endParaRPr lang="en-US" altLang="zh-CN" sz="1600" dirty="0">
              <a:latin typeface="Calibri" panose="020F0502020204030204" pitchFamily="34" charset="0"/>
              <a:ea typeface="宋体" panose="02010600030101010101" pitchFamily="2" charset="-122"/>
              <a:cs typeface="Calibri" panose="020F0502020204030204" pitchFamily="34" charset="0"/>
            </a:endParaRPr>
          </a:p>
          <a:p>
            <a:pPr lvl="1"/>
            <a:r>
              <a:rPr lang="en-US" altLang="zh-CN" sz="1600" dirty="0">
                <a:latin typeface="Calibri" panose="020F0502020204030204" pitchFamily="34" charset="0"/>
                <a:ea typeface="宋体" panose="02010600030101010101" pitchFamily="2" charset="-122"/>
                <a:cs typeface="Calibri" panose="020F0502020204030204" pitchFamily="34" charset="0"/>
              </a:rPr>
              <a:t>docker cp </a:t>
            </a:r>
            <a:r>
              <a:rPr lang="zh-CN" altLang="en-US" sz="1600" dirty="0">
                <a:latin typeface="Calibri" panose="020F0502020204030204" pitchFamily="34" charset="0"/>
                <a:ea typeface="宋体" panose="02010600030101010101" pitchFamily="2" charset="-122"/>
                <a:cs typeface="Calibri" panose="020F0502020204030204" pitchFamily="34" charset="0"/>
              </a:rPr>
              <a:t>容器</a:t>
            </a:r>
            <a:r>
              <a:rPr lang="en-US" altLang="zh-CN" sz="1600" dirty="0">
                <a:latin typeface="Calibri" panose="020F0502020204030204" pitchFamily="34" charset="0"/>
                <a:ea typeface="宋体" panose="02010600030101010101" pitchFamily="2" charset="-122"/>
                <a:cs typeface="Calibri" panose="020F0502020204030204" pitchFamily="34" charset="0"/>
              </a:rPr>
              <a:t>id</a:t>
            </a:r>
            <a:r>
              <a:rPr lang="zh-CN" altLang="en-US" sz="1600" dirty="0">
                <a:latin typeface="Calibri" panose="020F0502020204030204" pitchFamily="34" charset="0"/>
                <a:ea typeface="宋体" panose="02010600030101010101" pitchFamily="2" charset="-122"/>
                <a:cs typeface="Calibri" panose="020F0502020204030204" pitchFamily="34" charset="0"/>
              </a:rPr>
              <a:t>或名称</a:t>
            </a:r>
            <a:r>
              <a:rPr lang="en-US" altLang="zh-CN" sz="1600" dirty="0">
                <a:latin typeface="Calibri" panose="020F0502020204030204" pitchFamily="34" charset="0"/>
                <a:ea typeface="宋体" panose="02010600030101010101" pitchFamily="2" charset="-122"/>
                <a:cs typeface="Calibri" panose="020F0502020204030204" pitchFamily="34" charset="0"/>
              </a:rPr>
              <a:t>:</a:t>
            </a:r>
            <a:r>
              <a:rPr lang="zh-CN" altLang="en-US" sz="1600" dirty="0">
                <a:latin typeface="Calibri" panose="020F0502020204030204" pitchFamily="34" charset="0"/>
                <a:ea typeface="宋体" panose="02010600030101010101" pitchFamily="2" charset="-122"/>
                <a:cs typeface="Calibri" panose="020F0502020204030204" pitchFamily="34" charset="0"/>
              </a:rPr>
              <a:t>容器路径  宿主文件    </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zh-CN" altLang="en-US" sz="1600" dirty="0">
                <a:latin typeface="Calibri" panose="020F0502020204030204" pitchFamily="34" charset="0"/>
                <a:ea typeface="宋体" panose="02010600030101010101" pitchFamily="2" charset="-122"/>
                <a:cs typeface="Calibri" panose="020F0502020204030204" pitchFamily="34" charset="0"/>
              </a:rPr>
              <a:t>表示把容器的文件复制到宿主机的指定目录，举例：</a:t>
            </a:r>
            <a:r>
              <a:rPr lang="en-US" altLang="zh-CN" sz="1600" dirty="0">
                <a:latin typeface="Calibri" panose="020F0502020204030204" pitchFamily="34" charset="0"/>
                <a:ea typeface="宋体" panose="02010600030101010101" pitchFamily="2" charset="-122"/>
                <a:cs typeface="Calibri" panose="020F0502020204030204" pitchFamily="34" charset="0"/>
              </a:rPr>
              <a:t>docker cp 						</a:t>
            </a:r>
            <a:r>
              <a:rPr lang="en-US" altLang="zh-CN" sz="1600" dirty="0" err="1">
                <a:latin typeface="Calibri" panose="020F0502020204030204" pitchFamily="34" charset="0"/>
                <a:ea typeface="宋体" panose="02010600030101010101" pitchFamily="2" charset="-122"/>
                <a:cs typeface="Calibri" panose="020F0502020204030204" pitchFamily="34" charset="0"/>
              </a:rPr>
              <a:t>zentao</a:t>
            </a:r>
            <a:r>
              <a:rPr lang="en-US" altLang="zh-CN" sz="1600" dirty="0">
                <a:latin typeface="Calibri" panose="020F0502020204030204" pitchFamily="34" charset="0"/>
                <a:ea typeface="宋体" panose="02010600030101010101" pitchFamily="2" charset="-122"/>
                <a:cs typeface="Calibri" panose="020F0502020204030204" pitchFamily="34" charset="0"/>
              </a:rPr>
              <a:t>:/www/</a:t>
            </a:r>
            <a:r>
              <a:rPr lang="en-US" altLang="zh-CN" sz="1600" dirty="0" err="1">
                <a:latin typeface="Calibri" panose="020F0502020204030204" pitchFamily="34" charset="0"/>
                <a:ea typeface="宋体" panose="02010600030101010101" pitchFamily="2" charset="-122"/>
                <a:cs typeface="Calibri" panose="020F0502020204030204" pitchFamily="34" charset="0"/>
              </a:rPr>
              <a:t>zentaopms</a:t>
            </a:r>
            <a:r>
              <a:rPr lang="en-US" altLang="zh-CN" sz="1600" dirty="0">
                <a:latin typeface="Calibri" panose="020F0502020204030204" pitchFamily="34" charset="0"/>
                <a:ea typeface="宋体" panose="02010600030101010101" pitchFamily="2" charset="-122"/>
                <a:cs typeface="Calibri" panose="020F0502020204030204" pitchFamily="34" charset="0"/>
              </a:rPr>
              <a:t>/VERSION ./</a:t>
            </a:r>
          </a:p>
          <a:p>
            <a:pPr lvl="1"/>
            <a:endParaRPr lang="en-US" altLang="zh-CN" sz="1600" dirty="0">
              <a:latin typeface="Calibri" panose="020F0502020204030204" pitchFamily="34" charset="0"/>
              <a:ea typeface="宋体" panose="02010600030101010101" pitchFamily="2" charset="-122"/>
              <a:cs typeface="Calibri" panose="020F0502020204030204" pitchFamily="34" charset="0"/>
            </a:endParaRPr>
          </a:p>
          <a:p>
            <a:pPr lvl="1"/>
            <a:r>
              <a:rPr lang="en-US" altLang="zh-CN" sz="1600" dirty="0">
                <a:latin typeface="Calibri" panose="020F0502020204030204" pitchFamily="34" charset="0"/>
                <a:ea typeface="宋体" panose="02010600030101010101" pitchFamily="2" charset="-122"/>
                <a:cs typeface="Calibri" panose="020F0502020204030204" pitchFamily="34" charset="0"/>
              </a:rPr>
              <a:t>docker commit	</a:t>
            </a:r>
            <a:r>
              <a:rPr lang="zh-CN" altLang="en-US" sz="1600" dirty="0">
                <a:latin typeface="Calibri" panose="020F0502020204030204" pitchFamily="34" charset="0"/>
                <a:ea typeface="宋体" panose="02010600030101010101" pitchFamily="2" charset="-122"/>
                <a:cs typeface="Calibri" panose="020F0502020204030204" pitchFamily="34" charset="0"/>
              </a:rPr>
              <a:t>参数 容器</a:t>
            </a:r>
            <a:r>
              <a:rPr lang="en-US" altLang="zh-CN" sz="1600" dirty="0">
                <a:latin typeface="Calibri" panose="020F0502020204030204" pitchFamily="34" charset="0"/>
                <a:ea typeface="宋体" panose="02010600030101010101" pitchFamily="2" charset="-122"/>
                <a:cs typeface="Calibri" panose="020F0502020204030204" pitchFamily="34" charset="0"/>
              </a:rPr>
              <a:t>id</a:t>
            </a:r>
            <a:r>
              <a:rPr lang="zh-CN" altLang="en-US" sz="1600" dirty="0">
                <a:latin typeface="Calibri" panose="020F0502020204030204" pitchFamily="34" charset="0"/>
                <a:ea typeface="宋体" panose="02010600030101010101" pitchFamily="2" charset="-122"/>
                <a:cs typeface="Calibri" panose="020F0502020204030204" pitchFamily="34" charset="0"/>
              </a:rPr>
              <a:t>或名称 镜像名称</a:t>
            </a:r>
            <a:r>
              <a:rPr lang="en-US" altLang="zh-CN" sz="1600" dirty="0">
                <a:latin typeface="Calibri" panose="020F0502020204030204" pitchFamily="34" charset="0"/>
                <a:ea typeface="宋体" panose="02010600030101010101" pitchFamily="2" charset="-122"/>
                <a:cs typeface="Calibri" panose="020F0502020204030204" pitchFamily="34" charset="0"/>
              </a:rPr>
              <a:t>:</a:t>
            </a:r>
            <a:r>
              <a:rPr lang="zh-CN" altLang="en-US" sz="1600" dirty="0">
                <a:latin typeface="Calibri" panose="020F0502020204030204" pitchFamily="34" charset="0"/>
                <a:ea typeface="宋体" panose="02010600030101010101" pitchFamily="2" charset="-122"/>
                <a:cs typeface="Calibri" panose="020F0502020204030204" pitchFamily="34" charset="0"/>
              </a:rPr>
              <a:t>标签</a:t>
            </a:r>
            <a:r>
              <a:rPr lang="en-US" altLang="zh-CN" sz="1600" dirty="0">
                <a:latin typeface="Calibri" panose="020F0502020204030204" pitchFamily="34" charset="0"/>
                <a:ea typeface="宋体" panose="02010600030101010101" pitchFamily="2" charset="-122"/>
                <a:cs typeface="Calibri" panose="020F0502020204030204" pitchFamily="34" charset="0"/>
              </a:rPr>
              <a:t>	</a:t>
            </a:r>
            <a:r>
              <a:rPr lang="zh-CN" altLang="en-US" sz="1600" b="0" i="0" dirty="0">
                <a:solidFill>
                  <a:srgbClr val="000000"/>
                </a:solidFill>
                <a:effectLst/>
                <a:latin typeface="Calibri" panose="020F0502020204030204" pitchFamily="34" charset="0"/>
                <a:ea typeface="宋体" panose="02010600030101010101" pitchFamily="2" charset="-122"/>
                <a:cs typeface="Calibri" panose="020F0502020204030204" pitchFamily="34" charset="0"/>
              </a:rPr>
              <a:t>从容器创建一个新的镜像，举例：</a:t>
            </a:r>
            <a:r>
              <a:rPr lang="en-US" altLang="zh-CN" sz="1600" dirty="0">
                <a:latin typeface="Calibri" panose="020F0502020204030204" pitchFamily="34" charset="0"/>
                <a:ea typeface="宋体" panose="02010600030101010101" pitchFamily="2" charset="-122"/>
                <a:cs typeface="Calibri" panose="020F0502020204030204" pitchFamily="34" charset="0"/>
              </a:rPr>
              <a:t>docker commit -a "Tony" 							-m "this is 4 testing" 64c155315446 mytomcat:v1</a:t>
            </a:r>
            <a:endParaRPr lang="en-US" altLang="zh-CN" sz="1600" b="0" i="0" dirty="0">
              <a:solidFill>
                <a:srgbClr val="000000"/>
              </a:solidFill>
              <a:effectLst/>
              <a:latin typeface="Calibri" panose="020F0502020204030204" pitchFamily="34" charset="0"/>
              <a:ea typeface="宋体" panose="02010600030101010101" pitchFamily="2" charset="-122"/>
              <a:cs typeface="Calibri" panose="020F0502020204030204" pitchFamily="34" charset="0"/>
            </a:endParaRPr>
          </a:p>
          <a:p>
            <a:pPr lvl="1"/>
            <a:r>
              <a:rPr lang="zh-CN" altLang="en-US" sz="1600" dirty="0">
                <a:solidFill>
                  <a:srgbClr val="000000"/>
                </a:solidFill>
                <a:latin typeface="Calibri" panose="020F0502020204030204" pitchFamily="34" charset="0"/>
                <a:ea typeface="宋体" panose="02010600030101010101" pitchFamily="2" charset="-122"/>
                <a:cs typeface="Calibri" panose="020F0502020204030204" pitchFamily="34" charset="0"/>
              </a:rPr>
              <a:t>参数：</a:t>
            </a:r>
            <a:endParaRPr lang="en-US" altLang="zh-CN" sz="1600" dirty="0">
              <a:solidFill>
                <a:srgbClr val="000000"/>
              </a:solidFill>
              <a:latin typeface="Calibri" panose="020F0502020204030204" pitchFamily="34" charset="0"/>
              <a:ea typeface="宋体" panose="02010600030101010101" pitchFamily="2" charset="-122"/>
              <a:cs typeface="Calibri" panose="020F0502020204030204" pitchFamily="34" charset="0"/>
            </a:endParaRPr>
          </a:p>
          <a:p>
            <a:pPr lvl="2"/>
            <a:r>
              <a:rPr lang="en-US" altLang="zh-CN" sz="1600" dirty="0">
                <a:latin typeface="Calibri" panose="020F0502020204030204" pitchFamily="34" charset="0"/>
                <a:ea typeface="宋体" panose="02010600030101010101" pitchFamily="2" charset="-122"/>
                <a:cs typeface="Calibri" panose="020F0502020204030204" pitchFamily="34" charset="0"/>
              </a:rPr>
              <a:t>-a :</a:t>
            </a:r>
            <a:r>
              <a:rPr lang="zh-CN" altLang="en-US" sz="1600" dirty="0">
                <a:latin typeface="Calibri" panose="020F0502020204030204" pitchFamily="34" charset="0"/>
                <a:ea typeface="宋体" panose="02010600030101010101" pitchFamily="2" charset="-122"/>
                <a:cs typeface="Calibri" panose="020F0502020204030204" pitchFamily="34" charset="0"/>
              </a:rPr>
              <a:t>提交的镜像作者；</a:t>
            </a:r>
          </a:p>
          <a:p>
            <a:pPr lvl="2"/>
            <a:r>
              <a:rPr lang="en-US" altLang="zh-CN" sz="1600" dirty="0">
                <a:latin typeface="Calibri" panose="020F0502020204030204" pitchFamily="34" charset="0"/>
                <a:ea typeface="宋体" panose="02010600030101010101" pitchFamily="2" charset="-122"/>
                <a:cs typeface="Calibri" panose="020F0502020204030204" pitchFamily="34" charset="0"/>
              </a:rPr>
              <a:t>-c :</a:t>
            </a:r>
            <a:r>
              <a:rPr lang="zh-CN" altLang="en-US" sz="1600" dirty="0">
                <a:latin typeface="Calibri" panose="020F0502020204030204" pitchFamily="34" charset="0"/>
                <a:ea typeface="宋体" panose="02010600030101010101" pitchFamily="2" charset="-122"/>
                <a:cs typeface="Calibri" panose="020F0502020204030204" pitchFamily="34" charset="0"/>
              </a:rPr>
              <a:t>使用</a:t>
            </a:r>
            <a:r>
              <a:rPr lang="en-US" altLang="zh-CN" sz="1600" dirty="0" err="1">
                <a:latin typeface="Calibri" panose="020F0502020204030204" pitchFamily="34" charset="0"/>
                <a:ea typeface="宋体" panose="02010600030101010101" pitchFamily="2" charset="-122"/>
                <a:cs typeface="Calibri" panose="020F0502020204030204" pitchFamily="34" charset="0"/>
              </a:rPr>
              <a:t>Dockerfile</a:t>
            </a:r>
            <a:r>
              <a:rPr lang="zh-CN" altLang="en-US" sz="1600" dirty="0">
                <a:latin typeface="Calibri" panose="020F0502020204030204" pitchFamily="34" charset="0"/>
                <a:ea typeface="宋体" panose="02010600030101010101" pitchFamily="2" charset="-122"/>
                <a:cs typeface="Calibri" panose="020F0502020204030204" pitchFamily="34" charset="0"/>
              </a:rPr>
              <a:t>指令来创建镜像；</a:t>
            </a:r>
          </a:p>
          <a:p>
            <a:pPr lvl="2"/>
            <a:r>
              <a:rPr lang="en-US" altLang="zh-CN" sz="1600" dirty="0">
                <a:latin typeface="Calibri" panose="020F0502020204030204" pitchFamily="34" charset="0"/>
                <a:ea typeface="宋体" panose="02010600030101010101" pitchFamily="2" charset="-122"/>
                <a:cs typeface="Calibri" panose="020F0502020204030204" pitchFamily="34" charset="0"/>
              </a:rPr>
              <a:t>-m :</a:t>
            </a:r>
            <a:r>
              <a:rPr lang="zh-CN" altLang="en-US" sz="1600" dirty="0">
                <a:latin typeface="Calibri" panose="020F0502020204030204" pitchFamily="34" charset="0"/>
                <a:ea typeface="宋体" panose="02010600030101010101" pitchFamily="2" charset="-122"/>
                <a:cs typeface="Calibri" panose="020F0502020204030204" pitchFamily="34" charset="0"/>
              </a:rPr>
              <a:t>提交时的说明文字；</a:t>
            </a:r>
          </a:p>
          <a:p>
            <a:pPr lvl="2"/>
            <a:r>
              <a:rPr lang="en-US" altLang="zh-CN" sz="1600" dirty="0">
                <a:latin typeface="Calibri" panose="020F0502020204030204" pitchFamily="34" charset="0"/>
                <a:ea typeface="宋体" panose="02010600030101010101" pitchFamily="2" charset="-122"/>
                <a:cs typeface="Calibri" panose="020F0502020204030204" pitchFamily="34" charset="0"/>
              </a:rPr>
              <a:t>-p :</a:t>
            </a:r>
            <a:r>
              <a:rPr lang="zh-CN" altLang="en-US" sz="1600" dirty="0">
                <a:latin typeface="Calibri" panose="020F0502020204030204" pitchFamily="34" charset="0"/>
                <a:ea typeface="宋体" panose="02010600030101010101" pitchFamily="2" charset="-122"/>
                <a:cs typeface="Calibri" panose="020F0502020204030204" pitchFamily="34" charset="0"/>
              </a:rPr>
              <a:t>在</a:t>
            </a:r>
            <a:r>
              <a:rPr lang="en-US" altLang="zh-CN" sz="1600" dirty="0">
                <a:latin typeface="Calibri" panose="020F0502020204030204" pitchFamily="34" charset="0"/>
                <a:ea typeface="宋体" panose="02010600030101010101" pitchFamily="2" charset="-122"/>
                <a:cs typeface="Calibri" panose="020F0502020204030204" pitchFamily="34" charset="0"/>
              </a:rPr>
              <a:t>commit</a:t>
            </a:r>
            <a:r>
              <a:rPr lang="zh-CN" altLang="en-US" sz="1600" dirty="0">
                <a:latin typeface="Calibri" panose="020F0502020204030204" pitchFamily="34" charset="0"/>
                <a:ea typeface="宋体" panose="02010600030101010101" pitchFamily="2" charset="-122"/>
                <a:cs typeface="Calibri" panose="020F0502020204030204" pitchFamily="34" charset="0"/>
              </a:rPr>
              <a:t>时，将容器暂停。</a:t>
            </a:r>
            <a:endParaRPr lang="en-US" altLang="zh-CN" sz="1600" dirty="0">
              <a:latin typeface="Calibri" panose="020F0502020204030204" pitchFamily="34" charset="0"/>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194331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en-US" altLang="zh-CN" b="1" dirty="0">
                <a:latin typeface="+mn-ea"/>
                <a:ea typeface="+mn-ea"/>
              </a:rPr>
              <a:t>Docker</a:t>
            </a:r>
            <a:r>
              <a:rPr lang="zh-CN" altLang="en-US" b="1" dirty="0">
                <a:latin typeface="+mn-ea"/>
                <a:ea typeface="+mn-ea"/>
              </a:rPr>
              <a:t>容器的使用</a:t>
            </a:r>
          </a:p>
        </p:txBody>
      </p:sp>
      <p:sp>
        <p:nvSpPr>
          <p:cNvPr id="7" name="TextBox 6"/>
          <p:cNvSpPr txBox="1"/>
          <p:nvPr/>
        </p:nvSpPr>
        <p:spPr>
          <a:xfrm>
            <a:off x="263352" y="1052736"/>
            <a:ext cx="11593288" cy="4524315"/>
          </a:xfrm>
          <a:prstGeom prst="rect">
            <a:avLst/>
          </a:prstGeom>
          <a:noFill/>
        </p:spPr>
        <p:txBody>
          <a:bodyPr wrap="square" rtlCol="0">
            <a:spAutoFit/>
          </a:bodyPr>
          <a:lstStyle/>
          <a:p>
            <a:r>
              <a:rPr lang="en-US" altLang="zh-CN" sz="1600" dirty="0">
                <a:latin typeface="+mn-ea"/>
              </a:rPr>
              <a:t>docker run</a:t>
            </a:r>
            <a:r>
              <a:rPr lang="zh-CN" altLang="en-US" sz="1600" dirty="0">
                <a:latin typeface="+mn-ea"/>
              </a:rPr>
              <a:t>命令参数说明：</a:t>
            </a:r>
          </a:p>
          <a:p>
            <a:pPr lvl="1"/>
            <a:r>
              <a:rPr lang="en-US" altLang="zh-CN" sz="1600" dirty="0"/>
              <a:t>--name=</a:t>
            </a:r>
            <a:r>
              <a:rPr lang="zh-CN" altLang="en-US" sz="1600" dirty="0"/>
              <a:t>容器名称</a:t>
            </a:r>
            <a:r>
              <a:rPr lang="en-US" altLang="zh-CN" sz="1600" dirty="0"/>
              <a:t>		</a:t>
            </a:r>
            <a:r>
              <a:rPr lang="zh-CN" altLang="en-US" sz="1600" dirty="0"/>
              <a:t>为容器指定一个名称</a:t>
            </a:r>
          </a:p>
          <a:p>
            <a:pPr lvl="1"/>
            <a:r>
              <a:rPr lang="en-US" altLang="zh-CN" sz="1600" dirty="0"/>
              <a:t>-d				</a:t>
            </a:r>
            <a:r>
              <a:rPr lang="zh-CN" altLang="en-US" sz="1600" dirty="0"/>
              <a:t>后台运行容器，并返回容器</a:t>
            </a:r>
            <a:r>
              <a:rPr lang="en-US" altLang="zh-CN" sz="1600" dirty="0"/>
              <a:t>ID</a:t>
            </a:r>
            <a:r>
              <a:rPr lang="zh-CN" altLang="en-US" sz="1600" dirty="0"/>
              <a:t>；</a:t>
            </a:r>
          </a:p>
          <a:p>
            <a:pPr lvl="1"/>
            <a:r>
              <a:rPr lang="en-US" altLang="zh-CN" sz="1600" dirty="0"/>
              <a:t>-p </a:t>
            </a:r>
            <a:r>
              <a:rPr lang="zh-CN" altLang="en-US" sz="1600" dirty="0"/>
              <a:t>宿主机端口</a:t>
            </a:r>
            <a:r>
              <a:rPr lang="en-US" altLang="zh-CN" sz="1600" dirty="0"/>
              <a:t>:</a:t>
            </a:r>
            <a:r>
              <a:rPr lang="zh-CN" altLang="en-US" sz="1600" dirty="0"/>
              <a:t>容器内部端口</a:t>
            </a:r>
            <a:r>
              <a:rPr lang="en-US" altLang="zh-CN" sz="1600" dirty="0"/>
              <a:t>	</a:t>
            </a:r>
            <a:r>
              <a:rPr lang="zh-CN" altLang="en-US" sz="1600" dirty="0"/>
              <a:t>指定端口映射，比如</a:t>
            </a:r>
            <a:r>
              <a:rPr lang="en-US" altLang="zh-CN" sz="1600" dirty="0"/>
              <a:t>-p 3307:3306</a:t>
            </a:r>
            <a:r>
              <a:rPr lang="zh-CN" altLang="en-US" sz="1600" dirty="0"/>
              <a:t>表示把容器的</a:t>
            </a:r>
            <a:r>
              <a:rPr lang="en-US" altLang="zh-CN" sz="1600" dirty="0"/>
              <a:t>3306</a:t>
            </a:r>
            <a:r>
              <a:rPr lang="zh-CN" altLang="en-US" sz="1600" dirty="0"/>
              <a:t>端口映射到宿主机的</a:t>
            </a:r>
            <a:r>
              <a:rPr lang="en-US" altLang="zh-CN" sz="1600" dirty="0"/>
              <a:t>3307</a:t>
            </a:r>
            <a:endParaRPr lang="zh-CN" altLang="en-US" sz="1600" dirty="0"/>
          </a:p>
          <a:p>
            <a:pPr lvl="1"/>
            <a:r>
              <a:rPr lang="en-US" altLang="zh-CN" sz="1600" dirty="0"/>
              <a:t>-v </a:t>
            </a:r>
            <a:r>
              <a:rPr lang="zh-CN" altLang="en-US" sz="1600" dirty="0"/>
              <a:t>主机</a:t>
            </a:r>
            <a:r>
              <a:rPr lang="en-US" altLang="zh-CN" sz="1600" dirty="0"/>
              <a:t>(</a:t>
            </a:r>
            <a:r>
              <a:rPr lang="zh-CN" altLang="en-US" sz="1600" dirty="0"/>
              <a:t>宿主</a:t>
            </a:r>
            <a:r>
              <a:rPr lang="en-US" altLang="zh-CN" sz="1600" dirty="0"/>
              <a:t>)</a:t>
            </a:r>
            <a:r>
              <a:rPr lang="zh-CN" altLang="en-US" sz="1600" b="0" i="0" dirty="0">
                <a:solidFill>
                  <a:srgbClr val="4D4D4D"/>
                </a:solidFill>
                <a:effectLst/>
              </a:rPr>
              <a:t>目录</a:t>
            </a:r>
            <a:r>
              <a:rPr lang="en-US" altLang="zh-CN" sz="1600" b="0" i="0" dirty="0">
                <a:solidFill>
                  <a:srgbClr val="4D4D4D"/>
                </a:solidFill>
                <a:effectLst/>
              </a:rPr>
              <a:t>:</a:t>
            </a:r>
            <a:r>
              <a:rPr lang="zh-CN" altLang="en-US" sz="1600" b="0" i="0" dirty="0">
                <a:solidFill>
                  <a:srgbClr val="4D4D4D"/>
                </a:solidFill>
                <a:effectLst/>
              </a:rPr>
              <a:t>容器目录</a:t>
            </a:r>
            <a:r>
              <a:rPr lang="en-US" altLang="zh-CN" sz="1600" dirty="0"/>
              <a:t>	</a:t>
            </a:r>
            <a:r>
              <a:rPr lang="zh-CN" altLang="en-US" sz="1600" dirty="0"/>
              <a:t>给容器挂载存储卷，比如</a:t>
            </a:r>
            <a:r>
              <a:rPr lang="en-US" altLang="zh-CN" sz="1600" dirty="0"/>
              <a:t>-v /www/</a:t>
            </a:r>
            <a:r>
              <a:rPr lang="en-US" altLang="zh-CN" sz="1600" dirty="0" err="1"/>
              <a:t>mysqldata</a:t>
            </a:r>
            <a:r>
              <a:rPr lang="en-US" altLang="zh-CN" sz="1600" dirty="0"/>
              <a:t>:/var/lib/</a:t>
            </a:r>
            <a:r>
              <a:rPr lang="en-US" altLang="zh-CN" sz="1600" dirty="0" err="1"/>
              <a:t>mysql</a:t>
            </a:r>
            <a:r>
              <a:rPr lang="zh-CN" altLang="en-US" sz="1600" dirty="0"/>
              <a:t>表示将宿主机的</a:t>
            </a:r>
            <a:r>
              <a:rPr lang="en-US" altLang="zh-CN" sz="1600" dirty="0"/>
              <a:t>					/www/</a:t>
            </a:r>
            <a:r>
              <a:rPr lang="en-US" altLang="zh-CN" sz="1600" dirty="0" err="1"/>
              <a:t>mysqldata</a:t>
            </a:r>
            <a:r>
              <a:rPr lang="zh-CN" altLang="en-US" sz="1600" dirty="0"/>
              <a:t>目录挂载到容器的</a:t>
            </a:r>
            <a:r>
              <a:rPr lang="en-US" altLang="zh-CN" sz="1600" dirty="0"/>
              <a:t>/var/lib/</a:t>
            </a:r>
            <a:r>
              <a:rPr lang="en-US" altLang="zh-CN" sz="1600" dirty="0" err="1"/>
              <a:t>mysql</a:t>
            </a:r>
            <a:endParaRPr lang="en-US" altLang="zh-CN" sz="1600" dirty="0"/>
          </a:p>
          <a:p>
            <a:pPr lvl="1"/>
            <a:r>
              <a:rPr lang="en-US" altLang="zh-CN" sz="1600" dirty="0"/>
              <a:t>-e </a:t>
            </a:r>
            <a:r>
              <a:rPr lang="zh-CN" altLang="en-US" sz="1600" dirty="0"/>
              <a:t>变量名</a:t>
            </a:r>
            <a:r>
              <a:rPr lang="en-US" altLang="zh-CN" sz="1600" dirty="0"/>
              <a:t>=</a:t>
            </a:r>
            <a:r>
              <a:rPr lang="zh-CN" altLang="en-US" sz="1600" dirty="0"/>
              <a:t>变量值</a:t>
            </a:r>
            <a:r>
              <a:rPr lang="en-US" altLang="zh-CN" sz="1600" dirty="0"/>
              <a:t>		</a:t>
            </a:r>
            <a:r>
              <a:rPr lang="zh-CN" altLang="en-US" sz="1600" dirty="0"/>
              <a:t>设置容器的环境变量</a:t>
            </a:r>
          </a:p>
          <a:p>
            <a:pPr lvl="1"/>
            <a:r>
              <a:rPr lang="en-US" altLang="zh-CN" sz="1600" dirty="0"/>
              <a:t>--restart=</a:t>
            </a:r>
            <a:r>
              <a:rPr lang="zh-CN" altLang="en-US" sz="1600" dirty="0"/>
              <a:t>重启策略</a:t>
            </a:r>
            <a:r>
              <a:rPr lang="en-US" altLang="zh-CN" sz="1600" dirty="0"/>
              <a:t>		</a:t>
            </a:r>
            <a:r>
              <a:rPr lang="zh-CN" altLang="en-US" sz="1600" dirty="0"/>
              <a:t>指定容器的重启策略，总共有以下三种策略：</a:t>
            </a:r>
            <a:endParaRPr lang="en-US" altLang="zh-CN" sz="1600" dirty="0"/>
          </a:p>
          <a:p>
            <a:pPr marL="3943259" lvl="8" indent="-285750">
              <a:buFont typeface="Arial" panose="020B0604020202020204" pitchFamily="34" charset="0"/>
              <a:buChar char="•"/>
            </a:pPr>
            <a:r>
              <a:rPr lang="en-US" altLang="zh-CN" sz="1600" dirty="0"/>
              <a:t>no</a:t>
            </a:r>
            <a:r>
              <a:rPr lang="zh-CN" altLang="en-US" sz="1600" dirty="0"/>
              <a:t>：容器退出时不重启</a:t>
            </a:r>
            <a:endParaRPr lang="en-US" altLang="zh-CN" sz="1600" dirty="0"/>
          </a:p>
          <a:p>
            <a:pPr marL="3943259" lvl="8" indent="-285750">
              <a:buFont typeface="Arial" panose="020B0604020202020204" pitchFamily="34" charset="0"/>
              <a:buChar char="•"/>
            </a:pPr>
            <a:r>
              <a:rPr lang="en-US" altLang="zh-CN" sz="1600" dirty="0"/>
              <a:t>on-failure</a:t>
            </a:r>
            <a:r>
              <a:rPr lang="zh-CN" altLang="en-US" sz="1600" dirty="0"/>
              <a:t>：容器故障退出时重启</a:t>
            </a:r>
            <a:endParaRPr lang="en-US" altLang="zh-CN" sz="1600" dirty="0"/>
          </a:p>
          <a:p>
            <a:pPr marL="3943259" lvl="8" indent="-285750">
              <a:buFont typeface="Arial" panose="020B0604020202020204" pitchFamily="34" charset="0"/>
              <a:buChar char="•"/>
            </a:pPr>
            <a:r>
              <a:rPr lang="en-US" altLang="zh-CN" sz="1600" dirty="0"/>
              <a:t>always</a:t>
            </a:r>
            <a:r>
              <a:rPr lang="zh-CN" altLang="en-US" sz="1600" dirty="0"/>
              <a:t>：容器退出时总是重启</a:t>
            </a:r>
            <a:endParaRPr lang="en-US" altLang="zh-CN" sz="1600" dirty="0"/>
          </a:p>
          <a:p>
            <a:endParaRPr lang="en-US" altLang="zh-CN" sz="1600" dirty="0">
              <a:latin typeface="+mn-ea"/>
            </a:endParaRPr>
          </a:p>
          <a:p>
            <a:endParaRPr lang="en-US" altLang="zh-CN" sz="1600" dirty="0">
              <a:latin typeface="+mn-ea"/>
            </a:endParaRPr>
          </a:p>
          <a:p>
            <a:r>
              <a:rPr lang="en-US" altLang="zh-CN" sz="1600" dirty="0">
                <a:latin typeface="+mn-ea"/>
              </a:rPr>
              <a:t>docker push</a:t>
            </a:r>
            <a:r>
              <a:rPr lang="zh-CN" altLang="en-US" sz="1600" dirty="0">
                <a:latin typeface="+mn-ea"/>
              </a:rPr>
              <a:t>举例</a:t>
            </a:r>
            <a:endParaRPr lang="en-US" altLang="zh-CN" sz="1600" dirty="0">
              <a:latin typeface="+mn-ea"/>
            </a:endParaRPr>
          </a:p>
          <a:p>
            <a:r>
              <a:rPr lang="en-US" altLang="zh-CN" sz="1600" dirty="0">
                <a:latin typeface="+mn-ea"/>
              </a:rPr>
              <a:t>https://blog.csdn.net/lxy___/article/details/105821141</a:t>
            </a:r>
          </a:p>
          <a:p>
            <a:endParaRPr lang="en-US" altLang="zh-CN" sz="1600" dirty="0">
              <a:latin typeface="+mn-ea"/>
            </a:endParaRPr>
          </a:p>
          <a:p>
            <a:endParaRPr lang="en-US" altLang="zh-CN" sz="1600" dirty="0">
              <a:latin typeface="+mn-ea"/>
            </a:endParaRPr>
          </a:p>
          <a:p>
            <a:endParaRPr lang="en-US" altLang="zh-CN" sz="1600" dirty="0">
              <a:latin typeface="+mn-ea"/>
            </a:endParaRPr>
          </a:p>
        </p:txBody>
      </p:sp>
    </p:spTree>
    <p:extLst>
      <p:ext uri="{BB962C8B-B14F-4D97-AF65-F5344CB8AC3E}">
        <p14:creationId xmlns:p14="http://schemas.microsoft.com/office/powerpoint/2010/main" val="1078269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31" y="44624"/>
            <a:ext cx="9648077" cy="642919"/>
          </a:xfrm>
        </p:spPr>
        <p:txBody>
          <a:bodyPr/>
          <a:lstStyle/>
          <a:p>
            <a:r>
              <a:rPr lang="zh-CN" altLang="en-US" b="1" dirty="0">
                <a:latin typeface="+mn-ea"/>
                <a:ea typeface="+mn-ea"/>
              </a:rPr>
              <a:t>联系我们</a:t>
            </a:r>
          </a:p>
        </p:txBody>
      </p:sp>
      <p:sp>
        <p:nvSpPr>
          <p:cNvPr id="13" name="TextBox 12"/>
          <p:cNvSpPr txBox="1"/>
          <p:nvPr/>
        </p:nvSpPr>
        <p:spPr>
          <a:xfrm>
            <a:off x="2381226" y="1000111"/>
            <a:ext cx="7171161" cy="1405193"/>
          </a:xfrm>
          <a:prstGeom prst="rect">
            <a:avLst/>
          </a:prstGeom>
          <a:noFill/>
        </p:spPr>
        <p:txBody>
          <a:bodyPr wrap="square" rtlCol="0">
            <a:spAutoFit/>
          </a:bodyPr>
          <a:lstStyle/>
          <a:p>
            <a:pPr>
              <a:lnSpc>
                <a:spcPct val="150000"/>
              </a:lnSpc>
            </a:pPr>
            <a:r>
              <a:rPr lang="zh-CN" altLang="en-US" sz="2000" b="1" dirty="0">
                <a:latin typeface="+mn-ea"/>
              </a:rPr>
              <a:t>电话</a:t>
            </a:r>
            <a:r>
              <a:rPr lang="zh-CN" altLang="en-US" sz="2000" dirty="0">
                <a:latin typeface="+mn-ea"/>
              </a:rPr>
              <a:t>：</a:t>
            </a:r>
            <a:r>
              <a:rPr lang="en-US" altLang="zh-CN" sz="2000" dirty="0">
                <a:latin typeface="+mn-ea"/>
              </a:rPr>
              <a:t>19983568393</a:t>
            </a:r>
            <a:r>
              <a:rPr lang="zh-CN" altLang="en-US" sz="2000" dirty="0">
                <a:latin typeface="+mn-ea"/>
              </a:rPr>
              <a:t>（微信同步）</a:t>
            </a:r>
            <a:endParaRPr lang="en-US" altLang="zh-CN" sz="2000" dirty="0">
              <a:latin typeface="+mn-ea"/>
            </a:endParaRPr>
          </a:p>
          <a:p>
            <a:pPr>
              <a:lnSpc>
                <a:spcPct val="150000"/>
              </a:lnSpc>
            </a:pPr>
            <a:r>
              <a:rPr lang="zh-CN" altLang="en-US" sz="2000" b="1" dirty="0">
                <a:latin typeface="+mn-ea"/>
              </a:rPr>
              <a:t>邮箱</a:t>
            </a:r>
            <a:r>
              <a:rPr lang="zh-CN" altLang="en-US" sz="2000" dirty="0">
                <a:latin typeface="+mn-ea"/>
              </a:rPr>
              <a:t>：</a:t>
            </a:r>
            <a:r>
              <a:rPr lang="en-US" altLang="zh-CN" sz="2000" dirty="0">
                <a:latin typeface="+mn-ea"/>
              </a:rPr>
              <a:t>service@ronghuanet.com</a:t>
            </a:r>
          </a:p>
          <a:p>
            <a:pPr>
              <a:lnSpc>
                <a:spcPct val="150000"/>
              </a:lnSpc>
            </a:pPr>
            <a:r>
              <a:rPr lang="zh-CN" altLang="en-US" sz="2000" b="1" dirty="0">
                <a:latin typeface="+mn-ea"/>
              </a:rPr>
              <a:t>地址</a:t>
            </a:r>
            <a:r>
              <a:rPr lang="zh-CN" altLang="en-US" sz="2000" dirty="0">
                <a:latin typeface="+mn-ea"/>
              </a:rPr>
              <a:t>：成都市高新区天府二街</a:t>
            </a:r>
            <a:r>
              <a:rPr lang="en-US" altLang="zh-CN" sz="2000" dirty="0">
                <a:latin typeface="+mn-ea"/>
              </a:rPr>
              <a:t>138</a:t>
            </a:r>
            <a:r>
              <a:rPr lang="zh-CN" altLang="en-US" sz="2000" dirty="0">
                <a:latin typeface="+mn-ea"/>
              </a:rPr>
              <a:t>号蜀都中心一期</a:t>
            </a:r>
            <a:r>
              <a:rPr lang="en-US" altLang="zh-CN" sz="2000" dirty="0">
                <a:latin typeface="+mn-ea"/>
              </a:rPr>
              <a:t>1</a:t>
            </a:r>
            <a:r>
              <a:rPr lang="zh-CN" altLang="en-US" sz="2000" dirty="0">
                <a:latin typeface="+mn-ea"/>
              </a:rPr>
              <a:t>号楼</a:t>
            </a:r>
            <a:r>
              <a:rPr lang="en-US" altLang="zh-CN" sz="2000" dirty="0">
                <a:latin typeface="+mn-ea"/>
              </a:rPr>
              <a:t>16</a:t>
            </a:r>
            <a:r>
              <a:rPr lang="zh-CN" altLang="en-US" sz="2000" dirty="0">
                <a:latin typeface="+mn-ea"/>
              </a:rPr>
              <a:t>楼</a:t>
            </a:r>
            <a:endParaRPr lang="en-US" altLang="zh-CN" sz="1600" dirty="0">
              <a:latin typeface="+mn-ea"/>
            </a:endParaRPr>
          </a:p>
        </p:txBody>
      </p:sp>
      <p:sp>
        <p:nvSpPr>
          <p:cNvPr id="11" name="TextBox 10"/>
          <p:cNvSpPr txBox="1"/>
          <p:nvPr/>
        </p:nvSpPr>
        <p:spPr>
          <a:xfrm>
            <a:off x="3624813" y="5226319"/>
            <a:ext cx="2357455" cy="300210"/>
          </a:xfrm>
          <a:prstGeom prst="rect">
            <a:avLst/>
          </a:prstGeom>
          <a:noFill/>
        </p:spPr>
        <p:txBody>
          <a:bodyPr wrap="square" rtlCol="0">
            <a:spAutoFit/>
          </a:bodyPr>
          <a:lstStyle/>
          <a:p>
            <a:pPr algn="ctr"/>
            <a:r>
              <a:rPr lang="zh-CN" altLang="en-US" sz="1351" dirty="0">
                <a:latin typeface="+mn-ea"/>
              </a:rPr>
              <a:t>手机扫描关注公众号</a:t>
            </a:r>
          </a:p>
        </p:txBody>
      </p:sp>
      <p:sp>
        <p:nvSpPr>
          <p:cNvPr id="12" name="TextBox 11"/>
          <p:cNvSpPr txBox="1"/>
          <p:nvPr/>
        </p:nvSpPr>
        <p:spPr>
          <a:xfrm>
            <a:off x="6384034" y="5198339"/>
            <a:ext cx="2000265" cy="300210"/>
          </a:xfrm>
          <a:prstGeom prst="rect">
            <a:avLst/>
          </a:prstGeom>
          <a:noFill/>
        </p:spPr>
        <p:txBody>
          <a:bodyPr wrap="square" rtlCol="0">
            <a:spAutoFit/>
          </a:bodyPr>
          <a:lstStyle/>
          <a:p>
            <a:pPr algn="ctr"/>
            <a:r>
              <a:rPr lang="en-US" altLang="zh-CN" sz="1351" dirty="0">
                <a:latin typeface="+mn-ea"/>
              </a:rPr>
              <a:t>QQ</a:t>
            </a:r>
            <a:r>
              <a:rPr lang="zh-CN" altLang="en-US" sz="1351" dirty="0">
                <a:latin typeface="+mn-ea"/>
              </a:rPr>
              <a:t>群号</a:t>
            </a:r>
            <a:r>
              <a:rPr lang="en-US" altLang="zh-CN" sz="1351" dirty="0">
                <a:latin typeface="+mn-ea"/>
              </a:rPr>
              <a:t>:736371980</a:t>
            </a:r>
            <a:endParaRPr lang="zh-CN" altLang="en-US" sz="1351" dirty="0">
              <a:latin typeface="+mn-ea"/>
            </a:endParaRPr>
          </a:p>
        </p:txBody>
      </p:sp>
      <p:pic>
        <p:nvPicPr>
          <p:cNvPr id="3" name="Picture 2"/>
          <p:cNvPicPr>
            <a:picLocks noChangeAspect="1" noChangeArrowheads="1"/>
          </p:cNvPicPr>
          <p:nvPr/>
        </p:nvPicPr>
        <p:blipFill>
          <a:blip r:embed="rId2" cstate="print"/>
          <a:srcRect/>
          <a:stretch>
            <a:fillRect/>
          </a:stretch>
        </p:blipFill>
        <p:spPr bwMode="auto">
          <a:xfrm>
            <a:off x="6384032" y="2996952"/>
            <a:ext cx="1991375" cy="2000265"/>
          </a:xfrm>
          <a:prstGeom prst="rect">
            <a:avLst/>
          </a:prstGeom>
          <a:noFill/>
          <a:ln w="9525">
            <a:noFill/>
            <a:miter lim="800000"/>
            <a:headEnd/>
            <a:tailEnd/>
          </a:ln>
          <a:effectLst/>
        </p:spPr>
      </p:pic>
      <p:pic>
        <p:nvPicPr>
          <p:cNvPr id="6" name="图片 5">
            <a:extLst>
              <a:ext uri="{FF2B5EF4-FFF2-40B4-BE49-F238E27FC236}">
                <a16:creationId xmlns:a16="http://schemas.microsoft.com/office/drawing/2014/main" id="{C2C5E2FA-29A6-4CC4-8A55-8A5846DCEE0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709" t="4710" r="3596" b="5395"/>
          <a:stretch/>
        </p:blipFill>
        <p:spPr>
          <a:xfrm>
            <a:off x="3704108" y="2996952"/>
            <a:ext cx="2198864" cy="21947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title"/>
          </p:nvPr>
        </p:nvSpPr>
        <p:spPr>
          <a:xfrm>
            <a:off x="95229" y="60320"/>
            <a:ext cx="6858016" cy="642919"/>
          </a:xfrm>
        </p:spPr>
        <p:txBody>
          <a:bodyPr>
            <a:noAutofit/>
          </a:bodyPr>
          <a:lstStyle/>
          <a:p>
            <a:r>
              <a:rPr lang="zh-CN" altLang="en-US" b="1" dirty="0">
                <a:latin typeface="+mn-ea"/>
                <a:ea typeface="+mn-ea"/>
              </a:rPr>
              <a:t>感谢您对我们的关注</a:t>
            </a:r>
          </a:p>
        </p:txBody>
      </p:sp>
      <p:sp>
        <p:nvSpPr>
          <p:cNvPr id="4" name="灯片编号占位符 5"/>
          <p:cNvSpPr>
            <a:spLocks noGrp="1"/>
          </p:cNvSpPr>
          <p:nvPr>
            <p:ph type="sldNum" sz="quarter" idx="4294967295"/>
          </p:nvPr>
        </p:nvSpPr>
        <p:spPr>
          <a:xfrm>
            <a:off x="10058400" y="6245225"/>
            <a:ext cx="2133600" cy="476250"/>
          </a:xfrm>
        </p:spPr>
        <p:txBody>
          <a:bodyPr/>
          <a:lstStyle/>
          <a:p>
            <a:fld id="{ECE20286-B4D7-4C17-8073-86BA3FF968C5}" type="slidenum">
              <a:rPr lang="en-US" altLang="zh-CN">
                <a:latin typeface="+mn-ea"/>
              </a:rPr>
              <a:pPr/>
              <a:t>53</a:t>
            </a:fld>
            <a:endParaRPr lang="en-US" altLang="zh-CN">
              <a:latin typeface="+mn-ea"/>
            </a:endParaRPr>
          </a:p>
        </p:txBody>
      </p:sp>
      <p:sp>
        <p:nvSpPr>
          <p:cNvPr id="5" name="Rectangle 2"/>
          <p:cNvSpPr>
            <a:spLocks noChangeArrowheads="1"/>
          </p:cNvSpPr>
          <p:nvPr/>
        </p:nvSpPr>
        <p:spPr bwMode="auto">
          <a:xfrm>
            <a:off x="0" y="4012359"/>
            <a:ext cx="12192000" cy="1791416"/>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50000" t="50000" r="50000" b="50000"/>
            </a:path>
            <a:tileRect/>
          </a:gradFill>
          <a:ln w="9525">
            <a:noFill/>
            <a:miter lim="800000"/>
            <a:headEnd/>
            <a:tailEnd/>
          </a:ln>
          <a:effectLst/>
        </p:spPr>
        <p:txBody>
          <a:bodyPr wrap="none" anchor="ctr"/>
          <a:lstStyle/>
          <a:p>
            <a:pPr algn="ctr" eaLnBrk="1" hangingPunct="1"/>
            <a:r>
              <a:rPr lang="zh-CN" altLang="en-US" sz="6000" dirty="0">
                <a:solidFill>
                  <a:schemeClr val="bg1"/>
                </a:solidFill>
                <a:latin typeface="+mn-ea"/>
              </a:rPr>
              <a:t>谢谢观看</a:t>
            </a:r>
            <a:r>
              <a:rPr lang="en-US" altLang="zh-CN" sz="6000" dirty="0">
                <a:solidFill>
                  <a:schemeClr val="bg1"/>
                </a:solidFill>
                <a:latin typeface="+mn-ea"/>
              </a:rPr>
              <a:t>!</a:t>
            </a:r>
            <a:endParaRPr lang="zh-CN" altLang="zh-CN" sz="6000" dirty="0">
              <a:solidFill>
                <a:schemeClr val="bg1"/>
              </a:solidFill>
              <a:latin typeface="+mn-ea"/>
            </a:endParaRPr>
          </a:p>
        </p:txBody>
      </p:sp>
      <p:sp>
        <p:nvSpPr>
          <p:cNvPr id="7" name="TextBox 6"/>
          <p:cNvSpPr>
            <a:spLocks noChangeArrowheads="1"/>
          </p:cNvSpPr>
          <p:nvPr/>
        </p:nvSpPr>
        <p:spPr bwMode="auto">
          <a:xfrm>
            <a:off x="1775521" y="3108332"/>
            <a:ext cx="8784976" cy="830997"/>
          </a:xfrm>
          <a:prstGeom prst="rect">
            <a:avLst/>
          </a:prstGeom>
          <a:noFill/>
          <a:ln w="9525">
            <a:noFill/>
            <a:miter lim="800000"/>
            <a:headEnd/>
            <a:tailEnd/>
          </a:ln>
          <a:effectLst/>
        </p:spPr>
        <p:txBody>
          <a:bodyPr wrap="square">
            <a:spAutoFit/>
          </a:bodyPr>
          <a:lstStyle/>
          <a:p>
            <a:pPr algn="ctr"/>
            <a:r>
              <a:rPr lang="en-US" altLang="zh-CN" sz="4800" dirty="0">
                <a:solidFill>
                  <a:schemeClr val="folHlink"/>
                </a:solidFill>
                <a:latin typeface="+mn-ea"/>
                <a:cs typeface="Angsana New" pitchFamily="18" charset="-34"/>
                <a:sym typeface="Mistral" pitchFamily="66" charset="0"/>
              </a:rPr>
              <a:t>Thank you</a:t>
            </a:r>
            <a:endParaRPr lang="zh-CN" altLang="en-US" sz="4800" dirty="0">
              <a:solidFill>
                <a:schemeClr val="folHlink"/>
              </a:solidFill>
              <a:latin typeface="+mn-ea"/>
              <a:cs typeface="Angsana New" pitchFamily="18" charset="-34"/>
              <a:sym typeface="Mistral" pitchFamily="66" charset="0"/>
            </a:endParaRPr>
          </a:p>
        </p:txBody>
      </p:sp>
      <p:pic>
        <p:nvPicPr>
          <p:cNvPr id="10" name="Picture 7" descr="con02"/>
          <p:cNvPicPr>
            <a:picLocks noChangeAspect="1" noChangeArrowheads="1"/>
          </p:cNvPicPr>
          <p:nvPr/>
        </p:nvPicPr>
        <p:blipFill>
          <a:blip r:embed="rId2" cstate="print"/>
          <a:srcRect/>
          <a:stretch>
            <a:fillRect/>
          </a:stretch>
        </p:blipFill>
        <p:spPr bwMode="auto">
          <a:xfrm>
            <a:off x="3524237" y="1322372"/>
            <a:ext cx="5426087" cy="182088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工作中使用</a:t>
            </a:r>
            <a:r>
              <a:rPr lang="en-US" altLang="zh-CN" b="1" dirty="0">
                <a:latin typeface="宋体" panose="02010600030101010101" pitchFamily="2" charset="-122"/>
                <a:ea typeface="宋体" panose="02010600030101010101" pitchFamily="2" charset="-122"/>
              </a:rPr>
              <a:t>Linux</a:t>
            </a:r>
            <a:r>
              <a:rPr lang="zh-CN" altLang="en-US" b="1" dirty="0">
                <a:latin typeface="宋体" panose="02010600030101010101" pitchFamily="2" charset="-122"/>
                <a:ea typeface="宋体" panose="02010600030101010101" pitchFamily="2" charset="-122"/>
              </a:rPr>
              <a:t>的场景</a:t>
            </a:r>
          </a:p>
        </p:txBody>
      </p:sp>
      <p:sp>
        <p:nvSpPr>
          <p:cNvPr id="4" name="矩形 3">
            <a:extLst>
              <a:ext uri="{FF2B5EF4-FFF2-40B4-BE49-F238E27FC236}">
                <a16:creationId xmlns:a16="http://schemas.microsoft.com/office/drawing/2014/main" id="{F75F138F-D173-4E56-BE3F-4E887EB09A12}"/>
              </a:ext>
            </a:extLst>
          </p:cNvPr>
          <p:cNvSpPr/>
          <p:nvPr/>
        </p:nvSpPr>
        <p:spPr>
          <a:xfrm>
            <a:off x="263352" y="908720"/>
            <a:ext cx="11213018" cy="5262979"/>
          </a:xfrm>
          <a:prstGeom prst="rect">
            <a:avLst/>
          </a:prstGeom>
        </p:spPr>
        <p:txBody>
          <a:bodyPr wrap="square">
            <a:spAutoFit/>
          </a:bodyPr>
          <a:lstStyle/>
          <a:p>
            <a:r>
              <a:rPr lang="zh-CN" altLang="en-US" sz="2800" dirty="0">
                <a:latin typeface="宋体" panose="02010600030101010101" pitchFamily="2" charset="-122"/>
                <a:ea typeface="宋体" panose="02010600030101010101" pitchFamily="2" charset="-122"/>
              </a:rPr>
              <a:t>学习中的场景：在个人电脑上划虚拟机安装</a:t>
            </a:r>
            <a:r>
              <a:rPr lang="en-US" altLang="zh-CN" sz="2800" dirty="0">
                <a:latin typeface="宋体" panose="02010600030101010101" pitchFamily="2" charset="-122"/>
                <a:ea typeface="宋体" panose="02010600030101010101" pitchFamily="2" charset="-122"/>
              </a:rPr>
              <a:t>Linux</a:t>
            </a:r>
            <a:r>
              <a:rPr lang="zh-CN" altLang="en-US" sz="2800" dirty="0">
                <a:latin typeface="宋体" panose="02010600030101010101" pitchFamily="2" charset="-122"/>
                <a:ea typeface="宋体" panose="02010600030101010101" pitchFamily="2" charset="-122"/>
              </a:rPr>
              <a:t>系统。</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工作中的场景：</a:t>
            </a:r>
            <a:endParaRPr lang="en-US" altLang="zh-CN" sz="2800" dirty="0">
              <a:latin typeface="宋体" panose="02010600030101010101" pitchFamily="2" charset="-122"/>
              <a:ea typeface="宋体" panose="02010600030101010101" pitchFamily="2" charset="-122"/>
            </a:endParaRPr>
          </a:p>
          <a:p>
            <a:pPr marL="971539" lvl="1" indent="-514350">
              <a:buFont typeface="+mj-lt"/>
              <a:buAutoNum type="arabicPeriod"/>
            </a:pPr>
            <a:r>
              <a:rPr lang="zh-CN" altLang="en-US" sz="2800" dirty="0">
                <a:latin typeface="宋体" panose="02010600030101010101" pitchFamily="2" charset="-122"/>
                <a:ea typeface="宋体" panose="02010600030101010101" pitchFamily="2" charset="-122"/>
              </a:rPr>
              <a:t>使用云服务器</a:t>
            </a:r>
          </a:p>
          <a:p>
            <a:pPr marL="1371577" lvl="2"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公有云：阿里云、腾讯云、华为云、百度云、亚马逊云等；优势是灵活、可扩展、低成本等</a:t>
            </a:r>
          </a:p>
          <a:p>
            <a:pPr marL="1371577" lvl="2"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私有云：私有云是一个公司使用的特定云环境。不同于公有云模式中共享的设施使用，私有云模式中每个公司使用的服务器或存储应用都是单独的。优势是安全、灵活、可扩展等。</a:t>
            </a:r>
          </a:p>
          <a:p>
            <a:pPr marL="971539" lvl="1" indent="-514350">
              <a:buFont typeface="+mj-lt"/>
              <a:buAutoNum type="arabicPeriod"/>
            </a:pPr>
            <a:r>
              <a:rPr lang="zh-CN" altLang="en-US" sz="2800" dirty="0">
                <a:latin typeface="宋体" panose="02010600030101010101" pitchFamily="2" charset="-122"/>
                <a:ea typeface="宋体" panose="02010600030101010101" pitchFamily="2" charset="-122"/>
              </a:rPr>
              <a:t>传统方式：公司购买物理服务器，在服务器上划虚拟机安装</a:t>
            </a:r>
            <a:r>
              <a:rPr lang="en-US" altLang="zh-CN" sz="2800" dirty="0">
                <a:latin typeface="宋体" panose="02010600030101010101" pitchFamily="2" charset="-122"/>
                <a:ea typeface="宋体" panose="02010600030101010101" pitchFamily="2" charset="-122"/>
              </a:rPr>
              <a:t>Linux</a:t>
            </a:r>
            <a:r>
              <a:rPr lang="zh-CN" altLang="en-US" sz="2800" dirty="0">
                <a:latin typeface="宋体" panose="02010600030101010101" pitchFamily="2" charset="-122"/>
                <a:ea typeface="宋体" panose="02010600030101010101" pitchFamily="2" charset="-122"/>
              </a:rPr>
              <a:t>，然后再安装业务软件</a:t>
            </a:r>
          </a:p>
          <a:p>
            <a:r>
              <a:rPr lang="zh-CN" altLang="en-US" sz="2800" dirty="0">
                <a:latin typeface="宋体" panose="02010600030101010101" pitchFamily="2" charset="-122"/>
                <a:ea typeface="宋体" panose="02010600030101010101" pitchFamily="2" charset="-122"/>
              </a:rPr>
              <a:t>常用的发行版：</a:t>
            </a:r>
            <a:r>
              <a:rPr lang="en-US" altLang="zh-CN" sz="2800" dirty="0">
                <a:latin typeface="宋体" panose="02010600030101010101" pitchFamily="2" charset="-122"/>
                <a:ea typeface="宋体" panose="02010600030101010101" pitchFamily="2" charset="-122"/>
              </a:rPr>
              <a:t>CentOS</a:t>
            </a:r>
            <a:r>
              <a:rPr lang="zh-CN" altLang="en-US"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Redhat</a:t>
            </a:r>
            <a:r>
              <a:rPr lang="zh-CN" altLang="en-US" sz="2800" dirty="0">
                <a:latin typeface="宋体" panose="02010600030101010101" pitchFamily="2" charset="-122"/>
                <a:ea typeface="宋体" panose="02010600030101010101" pitchFamily="2" charset="-122"/>
              </a:rPr>
              <a:t>企业版的克隆版本，开源免费，稳定）、</a:t>
            </a:r>
            <a:r>
              <a:rPr lang="en-US" altLang="zh-CN" sz="2800" dirty="0" err="1">
                <a:latin typeface="宋体" panose="02010600030101010101" pitchFamily="2" charset="-122"/>
                <a:ea typeface="宋体" panose="02010600030101010101" pitchFamily="2" charset="-122"/>
              </a:rPr>
              <a:t>Redhat</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Ubuntu</a:t>
            </a:r>
            <a:r>
              <a:rPr lang="zh-CN" altLang="en-US" sz="2800" dirty="0">
                <a:latin typeface="宋体" panose="02010600030101010101" pitchFamily="2" charset="-122"/>
                <a:ea typeface="宋体" panose="02010600030101010101" pitchFamily="2" charset="-122"/>
              </a:rPr>
              <a:t>等</a:t>
            </a: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8656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工作中使用</a:t>
            </a:r>
            <a:r>
              <a:rPr lang="en-US" altLang="zh-CN" b="1" dirty="0">
                <a:latin typeface="宋体" panose="02010600030101010101" pitchFamily="2" charset="-122"/>
                <a:ea typeface="宋体" panose="02010600030101010101" pitchFamily="2" charset="-122"/>
              </a:rPr>
              <a:t>Linux</a:t>
            </a:r>
            <a:r>
              <a:rPr lang="zh-CN" altLang="en-US" b="1" dirty="0">
                <a:latin typeface="宋体" panose="02010600030101010101" pitchFamily="2" charset="-122"/>
                <a:ea typeface="宋体" panose="02010600030101010101" pitchFamily="2" charset="-122"/>
              </a:rPr>
              <a:t>的场景</a:t>
            </a:r>
          </a:p>
        </p:txBody>
      </p:sp>
      <p:pic>
        <p:nvPicPr>
          <p:cNvPr id="1026" name="Picture 2">
            <a:extLst>
              <a:ext uri="{FF2B5EF4-FFF2-40B4-BE49-F238E27FC236}">
                <a16:creationId xmlns:a16="http://schemas.microsoft.com/office/drawing/2014/main" id="{378211AB-F44F-46D4-B5A1-4E3D64EAA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918072"/>
            <a:ext cx="4608512" cy="546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920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服务器硬件和服务器软件</a:t>
            </a:r>
          </a:p>
        </p:txBody>
      </p:sp>
      <p:sp>
        <p:nvSpPr>
          <p:cNvPr id="4" name="矩形 3">
            <a:extLst>
              <a:ext uri="{FF2B5EF4-FFF2-40B4-BE49-F238E27FC236}">
                <a16:creationId xmlns:a16="http://schemas.microsoft.com/office/drawing/2014/main" id="{F75F138F-D173-4E56-BE3F-4E887EB09A12}"/>
              </a:ext>
            </a:extLst>
          </p:cNvPr>
          <p:cNvSpPr/>
          <p:nvPr/>
        </p:nvSpPr>
        <p:spPr>
          <a:xfrm>
            <a:off x="151494" y="3639930"/>
            <a:ext cx="7600690" cy="2308324"/>
          </a:xfrm>
          <a:prstGeom prst="rect">
            <a:avLst/>
          </a:prstGeom>
        </p:spPr>
        <p:txBody>
          <a:bodyPr wrap="square">
            <a:spAutoFit/>
          </a:bodyPr>
          <a:lstStyle/>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服务器硬件：一台性能、稳定性、扩展性比我们个人普通</a:t>
            </a:r>
            <a:r>
              <a:rPr lang="en-US" altLang="zh-CN" sz="2400" dirty="0">
                <a:latin typeface="宋体" panose="02010600030101010101" pitchFamily="2" charset="-122"/>
                <a:ea typeface="宋体" panose="02010600030101010101" pitchFamily="2" charset="-122"/>
              </a:rPr>
              <a:t>PC</a:t>
            </a:r>
            <a:r>
              <a:rPr lang="zh-CN" altLang="en-US" sz="2400" dirty="0">
                <a:latin typeface="宋体" panose="02010600030101010101" pitchFamily="2" charset="-122"/>
                <a:ea typeface="宋体" panose="02010600030101010101" pitchFamily="2" charset="-122"/>
              </a:rPr>
              <a:t>更强的一台计算机，服务器也需要安装操作系统才能使用它，现在很多企业也都在使用云服务器；</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服务器软件：广义上讲，运行在服务器操作系统之上，绑定了服务器特定的</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地址，并且在某一个端口监听用户的请求，提供服务的软件都可以叫做服务器软件。</a:t>
            </a:r>
            <a:endParaRPr lang="en-US" altLang="zh-CN" sz="2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5CA1CC76-47C4-40C4-BACA-F908D201355D}"/>
              </a:ext>
            </a:extLst>
          </p:cNvPr>
          <p:cNvPicPr>
            <a:picLocks noChangeAspect="1"/>
          </p:cNvPicPr>
          <p:nvPr/>
        </p:nvPicPr>
        <p:blipFill>
          <a:blip r:embed="rId2"/>
          <a:stretch>
            <a:fillRect/>
          </a:stretch>
        </p:blipFill>
        <p:spPr>
          <a:xfrm>
            <a:off x="317645" y="1274084"/>
            <a:ext cx="5130283" cy="2247900"/>
          </a:xfrm>
          <a:prstGeom prst="rect">
            <a:avLst/>
          </a:prstGeom>
        </p:spPr>
      </p:pic>
      <p:grpSp>
        <p:nvGrpSpPr>
          <p:cNvPr id="15" name="组合 14">
            <a:extLst>
              <a:ext uri="{FF2B5EF4-FFF2-40B4-BE49-F238E27FC236}">
                <a16:creationId xmlns:a16="http://schemas.microsoft.com/office/drawing/2014/main" id="{46F95B41-84F3-491A-A297-0C1FC808CC30}"/>
              </a:ext>
            </a:extLst>
          </p:cNvPr>
          <p:cNvGrpSpPr/>
          <p:nvPr/>
        </p:nvGrpSpPr>
        <p:grpSpPr>
          <a:xfrm>
            <a:off x="7752184" y="1196752"/>
            <a:ext cx="4269224" cy="5003026"/>
            <a:chOff x="7828729" y="730230"/>
            <a:chExt cx="4269224" cy="5003026"/>
          </a:xfrm>
        </p:grpSpPr>
        <p:pic>
          <p:nvPicPr>
            <p:cNvPr id="7" name="图片 6">
              <a:extLst>
                <a:ext uri="{FF2B5EF4-FFF2-40B4-BE49-F238E27FC236}">
                  <a16:creationId xmlns:a16="http://schemas.microsoft.com/office/drawing/2014/main" id="{1F90BE91-17ED-4820-AC94-9B6559CA2E6C}"/>
                </a:ext>
              </a:extLst>
            </p:cNvPr>
            <p:cNvPicPr>
              <a:picLocks noChangeAspect="1"/>
            </p:cNvPicPr>
            <p:nvPr/>
          </p:nvPicPr>
          <p:blipFill>
            <a:blip r:embed="rId3"/>
            <a:stretch>
              <a:fillRect/>
            </a:stretch>
          </p:blipFill>
          <p:spPr>
            <a:xfrm>
              <a:off x="7828729" y="887056"/>
              <a:ext cx="1514475" cy="1076325"/>
            </a:xfrm>
            <a:prstGeom prst="rect">
              <a:avLst/>
            </a:prstGeom>
          </p:spPr>
        </p:pic>
        <p:pic>
          <p:nvPicPr>
            <p:cNvPr id="8" name="图片 7">
              <a:extLst>
                <a:ext uri="{FF2B5EF4-FFF2-40B4-BE49-F238E27FC236}">
                  <a16:creationId xmlns:a16="http://schemas.microsoft.com/office/drawing/2014/main" id="{93A1E9BD-C21D-4D5F-9CA9-5B0A0A1FB911}"/>
                </a:ext>
              </a:extLst>
            </p:cNvPr>
            <p:cNvPicPr>
              <a:picLocks noChangeAspect="1"/>
            </p:cNvPicPr>
            <p:nvPr/>
          </p:nvPicPr>
          <p:blipFill>
            <a:blip r:embed="rId4"/>
            <a:stretch>
              <a:fillRect/>
            </a:stretch>
          </p:blipFill>
          <p:spPr>
            <a:xfrm>
              <a:off x="10177742" y="730230"/>
              <a:ext cx="1762125" cy="1076325"/>
            </a:xfrm>
            <a:prstGeom prst="rect">
              <a:avLst/>
            </a:prstGeom>
          </p:spPr>
        </p:pic>
        <p:pic>
          <p:nvPicPr>
            <p:cNvPr id="9" name="图片 8">
              <a:extLst>
                <a:ext uri="{FF2B5EF4-FFF2-40B4-BE49-F238E27FC236}">
                  <a16:creationId xmlns:a16="http://schemas.microsoft.com/office/drawing/2014/main" id="{3982B7FD-51FC-4C48-8A06-0F639D7E1C7D}"/>
                </a:ext>
              </a:extLst>
            </p:cNvPr>
            <p:cNvPicPr>
              <a:picLocks noChangeAspect="1"/>
            </p:cNvPicPr>
            <p:nvPr/>
          </p:nvPicPr>
          <p:blipFill>
            <a:blip r:embed="rId5"/>
            <a:stretch>
              <a:fillRect/>
            </a:stretch>
          </p:blipFill>
          <p:spPr>
            <a:xfrm>
              <a:off x="10282431" y="4327570"/>
              <a:ext cx="1631100" cy="1405686"/>
            </a:xfrm>
            <a:prstGeom prst="rect">
              <a:avLst/>
            </a:prstGeom>
          </p:spPr>
        </p:pic>
        <p:pic>
          <p:nvPicPr>
            <p:cNvPr id="10" name="图片 9">
              <a:extLst>
                <a:ext uri="{FF2B5EF4-FFF2-40B4-BE49-F238E27FC236}">
                  <a16:creationId xmlns:a16="http://schemas.microsoft.com/office/drawing/2014/main" id="{85BF493F-E515-4877-8F31-7547BF6FDE0F}"/>
                </a:ext>
              </a:extLst>
            </p:cNvPr>
            <p:cNvPicPr>
              <a:picLocks noChangeAspect="1"/>
            </p:cNvPicPr>
            <p:nvPr/>
          </p:nvPicPr>
          <p:blipFill>
            <a:blip r:embed="rId6"/>
            <a:stretch>
              <a:fillRect/>
            </a:stretch>
          </p:blipFill>
          <p:spPr>
            <a:xfrm>
              <a:off x="7928060" y="3416846"/>
              <a:ext cx="2170881" cy="642920"/>
            </a:xfrm>
            <a:prstGeom prst="rect">
              <a:avLst/>
            </a:prstGeom>
          </p:spPr>
        </p:pic>
        <p:pic>
          <p:nvPicPr>
            <p:cNvPr id="11" name="图片 10">
              <a:extLst>
                <a:ext uri="{FF2B5EF4-FFF2-40B4-BE49-F238E27FC236}">
                  <a16:creationId xmlns:a16="http://schemas.microsoft.com/office/drawing/2014/main" id="{9B468311-1DDC-4207-8D61-E9C8A167B8D9}"/>
                </a:ext>
              </a:extLst>
            </p:cNvPr>
            <p:cNvPicPr>
              <a:picLocks noChangeAspect="1"/>
            </p:cNvPicPr>
            <p:nvPr/>
          </p:nvPicPr>
          <p:blipFill>
            <a:blip r:embed="rId7"/>
            <a:stretch>
              <a:fillRect/>
            </a:stretch>
          </p:blipFill>
          <p:spPr>
            <a:xfrm>
              <a:off x="10282431" y="2715594"/>
              <a:ext cx="1705084" cy="1319164"/>
            </a:xfrm>
            <a:prstGeom prst="rect">
              <a:avLst/>
            </a:prstGeom>
          </p:spPr>
        </p:pic>
        <p:pic>
          <p:nvPicPr>
            <p:cNvPr id="12" name="图片 11">
              <a:extLst>
                <a:ext uri="{FF2B5EF4-FFF2-40B4-BE49-F238E27FC236}">
                  <a16:creationId xmlns:a16="http://schemas.microsoft.com/office/drawing/2014/main" id="{6F672AB7-6B67-47F1-A2E8-2D9C1DA065BB}"/>
                </a:ext>
              </a:extLst>
            </p:cNvPr>
            <p:cNvPicPr>
              <a:picLocks noChangeAspect="1"/>
            </p:cNvPicPr>
            <p:nvPr/>
          </p:nvPicPr>
          <p:blipFill>
            <a:blip r:embed="rId8"/>
            <a:stretch>
              <a:fillRect/>
            </a:stretch>
          </p:blipFill>
          <p:spPr>
            <a:xfrm>
              <a:off x="10171993" y="1931512"/>
              <a:ext cx="1925960" cy="672926"/>
            </a:xfrm>
            <a:prstGeom prst="rect">
              <a:avLst/>
            </a:prstGeom>
          </p:spPr>
        </p:pic>
        <p:pic>
          <p:nvPicPr>
            <p:cNvPr id="13" name="图片 12">
              <a:extLst>
                <a:ext uri="{FF2B5EF4-FFF2-40B4-BE49-F238E27FC236}">
                  <a16:creationId xmlns:a16="http://schemas.microsoft.com/office/drawing/2014/main" id="{A30D4118-A21F-4F6C-94CB-8438C356BE80}"/>
                </a:ext>
              </a:extLst>
            </p:cNvPr>
            <p:cNvPicPr>
              <a:picLocks noChangeAspect="1"/>
            </p:cNvPicPr>
            <p:nvPr/>
          </p:nvPicPr>
          <p:blipFill>
            <a:blip r:embed="rId9"/>
            <a:stretch>
              <a:fillRect/>
            </a:stretch>
          </p:blipFill>
          <p:spPr>
            <a:xfrm>
              <a:off x="7952612" y="2413148"/>
              <a:ext cx="1987714" cy="583804"/>
            </a:xfrm>
            <a:prstGeom prst="rect">
              <a:avLst/>
            </a:prstGeom>
          </p:spPr>
        </p:pic>
        <p:pic>
          <p:nvPicPr>
            <p:cNvPr id="14" name="图片 13">
              <a:extLst>
                <a:ext uri="{FF2B5EF4-FFF2-40B4-BE49-F238E27FC236}">
                  <a16:creationId xmlns:a16="http://schemas.microsoft.com/office/drawing/2014/main" id="{4DF4566D-A456-49E4-B7E5-394F5C3C1BF1}"/>
                </a:ext>
              </a:extLst>
            </p:cNvPr>
            <p:cNvPicPr>
              <a:picLocks noChangeAspect="1"/>
            </p:cNvPicPr>
            <p:nvPr/>
          </p:nvPicPr>
          <p:blipFill>
            <a:blip r:embed="rId10"/>
            <a:stretch>
              <a:fillRect/>
            </a:stretch>
          </p:blipFill>
          <p:spPr>
            <a:xfrm>
              <a:off x="8202781" y="4327570"/>
              <a:ext cx="1737545" cy="1405686"/>
            </a:xfrm>
            <a:prstGeom prst="rect">
              <a:avLst/>
            </a:prstGeom>
          </p:spPr>
        </p:pic>
      </p:grpSp>
      <p:sp>
        <p:nvSpPr>
          <p:cNvPr id="16" name="矩形 15">
            <a:extLst>
              <a:ext uri="{FF2B5EF4-FFF2-40B4-BE49-F238E27FC236}">
                <a16:creationId xmlns:a16="http://schemas.microsoft.com/office/drawing/2014/main" id="{91A7B465-C2EB-467E-9910-456378D05E87}"/>
              </a:ext>
            </a:extLst>
          </p:cNvPr>
          <p:cNvSpPr/>
          <p:nvPr/>
        </p:nvSpPr>
        <p:spPr>
          <a:xfrm>
            <a:off x="2021011" y="899965"/>
            <a:ext cx="1723549" cy="46166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服务器硬件</a:t>
            </a:r>
          </a:p>
        </p:txBody>
      </p:sp>
      <p:sp>
        <p:nvSpPr>
          <p:cNvPr id="19" name="矩形 18">
            <a:extLst>
              <a:ext uri="{FF2B5EF4-FFF2-40B4-BE49-F238E27FC236}">
                <a16:creationId xmlns:a16="http://schemas.microsoft.com/office/drawing/2014/main" id="{4CA6830D-2D1E-4ED0-ABEB-C179FBE1EC74}"/>
              </a:ext>
            </a:extLst>
          </p:cNvPr>
          <p:cNvSpPr/>
          <p:nvPr/>
        </p:nvSpPr>
        <p:spPr>
          <a:xfrm>
            <a:off x="8982402" y="897862"/>
            <a:ext cx="2350323" cy="461665"/>
          </a:xfrm>
          <a:prstGeom prst="rect">
            <a:avLst/>
          </a:prstGeom>
        </p:spPr>
        <p:txBody>
          <a:bodyPr wrap="none">
            <a:spAutoFit/>
          </a:bodyPr>
          <a:lstStyle/>
          <a:p>
            <a:r>
              <a:rPr lang="zh-CN" altLang="en-US" sz="2400" b="1" dirty="0">
                <a:latin typeface="宋体" panose="02010600030101010101" pitchFamily="2" charset="-122"/>
                <a:ea typeface="宋体" panose="02010600030101010101" pitchFamily="2" charset="-122"/>
              </a:rPr>
              <a:t>常见服务器软件</a:t>
            </a:r>
          </a:p>
        </p:txBody>
      </p:sp>
      <p:sp>
        <p:nvSpPr>
          <p:cNvPr id="20" name="矩形 19">
            <a:extLst>
              <a:ext uri="{FF2B5EF4-FFF2-40B4-BE49-F238E27FC236}">
                <a16:creationId xmlns:a16="http://schemas.microsoft.com/office/drawing/2014/main" id="{81564192-5E90-4EF4-97ED-75F263E11C15}"/>
              </a:ext>
            </a:extLst>
          </p:cNvPr>
          <p:cNvSpPr/>
          <p:nvPr/>
        </p:nvSpPr>
        <p:spPr>
          <a:xfrm>
            <a:off x="5447926" y="899965"/>
            <a:ext cx="1461502" cy="461665"/>
          </a:xfrm>
          <a:prstGeom prst="rect">
            <a:avLst/>
          </a:prstGeom>
        </p:spPr>
        <p:txBody>
          <a:bodyPr wrap="square">
            <a:spAutoFit/>
          </a:bodyPr>
          <a:lstStyle/>
          <a:p>
            <a:pPr algn="ctr"/>
            <a:r>
              <a:rPr lang="en-US" altLang="zh-CN" sz="2400" dirty="0">
                <a:latin typeface="宋体" panose="02010600030101010101" pitchFamily="2" charset="-122"/>
                <a:ea typeface="宋体" panose="02010600030101010101" pitchFamily="2" charset="-122"/>
              </a:rPr>
              <a:t>VS</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6509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566" y="0"/>
            <a:ext cx="9556834" cy="642919"/>
          </a:xfrm>
        </p:spPr>
        <p:txBody>
          <a:bodyPr/>
          <a:lstStyle/>
          <a:p>
            <a:r>
              <a:rPr lang="zh-CN" altLang="en-US" b="1" dirty="0">
                <a:latin typeface="宋体" panose="02010600030101010101" pitchFamily="2" charset="-122"/>
                <a:ea typeface="宋体" panose="02010600030101010101" pitchFamily="2" charset="-122"/>
              </a:rPr>
              <a:t>服务器软件的几个概念</a:t>
            </a:r>
          </a:p>
        </p:txBody>
      </p:sp>
      <p:sp>
        <p:nvSpPr>
          <p:cNvPr id="7" name="TextBox 6"/>
          <p:cNvSpPr txBox="1"/>
          <p:nvPr/>
        </p:nvSpPr>
        <p:spPr>
          <a:xfrm>
            <a:off x="335360" y="908720"/>
            <a:ext cx="11305256" cy="433965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服务器软件提供的服务又可以分为静态服务和动态服务两类：</a:t>
            </a:r>
            <a:endParaRPr lang="en-US" altLang="zh-CN" sz="2800" dirty="0">
              <a:latin typeface="宋体" panose="02010600030101010101" pitchFamily="2" charset="-122"/>
              <a:ea typeface="宋体" panose="02010600030101010101" pitchFamily="2" charset="-122"/>
            </a:endParaRPr>
          </a:p>
          <a:p>
            <a:pPr marL="914389" lvl="1" indent="-4572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静态服务：主要提供静态资源，不同用户访问到的资源相同；</a:t>
            </a:r>
            <a:endParaRPr lang="en-US" altLang="zh-CN" sz="2400" dirty="0">
              <a:latin typeface="宋体" panose="02010600030101010101" pitchFamily="2" charset="-122"/>
              <a:ea typeface="宋体" panose="02010600030101010101" pitchFamily="2" charset="-122"/>
            </a:endParaRPr>
          </a:p>
          <a:p>
            <a:pPr marL="914389" lvl="1" indent="-4572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动态服务：提供动态服务，不同用户访问到的资源不同；</a:t>
            </a:r>
            <a:endParaRPr lang="en-US" altLang="zh-CN" sz="24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8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服务器软件分为</a:t>
            </a:r>
            <a:r>
              <a:rPr lang="en-US" altLang="zh-CN" sz="2800" dirty="0">
                <a:latin typeface="宋体" panose="02010600030101010101" pitchFamily="2" charset="-122"/>
                <a:ea typeface="宋体" panose="02010600030101010101" pitchFamily="2" charset="-122"/>
              </a:rPr>
              <a:t>Web</a:t>
            </a:r>
            <a:r>
              <a:rPr lang="zh-CN" altLang="en-US" sz="2800" dirty="0">
                <a:latin typeface="宋体" panose="02010600030101010101" pitchFamily="2" charset="-122"/>
                <a:ea typeface="宋体" panose="02010600030101010101" pitchFamily="2" charset="-122"/>
              </a:rPr>
              <a:t>服务器和应用服务器两类：</a:t>
            </a:r>
            <a:endParaRPr lang="en-US" altLang="zh-CN" sz="2800" dirty="0">
              <a:latin typeface="宋体" panose="02010600030101010101" pitchFamily="2" charset="-122"/>
              <a:ea typeface="宋体" panose="02010600030101010101" pitchFamily="2" charset="-122"/>
            </a:endParaRPr>
          </a:p>
          <a:p>
            <a:pPr marL="914389" lvl="1" indent="-457200">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服务器：提供</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服务的服务器，因为</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服务器主要支持的协议就是</a:t>
            </a:r>
            <a:r>
              <a:rPr lang="en-US" altLang="zh-CN" sz="2400" dirty="0">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协议，所以通常</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服务器和</a:t>
            </a:r>
            <a:r>
              <a:rPr lang="en-US" altLang="zh-CN" sz="2400" dirty="0">
                <a:latin typeface="宋体" panose="02010600030101010101" pitchFamily="2" charset="-122"/>
                <a:ea typeface="宋体" panose="02010600030101010101" pitchFamily="2" charset="-122"/>
              </a:rPr>
              <a:t>HTTP</a:t>
            </a:r>
            <a:r>
              <a:rPr lang="zh-CN" altLang="en-US" sz="2400" dirty="0">
                <a:latin typeface="宋体" panose="02010600030101010101" pitchFamily="2" charset="-122"/>
                <a:ea typeface="宋体" panose="02010600030101010101" pitchFamily="2" charset="-122"/>
              </a:rPr>
              <a:t>服务器是同一个概念，</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服务器提供静态服务；</a:t>
            </a:r>
            <a:endParaRPr lang="en-US" altLang="zh-CN" sz="2400" dirty="0">
              <a:latin typeface="宋体" panose="02010600030101010101" pitchFamily="2" charset="-122"/>
              <a:ea typeface="宋体" panose="02010600030101010101" pitchFamily="2" charset="-122"/>
            </a:endParaRPr>
          </a:p>
          <a:p>
            <a:pPr marL="914389" lvl="1" indent="-4572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应用服务器：应用服务器是指通过各种协议把商业逻辑曝露给客户端的程序。它提供了访问商业逻辑的途径以供客户端应用程序使用，应用服务器提供动态服务。</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58935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f1f2a37-40ff-441b-b1a3-1b730045fef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7967</TotalTime>
  <Words>4602</Words>
  <Application>Microsoft Office PowerPoint</Application>
  <PresentationFormat>宽屏</PresentationFormat>
  <Paragraphs>448</Paragraphs>
  <Slides>53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PingFang SC</vt:lpstr>
      <vt:lpstr>等线</vt:lpstr>
      <vt:lpstr>楷体</vt:lpstr>
      <vt:lpstr>宋体</vt:lpstr>
      <vt:lpstr>微软雅黑</vt:lpstr>
      <vt:lpstr>Arial</vt:lpstr>
      <vt:lpstr>Calibri</vt:lpstr>
      <vt:lpstr>Wingdings</vt:lpstr>
      <vt:lpstr>Office 主题</vt:lpstr>
      <vt:lpstr>PowerPoint 演示文稿</vt:lpstr>
      <vt:lpstr>目录</vt:lpstr>
      <vt:lpstr>环境搭建</vt:lpstr>
      <vt:lpstr>四套环境的关系</vt:lpstr>
      <vt:lpstr>三套环境的关系</vt:lpstr>
      <vt:lpstr>工作中使用Linux的场景</vt:lpstr>
      <vt:lpstr>工作中使用Linux的场景</vt:lpstr>
      <vt:lpstr>服务器硬件和服务器软件</vt:lpstr>
      <vt:lpstr>服务器软件的几个概念</vt:lpstr>
      <vt:lpstr>主流的几种服务器软件</vt:lpstr>
      <vt:lpstr>Nginx服务器</vt:lpstr>
      <vt:lpstr>Tomcat服务器</vt:lpstr>
      <vt:lpstr>LAMP与LNMP网站架构</vt:lpstr>
      <vt:lpstr>Nginx+Tomcat实现动静分离</vt:lpstr>
      <vt:lpstr>Nginx+Tomcat实现负载均衡</vt:lpstr>
      <vt:lpstr>Tengine服务器</vt:lpstr>
      <vt:lpstr>Apache服务器</vt:lpstr>
      <vt:lpstr>IIS服务器</vt:lpstr>
      <vt:lpstr>Jetty服务器</vt:lpstr>
      <vt:lpstr>几种商用的服务器软件</vt:lpstr>
      <vt:lpstr>Jar包和War包</vt:lpstr>
      <vt:lpstr>Tomcat的安装与部署项目</vt:lpstr>
      <vt:lpstr>Tomcat的安装与部署项目</vt:lpstr>
      <vt:lpstr>Tomcat的安装与部署项目</vt:lpstr>
      <vt:lpstr>Tomcat的安装与部署项目</vt:lpstr>
      <vt:lpstr>Tomcat的日志</vt:lpstr>
      <vt:lpstr>修改Tomcat的监听端口</vt:lpstr>
      <vt:lpstr>练习一：Tomcat部署科睿项目</vt:lpstr>
      <vt:lpstr>练习一：Tomcat部署科瑞项目-访问项目</vt:lpstr>
      <vt:lpstr>练习一：Tomcat部署科瑞项目-排查问题</vt:lpstr>
      <vt:lpstr>练习一：Tomcat部署科瑞项目-分析日志</vt:lpstr>
      <vt:lpstr>练习二：部署驾校项目</vt:lpstr>
      <vt:lpstr>测试环境的升级</vt:lpstr>
      <vt:lpstr>测试环境的升级</vt:lpstr>
      <vt:lpstr>云服务器和云数据库的使用</vt:lpstr>
      <vt:lpstr>云服务器和云数据库的使用</vt:lpstr>
      <vt:lpstr>微服务（MicroService）架构</vt:lpstr>
      <vt:lpstr>传统虚拟化</vt:lpstr>
      <vt:lpstr>Docker容器</vt:lpstr>
      <vt:lpstr>虚拟机 VS 容器</vt:lpstr>
      <vt:lpstr>传统部署方式</vt:lpstr>
      <vt:lpstr>容器部署方式</vt:lpstr>
      <vt:lpstr>Docker容器的使用</vt:lpstr>
      <vt:lpstr>Docker镜像、仓库与容器的关系</vt:lpstr>
      <vt:lpstr>Docker镜像、仓库与容器的关系</vt:lpstr>
      <vt:lpstr>Docker镜像、仓库与容器的关系</vt:lpstr>
      <vt:lpstr>Docker镜像、仓库与容器的关系</vt:lpstr>
      <vt:lpstr>Docker容器的使用</vt:lpstr>
      <vt:lpstr>Docker容器的使用</vt:lpstr>
      <vt:lpstr>Docker容器的使用</vt:lpstr>
      <vt:lpstr>Docker容器的使用</vt:lpstr>
      <vt:lpstr>联系我们</vt:lpstr>
      <vt:lpstr>感谢您对我们的关注</vt:lpstr>
    </vt:vector>
  </TitlesOfParts>
  <Manager>门道科技</Manager>
  <Company>门道科技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测试环境部署与维护</dc:title>
  <dc:subject>门道科技</dc:subject>
  <dc:creator>vince</dc:creator>
  <cp:lastModifiedBy>SHEN CHUAN</cp:lastModifiedBy>
  <cp:revision>541</cp:revision>
  <dcterms:created xsi:type="dcterms:W3CDTF">2013-07-09T06:34:59Z</dcterms:created>
  <dcterms:modified xsi:type="dcterms:W3CDTF">2022-01-10T16:00:36Z</dcterms:modified>
</cp:coreProperties>
</file>