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1"/>
  </p:notesMasterIdLst>
  <p:sldIdLst>
    <p:sldId id="256" r:id="rId4"/>
    <p:sldId id="280" r:id="rId5"/>
    <p:sldId id="289" r:id="rId6"/>
    <p:sldId id="296" r:id="rId7"/>
    <p:sldId id="287" r:id="rId8"/>
    <p:sldId id="290" r:id="rId9"/>
    <p:sldId id="310" r:id="rId10"/>
    <p:sldId id="291" r:id="rId11"/>
    <p:sldId id="297" r:id="rId12"/>
    <p:sldId id="292" r:id="rId13"/>
    <p:sldId id="293" r:id="rId14"/>
    <p:sldId id="309" r:id="rId15"/>
    <p:sldId id="294" r:id="rId16"/>
    <p:sldId id="307" r:id="rId17"/>
    <p:sldId id="295" r:id="rId18"/>
    <p:sldId id="286" r:id="rId19"/>
    <p:sldId id="285"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6" autoAdjust="0"/>
    <p:restoredTop sz="94270" autoAdjust="0"/>
  </p:normalViewPr>
  <p:slideViewPr>
    <p:cSldViewPr>
      <p:cViewPr varScale="1">
        <p:scale>
          <a:sx n="42" d="100"/>
          <a:sy n="42" d="100"/>
        </p:scale>
        <p:origin x="60" y="840"/>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42F28-3563-4B41-B135-4BF9DA9DE0B0}" type="datetimeFigureOut">
              <a:rPr lang="zh-CN" altLang="en-US" smtClean="0"/>
              <a:t>2022/9/22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0B505-6E03-456C-ADE4-66C9D4A8CFB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7" name="矩形 6"/>
          <p:cNvSpPr/>
          <p:nvPr userDrawn="1"/>
        </p:nvSpPr>
        <p:spPr>
          <a:xfrm>
            <a:off x="0" y="1340768"/>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sp>
        <p:nvSpPr>
          <p:cNvPr id="9" name="文本框 8"/>
          <p:cNvSpPr txBox="1"/>
          <p:nvPr userDrawn="1"/>
        </p:nvSpPr>
        <p:spPr>
          <a:xfrm>
            <a:off x="7914192" y="674102"/>
            <a:ext cx="4134465" cy="523220"/>
          </a:xfrm>
          <a:prstGeom prst="rect">
            <a:avLst/>
          </a:prstGeom>
          <a:noFill/>
        </p:spPr>
        <p:txBody>
          <a:bodyPr wrap="non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你值得信赖的</a:t>
            </a:r>
            <a:r>
              <a:rPr lang="en-US" altLang="zh-CN" sz="2800" b="1" dirty="0">
                <a:solidFill>
                  <a:srgbClr val="0070C0"/>
                </a:solidFill>
                <a:latin typeface="楷体" panose="02010609060101010101" pitchFamily="49" charset="-122"/>
                <a:ea typeface="楷体" panose="02010609060101010101" pitchFamily="49" charset="-122"/>
              </a:rPr>
              <a:t>IT</a:t>
            </a:r>
            <a:r>
              <a:rPr lang="zh-CN" altLang="en-US" sz="2800" b="1" dirty="0">
                <a:solidFill>
                  <a:srgbClr val="0070C0"/>
                </a:solidFill>
                <a:latin typeface="楷体" panose="02010609060101010101" pitchFamily="49" charset="-122"/>
                <a:ea typeface="楷体" panose="02010609060101010101" pitchFamily="49" charset="-122"/>
              </a:rPr>
              <a:t>教育机构</a:t>
            </a:r>
          </a:p>
        </p:txBody>
      </p:sp>
      <p:grpSp>
        <p:nvGrpSpPr>
          <p:cNvPr id="11" name="组合 10"/>
          <p:cNvGrpSpPr/>
          <p:nvPr userDrawn="1"/>
        </p:nvGrpSpPr>
        <p:grpSpPr>
          <a:xfrm>
            <a:off x="143343" y="44623"/>
            <a:ext cx="5376593" cy="1297281"/>
            <a:chOff x="143343" y="44623"/>
            <a:chExt cx="5376593" cy="1297281"/>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b="19992"/>
            <a:stretch>
              <a:fillRect/>
            </a:stretch>
          </p:blipFill>
          <p:spPr>
            <a:xfrm>
              <a:off x="143343" y="44623"/>
              <a:ext cx="1272137" cy="1297281"/>
            </a:xfrm>
            <a:prstGeom prst="rect">
              <a:avLst/>
            </a:prstGeom>
          </p:spPr>
        </p:pic>
        <p:sp>
          <p:nvSpPr>
            <p:cNvPr id="10" name="文本框 9"/>
            <p:cNvSpPr txBox="1"/>
            <p:nvPr userDrawn="1"/>
          </p:nvSpPr>
          <p:spPr>
            <a:xfrm>
              <a:off x="1415480" y="243215"/>
              <a:ext cx="4104456" cy="954107"/>
            </a:xfrm>
            <a:prstGeom prst="rect">
              <a:avLst/>
            </a:prstGeom>
            <a:noFill/>
          </p:spPr>
          <p:txBody>
            <a:bodyPr wrap="squar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蓉 华 教 育</a:t>
              </a:r>
              <a:endParaRPr lang="en-US" altLang="zh-CN" sz="2800" b="1" dirty="0">
                <a:solidFill>
                  <a:srgbClr val="0070C0"/>
                </a:solidFill>
                <a:latin typeface="楷体" panose="02010609060101010101" pitchFamily="49" charset="-122"/>
                <a:ea typeface="楷体" panose="02010609060101010101" pitchFamily="49" charset="-122"/>
              </a:endParaRPr>
            </a:p>
            <a:p>
              <a:r>
                <a:rPr lang="en-US" altLang="zh-CN" sz="2800" b="1" dirty="0">
                  <a:solidFill>
                    <a:srgbClr val="0070C0"/>
                  </a:solidFill>
                  <a:latin typeface="+mn-lt"/>
                  <a:ea typeface="楷体" panose="02010609060101010101" pitchFamily="49" charset="-122"/>
                </a:rPr>
                <a:t>www.ronghuanet.com</a:t>
              </a:r>
              <a:endParaRPr lang="zh-CN" altLang="en-US" sz="2800" b="1" dirty="0">
                <a:solidFill>
                  <a:srgbClr val="0070C0"/>
                </a:solidFill>
                <a:latin typeface="+mn-lt"/>
                <a:ea typeface="楷体" panose="02010609060101010101" pitchFamily="49" charset="-122"/>
              </a:endParaRPr>
            </a:p>
          </p:txBody>
        </p:sp>
      </p:grpSp>
      <p:grpSp>
        <p:nvGrpSpPr>
          <p:cNvPr id="12" name="组合 11"/>
          <p:cNvGrpSpPr/>
          <p:nvPr userDrawn="1"/>
        </p:nvGrpSpPr>
        <p:grpSpPr>
          <a:xfrm>
            <a:off x="1587" y="6405226"/>
            <a:ext cx="12190413" cy="452774"/>
            <a:chOff x="1" y="6406814"/>
            <a:chExt cx="9142809" cy="452774"/>
          </a:xfrm>
        </p:grpSpPr>
        <p:sp>
          <p:nvSpPr>
            <p:cNvPr id="13" name="六边形 12"/>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 name="六边形 13"/>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5" name="六边形 14"/>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
        <p:nvSpPr>
          <p:cNvPr id="16" name="TextBox 11"/>
          <p:cNvSpPr txBox="1"/>
          <p:nvPr userDrawn="1"/>
        </p:nvSpPr>
        <p:spPr>
          <a:xfrm>
            <a:off x="1738299" y="5112890"/>
            <a:ext cx="8858281" cy="1261884"/>
          </a:xfrm>
          <a:prstGeom prst="rect">
            <a:avLst/>
          </a:prstGeom>
          <a:noFill/>
        </p:spPr>
        <p:txBody>
          <a:bodyPr wrap="square" rtlCol="0">
            <a:spAutoFit/>
          </a:bodyPr>
          <a:lstStyle/>
          <a:p>
            <a:pPr algn="ctr"/>
            <a:r>
              <a:rPr lang="zh-CN" altLang="en-US" sz="2800" b="1" dirty="0">
                <a:latin typeface="楷体" panose="02010609060101010101" pitchFamily="49" charset="-122"/>
                <a:ea typeface="楷体" panose="02010609060101010101" pitchFamily="49" charset="-122"/>
              </a:rPr>
              <a:t>成都蓉华软创科技有限公司</a:t>
            </a:r>
            <a:endParaRPr lang="en-US" altLang="zh-CN" sz="2800" b="1" dirty="0">
              <a:latin typeface="楷体" panose="02010609060101010101" pitchFamily="49" charset="-122"/>
              <a:ea typeface="楷体" panose="02010609060101010101" pitchFamily="49" charset="-122"/>
            </a:endParaRPr>
          </a:p>
          <a:p>
            <a:pPr algn="ctr"/>
            <a:r>
              <a:rPr lang="en-US" altLang="zh-CN" sz="2000" dirty="0">
                <a:latin typeface="微软雅黑" panose="020B0503020204020204" pitchFamily="34" charset="-122"/>
                <a:ea typeface="微软雅黑" panose="020B0503020204020204" pitchFamily="34" charset="-122"/>
              </a:rPr>
              <a:t>Chengdu </a:t>
            </a:r>
            <a:r>
              <a:rPr lang="en-US" altLang="zh-CN" sz="2000" dirty="0" err="1">
                <a:latin typeface="微软雅黑" panose="020B0503020204020204" pitchFamily="34" charset="-122"/>
                <a:ea typeface="微软雅黑" panose="020B0503020204020204" pitchFamily="34" charset="-122"/>
              </a:rPr>
              <a:t>Ronghua</a:t>
            </a:r>
            <a:r>
              <a:rPr lang="en-US" altLang="zh-CN" sz="2000" dirty="0">
                <a:latin typeface="微软雅黑" panose="020B0503020204020204" pitchFamily="34" charset="-122"/>
                <a:ea typeface="微软雅黑" panose="020B0503020204020204" pitchFamily="34" charset="-122"/>
              </a:rPr>
              <a:t> Technology Co . , LTD</a:t>
            </a:r>
            <a:endParaRPr lang="en-US" altLang="zh-CN" sz="2000" b="1" dirty="0">
              <a:latin typeface="楷体" panose="02010609060101010101" pitchFamily="49" charset="-122"/>
              <a:ea typeface="楷体" panose="02010609060101010101" pitchFamily="49" charset="-122"/>
            </a:endParaRPr>
          </a:p>
          <a:p>
            <a:pPr algn="ctr"/>
            <a:r>
              <a:rPr lang="zh-CN" altLang="en-US" sz="2800" b="1" dirty="0">
                <a:latin typeface="楷体" panose="02010609060101010101" pitchFamily="49" charset="-122"/>
                <a:ea typeface="楷体" panose="02010609060101010101" pitchFamily="49" charset="-122"/>
              </a:rPr>
              <a:t>版权所有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侵权必究</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637984-1673-4F01-9E24-3FC9A2A1704D}" type="datetime1">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2"/>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22B93F-5944-4390-9CFF-D8D501E1F64E}" type="datetime1">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7" name="矩形 6"/>
          <p:cNvSpPr/>
          <p:nvPr userDrawn="1"/>
        </p:nvSpPr>
        <p:spPr>
          <a:xfrm>
            <a:off x="0" y="1340768"/>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sp>
        <p:nvSpPr>
          <p:cNvPr id="9" name="文本框 8"/>
          <p:cNvSpPr txBox="1"/>
          <p:nvPr userDrawn="1"/>
        </p:nvSpPr>
        <p:spPr>
          <a:xfrm>
            <a:off x="7914192" y="674102"/>
            <a:ext cx="4134465" cy="523220"/>
          </a:xfrm>
          <a:prstGeom prst="rect">
            <a:avLst/>
          </a:prstGeom>
          <a:noFill/>
        </p:spPr>
        <p:txBody>
          <a:bodyPr wrap="non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你值得信赖的</a:t>
            </a:r>
            <a:r>
              <a:rPr lang="en-US" altLang="zh-CN" sz="2800" b="1" dirty="0">
                <a:solidFill>
                  <a:srgbClr val="0070C0"/>
                </a:solidFill>
                <a:latin typeface="楷体" panose="02010609060101010101" pitchFamily="49" charset="-122"/>
                <a:ea typeface="楷体" panose="02010609060101010101" pitchFamily="49" charset="-122"/>
              </a:rPr>
              <a:t>IT</a:t>
            </a:r>
            <a:r>
              <a:rPr lang="zh-CN" altLang="en-US" sz="2800" b="1" dirty="0">
                <a:solidFill>
                  <a:srgbClr val="0070C0"/>
                </a:solidFill>
                <a:latin typeface="楷体" panose="02010609060101010101" pitchFamily="49" charset="-122"/>
                <a:ea typeface="楷体" panose="02010609060101010101" pitchFamily="49" charset="-122"/>
              </a:rPr>
              <a:t>教育机构</a:t>
            </a:r>
          </a:p>
        </p:txBody>
      </p:sp>
      <p:grpSp>
        <p:nvGrpSpPr>
          <p:cNvPr id="11" name="组合 10"/>
          <p:cNvGrpSpPr/>
          <p:nvPr userDrawn="1"/>
        </p:nvGrpSpPr>
        <p:grpSpPr>
          <a:xfrm>
            <a:off x="143343" y="44623"/>
            <a:ext cx="5376593" cy="1297281"/>
            <a:chOff x="143343" y="44623"/>
            <a:chExt cx="5376593" cy="1297281"/>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b="19992"/>
            <a:stretch>
              <a:fillRect/>
            </a:stretch>
          </p:blipFill>
          <p:spPr>
            <a:xfrm>
              <a:off x="143343" y="44623"/>
              <a:ext cx="1272137" cy="1297281"/>
            </a:xfrm>
            <a:prstGeom prst="rect">
              <a:avLst/>
            </a:prstGeom>
          </p:spPr>
        </p:pic>
        <p:sp>
          <p:nvSpPr>
            <p:cNvPr id="10" name="文本框 9"/>
            <p:cNvSpPr txBox="1"/>
            <p:nvPr userDrawn="1"/>
          </p:nvSpPr>
          <p:spPr>
            <a:xfrm>
              <a:off x="1415480" y="243215"/>
              <a:ext cx="4104456" cy="954107"/>
            </a:xfrm>
            <a:prstGeom prst="rect">
              <a:avLst/>
            </a:prstGeom>
            <a:noFill/>
          </p:spPr>
          <p:txBody>
            <a:bodyPr wrap="squar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蓉 华 教 育</a:t>
              </a:r>
              <a:endParaRPr lang="en-US" altLang="zh-CN" sz="2800" b="1" dirty="0">
                <a:solidFill>
                  <a:srgbClr val="0070C0"/>
                </a:solidFill>
                <a:latin typeface="楷体" panose="02010609060101010101" pitchFamily="49" charset="-122"/>
                <a:ea typeface="楷体" panose="02010609060101010101" pitchFamily="49" charset="-122"/>
              </a:endParaRPr>
            </a:p>
            <a:p>
              <a:r>
                <a:rPr lang="en-US" altLang="zh-CN" sz="2800" b="1" dirty="0">
                  <a:solidFill>
                    <a:srgbClr val="0070C0"/>
                  </a:solidFill>
                  <a:latin typeface="+mn-lt"/>
                  <a:ea typeface="楷体" panose="02010609060101010101" pitchFamily="49" charset="-122"/>
                </a:rPr>
                <a:t>www.ronghuanet.com</a:t>
              </a:r>
              <a:endParaRPr lang="zh-CN" altLang="en-US" sz="2800" b="1" dirty="0">
                <a:solidFill>
                  <a:srgbClr val="0070C0"/>
                </a:solidFill>
                <a:latin typeface="+mn-lt"/>
                <a:ea typeface="楷体" panose="02010609060101010101" pitchFamily="49" charset="-122"/>
              </a:endParaRPr>
            </a:p>
          </p:txBody>
        </p:sp>
      </p:grpSp>
      <p:grpSp>
        <p:nvGrpSpPr>
          <p:cNvPr id="12" name="组合 11"/>
          <p:cNvGrpSpPr/>
          <p:nvPr userDrawn="1"/>
        </p:nvGrpSpPr>
        <p:grpSpPr>
          <a:xfrm>
            <a:off x="1587" y="6405226"/>
            <a:ext cx="12190413" cy="452774"/>
            <a:chOff x="1" y="6406814"/>
            <a:chExt cx="9142809" cy="452774"/>
          </a:xfrm>
        </p:grpSpPr>
        <p:sp>
          <p:nvSpPr>
            <p:cNvPr id="13" name="六边形 12"/>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 name="六边形 13"/>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5" name="六边形 14"/>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
        <p:nvSpPr>
          <p:cNvPr id="16" name="TextBox 11"/>
          <p:cNvSpPr txBox="1"/>
          <p:nvPr userDrawn="1"/>
        </p:nvSpPr>
        <p:spPr>
          <a:xfrm>
            <a:off x="1738299" y="5112890"/>
            <a:ext cx="8858281" cy="1261884"/>
          </a:xfrm>
          <a:prstGeom prst="rect">
            <a:avLst/>
          </a:prstGeom>
          <a:noFill/>
        </p:spPr>
        <p:txBody>
          <a:bodyPr wrap="square" rtlCol="0">
            <a:spAutoFit/>
          </a:bodyPr>
          <a:lstStyle/>
          <a:p>
            <a:pPr algn="ctr"/>
            <a:r>
              <a:rPr lang="zh-CN" altLang="en-US" sz="2800" b="1" dirty="0">
                <a:latin typeface="楷体" panose="02010609060101010101" pitchFamily="49" charset="-122"/>
                <a:ea typeface="楷体" panose="02010609060101010101" pitchFamily="49" charset="-122"/>
              </a:rPr>
              <a:t>成都蓉华软创科技有限公司</a:t>
            </a:r>
            <a:endParaRPr lang="en-US" altLang="zh-CN" sz="2800" b="1" dirty="0">
              <a:latin typeface="楷体" panose="02010609060101010101" pitchFamily="49" charset="-122"/>
              <a:ea typeface="楷体" panose="02010609060101010101" pitchFamily="49" charset="-122"/>
            </a:endParaRPr>
          </a:p>
          <a:p>
            <a:pPr algn="ctr"/>
            <a:r>
              <a:rPr lang="en-US" altLang="zh-CN" sz="2000" dirty="0">
                <a:latin typeface="微软雅黑" panose="020B0503020204020204" pitchFamily="34" charset="-122"/>
                <a:ea typeface="微软雅黑" panose="020B0503020204020204" pitchFamily="34" charset="-122"/>
              </a:rPr>
              <a:t>Chengdu </a:t>
            </a:r>
            <a:r>
              <a:rPr lang="en-US" altLang="zh-CN" sz="2000" dirty="0" err="1">
                <a:latin typeface="微软雅黑" panose="020B0503020204020204" pitchFamily="34" charset="-122"/>
                <a:ea typeface="微软雅黑" panose="020B0503020204020204" pitchFamily="34" charset="-122"/>
              </a:rPr>
              <a:t>Ronghua</a:t>
            </a:r>
            <a:r>
              <a:rPr lang="en-US" altLang="zh-CN" sz="2000" dirty="0">
                <a:latin typeface="微软雅黑" panose="020B0503020204020204" pitchFamily="34" charset="-122"/>
                <a:ea typeface="微软雅黑" panose="020B0503020204020204" pitchFamily="34" charset="-122"/>
              </a:rPr>
              <a:t> Technology Co . , LTD</a:t>
            </a:r>
            <a:endParaRPr lang="en-US" altLang="zh-CN" sz="2000" b="1" dirty="0">
              <a:latin typeface="楷体" panose="02010609060101010101" pitchFamily="49" charset="-122"/>
              <a:ea typeface="楷体" panose="02010609060101010101" pitchFamily="49" charset="-122"/>
            </a:endParaRPr>
          </a:p>
          <a:p>
            <a:pPr algn="ctr"/>
            <a:r>
              <a:rPr lang="zh-CN" altLang="en-US" sz="2800" b="1" dirty="0">
                <a:latin typeface="楷体" panose="02010609060101010101" pitchFamily="49" charset="-122"/>
                <a:ea typeface="楷体" panose="02010609060101010101" pitchFamily="49" charset="-122"/>
              </a:rPr>
              <a:t>版权所有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侵权必究</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6454"/>
            <a:ext cx="9144021" cy="642919"/>
          </a:xfrm>
        </p:spPr>
        <p:txBody>
          <a:bodyPr>
            <a:noAutofit/>
          </a:bodyPr>
          <a:lstStyle>
            <a:lvl1pPr algn="l">
              <a:defRPr sz="4000">
                <a:latin typeface="+mj-ea"/>
                <a:ea typeface="+mj-ea"/>
              </a:defRPr>
            </a:lvl1pPr>
          </a:lstStyle>
          <a:p>
            <a:r>
              <a:rPr lang="zh-CN" altLang="en-US" dirty="0"/>
              <a:t>主标题宋体</a:t>
            </a:r>
            <a:r>
              <a:rPr lang="en-US" altLang="zh-CN" dirty="0"/>
              <a:t>-40</a:t>
            </a:r>
            <a:r>
              <a:rPr lang="zh-CN" altLang="en-US" dirty="0"/>
              <a:t>号</a:t>
            </a:r>
          </a:p>
        </p:txBody>
      </p:sp>
      <p:sp>
        <p:nvSpPr>
          <p:cNvPr id="3" name="内容占位符 2"/>
          <p:cNvSpPr>
            <a:spLocks noGrp="1"/>
          </p:cNvSpPr>
          <p:nvPr>
            <p:ph idx="1"/>
          </p:nvPr>
        </p:nvSpPr>
        <p:spPr>
          <a:xfrm>
            <a:off x="380960" y="1267054"/>
            <a:ext cx="11430080" cy="5031680"/>
          </a:xfrm>
        </p:spPr>
        <p:txBody>
          <a:bodyPr/>
          <a:lstStyle>
            <a:lvl1pPr>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764704"/>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grpSp>
        <p:nvGrpSpPr>
          <p:cNvPr id="21" name="组合 20"/>
          <p:cNvGrpSpPr/>
          <p:nvPr userDrawn="1"/>
        </p:nvGrpSpPr>
        <p:grpSpPr>
          <a:xfrm>
            <a:off x="9912424" y="27509"/>
            <a:ext cx="2351688" cy="772914"/>
            <a:chOff x="9696400" y="44624"/>
            <a:chExt cx="2351688" cy="772914"/>
          </a:xfrm>
        </p:grpSpPr>
        <p:pic>
          <p:nvPicPr>
            <p:cNvPr id="18" name="图片 17"/>
            <p:cNvPicPr>
              <a:picLocks noChangeAspect="1"/>
            </p:cNvPicPr>
            <p:nvPr userDrawn="1"/>
          </p:nvPicPr>
          <p:blipFill rotWithShape="1">
            <a:blip r:embed="rId3" cstate="print">
              <a:extLst>
                <a:ext uri="{28A0092B-C50C-407E-A947-70E740481C1C}">
                  <a14:useLocalDpi xmlns:a14="http://schemas.microsoft.com/office/drawing/2010/main" val="0"/>
                </a:ext>
              </a:extLst>
            </a:blip>
            <a:srcRect b="14120"/>
            <a:stretch>
              <a:fillRect/>
            </a:stretch>
          </p:blipFill>
          <p:spPr>
            <a:xfrm>
              <a:off x="9696400" y="44624"/>
              <a:ext cx="685611" cy="772914"/>
            </a:xfrm>
            <a:prstGeom prst="rect">
              <a:avLst/>
            </a:prstGeom>
          </p:spPr>
        </p:pic>
        <p:sp>
          <p:nvSpPr>
            <p:cNvPr id="20" name="文本框 19"/>
            <p:cNvSpPr txBox="1"/>
            <p:nvPr userDrawn="1"/>
          </p:nvSpPr>
          <p:spPr>
            <a:xfrm>
              <a:off x="10382011" y="260648"/>
              <a:ext cx="1666077" cy="461665"/>
            </a:xfrm>
            <a:prstGeom prst="rect">
              <a:avLst/>
            </a:prstGeom>
            <a:noFill/>
          </p:spPr>
          <p:txBody>
            <a:bodyPr wrap="square" rtlCol="0">
              <a:spAutoFit/>
            </a:bodyPr>
            <a:lstStyle/>
            <a:p>
              <a:r>
                <a:rPr lang="zh-CN" altLang="en-US" sz="1200" b="1" dirty="0">
                  <a:solidFill>
                    <a:srgbClr val="0070C0"/>
                  </a:solidFill>
                  <a:latin typeface="楷体" panose="02010609060101010101" pitchFamily="49" charset="-122"/>
                  <a:ea typeface="楷体" panose="02010609060101010101" pitchFamily="49" charset="-122"/>
                </a:rPr>
                <a:t>蓉 华 教 育</a:t>
              </a:r>
              <a:endParaRPr lang="en-US" altLang="zh-CN" sz="1200" b="1" dirty="0">
                <a:solidFill>
                  <a:srgbClr val="0070C0"/>
                </a:solidFill>
                <a:latin typeface="楷体" panose="02010609060101010101" pitchFamily="49" charset="-122"/>
                <a:ea typeface="楷体" panose="02010609060101010101" pitchFamily="49" charset="-122"/>
              </a:endParaRPr>
            </a:p>
            <a:p>
              <a:r>
                <a:rPr lang="en-US" altLang="zh-CN" sz="1200" b="1" dirty="0">
                  <a:solidFill>
                    <a:srgbClr val="0070C0"/>
                  </a:solidFill>
                  <a:latin typeface="+mn-lt"/>
                  <a:ea typeface="楷体" panose="02010609060101010101" pitchFamily="49" charset="-122"/>
                </a:rPr>
                <a:t>www.ronghuanet.com</a:t>
              </a:r>
              <a:endParaRPr lang="zh-CN" altLang="en-US" sz="1200" b="1" dirty="0">
                <a:solidFill>
                  <a:srgbClr val="0070C0"/>
                </a:solidFill>
                <a:latin typeface="+mn-lt"/>
                <a:ea typeface="楷体" panose="02010609060101010101" pitchFamily="49" charset="-122"/>
              </a:endParaRPr>
            </a:p>
          </p:txBody>
        </p:sp>
      </p:grpSp>
      <p:grpSp>
        <p:nvGrpSpPr>
          <p:cNvPr id="23" name="组合 22"/>
          <p:cNvGrpSpPr/>
          <p:nvPr userDrawn="1"/>
        </p:nvGrpSpPr>
        <p:grpSpPr>
          <a:xfrm>
            <a:off x="1587" y="6381328"/>
            <a:ext cx="12190413" cy="452774"/>
            <a:chOff x="1" y="6406814"/>
            <a:chExt cx="9142809" cy="452774"/>
          </a:xfrm>
        </p:grpSpPr>
        <p:sp>
          <p:nvSpPr>
            <p:cNvPr id="24" name="六边形 23"/>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5" name="六边形 24"/>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6" name="六边形 25"/>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B6B75F2D-5F62-46E0-B38C-A9F4748A0A2D}" type="datetime1">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8E34EF-0F3F-480A-ABFB-DB42F648B22D}" type="datetime1">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3" y="1535115"/>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3"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E9BAA79-586B-4198-9C8C-4606463DF527}" type="datetime1">
              <a:rPr lang="zh-CN" altLang="en-US" smtClean="0"/>
              <a:t>2022/9/22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E4A85C3A-82B3-4843-A97E-BA0F21F4F05C}" type="datetime1">
              <a:rPr lang="zh-CN" altLang="en-US" smtClean="0"/>
              <a:t>2022/9/22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4E08BD-0D3B-4C60-9712-2B8BB4CD0E13}" type="datetime1">
              <a:rPr lang="zh-CN" altLang="en-US" smtClean="0"/>
              <a:t>2022/9/22</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58"/>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1E4324-409D-468F-9A25-D09971148FE7}" type="datetime1">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6454"/>
            <a:ext cx="9144021" cy="642919"/>
          </a:xfrm>
        </p:spPr>
        <p:txBody>
          <a:bodyPr>
            <a:noAutofit/>
          </a:bodyPr>
          <a:lstStyle>
            <a:lvl1pPr algn="l">
              <a:defRPr sz="4000">
                <a:latin typeface="+mj-ea"/>
                <a:ea typeface="+mj-ea"/>
              </a:defRPr>
            </a:lvl1pPr>
          </a:lstStyle>
          <a:p>
            <a:r>
              <a:rPr lang="zh-CN" altLang="en-US" dirty="0"/>
              <a:t>主标题宋体</a:t>
            </a:r>
            <a:r>
              <a:rPr lang="en-US" altLang="zh-CN" dirty="0"/>
              <a:t>-40</a:t>
            </a:r>
            <a:r>
              <a:rPr lang="zh-CN" altLang="en-US" dirty="0"/>
              <a:t>号</a:t>
            </a:r>
          </a:p>
        </p:txBody>
      </p:sp>
      <p:sp>
        <p:nvSpPr>
          <p:cNvPr id="3" name="内容占位符 2"/>
          <p:cNvSpPr>
            <a:spLocks noGrp="1"/>
          </p:cNvSpPr>
          <p:nvPr>
            <p:ph idx="1"/>
          </p:nvPr>
        </p:nvSpPr>
        <p:spPr>
          <a:xfrm>
            <a:off x="380960" y="1267054"/>
            <a:ext cx="11430080" cy="5031680"/>
          </a:xfrm>
        </p:spPr>
        <p:txBody>
          <a:bodyPr/>
          <a:lstStyle>
            <a:lvl1pPr>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764704"/>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grpSp>
        <p:nvGrpSpPr>
          <p:cNvPr id="21" name="组合 20"/>
          <p:cNvGrpSpPr/>
          <p:nvPr userDrawn="1"/>
        </p:nvGrpSpPr>
        <p:grpSpPr>
          <a:xfrm>
            <a:off x="9912424" y="27509"/>
            <a:ext cx="2351688" cy="772914"/>
            <a:chOff x="9696400" y="44624"/>
            <a:chExt cx="2351688" cy="772914"/>
          </a:xfrm>
        </p:grpSpPr>
        <p:pic>
          <p:nvPicPr>
            <p:cNvPr id="18" name="图片 17"/>
            <p:cNvPicPr>
              <a:picLocks noChangeAspect="1"/>
            </p:cNvPicPr>
            <p:nvPr userDrawn="1"/>
          </p:nvPicPr>
          <p:blipFill rotWithShape="1">
            <a:blip r:embed="rId3" cstate="print">
              <a:extLst>
                <a:ext uri="{28A0092B-C50C-407E-A947-70E740481C1C}">
                  <a14:useLocalDpi xmlns:a14="http://schemas.microsoft.com/office/drawing/2010/main" val="0"/>
                </a:ext>
              </a:extLst>
            </a:blip>
            <a:srcRect b="14120"/>
            <a:stretch>
              <a:fillRect/>
            </a:stretch>
          </p:blipFill>
          <p:spPr>
            <a:xfrm>
              <a:off x="9696400" y="44624"/>
              <a:ext cx="685611" cy="772914"/>
            </a:xfrm>
            <a:prstGeom prst="rect">
              <a:avLst/>
            </a:prstGeom>
          </p:spPr>
        </p:pic>
        <p:sp>
          <p:nvSpPr>
            <p:cNvPr id="20" name="文本框 19"/>
            <p:cNvSpPr txBox="1"/>
            <p:nvPr userDrawn="1"/>
          </p:nvSpPr>
          <p:spPr>
            <a:xfrm>
              <a:off x="10382011" y="260648"/>
              <a:ext cx="1666077" cy="461665"/>
            </a:xfrm>
            <a:prstGeom prst="rect">
              <a:avLst/>
            </a:prstGeom>
            <a:noFill/>
          </p:spPr>
          <p:txBody>
            <a:bodyPr wrap="square" rtlCol="0">
              <a:spAutoFit/>
            </a:bodyPr>
            <a:lstStyle/>
            <a:p>
              <a:r>
                <a:rPr lang="zh-CN" altLang="en-US" sz="1200" b="1" dirty="0">
                  <a:solidFill>
                    <a:srgbClr val="0070C0"/>
                  </a:solidFill>
                  <a:latin typeface="楷体" panose="02010609060101010101" pitchFamily="49" charset="-122"/>
                  <a:ea typeface="楷体" panose="02010609060101010101" pitchFamily="49" charset="-122"/>
                </a:rPr>
                <a:t>蓉 华 教 育</a:t>
              </a:r>
              <a:endParaRPr lang="en-US" altLang="zh-CN" sz="1200" b="1" dirty="0">
                <a:solidFill>
                  <a:srgbClr val="0070C0"/>
                </a:solidFill>
                <a:latin typeface="楷体" panose="02010609060101010101" pitchFamily="49" charset="-122"/>
                <a:ea typeface="楷体" panose="02010609060101010101" pitchFamily="49" charset="-122"/>
              </a:endParaRPr>
            </a:p>
            <a:p>
              <a:r>
                <a:rPr lang="en-US" altLang="zh-CN" sz="1200" b="1" dirty="0">
                  <a:solidFill>
                    <a:srgbClr val="0070C0"/>
                  </a:solidFill>
                  <a:latin typeface="+mn-lt"/>
                  <a:ea typeface="楷体" panose="02010609060101010101" pitchFamily="49" charset="-122"/>
                </a:rPr>
                <a:t>www.ronghuanet.com</a:t>
              </a:r>
              <a:endParaRPr lang="zh-CN" altLang="en-US" sz="1200" b="1" dirty="0">
                <a:solidFill>
                  <a:srgbClr val="0070C0"/>
                </a:solidFill>
                <a:latin typeface="+mn-lt"/>
                <a:ea typeface="楷体" panose="02010609060101010101" pitchFamily="49" charset="-122"/>
              </a:endParaRPr>
            </a:p>
          </p:txBody>
        </p:sp>
      </p:grpSp>
      <p:grpSp>
        <p:nvGrpSpPr>
          <p:cNvPr id="23" name="组合 22"/>
          <p:cNvGrpSpPr/>
          <p:nvPr userDrawn="1"/>
        </p:nvGrpSpPr>
        <p:grpSpPr>
          <a:xfrm>
            <a:off x="1587" y="6381328"/>
            <a:ext cx="12190413" cy="452774"/>
            <a:chOff x="1" y="6406814"/>
            <a:chExt cx="9142809" cy="452774"/>
          </a:xfrm>
        </p:grpSpPr>
        <p:sp>
          <p:nvSpPr>
            <p:cNvPr id="24" name="六边形 23"/>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5" name="六边形 24"/>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6" name="六边形 25"/>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2"/>
            <a:ext cx="73152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41BF43-3906-4941-9AD0-DE35A97B26F0}" type="datetime1">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637984-1673-4F01-9E24-3FC9A2A1704D}" type="datetime1">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2"/>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22B93F-5944-4390-9CFF-D8D501E1F64E}" type="datetime1">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7" name="矩形 6"/>
          <p:cNvSpPr/>
          <p:nvPr userDrawn="1"/>
        </p:nvSpPr>
        <p:spPr>
          <a:xfrm>
            <a:off x="0" y="1340768"/>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sp>
        <p:nvSpPr>
          <p:cNvPr id="9" name="文本框 8"/>
          <p:cNvSpPr txBox="1"/>
          <p:nvPr userDrawn="1"/>
        </p:nvSpPr>
        <p:spPr>
          <a:xfrm>
            <a:off x="7914192" y="674102"/>
            <a:ext cx="4134465" cy="523220"/>
          </a:xfrm>
          <a:prstGeom prst="rect">
            <a:avLst/>
          </a:prstGeom>
          <a:noFill/>
        </p:spPr>
        <p:txBody>
          <a:bodyPr wrap="non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你值得信赖的</a:t>
            </a:r>
            <a:r>
              <a:rPr lang="en-US" altLang="zh-CN" sz="2800" b="1" dirty="0">
                <a:solidFill>
                  <a:srgbClr val="0070C0"/>
                </a:solidFill>
                <a:latin typeface="楷体" panose="02010609060101010101" pitchFamily="49" charset="-122"/>
                <a:ea typeface="楷体" panose="02010609060101010101" pitchFamily="49" charset="-122"/>
              </a:rPr>
              <a:t>IT</a:t>
            </a:r>
            <a:r>
              <a:rPr lang="zh-CN" altLang="en-US" sz="2800" b="1" dirty="0">
                <a:solidFill>
                  <a:srgbClr val="0070C0"/>
                </a:solidFill>
                <a:latin typeface="楷体" panose="02010609060101010101" pitchFamily="49" charset="-122"/>
                <a:ea typeface="楷体" panose="02010609060101010101" pitchFamily="49" charset="-122"/>
              </a:rPr>
              <a:t>教育机构</a:t>
            </a:r>
          </a:p>
        </p:txBody>
      </p:sp>
      <p:grpSp>
        <p:nvGrpSpPr>
          <p:cNvPr id="11" name="组合 10"/>
          <p:cNvGrpSpPr/>
          <p:nvPr userDrawn="1"/>
        </p:nvGrpSpPr>
        <p:grpSpPr>
          <a:xfrm>
            <a:off x="143343" y="44623"/>
            <a:ext cx="5376593" cy="1297281"/>
            <a:chOff x="143343" y="44623"/>
            <a:chExt cx="5376593" cy="1297281"/>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b="19992"/>
            <a:stretch>
              <a:fillRect/>
            </a:stretch>
          </p:blipFill>
          <p:spPr>
            <a:xfrm>
              <a:off x="143343" y="44623"/>
              <a:ext cx="1272137" cy="1297281"/>
            </a:xfrm>
            <a:prstGeom prst="rect">
              <a:avLst/>
            </a:prstGeom>
          </p:spPr>
        </p:pic>
        <p:sp>
          <p:nvSpPr>
            <p:cNvPr id="10" name="文本框 9"/>
            <p:cNvSpPr txBox="1"/>
            <p:nvPr userDrawn="1"/>
          </p:nvSpPr>
          <p:spPr>
            <a:xfrm>
              <a:off x="1415480" y="243215"/>
              <a:ext cx="4104456" cy="954107"/>
            </a:xfrm>
            <a:prstGeom prst="rect">
              <a:avLst/>
            </a:prstGeom>
            <a:noFill/>
          </p:spPr>
          <p:txBody>
            <a:bodyPr wrap="squar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蓉 华 教 育</a:t>
              </a:r>
              <a:endParaRPr lang="en-US" altLang="zh-CN" sz="2800" b="1" dirty="0">
                <a:solidFill>
                  <a:srgbClr val="0070C0"/>
                </a:solidFill>
                <a:latin typeface="楷体" panose="02010609060101010101" pitchFamily="49" charset="-122"/>
                <a:ea typeface="楷体" panose="02010609060101010101" pitchFamily="49" charset="-122"/>
              </a:endParaRPr>
            </a:p>
            <a:p>
              <a:r>
                <a:rPr lang="en-US" altLang="zh-CN" sz="2800" b="1" dirty="0">
                  <a:solidFill>
                    <a:srgbClr val="0070C0"/>
                  </a:solidFill>
                  <a:latin typeface="+mn-lt"/>
                  <a:ea typeface="楷体" panose="02010609060101010101" pitchFamily="49" charset="-122"/>
                </a:rPr>
                <a:t>www.ronghuanet.com</a:t>
              </a:r>
              <a:endParaRPr lang="zh-CN" altLang="en-US" sz="2800" b="1" dirty="0">
                <a:solidFill>
                  <a:srgbClr val="0070C0"/>
                </a:solidFill>
                <a:latin typeface="+mn-lt"/>
                <a:ea typeface="楷体" panose="02010609060101010101" pitchFamily="49" charset="-122"/>
              </a:endParaRPr>
            </a:p>
          </p:txBody>
        </p:sp>
      </p:grpSp>
      <p:grpSp>
        <p:nvGrpSpPr>
          <p:cNvPr id="12" name="组合 11"/>
          <p:cNvGrpSpPr/>
          <p:nvPr userDrawn="1"/>
        </p:nvGrpSpPr>
        <p:grpSpPr>
          <a:xfrm>
            <a:off x="1587" y="6405226"/>
            <a:ext cx="12190413" cy="452774"/>
            <a:chOff x="1" y="6406814"/>
            <a:chExt cx="9142809" cy="452774"/>
          </a:xfrm>
        </p:grpSpPr>
        <p:sp>
          <p:nvSpPr>
            <p:cNvPr id="13" name="六边形 12"/>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 name="六边形 13"/>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5" name="六边形 14"/>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
        <p:nvSpPr>
          <p:cNvPr id="16" name="TextBox 11"/>
          <p:cNvSpPr txBox="1"/>
          <p:nvPr userDrawn="1"/>
        </p:nvSpPr>
        <p:spPr>
          <a:xfrm>
            <a:off x="1738299" y="5112890"/>
            <a:ext cx="8858281" cy="1261884"/>
          </a:xfrm>
          <a:prstGeom prst="rect">
            <a:avLst/>
          </a:prstGeom>
          <a:noFill/>
        </p:spPr>
        <p:txBody>
          <a:bodyPr wrap="square" rtlCol="0">
            <a:spAutoFit/>
          </a:bodyPr>
          <a:lstStyle/>
          <a:p>
            <a:pPr algn="ctr"/>
            <a:r>
              <a:rPr lang="zh-CN" altLang="en-US" sz="2800" b="1" dirty="0">
                <a:latin typeface="楷体" panose="02010609060101010101" pitchFamily="49" charset="-122"/>
                <a:ea typeface="楷体" panose="02010609060101010101" pitchFamily="49" charset="-122"/>
              </a:rPr>
              <a:t>成都蓉华软创科技有限公司</a:t>
            </a:r>
            <a:endParaRPr lang="en-US" altLang="zh-CN" sz="2800" b="1" dirty="0">
              <a:latin typeface="楷体" panose="02010609060101010101" pitchFamily="49" charset="-122"/>
              <a:ea typeface="楷体" panose="02010609060101010101" pitchFamily="49" charset="-122"/>
            </a:endParaRPr>
          </a:p>
          <a:p>
            <a:pPr algn="ctr"/>
            <a:r>
              <a:rPr lang="en-US" altLang="zh-CN" sz="2000" dirty="0">
                <a:latin typeface="微软雅黑" panose="020B0503020204020204" pitchFamily="34" charset="-122"/>
                <a:ea typeface="微软雅黑" panose="020B0503020204020204" pitchFamily="34" charset="-122"/>
              </a:rPr>
              <a:t>Chengdu </a:t>
            </a:r>
            <a:r>
              <a:rPr lang="en-US" altLang="zh-CN" sz="2000" dirty="0" err="1">
                <a:latin typeface="微软雅黑" panose="020B0503020204020204" pitchFamily="34" charset="-122"/>
                <a:ea typeface="微软雅黑" panose="020B0503020204020204" pitchFamily="34" charset="-122"/>
              </a:rPr>
              <a:t>Ronghua</a:t>
            </a:r>
            <a:r>
              <a:rPr lang="en-US" altLang="zh-CN" sz="2000" dirty="0">
                <a:latin typeface="微软雅黑" panose="020B0503020204020204" pitchFamily="34" charset="-122"/>
                <a:ea typeface="微软雅黑" panose="020B0503020204020204" pitchFamily="34" charset="-122"/>
              </a:rPr>
              <a:t> Technology Co . , LTD</a:t>
            </a:r>
            <a:endParaRPr lang="en-US" altLang="zh-CN" sz="2000" b="1" dirty="0">
              <a:latin typeface="楷体" panose="02010609060101010101" pitchFamily="49" charset="-122"/>
              <a:ea typeface="楷体" panose="02010609060101010101" pitchFamily="49" charset="-122"/>
            </a:endParaRPr>
          </a:p>
          <a:p>
            <a:pPr algn="ctr"/>
            <a:r>
              <a:rPr lang="zh-CN" altLang="en-US" sz="2800" b="1" dirty="0">
                <a:latin typeface="楷体" panose="02010609060101010101" pitchFamily="49" charset="-122"/>
                <a:ea typeface="楷体" panose="02010609060101010101" pitchFamily="49" charset="-122"/>
              </a:rPr>
              <a:t>版权所有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侵权必究</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6454"/>
            <a:ext cx="9144021" cy="642919"/>
          </a:xfrm>
        </p:spPr>
        <p:txBody>
          <a:bodyPr>
            <a:noAutofit/>
          </a:bodyPr>
          <a:lstStyle>
            <a:lvl1pPr algn="l">
              <a:defRPr sz="4000">
                <a:latin typeface="+mj-ea"/>
                <a:ea typeface="+mj-ea"/>
              </a:defRPr>
            </a:lvl1pPr>
          </a:lstStyle>
          <a:p>
            <a:r>
              <a:rPr lang="zh-CN" altLang="en-US" dirty="0"/>
              <a:t>主标题宋体</a:t>
            </a:r>
            <a:r>
              <a:rPr lang="en-US" altLang="zh-CN" dirty="0"/>
              <a:t>-40</a:t>
            </a:r>
            <a:r>
              <a:rPr lang="zh-CN" altLang="en-US" dirty="0"/>
              <a:t>号</a:t>
            </a:r>
          </a:p>
        </p:txBody>
      </p:sp>
      <p:sp>
        <p:nvSpPr>
          <p:cNvPr id="3" name="内容占位符 2"/>
          <p:cNvSpPr>
            <a:spLocks noGrp="1"/>
          </p:cNvSpPr>
          <p:nvPr>
            <p:ph idx="1"/>
          </p:nvPr>
        </p:nvSpPr>
        <p:spPr>
          <a:xfrm>
            <a:off x="380960" y="1267054"/>
            <a:ext cx="11430080" cy="5031680"/>
          </a:xfrm>
        </p:spPr>
        <p:txBody>
          <a:bodyPr/>
          <a:lstStyle>
            <a:lvl1pPr>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764704"/>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grpSp>
        <p:nvGrpSpPr>
          <p:cNvPr id="21" name="组合 20"/>
          <p:cNvGrpSpPr/>
          <p:nvPr userDrawn="1"/>
        </p:nvGrpSpPr>
        <p:grpSpPr>
          <a:xfrm>
            <a:off x="9912424" y="27509"/>
            <a:ext cx="2351688" cy="772914"/>
            <a:chOff x="9696400" y="44624"/>
            <a:chExt cx="2351688" cy="772914"/>
          </a:xfrm>
        </p:grpSpPr>
        <p:pic>
          <p:nvPicPr>
            <p:cNvPr id="18" name="图片 17"/>
            <p:cNvPicPr>
              <a:picLocks noChangeAspect="1"/>
            </p:cNvPicPr>
            <p:nvPr userDrawn="1"/>
          </p:nvPicPr>
          <p:blipFill rotWithShape="1">
            <a:blip r:embed="rId3" cstate="print">
              <a:extLst>
                <a:ext uri="{28A0092B-C50C-407E-A947-70E740481C1C}">
                  <a14:useLocalDpi xmlns:a14="http://schemas.microsoft.com/office/drawing/2010/main" val="0"/>
                </a:ext>
              </a:extLst>
            </a:blip>
            <a:srcRect b="14120"/>
            <a:stretch>
              <a:fillRect/>
            </a:stretch>
          </p:blipFill>
          <p:spPr>
            <a:xfrm>
              <a:off x="9696400" y="44624"/>
              <a:ext cx="685611" cy="772914"/>
            </a:xfrm>
            <a:prstGeom prst="rect">
              <a:avLst/>
            </a:prstGeom>
          </p:spPr>
        </p:pic>
        <p:sp>
          <p:nvSpPr>
            <p:cNvPr id="20" name="文本框 19"/>
            <p:cNvSpPr txBox="1"/>
            <p:nvPr userDrawn="1"/>
          </p:nvSpPr>
          <p:spPr>
            <a:xfrm>
              <a:off x="10382011" y="260648"/>
              <a:ext cx="1666077" cy="461665"/>
            </a:xfrm>
            <a:prstGeom prst="rect">
              <a:avLst/>
            </a:prstGeom>
            <a:noFill/>
          </p:spPr>
          <p:txBody>
            <a:bodyPr wrap="square" rtlCol="0">
              <a:spAutoFit/>
            </a:bodyPr>
            <a:lstStyle/>
            <a:p>
              <a:r>
                <a:rPr lang="zh-CN" altLang="en-US" sz="1200" b="1" dirty="0">
                  <a:solidFill>
                    <a:srgbClr val="0070C0"/>
                  </a:solidFill>
                  <a:latin typeface="楷体" panose="02010609060101010101" pitchFamily="49" charset="-122"/>
                  <a:ea typeface="楷体" panose="02010609060101010101" pitchFamily="49" charset="-122"/>
                </a:rPr>
                <a:t>蓉 华 教 育</a:t>
              </a:r>
              <a:endParaRPr lang="en-US" altLang="zh-CN" sz="1200" b="1" dirty="0">
                <a:solidFill>
                  <a:srgbClr val="0070C0"/>
                </a:solidFill>
                <a:latin typeface="楷体" panose="02010609060101010101" pitchFamily="49" charset="-122"/>
                <a:ea typeface="楷体" panose="02010609060101010101" pitchFamily="49" charset="-122"/>
              </a:endParaRPr>
            </a:p>
            <a:p>
              <a:r>
                <a:rPr lang="en-US" altLang="zh-CN" sz="1200" b="1" dirty="0">
                  <a:solidFill>
                    <a:srgbClr val="0070C0"/>
                  </a:solidFill>
                  <a:latin typeface="+mn-lt"/>
                  <a:ea typeface="楷体" panose="02010609060101010101" pitchFamily="49" charset="-122"/>
                </a:rPr>
                <a:t>www.ronghuanet.com</a:t>
              </a:r>
              <a:endParaRPr lang="zh-CN" altLang="en-US" sz="1200" b="1" dirty="0">
                <a:solidFill>
                  <a:srgbClr val="0070C0"/>
                </a:solidFill>
                <a:latin typeface="+mn-lt"/>
                <a:ea typeface="楷体" panose="02010609060101010101" pitchFamily="49" charset="-122"/>
              </a:endParaRPr>
            </a:p>
          </p:txBody>
        </p:sp>
      </p:grpSp>
      <p:grpSp>
        <p:nvGrpSpPr>
          <p:cNvPr id="23" name="组合 22"/>
          <p:cNvGrpSpPr/>
          <p:nvPr userDrawn="1"/>
        </p:nvGrpSpPr>
        <p:grpSpPr>
          <a:xfrm>
            <a:off x="1587" y="6381328"/>
            <a:ext cx="12190413" cy="452774"/>
            <a:chOff x="1" y="6406814"/>
            <a:chExt cx="9142809" cy="452774"/>
          </a:xfrm>
        </p:grpSpPr>
        <p:sp>
          <p:nvSpPr>
            <p:cNvPr id="24" name="六边形 23"/>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5" name="六边形 24"/>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6" name="六边形 25"/>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B6B75F2D-5F62-46E0-B38C-A9F4748A0A2D}" type="datetime1">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8E34EF-0F3F-480A-ABFB-DB42F648B22D}" type="datetime1">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3" y="1535115"/>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3"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E9BAA79-586B-4198-9C8C-4606463DF527}" type="datetime1">
              <a:rPr lang="zh-CN" altLang="en-US" smtClean="0"/>
              <a:t>2022/9/22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E4A85C3A-82B3-4843-A97E-BA0F21F4F05C}" type="datetime1">
              <a:rPr lang="zh-CN" altLang="en-US" smtClean="0"/>
              <a:t>2022/9/22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4E08BD-0D3B-4C60-9712-2B8BB4CD0E13}" type="datetime1">
              <a:rPr lang="zh-CN" altLang="en-US" smtClean="0"/>
              <a:t>2022/9/22</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B6B75F2D-5F62-46E0-B38C-A9F4748A0A2D}" type="datetime1">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58"/>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1E4324-409D-468F-9A25-D09971148FE7}" type="datetime1">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2"/>
            <a:ext cx="73152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41BF43-3906-4941-9AD0-DE35A97B26F0}" type="datetime1">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637984-1673-4F01-9E24-3FC9A2A1704D}" type="datetime1">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2"/>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22B93F-5944-4390-9CFF-D8D501E1F64E}" type="datetime1">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8E34EF-0F3F-480A-ABFB-DB42F648B22D}" type="datetime1">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3" y="1535115"/>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3"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E9BAA79-586B-4198-9C8C-4606463DF527}" type="datetime1">
              <a:rPr lang="zh-CN" altLang="en-US" smtClean="0"/>
              <a:t>2022/9/22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E4A85C3A-82B3-4843-A97E-BA0F21F4F05C}" type="datetime1">
              <a:rPr lang="zh-CN" altLang="en-US" smtClean="0"/>
              <a:t>2022/9/22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4E08BD-0D3B-4C60-9712-2B8BB4CD0E13}" type="datetime1">
              <a:rPr lang="zh-CN" altLang="en-US" smtClean="0"/>
              <a:t>2022/9/22</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58"/>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1E4324-409D-468F-9A25-D09971148FE7}" type="datetime1">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2"/>
            <a:ext cx="73152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41BF43-3906-4941-9AD0-DE35A97B26F0}" type="datetime1">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750E3-F456-4B25-869B-1F2EFCBBF0B5}" type="datetime1">
              <a:rPr lang="zh-CN" altLang="en-US" smtClean="0"/>
              <a:t>2022/9/22</a:t>
            </a:fld>
            <a:endParaRPr lang="zh-CN" altLang="en-US"/>
          </a:p>
        </p:txBody>
      </p:sp>
      <p:sp>
        <p:nvSpPr>
          <p:cNvPr id="5" name="页脚占位符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750E3-F456-4B25-869B-1F2EFCBBF0B5}" type="datetime1">
              <a:rPr lang="zh-CN" altLang="en-US" smtClean="0"/>
              <a:t>2022/9/22</a:t>
            </a:fld>
            <a:endParaRPr lang="zh-CN" altLang="en-US"/>
          </a:p>
        </p:txBody>
      </p:sp>
      <p:sp>
        <p:nvSpPr>
          <p:cNvPr id="5" name="页脚占位符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750E3-F456-4B25-869B-1F2EFCBBF0B5}" type="datetime1">
              <a:rPr lang="zh-CN" altLang="en-US" smtClean="0"/>
              <a:t>2022/9/22</a:t>
            </a:fld>
            <a:endParaRPr lang="zh-CN" altLang="en-US"/>
          </a:p>
        </p:txBody>
      </p:sp>
      <p:sp>
        <p:nvSpPr>
          <p:cNvPr id="5" name="页脚占位符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52598" y="2780928"/>
            <a:ext cx="8429684" cy="830997"/>
          </a:xfrm>
          <a:prstGeom prst="rect">
            <a:avLst/>
          </a:prstGeom>
          <a:noFill/>
        </p:spPr>
        <p:txBody>
          <a:bodyPr wrap="square" rtlCol="0">
            <a:spAutoFit/>
          </a:bodyPr>
          <a:lstStyle/>
          <a:p>
            <a:pPr algn="ctr"/>
            <a:r>
              <a:rPr lang="zh-CN" altLang="en-US" sz="4800" b="1" dirty="0">
                <a:latin typeface="楷体" panose="02010609060101010101" pitchFamily="49" charset="-122"/>
                <a:ea typeface="楷体" panose="02010609060101010101" pitchFamily="49" charset="-122"/>
              </a:rPr>
              <a:t>第</a:t>
            </a:r>
            <a:r>
              <a:rPr lang="en-US" altLang="zh-CN" sz="4800" b="1" dirty="0">
                <a:latin typeface="楷体" panose="02010609060101010101" pitchFamily="49" charset="-122"/>
                <a:ea typeface="楷体" panose="02010609060101010101" pitchFamily="49" charset="-122"/>
              </a:rPr>
              <a:t>51</a:t>
            </a:r>
            <a:r>
              <a:rPr lang="zh-CN" altLang="en-US" sz="4800" b="1" dirty="0">
                <a:latin typeface="楷体" panose="02010609060101010101" pitchFamily="49" charset="-122"/>
                <a:ea typeface="楷体" panose="02010609060101010101" pitchFamily="49" charset="-122"/>
              </a:rPr>
              <a:t>期学员夏伟技术答辩</a:t>
            </a:r>
          </a:p>
        </p:txBody>
      </p:sp>
      <p:sp>
        <p:nvSpPr>
          <p:cNvPr id="5" name="灯片编号占位符 4"/>
          <p:cNvSpPr>
            <a:spLocks noGrp="1"/>
          </p:cNvSpPr>
          <p:nvPr>
            <p:ph type="sldNum" sz="quarter" idx="4294967295"/>
          </p:nvPr>
        </p:nvSpPr>
        <p:spPr>
          <a:xfrm>
            <a:off x="8751845" y="6053712"/>
            <a:ext cx="2844800" cy="365125"/>
          </a:xfrm>
        </p:spPr>
        <p:txBody>
          <a:bodyPr/>
          <a:lstStyle/>
          <a:p>
            <a:fld id="{0C913308-F349-4B6D-A68A-DD1791B4A57B}"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0" y="0"/>
            <a:ext cx="10452735" cy="642620"/>
          </a:xfrm>
        </p:spPr>
        <p:txBody>
          <a:bodyPr/>
          <a:lstStyle/>
          <a:p>
            <a:r>
              <a:rPr lang="zh-CN" altLang="en-US" b="1" dirty="0">
                <a:latin typeface="楷体" panose="02010609060101010101" pitchFamily="49" charset="-122"/>
                <a:ea typeface="楷体" panose="02010609060101010101" pitchFamily="49" charset="-122"/>
              </a:rPr>
              <a:t>科睿教务管理系统项目测试总结</a:t>
            </a:r>
            <a:r>
              <a:rPr lang="en-US" altLang="zh-CN" b="1" dirty="0">
                <a:latin typeface="楷体" panose="02010609060101010101" pitchFamily="49" charset="-122"/>
                <a:ea typeface="楷体" panose="02010609060101010101" pitchFamily="49" charset="-122"/>
              </a:rPr>
              <a:t>——Bug</a:t>
            </a:r>
            <a:r>
              <a:rPr lang="zh-CN" altLang="en-US" b="1" dirty="0">
                <a:latin typeface="楷体" panose="02010609060101010101" pitchFamily="49" charset="-122"/>
                <a:ea typeface="楷体" panose="02010609060101010101" pitchFamily="49" charset="-122"/>
              </a:rPr>
              <a:t>管理</a:t>
            </a:r>
          </a:p>
        </p:txBody>
      </p:sp>
      <p:sp>
        <p:nvSpPr>
          <p:cNvPr id="7" name="TextBox 6"/>
          <p:cNvSpPr txBox="1"/>
          <p:nvPr/>
        </p:nvSpPr>
        <p:spPr>
          <a:xfrm>
            <a:off x="139566" y="1052736"/>
            <a:ext cx="11717074" cy="6985635"/>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问题管理总结</a:t>
            </a:r>
            <a:r>
              <a:rPr lang="zh-CN" altLang="en-US" sz="2800" dirty="0">
                <a:latin typeface="楷体" panose="02010609060101010101" pitchFamily="49" charset="-122"/>
                <a:ea typeface="楷体" panose="02010609060101010101" pitchFamily="49" charset="-122"/>
                <a:sym typeface="Wingdings" panose="05000000000000000000" pitchFamily="2" charset="2"/>
              </a:rPr>
              <a:t>：</a:t>
            </a:r>
            <a:endParaRPr lang="en-US" altLang="zh-CN" sz="2800" i="1" dirty="0">
              <a:solidFill>
                <a:srgbClr val="FF0000"/>
              </a:solidFill>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、问题管理流程：如右图所示</a:t>
            </a: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、提单规范：</a:t>
            </a:r>
          </a:p>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、所涉及内容包括：缺陷报告编号，</a:t>
            </a:r>
          </a:p>
          <a:p>
            <a:r>
              <a:rPr lang="zh-CN" altLang="en-US" sz="2800" dirty="0">
                <a:latin typeface="楷体" panose="02010609060101010101" pitchFamily="49" charset="-122"/>
                <a:ea typeface="楷体" panose="02010609060101010101" pitchFamily="49" charset="-122"/>
              </a:rPr>
              <a:t>标题，预置条件，复现步骤，预期结果</a:t>
            </a:r>
          </a:p>
          <a:p>
            <a:r>
              <a:rPr lang="zh-CN" altLang="en-US" sz="2800" dirty="0">
                <a:latin typeface="楷体" panose="02010609060101010101" pitchFamily="49" charset="-122"/>
                <a:ea typeface="楷体" panose="02010609060101010101" pitchFamily="49" charset="-122"/>
              </a:rPr>
              <a:t>，实际结果，上传必要的附件资料</a:t>
            </a:r>
          </a:p>
          <a:p>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、同时对缺陷需要标注严重程度和</a:t>
            </a:r>
          </a:p>
          <a:p>
            <a:r>
              <a:rPr lang="zh-CN" altLang="en-US" sz="2800" dirty="0">
                <a:latin typeface="楷体" panose="02010609060101010101" pitchFamily="49" charset="-122"/>
                <a:ea typeface="楷体" panose="02010609060101010101" pitchFamily="49" charset="-122"/>
              </a:rPr>
              <a:t>优先级，预测可能影响的范围</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、典型问题：</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、需要有严格的</a:t>
            </a:r>
            <a:r>
              <a:rPr lang="en-US" altLang="zh-CN" sz="2800" dirty="0">
                <a:latin typeface="楷体" panose="02010609060101010101" pitchFamily="49" charset="-122"/>
                <a:ea typeface="楷体" panose="02010609060101010101" pitchFamily="49" charset="-122"/>
              </a:rPr>
              <a:t>bug</a:t>
            </a:r>
            <a:r>
              <a:rPr lang="zh-CN" altLang="en-US" sz="2800" dirty="0">
                <a:latin typeface="楷体" panose="02010609060101010101" pitchFamily="49" charset="-122"/>
                <a:ea typeface="楷体" panose="02010609060101010101" pitchFamily="49" charset="-122"/>
              </a:rPr>
              <a:t>管理流程和管理工</a:t>
            </a:r>
          </a:p>
          <a:p>
            <a:r>
              <a:rPr lang="zh-CN" altLang="en-US" sz="2800" dirty="0">
                <a:latin typeface="楷体" panose="02010609060101010101" pitchFamily="49" charset="-122"/>
                <a:ea typeface="楷体" panose="02010609060101010101" pitchFamily="49" charset="-122"/>
              </a:rPr>
              <a:t>具，对项目需求有清晰的理解</a:t>
            </a:r>
          </a:p>
          <a:p>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、多与开发人员交流，积累经验，明确责任，持续改善</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p:txBody>
      </p:sp>
      <p:pic>
        <p:nvPicPr>
          <p:cNvPr id="3" name="图片 2"/>
          <p:cNvPicPr>
            <a:picLocks noChangeAspect="1"/>
          </p:cNvPicPr>
          <p:nvPr>
            <p:custDataLst>
              <p:tags r:id="rId1"/>
            </p:custDataLst>
          </p:nvPr>
        </p:nvPicPr>
        <p:blipFill>
          <a:blip r:embed="rId3"/>
          <a:stretch>
            <a:fillRect/>
          </a:stretch>
        </p:blipFill>
        <p:spPr>
          <a:xfrm>
            <a:off x="6297295" y="1052830"/>
            <a:ext cx="5894705" cy="4800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10420930" cy="642919"/>
          </a:xfrm>
        </p:spPr>
        <p:txBody>
          <a:bodyPr/>
          <a:lstStyle/>
          <a:p>
            <a:r>
              <a:rPr lang="zh-CN" altLang="en-US" b="1" dirty="0">
                <a:latin typeface="楷体" panose="02010609060101010101" pitchFamily="49" charset="-122"/>
                <a:ea typeface="楷体" panose="02010609060101010101" pitchFamily="49" charset="-122"/>
              </a:rPr>
              <a:t>科睿教务管理系统项目测试总结</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项目总结</a:t>
            </a:r>
          </a:p>
        </p:txBody>
      </p:sp>
      <p:sp>
        <p:nvSpPr>
          <p:cNvPr id="7" name="TextBox 6"/>
          <p:cNvSpPr txBox="1"/>
          <p:nvPr/>
        </p:nvSpPr>
        <p:spPr>
          <a:xfrm>
            <a:off x="139566" y="1052736"/>
            <a:ext cx="11717074" cy="6554470"/>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项目总结</a:t>
            </a:r>
            <a:r>
              <a:rPr lang="zh-CN" altLang="en-US" sz="2800" dirty="0">
                <a:latin typeface="楷体" panose="02010609060101010101" pitchFamily="49" charset="-122"/>
                <a:ea typeface="楷体" panose="02010609060101010101" pitchFamily="49" charset="-122"/>
                <a:sym typeface="Wingdings" panose="05000000000000000000" pitchFamily="2" charset="2"/>
              </a:rPr>
              <a:t>：</a:t>
            </a:r>
            <a:endParaRPr lang="en-US" altLang="zh-CN" sz="2800" i="1" dirty="0">
              <a:solidFill>
                <a:srgbClr val="FF0000"/>
              </a:solidFill>
              <a:latin typeface="楷体" panose="02010609060101010101" pitchFamily="49" charset="-122"/>
              <a:ea typeface="楷体" panose="02010609060101010101" pitchFamily="49" charset="-122"/>
              <a:sym typeface="Wingdings" panose="05000000000000000000" pitchFamily="2" charset="2"/>
            </a:endParaRPr>
          </a:p>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、项目总结：</a:t>
            </a:r>
          </a:p>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在此项目的测试工作中主要负责消息管理，邮件管理和报表管理模块的测试，测试小组首先进行了需求评审，明确项目所需的实际功能，编写测试计划，分配任务和预期完成时间，针对所负责模块编写测试设计和测试用例，进行环境部署，待开发部门提交项目后开始测试执行工作，提交所发现的缺陷，确认为</a:t>
            </a:r>
            <a:r>
              <a:rPr lang="en-US" altLang="zh-CN" sz="2800" dirty="0">
                <a:latin typeface="楷体" panose="02010609060101010101" pitchFamily="49" charset="-122"/>
                <a:ea typeface="楷体" panose="02010609060101010101" pitchFamily="49" charset="-122"/>
              </a:rPr>
              <a:t>bug</a:t>
            </a:r>
            <a:r>
              <a:rPr lang="zh-CN" altLang="en-US" sz="2800" dirty="0">
                <a:latin typeface="楷体" panose="02010609060101010101" pitchFamily="49" charset="-122"/>
                <a:ea typeface="楷体" panose="02010609060101010101" pitchFamily="49" charset="-122"/>
              </a:rPr>
              <a:t>，开发作修改后进行回归测试，测试通过后</a:t>
            </a:r>
            <a:r>
              <a:rPr lang="en-US" altLang="zh-CN" sz="2800" dirty="0">
                <a:latin typeface="楷体" panose="02010609060101010101" pitchFamily="49" charset="-122"/>
                <a:ea typeface="楷体" panose="02010609060101010101" pitchFamily="49" charset="-122"/>
              </a:rPr>
              <a:t>bug</a:t>
            </a:r>
            <a:r>
              <a:rPr lang="zh-CN" altLang="en-US" sz="2800" dirty="0">
                <a:latin typeface="楷体" panose="02010609060101010101" pitchFamily="49" charset="-122"/>
                <a:ea typeface="楷体" panose="02010609060101010101" pitchFamily="49" charset="-122"/>
              </a:rPr>
              <a:t>关闭，整个测试工作结束。</a:t>
            </a:r>
          </a:p>
          <a:p>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、在此过程中同样遇到很多问题，但都得以解决。总共提交了</a:t>
            </a:r>
            <a:r>
              <a:rPr lang="en-US" altLang="zh-CN" sz="2800" dirty="0">
                <a:latin typeface="楷体" panose="02010609060101010101" pitchFamily="49" charset="-122"/>
                <a:ea typeface="楷体" panose="02010609060101010101" pitchFamily="49" charset="-122"/>
              </a:rPr>
              <a:t>5</a:t>
            </a:r>
            <a:r>
              <a:rPr lang="zh-CN" altLang="en-US" sz="2800" dirty="0">
                <a:latin typeface="楷体" panose="02010609060101010101" pitchFamily="49" charset="-122"/>
                <a:ea typeface="楷体" panose="02010609060101010101" pitchFamily="49" charset="-122"/>
              </a:rPr>
              <a:t>个</a:t>
            </a:r>
            <a:r>
              <a:rPr lang="en-US" altLang="zh-CN" sz="2800" dirty="0">
                <a:latin typeface="楷体" panose="02010609060101010101" pitchFamily="49" charset="-122"/>
                <a:ea typeface="楷体" panose="02010609060101010101" pitchFamily="49" charset="-122"/>
              </a:rPr>
              <a:t>bug</a:t>
            </a:r>
            <a:r>
              <a:rPr lang="zh-CN" altLang="en-US" sz="2800" dirty="0">
                <a:latin typeface="楷体" panose="02010609060101010101" pitchFamily="49" charset="-122"/>
                <a:ea typeface="楷体" panose="02010609060101010101" pitchFamily="49" charset="-122"/>
              </a:rPr>
              <a:t>，有部分是由于项目自身问题不能作出现阶段的测试，可能需要在后续版本中得以处理，在所负责模块中没有出现严重的问题。</a:t>
            </a:r>
          </a:p>
          <a:p>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、存在的不足之处：对测试用例中的操作步骤描述不够清晰</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10420930" cy="642919"/>
          </a:xfrm>
        </p:spPr>
        <p:txBody>
          <a:bodyPr/>
          <a:lstStyle/>
          <a:p>
            <a:r>
              <a:rPr lang="zh-CN" altLang="en-US" b="1" dirty="0">
                <a:latin typeface="楷体" panose="02010609060101010101" pitchFamily="49" charset="-122"/>
                <a:ea typeface="楷体" panose="02010609060101010101" pitchFamily="49" charset="-122"/>
              </a:rPr>
              <a:t>科睿教务管理系统项目测试总结</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项目总结</a:t>
            </a:r>
          </a:p>
        </p:txBody>
      </p:sp>
      <p:sp>
        <p:nvSpPr>
          <p:cNvPr id="7" name="TextBox 6"/>
          <p:cNvSpPr txBox="1"/>
          <p:nvPr/>
        </p:nvSpPr>
        <p:spPr>
          <a:xfrm>
            <a:off x="139566" y="1052736"/>
            <a:ext cx="11717074" cy="5262245"/>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sym typeface="+mn-ea"/>
              </a:rPr>
              <a:t>对部分模块缺陷的严重程度和优先级理解不到位</a:t>
            </a:r>
          </a:p>
          <a:p>
            <a:r>
              <a:rPr lang="zh-CN" altLang="en-US" sz="2800" dirty="0">
                <a:latin typeface="楷体" panose="02010609060101010101" pitchFamily="49" charset="-122"/>
                <a:ea typeface="楷体" panose="02010609060101010101" pitchFamily="49" charset="-122"/>
                <a:sym typeface="+mn-ea"/>
              </a:rPr>
              <a:t>对部分功能的测试点可能考虑不周全</a:t>
            </a:r>
            <a:endParaRPr lang="en-US" altLang="zh-CN" sz="2800" dirty="0">
              <a:latin typeface="楷体" panose="02010609060101010101" pitchFamily="49" charset="-122"/>
              <a:ea typeface="楷体" panose="02010609060101010101" pitchFamily="49" charset="-122"/>
              <a:sym typeface="+mn-ea"/>
            </a:endParaRPr>
          </a:p>
          <a:p>
            <a:r>
              <a:rPr lang="en-US" altLang="zh-CN" sz="2800" dirty="0">
                <a:latin typeface="楷体" panose="02010609060101010101" pitchFamily="49" charset="-122"/>
                <a:ea typeface="楷体" panose="02010609060101010101" pitchFamily="49" charset="-122"/>
                <a:sym typeface="+mn-ea"/>
              </a:rPr>
              <a:t>2</a:t>
            </a:r>
            <a:r>
              <a:rPr lang="zh-CN" altLang="en-US" sz="2800" dirty="0">
                <a:latin typeface="楷体" panose="02010609060101010101" pitchFamily="49" charset="-122"/>
                <a:ea typeface="楷体" panose="02010609060101010101" pitchFamily="49" charset="-122"/>
                <a:sym typeface="+mn-ea"/>
              </a:rPr>
              <a:t>、岗位理解：</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、测试工作贯穿于整个项目周期，越早进行测试，后期风险就越小，软件测试的目标是发现产品存在缺陷，保证产品能按需求顺利交付</a:t>
            </a:r>
          </a:p>
          <a:p>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、每一阶段的评审都很重要，每个测试人员都应该引起重视，准时参加评审会议并畅谈自己的观点和想法</a:t>
            </a:r>
          </a:p>
          <a:p>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、在测试工作中不断学习和总结，积累经验，要多与开发人员交流，使得双方都站在同一角度，避免产生一些需求理解不一致的问题</a:t>
            </a:r>
          </a:p>
          <a:p>
            <a:r>
              <a:rPr lang="en-US" altLang="zh-CN" sz="2800" dirty="0">
                <a:latin typeface="楷体" panose="02010609060101010101" pitchFamily="49" charset="-122"/>
                <a:ea typeface="楷体" panose="02010609060101010101" pitchFamily="49" charset="-122"/>
              </a:rPr>
              <a:t>d</a:t>
            </a:r>
            <a:r>
              <a:rPr lang="zh-CN" altLang="en-US" sz="2800" dirty="0">
                <a:latin typeface="楷体" panose="02010609060101010101" pitchFamily="49" charset="-122"/>
                <a:ea typeface="楷体" panose="02010609060101010101" pitchFamily="49" charset="-122"/>
              </a:rPr>
              <a:t>、需要拥有强烈的责任感，锻炼思维能力，有一定的抗压能力，对测试工作要有清晰的认识</a:t>
            </a:r>
          </a:p>
          <a:p>
            <a:r>
              <a:rPr lang="en-US" altLang="zh-CN" sz="2800" dirty="0">
                <a:latin typeface="楷体" panose="02010609060101010101" pitchFamily="49" charset="-122"/>
                <a:ea typeface="楷体" panose="02010609060101010101" pitchFamily="49" charset="-122"/>
              </a:rPr>
              <a:t>e</a:t>
            </a:r>
            <a:r>
              <a:rPr lang="zh-CN" altLang="en-US" sz="2800" dirty="0">
                <a:latin typeface="楷体" panose="02010609060101010101" pitchFamily="49" charset="-122"/>
                <a:ea typeface="楷体" panose="02010609060101010101" pitchFamily="49" charset="-122"/>
              </a:rPr>
              <a:t>、测试工作确实让人感觉枯燥无聊，因此要有耐心，学会适应环境</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楷体" panose="02010609060101010101" pitchFamily="49" charset="-122"/>
                <a:ea typeface="楷体" panose="02010609060101010101" pitchFamily="49" charset="-122"/>
              </a:rPr>
              <a:t>学习中的困难与求助</a:t>
            </a:r>
          </a:p>
        </p:txBody>
      </p:sp>
      <p:sp>
        <p:nvSpPr>
          <p:cNvPr id="7" name="TextBox 6"/>
          <p:cNvSpPr txBox="1"/>
          <p:nvPr/>
        </p:nvSpPr>
        <p:spPr>
          <a:xfrm>
            <a:off x="139566" y="1182231"/>
            <a:ext cx="11717074" cy="7416165"/>
          </a:xfrm>
          <a:prstGeom prst="rect">
            <a:avLst/>
          </a:prstGeom>
          <a:noFill/>
        </p:spPr>
        <p:txBody>
          <a:bodyPr wrap="square" rtlCol="0">
            <a:spAutoFit/>
          </a:body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、学习情况总结：</a:t>
            </a:r>
          </a:p>
          <a:p>
            <a:r>
              <a:rPr lang="zh-CN" altLang="en-US" sz="2800" dirty="0">
                <a:latin typeface="楷体" panose="02010609060101010101" pitchFamily="49" charset="-122"/>
                <a:ea typeface="楷体" panose="02010609060101010101" pitchFamily="49" charset="-122"/>
              </a:rPr>
              <a:t>总体学习情况良好，因为有一定基础，学起来要快一些，当然也会遇到一些问题，都能以合理方式解决。</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、所遇困难：</a:t>
            </a:r>
          </a:p>
          <a:p>
            <a:r>
              <a:rPr lang="zh-CN" altLang="en-US" sz="2800" dirty="0">
                <a:latin typeface="楷体" panose="02010609060101010101" pitchFamily="49" charset="-122"/>
                <a:ea typeface="楷体" panose="02010609060101010101" pitchFamily="49" charset="-122"/>
              </a:rPr>
              <a:t>测试理论和</a:t>
            </a:r>
            <a:r>
              <a:rPr lang="en-US" altLang="zh-CN" sz="2800" dirty="0">
                <a:latin typeface="楷体" panose="02010609060101010101" pitchFamily="49" charset="-122"/>
                <a:ea typeface="楷体" panose="02010609060101010101" pitchFamily="49" charset="-122"/>
              </a:rPr>
              <a:t>Linux</a:t>
            </a:r>
            <a:r>
              <a:rPr lang="zh-CN" altLang="en-US" sz="2800" dirty="0">
                <a:latin typeface="楷体" panose="02010609060101010101" pitchFamily="49" charset="-122"/>
                <a:ea typeface="楷体" panose="02010609060101010101" pitchFamily="49" charset="-122"/>
              </a:rPr>
              <a:t>部分</a:t>
            </a:r>
          </a:p>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、写测试设计时在一个模块内对某个功能作出设计后在其他模块内是否需要继续写设计，比如分页操作</a:t>
            </a:r>
          </a:p>
          <a:p>
            <a:r>
              <a:rPr lang="en-US" altLang="zh-CN" sz="2800" dirty="0">
                <a:latin typeface="楷体" panose="02010609060101010101" pitchFamily="49" charset="-122"/>
                <a:ea typeface="楷体" panose="02010609060101010101" pitchFamily="49" charset="-122"/>
              </a:rPr>
              <a:t>b、禅道在使用时测试人员提交bug给开发人员后，为什么开发人员也能直接关闭bug，而不需要测试人员做完回归测试后由他自己关闭</a:t>
            </a:r>
          </a:p>
          <a:p>
            <a:r>
              <a:rPr lang="en-US" altLang="zh-CN" sz="2800" dirty="0">
                <a:latin typeface="楷体" panose="02010609060101010101" pitchFamily="49" charset="-122"/>
                <a:ea typeface="楷体" panose="02010609060101010101" pitchFamily="49" charset="-122"/>
              </a:rPr>
              <a:t>c、假设现在有用户A和B，两个用户都有相同所属组g1，A有一个对所有用户都可读可写可执行的文件F1，B怎样能访问到F1文件</a:t>
            </a:r>
          </a:p>
          <a:p>
            <a:r>
              <a:rPr lang="en-US" altLang="zh-CN" sz="2800" dirty="0">
                <a:latin typeface="楷体" panose="02010609060101010101" pitchFamily="49" charset="-122"/>
                <a:ea typeface="楷体" panose="02010609060101010101" pitchFamily="49" charset="-122"/>
              </a:rPr>
              <a:t>d、用户主组和附属组的理解不清晰</a:t>
            </a: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楷体" panose="02010609060101010101" pitchFamily="49" charset="-122"/>
                <a:ea typeface="楷体" panose="02010609060101010101" pitchFamily="49" charset="-122"/>
              </a:rPr>
              <a:t>学习中的困难与求助</a:t>
            </a:r>
          </a:p>
        </p:txBody>
      </p:sp>
      <p:sp>
        <p:nvSpPr>
          <p:cNvPr id="7" name="TextBox 6"/>
          <p:cNvSpPr txBox="1"/>
          <p:nvPr/>
        </p:nvSpPr>
        <p:spPr>
          <a:xfrm>
            <a:off x="139566" y="1182231"/>
            <a:ext cx="11717074" cy="6123940"/>
          </a:xfrm>
          <a:prstGeom prst="rect">
            <a:avLst/>
          </a:prstGeom>
          <a:noFill/>
        </p:spPr>
        <p:txBody>
          <a:bodyPr wrap="square" rtlCol="0">
            <a:spAutoFit/>
          </a:bodyPr>
          <a:lstStyle/>
          <a:p>
            <a:r>
              <a:rPr lang="en-US" altLang="zh-CN" sz="2800" dirty="0">
                <a:latin typeface="楷体" panose="02010609060101010101" pitchFamily="49" charset="-122"/>
                <a:ea typeface="楷体" panose="02010609060101010101" pitchFamily="49" charset="-122"/>
                <a:sym typeface="+mn-ea"/>
              </a:rPr>
              <a:t>e、文件的所属组处解释其为创建该文件的用户的主组，有点关系混乱</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sym typeface="+mn-ea"/>
              </a:rPr>
              <a:t>MySQL</a:t>
            </a:r>
            <a:r>
              <a:rPr lang="zh-CN" altLang="en-US" sz="2800" dirty="0">
                <a:latin typeface="楷体" panose="02010609060101010101" pitchFamily="49" charset="-122"/>
                <a:ea typeface="楷体" panose="02010609060101010101" pitchFamily="49" charset="-122"/>
                <a:sym typeface="+mn-ea"/>
              </a:rPr>
              <a:t>部分：</a:t>
            </a:r>
          </a:p>
          <a:p>
            <a:r>
              <a:rPr lang="en-US" altLang="zh-CN" sz="2800" dirty="0">
                <a:latin typeface="楷体" panose="02010609060101010101" pitchFamily="49" charset="-122"/>
                <a:ea typeface="楷体" panose="02010609060101010101" pitchFamily="49" charset="-122"/>
                <a:sym typeface="+mn-ea"/>
              </a:rPr>
              <a:t>a</a:t>
            </a:r>
            <a:r>
              <a:rPr lang="zh-CN" altLang="en-US" sz="2800" dirty="0">
                <a:latin typeface="楷体" panose="02010609060101010101" pitchFamily="49" charset="-122"/>
                <a:ea typeface="楷体" panose="02010609060101010101" pitchFamily="49" charset="-122"/>
                <a:sym typeface="+mn-ea"/>
              </a:rPr>
              <a:t>、逻辑思维能力需要加强，各语法的使用顺序需要注意</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环境部署部分：</a:t>
            </a:r>
          </a:p>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、对于一些项目文件的配置需要注意</a:t>
            </a:r>
          </a:p>
          <a:p>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、项目的存放位置要清楚，运行不同项目时需要修改配置信息</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、解决方式：</a:t>
            </a:r>
          </a:p>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、平时遇到一些小问题主要是通过</a:t>
            </a:r>
            <a:r>
              <a:rPr lang="en-US" altLang="zh-CN" sz="2800" dirty="0">
                <a:latin typeface="楷体" panose="02010609060101010101" pitchFamily="49" charset="-122"/>
                <a:ea typeface="楷体" panose="02010609060101010101" pitchFamily="49" charset="-122"/>
              </a:rPr>
              <a:t>CSDN</a:t>
            </a:r>
            <a:r>
              <a:rPr lang="zh-CN" altLang="en-US" sz="2800" dirty="0">
                <a:latin typeface="楷体" panose="02010609060101010101" pitchFamily="49" charset="-122"/>
                <a:ea typeface="楷体" panose="02010609060101010101" pitchFamily="49" charset="-122"/>
              </a:rPr>
              <a:t>进行查询，基本上都能找到方法解决，只是需要一定时间筛选；</a:t>
            </a:r>
          </a:p>
          <a:p>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、寻求老师的帮助，快速解答疑惑，一般情况是属于那种搜索也难以查找到解决办法的问题，能自行解决当然最好。</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楷体" panose="02010609060101010101" pitchFamily="49" charset="-122"/>
                <a:ea typeface="楷体" panose="02010609060101010101" pitchFamily="49" charset="-122"/>
              </a:rPr>
              <a:t>下一步学习计划</a:t>
            </a:r>
          </a:p>
        </p:txBody>
      </p:sp>
      <p:sp>
        <p:nvSpPr>
          <p:cNvPr id="7" name="TextBox 6"/>
          <p:cNvSpPr txBox="1"/>
          <p:nvPr/>
        </p:nvSpPr>
        <p:spPr>
          <a:xfrm>
            <a:off x="139566" y="1182714"/>
            <a:ext cx="11717074" cy="6554470"/>
          </a:xfrm>
          <a:prstGeom prst="rect">
            <a:avLst/>
          </a:prstGeom>
          <a:noFill/>
        </p:spPr>
        <p:txBody>
          <a:bodyPr wrap="square" rtlCol="0">
            <a:spAutoFit/>
          </a:body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、学习计划及目标：认真学习</a:t>
            </a:r>
            <a:r>
              <a:rPr lang="en-US" altLang="zh-CN" sz="2800" dirty="0">
                <a:latin typeface="楷体" panose="02010609060101010101" pitchFamily="49" charset="-122"/>
                <a:ea typeface="楷体" panose="02010609060101010101" pitchFamily="49" charset="-122"/>
              </a:rPr>
              <a:t>python</a:t>
            </a:r>
            <a:r>
              <a:rPr lang="zh-CN" altLang="en-US" sz="2800" dirty="0">
                <a:latin typeface="楷体" panose="02010609060101010101" pitchFamily="49" charset="-122"/>
                <a:ea typeface="楷体" panose="02010609060101010101" pitchFamily="49" charset="-122"/>
              </a:rPr>
              <a:t>语言，熟练掌握各种库的使用，提前了解</a:t>
            </a:r>
            <a:r>
              <a:rPr lang="en-US" altLang="zh-CN" sz="2800" dirty="0">
                <a:latin typeface="楷体" panose="02010609060101010101" pitchFamily="49" charset="-122"/>
                <a:ea typeface="楷体" panose="02010609060101010101" pitchFamily="49" charset="-122"/>
              </a:rPr>
              <a:t>jemeter</a:t>
            </a:r>
            <a:r>
              <a:rPr lang="zh-CN" altLang="en-US" sz="2800" dirty="0">
                <a:latin typeface="楷体" panose="02010609060101010101" pitchFamily="49" charset="-122"/>
                <a:ea typeface="楷体" panose="02010609060101010101" pitchFamily="49" charset="-122"/>
              </a:rPr>
              <a:t>（性能测试）和</a:t>
            </a:r>
            <a:r>
              <a:rPr lang="en-US" altLang="zh-CN" sz="2800" dirty="0">
                <a:latin typeface="楷体" panose="02010609060101010101" pitchFamily="49" charset="-122"/>
                <a:ea typeface="楷体" panose="02010609060101010101" pitchFamily="49" charset="-122"/>
              </a:rPr>
              <a:t>postman</a:t>
            </a:r>
            <a:r>
              <a:rPr lang="zh-CN" altLang="en-US" sz="2800" dirty="0">
                <a:latin typeface="楷体" panose="02010609060101010101" pitchFamily="49" charset="-122"/>
                <a:ea typeface="楷体" panose="02010609060101010101" pitchFamily="49" charset="-122"/>
              </a:rPr>
              <a:t>（接口测试）工具，以及selenium（自动化测试）自动化工具的使用，在学习新知识的同时也要抽出时间对以前所学内容进行回顾（测试理论基础）和记忆（</a:t>
            </a:r>
            <a:r>
              <a:rPr lang="en-US" altLang="zh-CN" sz="2800" dirty="0">
                <a:latin typeface="楷体" panose="02010609060101010101" pitchFamily="49" charset="-122"/>
                <a:ea typeface="楷体" panose="02010609060101010101" pitchFamily="49" charset="-122"/>
              </a:rPr>
              <a:t>linux</a:t>
            </a:r>
            <a:r>
              <a:rPr lang="zh-CN" altLang="en-US" sz="2800" dirty="0">
                <a:latin typeface="楷体" panose="02010609060101010101" pitchFamily="49" charset="-122"/>
                <a:ea typeface="楷体" panose="02010609060101010101" pitchFamily="49" charset="-122"/>
              </a:rPr>
              <a:t>命令使用和</a:t>
            </a:r>
            <a:r>
              <a:rPr lang="en-US" altLang="zh-CN" sz="2800" dirty="0">
                <a:latin typeface="楷体" panose="02010609060101010101" pitchFamily="49" charset="-122"/>
                <a:ea typeface="楷体" panose="02010609060101010101" pitchFamily="49" charset="-122"/>
              </a:rPr>
              <a:t>MySQL</a:t>
            </a:r>
            <a:r>
              <a:rPr lang="zh-CN" altLang="en-US" sz="2800" dirty="0">
                <a:latin typeface="楷体" panose="02010609060101010101" pitchFamily="49" charset="-122"/>
                <a:ea typeface="楷体" panose="02010609060101010101" pitchFamily="49" charset="-122"/>
              </a:rPr>
              <a:t>数据操作语法），合理安排时间，多练多问，当然也要注意劳逸结合。</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需要提升和值得注意的地方：记忆能力可能有待提升，需要掌握方法，将命令和语法运用到实际操作中，而不是死记硬背。需要多作练习，可以找一些相关内容的题目来加强理解。编写代码的速度以及关键字拼写的准确性还有待提升。</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、学而不思则罔，思而不学则殆。</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4</a:t>
            </a:r>
            <a:r>
              <a:rPr lang="zh-CN" altLang="en-US" sz="2800">
                <a:latin typeface="楷体" panose="02010609060101010101" pitchFamily="49" charset="-122"/>
                <a:ea typeface="楷体" panose="02010609060101010101" pitchFamily="49" charset="-122"/>
              </a:rPr>
              <a:t>、少说多做。</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31" y="44624"/>
            <a:ext cx="9648077" cy="642919"/>
          </a:xfrm>
        </p:spPr>
        <p:txBody>
          <a:bodyPr/>
          <a:lstStyle/>
          <a:p>
            <a:r>
              <a:rPr lang="zh-CN" altLang="en-US" b="1" dirty="0">
                <a:latin typeface="楷体" panose="02010609060101010101" pitchFamily="49" charset="-122"/>
                <a:ea typeface="楷体" panose="02010609060101010101" pitchFamily="49" charset="-122"/>
              </a:rPr>
              <a:t>联系我们</a:t>
            </a:r>
          </a:p>
        </p:txBody>
      </p:sp>
      <p:sp>
        <p:nvSpPr>
          <p:cNvPr id="13" name="TextBox 12"/>
          <p:cNvSpPr txBox="1"/>
          <p:nvPr/>
        </p:nvSpPr>
        <p:spPr>
          <a:xfrm>
            <a:off x="2381226" y="1000111"/>
            <a:ext cx="7171161" cy="1405193"/>
          </a:xfrm>
          <a:prstGeom prst="rect">
            <a:avLst/>
          </a:prstGeom>
          <a:noFill/>
        </p:spPr>
        <p:txBody>
          <a:bodyPr wrap="square" rtlCol="0">
            <a:spAutoFit/>
          </a:bodyPr>
          <a:lstStyle/>
          <a:p>
            <a:pPr>
              <a:lnSpc>
                <a:spcPct val="150000"/>
              </a:lnSpc>
            </a:pPr>
            <a:r>
              <a:rPr lang="zh-CN" altLang="en-US" sz="2000" b="1" dirty="0">
                <a:latin typeface="楷体" panose="02010609060101010101" pitchFamily="49" charset="-122"/>
                <a:ea typeface="楷体" panose="02010609060101010101" pitchFamily="49" charset="-122"/>
              </a:rPr>
              <a:t>电话</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19983568393</a:t>
            </a:r>
            <a:r>
              <a:rPr lang="zh-CN" altLang="en-US" sz="2000" dirty="0">
                <a:latin typeface="楷体" panose="02010609060101010101" pitchFamily="49" charset="-122"/>
                <a:ea typeface="楷体" panose="02010609060101010101" pitchFamily="49" charset="-122"/>
              </a:rPr>
              <a:t>（微信同步）</a:t>
            </a:r>
            <a:endParaRPr lang="en-US" altLang="zh-CN" sz="2000" dirty="0">
              <a:latin typeface="楷体" panose="02010609060101010101" pitchFamily="49" charset="-122"/>
              <a:ea typeface="楷体" panose="02010609060101010101" pitchFamily="49" charset="-122"/>
            </a:endParaRPr>
          </a:p>
          <a:p>
            <a:pPr>
              <a:lnSpc>
                <a:spcPct val="150000"/>
              </a:lnSpc>
            </a:pPr>
            <a:r>
              <a:rPr lang="zh-CN" altLang="en-US" sz="2000" b="1" dirty="0">
                <a:latin typeface="楷体" panose="02010609060101010101" pitchFamily="49" charset="-122"/>
                <a:ea typeface="楷体" panose="02010609060101010101" pitchFamily="49" charset="-122"/>
              </a:rPr>
              <a:t>邮箱</a:t>
            </a:r>
            <a:r>
              <a:rPr lang="zh-CN" altLang="en-US" sz="2000" dirty="0">
                <a:latin typeface="楷体" panose="02010609060101010101" pitchFamily="49" charset="-122"/>
                <a:ea typeface="楷体" panose="02010609060101010101" pitchFamily="49" charset="-122"/>
              </a:rPr>
              <a:t>：</a:t>
            </a:r>
            <a:r>
              <a:rPr lang="en-US" altLang="zh-CN" sz="2000" dirty="0">
                <a:ea typeface="楷体" panose="02010609060101010101" pitchFamily="49" charset="-122"/>
              </a:rPr>
              <a:t>service@ronghuanet.com</a:t>
            </a:r>
          </a:p>
          <a:p>
            <a:pPr>
              <a:lnSpc>
                <a:spcPct val="150000"/>
              </a:lnSpc>
            </a:pPr>
            <a:r>
              <a:rPr lang="zh-CN" altLang="en-US" sz="2000" b="1" dirty="0">
                <a:latin typeface="楷体" panose="02010609060101010101" pitchFamily="49" charset="-122"/>
                <a:ea typeface="楷体" panose="02010609060101010101" pitchFamily="49" charset="-122"/>
              </a:rPr>
              <a:t>地址</a:t>
            </a:r>
            <a:r>
              <a:rPr lang="zh-CN" altLang="en-US" sz="2000" dirty="0">
                <a:latin typeface="楷体" panose="02010609060101010101" pitchFamily="49" charset="-122"/>
                <a:ea typeface="楷体" panose="02010609060101010101" pitchFamily="49" charset="-122"/>
              </a:rPr>
              <a:t>：成都市高新区天府二街</a:t>
            </a:r>
            <a:r>
              <a:rPr lang="en-US" altLang="zh-CN" sz="2000" dirty="0">
                <a:latin typeface="楷体" panose="02010609060101010101" pitchFamily="49" charset="-122"/>
                <a:ea typeface="楷体" panose="02010609060101010101" pitchFamily="49" charset="-122"/>
              </a:rPr>
              <a:t>138</a:t>
            </a:r>
            <a:r>
              <a:rPr lang="zh-CN" altLang="en-US" sz="2000" dirty="0">
                <a:latin typeface="楷体" panose="02010609060101010101" pitchFamily="49" charset="-122"/>
                <a:ea typeface="楷体" panose="02010609060101010101" pitchFamily="49" charset="-122"/>
              </a:rPr>
              <a:t>号蜀都中心一期</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号楼</a:t>
            </a:r>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楼</a:t>
            </a:r>
            <a:endParaRPr lang="en-US" altLang="zh-CN" sz="1600" dirty="0">
              <a:latin typeface="楷体" panose="02010609060101010101" pitchFamily="49" charset="-122"/>
              <a:ea typeface="楷体" panose="02010609060101010101" pitchFamily="49" charset="-122"/>
            </a:endParaRPr>
          </a:p>
        </p:txBody>
      </p:sp>
      <p:sp>
        <p:nvSpPr>
          <p:cNvPr id="11" name="TextBox 10"/>
          <p:cNvSpPr txBox="1"/>
          <p:nvPr/>
        </p:nvSpPr>
        <p:spPr>
          <a:xfrm>
            <a:off x="3624813" y="5226319"/>
            <a:ext cx="2357455" cy="300210"/>
          </a:xfrm>
          <a:prstGeom prst="rect">
            <a:avLst/>
          </a:prstGeom>
          <a:noFill/>
        </p:spPr>
        <p:txBody>
          <a:bodyPr wrap="square" rtlCol="0">
            <a:spAutoFit/>
          </a:bodyPr>
          <a:lstStyle/>
          <a:p>
            <a:pPr algn="ctr"/>
            <a:r>
              <a:rPr lang="zh-CN" altLang="en-US" sz="1350" dirty="0">
                <a:latin typeface="楷体" panose="02010609060101010101" pitchFamily="49" charset="-122"/>
                <a:ea typeface="楷体" panose="02010609060101010101" pitchFamily="49" charset="-122"/>
              </a:rPr>
              <a:t>手机扫描关注公众号</a:t>
            </a:r>
          </a:p>
        </p:txBody>
      </p:sp>
      <p:sp>
        <p:nvSpPr>
          <p:cNvPr id="12" name="TextBox 11"/>
          <p:cNvSpPr txBox="1"/>
          <p:nvPr/>
        </p:nvSpPr>
        <p:spPr>
          <a:xfrm>
            <a:off x="6384034" y="5198339"/>
            <a:ext cx="2000265" cy="300210"/>
          </a:xfrm>
          <a:prstGeom prst="rect">
            <a:avLst/>
          </a:prstGeom>
          <a:noFill/>
        </p:spPr>
        <p:txBody>
          <a:bodyPr wrap="square" rtlCol="0">
            <a:spAutoFit/>
          </a:bodyPr>
          <a:lstStyle/>
          <a:p>
            <a:pPr algn="ctr"/>
            <a:r>
              <a:rPr lang="en-US" altLang="zh-CN" sz="1350" dirty="0">
                <a:latin typeface="楷体" panose="02010609060101010101" pitchFamily="49" charset="-122"/>
                <a:ea typeface="楷体" panose="02010609060101010101" pitchFamily="49" charset="-122"/>
              </a:rPr>
              <a:t>QQ</a:t>
            </a:r>
            <a:r>
              <a:rPr lang="zh-CN" altLang="en-US" sz="1350" dirty="0">
                <a:latin typeface="楷体" panose="02010609060101010101" pitchFamily="49" charset="-122"/>
                <a:ea typeface="楷体" panose="02010609060101010101" pitchFamily="49" charset="-122"/>
              </a:rPr>
              <a:t>群号</a:t>
            </a:r>
            <a:r>
              <a:rPr lang="en-US" altLang="zh-CN" sz="1350" dirty="0">
                <a:latin typeface="楷体" panose="02010609060101010101" pitchFamily="49" charset="-122"/>
                <a:ea typeface="楷体" panose="02010609060101010101" pitchFamily="49" charset="-122"/>
              </a:rPr>
              <a:t>:736371980</a:t>
            </a:r>
            <a:endParaRPr lang="zh-CN" altLang="en-US" sz="1350" dirty="0">
              <a:latin typeface="楷体" panose="02010609060101010101" pitchFamily="49" charset="-122"/>
              <a:ea typeface="楷体" panose="02010609060101010101" pitchFamily="49" charset="-122"/>
            </a:endParaRPr>
          </a:p>
        </p:txBody>
      </p:sp>
      <p:pic>
        <p:nvPicPr>
          <p:cNvPr id="3" name="Picture 2"/>
          <p:cNvPicPr>
            <a:picLocks noChangeAspect="1" noChangeArrowheads="1"/>
          </p:cNvPicPr>
          <p:nvPr/>
        </p:nvPicPr>
        <p:blipFill>
          <a:blip r:embed="rId2" cstate="print"/>
          <a:srcRect/>
          <a:stretch>
            <a:fillRect/>
          </a:stretch>
        </p:blipFill>
        <p:spPr bwMode="auto">
          <a:xfrm>
            <a:off x="6384032" y="2996952"/>
            <a:ext cx="1991375" cy="2000265"/>
          </a:xfrm>
          <a:prstGeom prst="rect">
            <a:avLst/>
          </a:prstGeom>
          <a:noFill/>
          <a:ln w="9525">
            <a:noFill/>
            <a:miter lim="800000"/>
            <a:headEnd/>
            <a:tailEnd/>
          </a:ln>
          <a:effectLst/>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4709" t="4710" r="3596" b="5395"/>
          <a:stretch>
            <a:fillRect/>
          </a:stretch>
        </p:blipFill>
        <p:spPr>
          <a:xfrm>
            <a:off x="3704108" y="2996952"/>
            <a:ext cx="2198864" cy="2194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077200" y="6245229"/>
            <a:ext cx="2133600" cy="476251"/>
          </a:xfrm>
        </p:spPr>
        <p:txBody>
          <a:bodyPr/>
          <a:lstStyle/>
          <a:p>
            <a:fld id="{ECE20286-B4D7-4C17-8073-86BA3FF968C5}" type="slidenum">
              <a:rPr lang="en-US" altLang="zh-CN"/>
              <a:t>17</a:t>
            </a:fld>
            <a:endParaRPr lang="en-US" altLang="zh-CN"/>
          </a:p>
        </p:txBody>
      </p:sp>
      <p:sp>
        <p:nvSpPr>
          <p:cNvPr id="5" name="Rectangle 2"/>
          <p:cNvSpPr>
            <a:spLocks noChangeArrowheads="1"/>
          </p:cNvSpPr>
          <p:nvPr/>
        </p:nvSpPr>
        <p:spPr bwMode="auto">
          <a:xfrm>
            <a:off x="0" y="4012359"/>
            <a:ext cx="12192000" cy="1791416"/>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w="9525">
            <a:noFill/>
            <a:miter lim="800000"/>
          </a:ln>
          <a:effectLst/>
        </p:spPr>
        <p:txBody>
          <a:bodyPr wrap="none" anchor="ctr"/>
          <a:lstStyle/>
          <a:p>
            <a:pPr algn="ctr" eaLnBrk="1" hangingPunct="1"/>
            <a:r>
              <a:rPr lang="zh-CN" altLang="en-US" sz="6000" dirty="0">
                <a:solidFill>
                  <a:schemeClr val="bg1"/>
                </a:solidFill>
                <a:latin typeface="楷体" panose="02010609060101010101" pitchFamily="49" charset="-122"/>
                <a:ea typeface="楷体" panose="02010609060101010101" pitchFamily="49" charset="-122"/>
              </a:rPr>
              <a:t>谢谢观看</a:t>
            </a:r>
            <a:r>
              <a:rPr lang="en-US" altLang="zh-CN" sz="6000" dirty="0">
                <a:solidFill>
                  <a:schemeClr val="bg1"/>
                </a:solidFill>
                <a:latin typeface="楷体" panose="02010609060101010101" pitchFamily="49" charset="-122"/>
                <a:ea typeface="楷体" panose="02010609060101010101" pitchFamily="49" charset="-122"/>
              </a:rPr>
              <a:t>!</a:t>
            </a:r>
            <a:endParaRPr lang="zh-CN" altLang="zh-CN" sz="6000" dirty="0">
              <a:solidFill>
                <a:schemeClr val="bg1"/>
              </a:solidFill>
              <a:latin typeface="楷体" panose="02010609060101010101" pitchFamily="49" charset="-122"/>
              <a:ea typeface="楷体" panose="02010609060101010101" pitchFamily="49" charset="-122"/>
            </a:endParaRPr>
          </a:p>
        </p:txBody>
      </p:sp>
      <p:sp>
        <p:nvSpPr>
          <p:cNvPr id="7" name="TextBox 6"/>
          <p:cNvSpPr>
            <a:spLocks noChangeArrowheads="1"/>
          </p:cNvSpPr>
          <p:nvPr/>
        </p:nvSpPr>
        <p:spPr bwMode="auto">
          <a:xfrm>
            <a:off x="1775521" y="3108332"/>
            <a:ext cx="8784976" cy="830997"/>
          </a:xfrm>
          <a:prstGeom prst="rect">
            <a:avLst/>
          </a:prstGeom>
          <a:noFill/>
          <a:ln w="9525">
            <a:noFill/>
            <a:miter lim="800000"/>
          </a:ln>
          <a:effectLst/>
        </p:spPr>
        <p:txBody>
          <a:bodyPr wrap="square">
            <a:spAutoFit/>
          </a:bodyPr>
          <a:lstStyle/>
          <a:p>
            <a:pPr algn="ctr"/>
            <a:r>
              <a:rPr lang="en-US" altLang="zh-CN" sz="4800" dirty="0">
                <a:solidFill>
                  <a:schemeClr val="folHlink"/>
                </a:solidFill>
                <a:ea typeface="宋体" panose="02010600030101010101" pitchFamily="2" charset="-122"/>
                <a:cs typeface="Angsana New" pitchFamily="18" charset="-34"/>
                <a:sym typeface="Mistral" pitchFamily="66" charset="0"/>
              </a:rPr>
              <a:t>Thank you</a:t>
            </a:r>
            <a:endParaRPr lang="zh-CN" altLang="en-US" sz="4800" dirty="0">
              <a:solidFill>
                <a:schemeClr val="folHlink"/>
              </a:solidFill>
              <a:ea typeface="宋体" panose="02010600030101010101" pitchFamily="2" charset="-122"/>
              <a:cs typeface="Angsana New" pitchFamily="18" charset="-34"/>
              <a:sym typeface="Mistral" pitchFamily="66" charset="0"/>
            </a:endParaRPr>
          </a:p>
        </p:txBody>
      </p:sp>
      <p:pic>
        <p:nvPicPr>
          <p:cNvPr id="10" name="Picture 7" descr="con02"/>
          <p:cNvPicPr>
            <a:picLocks noChangeAspect="1" noChangeArrowheads="1"/>
          </p:cNvPicPr>
          <p:nvPr/>
        </p:nvPicPr>
        <p:blipFill>
          <a:blip r:embed="rId2" cstate="print"/>
          <a:srcRect/>
          <a:stretch>
            <a:fillRect/>
          </a:stretch>
        </p:blipFill>
        <p:spPr bwMode="auto">
          <a:xfrm>
            <a:off x="3524237" y="1322372"/>
            <a:ext cx="5426087" cy="1820881"/>
          </a:xfrm>
          <a:prstGeom prst="rect">
            <a:avLst/>
          </a:prstGeom>
          <a:noFill/>
          <a:ln w="9525">
            <a:noFill/>
            <a:miter lim="800000"/>
            <a:headEnd/>
            <a:tailEnd/>
          </a:ln>
        </p:spPr>
      </p:pic>
      <p:sp>
        <p:nvSpPr>
          <p:cNvPr id="15" name="标题 1"/>
          <p:cNvSpPr>
            <a:spLocks noGrp="1"/>
          </p:cNvSpPr>
          <p:nvPr>
            <p:ph type="title"/>
          </p:nvPr>
        </p:nvSpPr>
        <p:spPr>
          <a:xfrm>
            <a:off x="95229" y="60320"/>
            <a:ext cx="6858016" cy="642919"/>
          </a:xfrm>
        </p:spPr>
        <p:txBody>
          <a:bodyPr>
            <a:noAutofit/>
          </a:bodyPr>
          <a:lstStyle/>
          <a:p>
            <a:r>
              <a:rPr lang="zh-CN" altLang="en-US" b="1" dirty="0">
                <a:latin typeface="楷体" panose="02010609060101010101" pitchFamily="49" charset="-122"/>
                <a:ea typeface="楷体" panose="02010609060101010101" pitchFamily="49" charset="-122"/>
              </a:rPr>
              <a:t>感谢您对我们的关注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楷体" panose="02010609060101010101" pitchFamily="49" charset="-122"/>
                <a:ea typeface="楷体" panose="02010609060101010101" pitchFamily="49" charset="-122"/>
              </a:rPr>
              <a:t>大纲</a:t>
            </a:r>
          </a:p>
        </p:txBody>
      </p:sp>
      <p:sp>
        <p:nvSpPr>
          <p:cNvPr id="4" name="矩形 3"/>
          <p:cNvSpPr/>
          <p:nvPr/>
        </p:nvSpPr>
        <p:spPr>
          <a:xfrm>
            <a:off x="767408" y="1196752"/>
            <a:ext cx="10225136" cy="4031873"/>
          </a:xfrm>
          <a:prstGeom prst="rect">
            <a:avLst/>
          </a:prstGeom>
        </p:spPr>
        <p:txBody>
          <a:bodyPr wrap="square">
            <a:spAutoFit/>
          </a:bodyPr>
          <a:lstStyle/>
          <a:p>
            <a:pPr marL="571500" lvl="0" indent="-571500">
              <a:buFont typeface="Wingdings" panose="05000000000000000000" pitchFamily="2" charset="2"/>
              <a:buChar char="u"/>
            </a:pPr>
            <a:r>
              <a:rPr lang="zh-CN" altLang="en-US" sz="4400" dirty="0">
                <a:latin typeface="楷体" panose="02010609060101010101" pitchFamily="49" charset="-122"/>
                <a:ea typeface="楷体" panose="02010609060101010101" pitchFamily="49" charset="-122"/>
              </a:rPr>
              <a:t>科睿教务管理系统项目测试总结</a:t>
            </a:r>
            <a:endParaRPr lang="en-US" altLang="zh-CN" sz="4400" dirty="0">
              <a:latin typeface="楷体" panose="02010609060101010101" pitchFamily="49" charset="-122"/>
              <a:ea typeface="楷体" panose="02010609060101010101" pitchFamily="49" charset="-122"/>
            </a:endParaRPr>
          </a:p>
          <a:p>
            <a:pPr marL="571500" indent="-571500">
              <a:buFont typeface="Wingdings" panose="05000000000000000000" pitchFamily="2" charset="2"/>
              <a:buChar char="u"/>
            </a:pPr>
            <a:endParaRPr lang="en-US" altLang="zh-CN" sz="4400" dirty="0">
              <a:latin typeface="楷体" panose="02010609060101010101" pitchFamily="49" charset="-122"/>
              <a:ea typeface="楷体" panose="02010609060101010101" pitchFamily="49" charset="-122"/>
            </a:endParaRPr>
          </a:p>
          <a:p>
            <a:pPr marL="571500" indent="-571500">
              <a:buFont typeface="Wingdings" panose="05000000000000000000" pitchFamily="2" charset="2"/>
              <a:buChar char="u"/>
            </a:pPr>
            <a:r>
              <a:rPr lang="zh-CN" altLang="en-US" sz="4400" dirty="0">
                <a:latin typeface="楷体" panose="02010609060101010101" pitchFamily="49" charset="-122"/>
                <a:ea typeface="楷体" panose="02010609060101010101" pitchFamily="49" charset="-122"/>
              </a:rPr>
              <a:t>学习中的困难与求助</a:t>
            </a:r>
            <a:endParaRPr lang="en-US" altLang="zh-CN" sz="4400" dirty="0">
              <a:latin typeface="楷体" panose="02010609060101010101" pitchFamily="49" charset="-122"/>
              <a:ea typeface="楷体" panose="02010609060101010101" pitchFamily="49" charset="-122"/>
            </a:endParaRPr>
          </a:p>
          <a:p>
            <a:pPr marL="571500" indent="-571500">
              <a:buFont typeface="Wingdings" panose="05000000000000000000" pitchFamily="2" charset="2"/>
              <a:buChar char="u"/>
            </a:pPr>
            <a:endParaRPr lang="en-US" altLang="zh-CN" sz="4400" dirty="0">
              <a:latin typeface="楷体" panose="02010609060101010101" pitchFamily="49" charset="-122"/>
              <a:ea typeface="楷体" panose="02010609060101010101" pitchFamily="49" charset="-122"/>
            </a:endParaRPr>
          </a:p>
          <a:p>
            <a:pPr marL="571500" indent="-571500">
              <a:buFont typeface="Wingdings" panose="05000000000000000000" pitchFamily="2" charset="2"/>
              <a:buChar char="u"/>
            </a:pPr>
            <a:r>
              <a:rPr lang="zh-CN" altLang="en-US" sz="4400" dirty="0">
                <a:latin typeface="楷体" panose="02010609060101010101" pitchFamily="49" charset="-122"/>
                <a:ea typeface="楷体" panose="02010609060101010101" pitchFamily="49" charset="-122"/>
              </a:rPr>
              <a:t>下一步学习计划</a:t>
            </a:r>
          </a:p>
          <a:p>
            <a:pPr lvl="0"/>
            <a:endParaRPr lang="zh-CN" altLang="en-US" sz="3600"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10420930" cy="642919"/>
          </a:xfrm>
        </p:spPr>
        <p:txBody>
          <a:bodyPr/>
          <a:lstStyle/>
          <a:p>
            <a:r>
              <a:rPr lang="zh-CN" altLang="en-US" b="1" dirty="0">
                <a:latin typeface="楷体" panose="02010609060101010101" pitchFamily="49" charset="-122"/>
                <a:ea typeface="楷体" panose="02010609060101010101" pitchFamily="49" charset="-122"/>
              </a:rPr>
              <a:t>科睿教务管理系统项目测试总结</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项目介绍</a:t>
            </a:r>
          </a:p>
        </p:txBody>
      </p:sp>
      <p:sp>
        <p:nvSpPr>
          <p:cNvPr id="7" name="TextBox 6"/>
          <p:cNvSpPr txBox="1"/>
          <p:nvPr/>
        </p:nvSpPr>
        <p:spPr>
          <a:xfrm>
            <a:off x="139566" y="1052736"/>
            <a:ext cx="11717074" cy="9140190"/>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项目介绍</a:t>
            </a:r>
            <a:r>
              <a:rPr lang="zh-CN" altLang="en-US" sz="2800" dirty="0">
                <a:latin typeface="楷体" panose="02010609060101010101" pitchFamily="49" charset="-122"/>
                <a:ea typeface="楷体" panose="02010609060101010101" pitchFamily="49" charset="-122"/>
                <a:sym typeface="Wingdings" panose="05000000000000000000" pitchFamily="2" charset="2"/>
              </a:rPr>
              <a:t>：</a:t>
            </a:r>
            <a:endParaRPr lang="en-US" altLang="zh-CN" sz="2800" i="1" dirty="0">
              <a:solidFill>
                <a:srgbClr val="FF0000"/>
              </a:solidFill>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  1</a:t>
            </a:r>
            <a:r>
              <a:rPr lang="zh-CN" altLang="en-US" sz="2800" dirty="0">
                <a:latin typeface="楷体" panose="02010609060101010101" pitchFamily="49" charset="-122"/>
                <a:ea typeface="楷体" panose="02010609060101010101" pitchFamily="49" charset="-122"/>
              </a:rPr>
              <a:t>、项目背景：</a:t>
            </a:r>
            <a:r>
              <a:rPr lang="zh-CN" altLang="zh-CN" sz="2800" kern="100" dirty="0">
                <a:effectLst/>
                <a:latin typeface="楷体" panose="02010609060101010101" pitchFamily="49" charset="-122"/>
                <a:ea typeface="楷体" panose="02010609060101010101" pitchFamily="49" charset="-122"/>
                <a:cs typeface="Times New Roman" panose="02020603050405020304" pitchFamily="18" charset="0"/>
              </a:rPr>
              <a:t>该项目为科睿机器人教务管理系统，提供市场管理，销售管理，活动管理，学员管理，合同管理，教务管理，邮件管理，消息管理，用户管理，报表管理等功能。通过专业的流程管理和数据统计分析软件来规范企业管理和经营流程、管理和优化教学的资源（例如文档、教案）、监控市场和销售环节，提高管理效率。</a:t>
            </a:r>
            <a:endParaRPr lang="en-US" alt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p>
            <a:endParaRPr lang="en-US" alt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p>
            <a:r>
              <a:rPr lang="en-US" altLang="zh-CN" sz="2800" kern="100" dirty="0">
                <a:latin typeface="楷体" panose="02010609060101010101" pitchFamily="49" charset="-122"/>
                <a:ea typeface="楷体" panose="02010609060101010101" pitchFamily="49" charset="-122"/>
                <a:cs typeface="Times New Roman" panose="02020603050405020304" pitchFamily="18" charset="0"/>
              </a:rPr>
              <a:t>  2</a:t>
            </a:r>
            <a:r>
              <a:rPr lang="zh-CN" altLang="en-US" sz="2800" kern="100" dirty="0">
                <a:latin typeface="楷体" panose="02010609060101010101" pitchFamily="49" charset="-122"/>
                <a:ea typeface="楷体" panose="02010609060101010101" pitchFamily="49" charset="-122"/>
                <a:cs typeface="Times New Roman" panose="02020603050405020304" pitchFamily="18" charset="0"/>
              </a:rPr>
              <a:t>、技术架构：项目采用前后端分离的</a:t>
            </a:r>
            <a:r>
              <a:rPr lang="en-US" altLang="zh-CN" sz="2800" kern="100" dirty="0">
                <a:latin typeface="楷体" panose="02010609060101010101" pitchFamily="49" charset="-122"/>
                <a:ea typeface="楷体" panose="02010609060101010101" pitchFamily="49" charset="-122"/>
                <a:cs typeface="Times New Roman" panose="02020603050405020304" pitchFamily="18" charset="0"/>
              </a:rPr>
              <a:t>B/S</a:t>
            </a:r>
            <a:r>
              <a:rPr lang="zh-CN" altLang="en-US" sz="2800" kern="100" dirty="0">
                <a:latin typeface="楷体" panose="02010609060101010101" pitchFamily="49" charset="-122"/>
                <a:ea typeface="楷体" panose="02010609060101010101" pitchFamily="49" charset="-122"/>
                <a:cs typeface="Times New Roman" panose="02020603050405020304" pitchFamily="18" charset="0"/>
              </a:rPr>
              <a:t>模式技术架构，服务端采用传统的</a:t>
            </a:r>
            <a:r>
              <a:rPr lang="en-US" altLang="zh-CN" sz="2800" kern="100" dirty="0" err="1">
                <a:latin typeface="楷体" panose="02010609060101010101" pitchFamily="49" charset="-122"/>
                <a:ea typeface="楷体" panose="02010609060101010101" pitchFamily="49" charset="-122"/>
                <a:cs typeface="Times New Roman" panose="02020603050405020304" pitchFamily="18" charset="0"/>
              </a:rPr>
              <a:t>Spring,SpringMVC,MyBatis</a:t>
            </a:r>
            <a:r>
              <a:rPr lang="zh-CN" altLang="en-US" sz="2800" kern="100" dirty="0">
                <a:latin typeface="楷体" panose="02010609060101010101" pitchFamily="49" charset="-122"/>
                <a:ea typeface="楷体" panose="02010609060101010101" pitchFamily="49" charset="-122"/>
                <a:cs typeface="Times New Roman" panose="02020603050405020304" pitchFamily="18" charset="0"/>
              </a:rPr>
              <a:t>的</a:t>
            </a:r>
            <a:r>
              <a:rPr lang="en-US" altLang="zh-CN" sz="2800" kern="100" dirty="0">
                <a:latin typeface="楷体" panose="02010609060101010101" pitchFamily="49" charset="-122"/>
                <a:ea typeface="楷体" panose="02010609060101010101" pitchFamily="49" charset="-122"/>
                <a:cs typeface="Times New Roman" panose="02020603050405020304" pitchFamily="18" charset="0"/>
              </a:rPr>
              <a:t>SSM</a:t>
            </a:r>
            <a:r>
              <a:rPr lang="zh-CN" altLang="en-US" sz="2800" kern="100" dirty="0">
                <a:latin typeface="楷体" panose="02010609060101010101" pitchFamily="49" charset="-122"/>
                <a:ea typeface="楷体" panose="02010609060101010101" pitchFamily="49" charset="-122"/>
                <a:cs typeface="Times New Roman" panose="02020603050405020304" pitchFamily="18" charset="0"/>
              </a:rPr>
              <a:t>框架，使用</a:t>
            </a:r>
            <a:r>
              <a:rPr lang="en-US" altLang="zh-CN" sz="2800" kern="100" dirty="0">
                <a:latin typeface="楷体" panose="02010609060101010101" pitchFamily="49" charset="-122"/>
                <a:ea typeface="楷体" panose="02010609060101010101" pitchFamily="49" charset="-122"/>
                <a:cs typeface="Times New Roman" panose="02020603050405020304" pitchFamily="18" charset="0"/>
              </a:rPr>
              <a:t>IDEA</a:t>
            </a:r>
            <a:r>
              <a:rPr lang="zh-CN" altLang="en-US" sz="2800" kern="100" dirty="0">
                <a:latin typeface="楷体" panose="02010609060101010101" pitchFamily="49" charset="-122"/>
                <a:ea typeface="楷体" panose="02010609060101010101" pitchFamily="49" charset="-122"/>
                <a:cs typeface="Times New Roman" panose="02020603050405020304" pitchFamily="18" charset="0"/>
              </a:rPr>
              <a:t>作为开发工具，使用</a:t>
            </a:r>
            <a:r>
              <a:rPr lang="en-US" altLang="zh-CN" sz="2800" kern="100" dirty="0">
                <a:latin typeface="楷体" panose="02010609060101010101" pitchFamily="49" charset="-122"/>
                <a:ea typeface="楷体" panose="02010609060101010101" pitchFamily="49" charset="-122"/>
                <a:cs typeface="Times New Roman" panose="02020603050405020304" pitchFamily="18" charset="0"/>
              </a:rPr>
              <a:t>Maven</a:t>
            </a:r>
            <a:r>
              <a:rPr lang="zh-CN" altLang="en-US" sz="2800" kern="100" dirty="0">
                <a:latin typeface="楷体" panose="02010609060101010101" pitchFamily="49" charset="-122"/>
                <a:ea typeface="楷体" panose="02010609060101010101" pitchFamily="49" charset="-122"/>
                <a:cs typeface="Times New Roman" panose="02020603050405020304" pitchFamily="18" charset="0"/>
              </a:rPr>
              <a:t>管理项目，数据库用的</a:t>
            </a:r>
            <a:r>
              <a:rPr lang="en-US" altLang="zh-CN" sz="2800" kern="100" dirty="0">
                <a:latin typeface="楷体" panose="02010609060101010101" pitchFamily="49" charset="-122"/>
                <a:ea typeface="楷体" panose="02010609060101010101" pitchFamily="49" charset="-122"/>
                <a:cs typeface="Times New Roman" panose="02020603050405020304" pitchFamily="18" charset="0"/>
              </a:rPr>
              <a:t>MySQL</a:t>
            </a:r>
            <a:r>
              <a:rPr lang="zh-CN" altLang="en-US" sz="2800" kern="100" dirty="0">
                <a:latin typeface="楷体" panose="02010609060101010101" pitchFamily="49" charset="-122"/>
                <a:ea typeface="楷体" panose="02010609060101010101" pitchFamily="49" charset="-122"/>
                <a:cs typeface="Times New Roman" panose="02020603050405020304" pitchFamily="18" charset="0"/>
              </a:rPr>
              <a:t>和</a:t>
            </a:r>
            <a:r>
              <a:rPr lang="en-US" altLang="zh-CN" sz="2800" kern="100" dirty="0">
                <a:latin typeface="楷体" panose="02010609060101010101" pitchFamily="49" charset="-122"/>
                <a:ea typeface="楷体" panose="02010609060101010101" pitchFamily="49" charset="-122"/>
                <a:cs typeface="Times New Roman" panose="02020603050405020304" pitchFamily="18" charset="0"/>
              </a:rPr>
              <a:t>Redis</a:t>
            </a:r>
            <a:r>
              <a:rPr lang="zh-CN" altLang="en-US" sz="2800" kern="100" dirty="0">
                <a:latin typeface="楷体" panose="02010609060101010101" pitchFamily="49" charset="-122"/>
                <a:ea typeface="楷体" panose="02010609060101010101" pitchFamily="49" charset="-122"/>
                <a:cs typeface="Times New Roman" panose="02020603050405020304" pitchFamily="18" charset="0"/>
              </a:rPr>
              <a:t>，同时还采用单例模式，策略模式，工作模式等设计模式，消息队列使用</a:t>
            </a:r>
            <a:r>
              <a:rPr lang="en-US" altLang="zh-CN" sz="2800" kern="100" dirty="0" err="1">
                <a:latin typeface="楷体" panose="02010609060101010101" pitchFamily="49" charset="-122"/>
                <a:ea typeface="楷体" panose="02010609060101010101" pitchFamily="49" charset="-122"/>
                <a:cs typeface="Times New Roman" panose="02020603050405020304" pitchFamily="18" charset="0"/>
              </a:rPr>
              <a:t>kafka</a:t>
            </a:r>
            <a:r>
              <a:rPr lang="zh-CN" altLang="en-US" sz="2800" kern="100" dirty="0" err="1">
                <a:latin typeface="楷体" panose="02010609060101010101" pitchFamily="49" charset="-122"/>
                <a:ea typeface="楷体" panose="02010609060101010101" pitchFamily="49" charset="-122"/>
                <a:cs typeface="Times New Roman" panose="02020603050405020304" pitchFamily="18" charset="0"/>
              </a:rPr>
              <a:t>（中间件），第三方技术（第三方登录和短信接入等）</a:t>
            </a:r>
            <a:r>
              <a:rPr lang="zh-CN" altLang="en-US" sz="2800" kern="1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10564946" cy="642919"/>
          </a:xfrm>
        </p:spPr>
        <p:txBody>
          <a:bodyPr/>
          <a:lstStyle/>
          <a:p>
            <a:r>
              <a:rPr lang="zh-CN" altLang="en-US" b="1" dirty="0">
                <a:latin typeface="楷体" panose="02010609060101010101" pitchFamily="49" charset="-122"/>
                <a:ea typeface="楷体" panose="02010609060101010101" pitchFamily="49" charset="-122"/>
              </a:rPr>
              <a:t>科睿教务管理系统项目测试总结</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项目介绍</a:t>
            </a:r>
          </a:p>
        </p:txBody>
      </p:sp>
      <p:sp>
        <p:nvSpPr>
          <p:cNvPr id="7" name="TextBox 6"/>
          <p:cNvSpPr txBox="1"/>
          <p:nvPr/>
        </p:nvSpPr>
        <p:spPr>
          <a:xfrm>
            <a:off x="139566" y="1052736"/>
            <a:ext cx="11717074" cy="6124754"/>
          </a:xfrm>
          <a:prstGeom prst="rect">
            <a:avLst/>
          </a:prstGeom>
          <a:noFill/>
        </p:spPr>
        <p:txBody>
          <a:bodyPr wrap="square" rtlCol="0">
            <a:spAutoFit/>
          </a:bodyPr>
          <a:lstStyle/>
          <a:p>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、系统功能：</a:t>
            </a:r>
            <a:r>
              <a:rPr lang="zh-CN" altLang="zh-CN" sz="2800" kern="100" dirty="0">
                <a:effectLst/>
                <a:latin typeface="楷体" panose="02010609060101010101" pitchFamily="49" charset="-122"/>
                <a:ea typeface="楷体" panose="02010609060101010101" pitchFamily="49" charset="-122"/>
                <a:cs typeface="Times New Roman" panose="02020603050405020304" pitchFamily="18" charset="0"/>
              </a:rPr>
              <a:t>系统中主要角色为行政前台，市场总监，市场专员，销售总监，销售主管，顾问，教务总监，教学主管，讲师，超级管理员。他们可以登录系统完成市场活动管理、学员管理、合同管理</a:t>
            </a:r>
            <a:r>
              <a:rPr lang="zh-CN" altLang="en-US" sz="2800" kern="100" dirty="0">
                <a:effectLst/>
                <a:latin typeface="楷体" panose="02010609060101010101" pitchFamily="49" charset="-122"/>
                <a:ea typeface="楷体" panose="02010609060101010101" pitchFamily="49" charset="-122"/>
                <a:cs typeface="Times New Roman" panose="02020603050405020304" pitchFamily="18" charset="0"/>
              </a:rPr>
              <a:t>，教务管理，消息管理，邮件管理，报表管理</a:t>
            </a:r>
            <a:r>
              <a:rPr lang="zh-CN" altLang="zh-CN" sz="2800" kern="100" dirty="0">
                <a:effectLst/>
                <a:latin typeface="楷体" panose="02010609060101010101" pitchFamily="49" charset="-122"/>
                <a:ea typeface="楷体" panose="02010609060101010101" pitchFamily="49" charset="-122"/>
                <a:cs typeface="Times New Roman" panose="02020603050405020304" pitchFamily="18" charset="0"/>
              </a:rPr>
              <a:t>等，</a:t>
            </a:r>
            <a:r>
              <a:rPr lang="zh-CN" altLang="en-US" sz="2800" kern="100" dirty="0">
                <a:effectLst/>
                <a:latin typeface="楷体" panose="02010609060101010101" pitchFamily="49" charset="-122"/>
                <a:ea typeface="楷体" panose="02010609060101010101" pitchFamily="49" charset="-122"/>
                <a:cs typeface="Times New Roman" panose="02020603050405020304" pitchFamily="18" charset="0"/>
              </a:rPr>
              <a:t>承担</a:t>
            </a:r>
            <a:r>
              <a:rPr lang="zh-CN" altLang="zh-CN" sz="2800" kern="100" dirty="0">
                <a:effectLst/>
                <a:latin typeface="楷体" panose="02010609060101010101" pitchFamily="49" charset="-122"/>
                <a:ea typeface="楷体" panose="02010609060101010101" pitchFamily="49" charset="-122"/>
                <a:cs typeface="Times New Roman" panose="02020603050405020304" pitchFamily="18" charset="0"/>
              </a:rPr>
              <a:t>系统维护的系统管理员也是一个必要的角色。</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、个人职责：主要负责对邮件管理，消息管理以及报表管理三个模块的测试工作。从需求评审到测试流程结束总共用时一周，个人工作进度正常，</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项目小组工作目标如期达成。</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10636954" cy="642919"/>
          </a:xfrm>
        </p:spPr>
        <p:txBody>
          <a:bodyPr/>
          <a:lstStyle/>
          <a:p>
            <a:r>
              <a:rPr lang="zh-CN" altLang="en-US" b="1" dirty="0">
                <a:latin typeface="楷体" panose="02010609060101010101" pitchFamily="49" charset="-122"/>
                <a:ea typeface="楷体" panose="02010609060101010101" pitchFamily="49" charset="-122"/>
              </a:rPr>
              <a:t>科睿教务管理系统项目测试总结</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测试工具</a:t>
            </a:r>
          </a:p>
        </p:txBody>
      </p:sp>
      <p:sp>
        <p:nvSpPr>
          <p:cNvPr id="7" name="TextBox 6"/>
          <p:cNvSpPr txBox="1"/>
          <p:nvPr/>
        </p:nvSpPr>
        <p:spPr>
          <a:xfrm>
            <a:off x="139566" y="1052736"/>
            <a:ext cx="11717074" cy="6554470"/>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测试环境工具</a:t>
            </a:r>
            <a:r>
              <a:rPr lang="zh-CN" altLang="en-US" sz="2800" dirty="0">
                <a:latin typeface="楷体" panose="02010609060101010101" pitchFamily="49" charset="-122"/>
                <a:ea typeface="楷体" panose="02010609060101010101" pitchFamily="49" charset="-122"/>
                <a:sym typeface="Wingdings" panose="05000000000000000000" pitchFamily="2" charset="2"/>
              </a:rPr>
              <a:t>：</a:t>
            </a:r>
            <a:endParaRPr lang="en-US" altLang="zh-CN" sz="2800" i="1" dirty="0">
              <a:solidFill>
                <a:srgbClr val="FF0000"/>
              </a:solidFill>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  1</a:t>
            </a:r>
            <a:r>
              <a:rPr lang="zh-CN" altLang="en-US" sz="2800" dirty="0">
                <a:latin typeface="楷体" panose="02010609060101010101" pitchFamily="49" charset="-122"/>
                <a:ea typeface="楷体" panose="02010609060101010101" pitchFamily="49" charset="-122"/>
              </a:rPr>
              <a:t>、基础硬件环境：</a:t>
            </a:r>
            <a:r>
              <a:rPr lang="zh-CN" altLang="zh-CN" sz="2800" dirty="0">
                <a:effectLst/>
                <a:latin typeface="楷体" panose="02010609060101010101" pitchFamily="49" charset="-122"/>
                <a:ea typeface="楷体" panose="02010609060101010101" pitchFamily="49" charset="-122"/>
                <a:cs typeface="Times New Roman" panose="02020603050405020304" pitchFamily="18" charset="0"/>
              </a:rPr>
              <a:t>英特尔</a:t>
            </a:r>
            <a:r>
              <a:rPr lang="en-US" altLang="zh-CN" sz="2800" dirty="0">
                <a:effectLst/>
                <a:latin typeface="楷体" panose="02010609060101010101" pitchFamily="49" charset="-122"/>
                <a:ea typeface="楷体" panose="02010609060101010101" pitchFamily="49" charset="-122"/>
                <a:cs typeface="Times New Roman" panose="02020603050405020304" pitchFamily="18" charset="0"/>
              </a:rPr>
              <a:t> Core</a:t>
            </a:r>
            <a:r>
              <a:rPr lang="en-US" altLang="zh-CN" sz="2800" b="1" dirty="0">
                <a:effectLst/>
                <a:latin typeface="楷体" panose="02010609060101010101" pitchFamily="49" charset="-122"/>
                <a:ea typeface="楷体" panose="02010609060101010101" pitchFamily="49" charset="-122"/>
                <a:cs typeface="Times New Roman" panose="02020603050405020304" pitchFamily="18" charset="0"/>
              </a:rPr>
              <a:t> i5</a:t>
            </a:r>
            <a:r>
              <a:rPr lang="en-US" altLang="zh-CN" sz="2800" dirty="0">
                <a:effectLst/>
                <a:latin typeface="楷体" panose="02010609060101010101" pitchFamily="49" charset="-122"/>
                <a:ea typeface="楷体" panose="02010609060101010101" pitchFamily="49" charset="-122"/>
                <a:cs typeface="Times New Roman" panose="02020603050405020304" pitchFamily="18" charset="0"/>
              </a:rPr>
              <a:t> @ 3.60GHz 4</a:t>
            </a:r>
            <a:r>
              <a:rPr lang="zh-CN" altLang="zh-CN" sz="2800" dirty="0">
                <a:effectLst/>
                <a:latin typeface="楷体" panose="02010609060101010101" pitchFamily="49" charset="-122"/>
                <a:ea typeface="楷体" panose="02010609060101010101" pitchFamily="49" charset="-122"/>
                <a:cs typeface="Times New Roman" panose="02020603050405020304" pitchFamily="18" charset="0"/>
              </a:rPr>
              <a:t>核</a:t>
            </a:r>
            <a:r>
              <a:rPr lang="zh-CN" altLang="en-US" sz="28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zh-CN" sz="2800" dirty="0">
                <a:effectLst/>
                <a:latin typeface="楷体" panose="02010609060101010101" pitchFamily="49" charset="-122"/>
                <a:ea typeface="楷体" panose="02010609060101010101" pitchFamily="49" charset="-122"/>
                <a:cs typeface="Times New Roman" panose="02020603050405020304" pitchFamily="18" charset="0"/>
              </a:rPr>
              <a:t>内存</a:t>
            </a:r>
            <a:r>
              <a:rPr lang="en-US" altLang="zh-CN" sz="2800" dirty="0">
                <a:effectLst/>
                <a:latin typeface="楷体" panose="02010609060101010101" pitchFamily="49" charset="-122"/>
                <a:ea typeface="楷体" panose="02010609060101010101" pitchFamily="49" charset="-122"/>
                <a:cs typeface="Times New Roman" panose="02020603050405020304" pitchFamily="18" charset="0"/>
              </a:rPr>
              <a:t>8G</a:t>
            </a:r>
            <a:r>
              <a:rPr lang="zh-CN" altLang="en-US" sz="2800" dirty="0">
                <a:effectLst/>
                <a:latin typeface="楷体" panose="02010609060101010101" pitchFamily="49" charset="-122"/>
                <a:ea typeface="楷体" panose="02010609060101010101" pitchFamily="49" charset="-122"/>
                <a:cs typeface="Times New Roman" panose="02020603050405020304" pitchFamily="18" charset="0"/>
              </a:rPr>
              <a:t>，磁盘容量</a:t>
            </a:r>
            <a:r>
              <a:rPr lang="en-US" altLang="zh-CN" sz="2800" dirty="0">
                <a:effectLst/>
                <a:latin typeface="楷体" panose="02010609060101010101" pitchFamily="49" charset="-122"/>
                <a:ea typeface="楷体" panose="02010609060101010101" pitchFamily="49" charset="-122"/>
                <a:cs typeface="Times New Roman" panose="02020603050405020304" pitchFamily="18" charset="0"/>
              </a:rPr>
              <a:t>20G</a:t>
            </a:r>
            <a:r>
              <a:rPr lang="zh-CN" altLang="en-US" sz="2800" dirty="0">
                <a:effectLst/>
                <a:latin typeface="楷体" panose="02010609060101010101" pitchFamily="49" charset="-122"/>
                <a:ea typeface="楷体" panose="02010609060101010101" pitchFamily="49" charset="-122"/>
                <a:cs typeface="Times New Roman" panose="02020603050405020304" pitchFamily="18" charset="0"/>
              </a:rPr>
              <a:t>，操作系统</a:t>
            </a:r>
            <a:r>
              <a:rPr lang="en-US" altLang="zh-CN" sz="2800" dirty="0">
                <a:effectLst/>
                <a:latin typeface="楷体" panose="02010609060101010101" pitchFamily="49" charset="-122"/>
                <a:ea typeface="楷体" panose="02010609060101010101" pitchFamily="49" charset="-122"/>
                <a:cs typeface="Times New Roman" panose="02020603050405020304" pitchFamily="18" charset="0"/>
              </a:rPr>
              <a:t>CentOS7,JDK1.8,</a:t>
            </a:r>
            <a:r>
              <a:rPr lang="zh-CN" altLang="en-US" sz="2800" dirty="0">
                <a:effectLst/>
                <a:latin typeface="楷体" panose="02010609060101010101" pitchFamily="49" charset="-122"/>
                <a:ea typeface="楷体" panose="02010609060101010101" pitchFamily="49" charset="-122"/>
                <a:cs typeface="Times New Roman" panose="02020603050405020304" pitchFamily="18" charset="0"/>
              </a:rPr>
              <a:t>浏览器使用搜狗</a:t>
            </a:r>
            <a:endParaRPr lang="en-US" altLang="zh-CN" sz="2800" dirty="0">
              <a:effectLst/>
              <a:latin typeface="楷体" panose="02010609060101010101" pitchFamily="49" charset="-122"/>
              <a:ea typeface="楷体" panose="02010609060101010101" pitchFamily="49" charset="-122"/>
              <a:cs typeface="Times New Roman" panose="02020603050405020304" pitchFamily="18" charset="0"/>
            </a:endParaRPr>
          </a:p>
          <a:p>
            <a:r>
              <a:rPr lang="en-US" altLang="zh-CN" sz="2800" dirty="0">
                <a:latin typeface="楷体" panose="02010609060101010101" pitchFamily="49" charset="-122"/>
                <a:ea typeface="楷体" panose="02010609060101010101" pitchFamily="49" charset="-122"/>
                <a:cs typeface="Times New Roman" panose="02020603050405020304" pitchFamily="18" charset="0"/>
              </a:rPr>
              <a:t>  2</a:t>
            </a:r>
            <a:r>
              <a:rPr lang="zh-CN" altLang="en-US" sz="2800" dirty="0">
                <a:latin typeface="楷体" panose="02010609060101010101" pitchFamily="49" charset="-122"/>
                <a:ea typeface="楷体" panose="02010609060101010101" pitchFamily="49" charset="-122"/>
                <a:cs typeface="Times New Roman" panose="02020603050405020304" pitchFamily="18" charset="0"/>
              </a:rPr>
              <a:t>、数据库</a:t>
            </a:r>
            <a:r>
              <a:rPr lang="en-US" altLang="zh-CN" sz="2800" dirty="0">
                <a:latin typeface="楷体" panose="02010609060101010101" pitchFamily="49" charset="-122"/>
                <a:ea typeface="楷体" panose="02010609060101010101" pitchFamily="49" charset="-122"/>
                <a:cs typeface="Times New Roman" panose="02020603050405020304" pitchFamily="18" charset="0"/>
              </a:rPr>
              <a:t>MySQL5.6</a:t>
            </a:r>
            <a:r>
              <a:rPr lang="zh-CN" altLang="en-US" sz="2800" dirty="0">
                <a:latin typeface="楷体" panose="02010609060101010101" pitchFamily="49" charset="-122"/>
                <a:ea typeface="楷体" panose="02010609060101010101" pitchFamily="49" charset="-122"/>
                <a:cs typeface="Times New Roman" panose="02020603050405020304" pitchFamily="18" charset="0"/>
              </a:rPr>
              <a:t>：作数据交互，共享数据，基础</a:t>
            </a:r>
            <a:r>
              <a:rPr lang="en-US" altLang="zh-CN" sz="2800" dirty="0">
                <a:latin typeface="楷体" panose="02010609060101010101" pitchFamily="49" charset="-122"/>
                <a:ea typeface="楷体" panose="02010609060101010101" pitchFamily="49" charset="-122"/>
                <a:cs typeface="Times New Roman" panose="02020603050405020304" pitchFamily="18" charset="0"/>
              </a:rPr>
              <a:t>CRUD</a:t>
            </a:r>
          </a:p>
          <a:p>
            <a:r>
              <a:rPr lang="en-US" altLang="zh-CN" sz="2800" dirty="0">
                <a:latin typeface="楷体" panose="02010609060101010101" pitchFamily="49" charset="-122"/>
                <a:ea typeface="楷体" panose="02010609060101010101" pitchFamily="49" charset="-122"/>
                <a:cs typeface="Times New Roman" panose="02020603050405020304" pitchFamily="18" charset="0"/>
              </a:rPr>
              <a:t>  3</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r>
              <a:rPr lang="en-US" altLang="zh-CN" sz="2800" dirty="0">
                <a:latin typeface="楷体" panose="02010609060101010101" pitchFamily="49" charset="-122"/>
                <a:ea typeface="楷体" panose="02010609060101010101" pitchFamily="49" charset="-122"/>
                <a:cs typeface="Times New Roman" panose="02020603050405020304" pitchFamily="18" charset="0"/>
              </a:rPr>
              <a:t>Web</a:t>
            </a:r>
            <a:r>
              <a:rPr lang="zh-CN" altLang="en-US" sz="2800" dirty="0">
                <a:latin typeface="楷体" panose="02010609060101010101" pitchFamily="49" charset="-122"/>
                <a:ea typeface="楷体" panose="02010609060101010101" pitchFamily="49" charset="-122"/>
                <a:cs typeface="Times New Roman" panose="02020603050405020304" pitchFamily="18" charset="0"/>
              </a:rPr>
              <a:t>服务器</a:t>
            </a:r>
            <a:r>
              <a:rPr lang="en-US" altLang="zh-CN" sz="2800" dirty="0">
                <a:latin typeface="楷体" panose="02010609060101010101" pitchFamily="49" charset="-122"/>
                <a:ea typeface="楷体" panose="02010609060101010101" pitchFamily="49" charset="-122"/>
                <a:cs typeface="Times New Roman" panose="02020603050405020304" pitchFamily="18" charset="0"/>
              </a:rPr>
              <a:t>Tomcat8</a:t>
            </a:r>
            <a:r>
              <a:rPr lang="zh-CN" altLang="en-US" sz="2800" dirty="0">
                <a:latin typeface="楷体" panose="02010609060101010101" pitchFamily="49" charset="-122"/>
                <a:ea typeface="楷体" panose="02010609060101010101" pitchFamily="49" charset="-122"/>
                <a:cs typeface="Times New Roman" panose="02020603050405020304" pitchFamily="18" charset="0"/>
              </a:rPr>
              <a:t>：负责处理用户请求，把请求传给</a:t>
            </a:r>
            <a:r>
              <a:rPr lang="en-US" altLang="zh-CN" sz="2800" dirty="0" err="1">
                <a:latin typeface="楷体" panose="02010609060101010101" pitchFamily="49" charset="-122"/>
                <a:ea typeface="楷体" panose="02010609060101010101" pitchFamily="49" charset="-122"/>
                <a:cs typeface="Times New Roman" panose="02020603050405020304" pitchFamily="18" charset="0"/>
              </a:rPr>
              <a:t>serclet</a:t>
            </a:r>
            <a:r>
              <a:rPr lang="zh-CN" altLang="en-US" sz="2800" dirty="0">
                <a:latin typeface="楷体" panose="02010609060101010101" pitchFamily="49" charset="-122"/>
                <a:ea typeface="楷体" panose="02010609060101010101" pitchFamily="49" charset="-122"/>
                <a:cs typeface="Times New Roman" panose="02020603050405020304" pitchFamily="18" charset="0"/>
              </a:rPr>
              <a:t>，并将响应结果返回到客户端</a:t>
            </a:r>
            <a:endParaRPr lang="en-US" altLang="zh-CN" sz="2800" dirty="0">
              <a:latin typeface="楷体" panose="02010609060101010101" pitchFamily="49" charset="-122"/>
              <a:ea typeface="楷体" panose="02010609060101010101" pitchFamily="49" charset="-122"/>
              <a:cs typeface="Times New Roman" panose="02020603050405020304" pitchFamily="18" charset="0"/>
            </a:endParaRPr>
          </a:p>
          <a:p>
            <a:r>
              <a:rPr lang="en-US" altLang="zh-CN" sz="2800" dirty="0">
                <a:latin typeface="楷体" panose="02010609060101010101" pitchFamily="49" charset="-122"/>
                <a:ea typeface="楷体" panose="02010609060101010101" pitchFamily="49" charset="-122"/>
                <a:cs typeface="Times New Roman" panose="02020603050405020304" pitchFamily="18" charset="0"/>
              </a:rPr>
              <a:t>  4</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r>
              <a:rPr lang="en-US" altLang="zh-CN" sz="2800" dirty="0">
                <a:latin typeface="楷体" panose="02010609060101010101" pitchFamily="49" charset="-122"/>
                <a:ea typeface="楷体" panose="02010609060101010101" pitchFamily="49" charset="-122"/>
                <a:cs typeface="Times New Roman" panose="02020603050405020304" pitchFamily="18" charset="0"/>
              </a:rPr>
              <a:t>Navicat12:</a:t>
            </a:r>
            <a:r>
              <a:rPr lang="zh-CN" altLang="en-US" sz="2800" dirty="0">
                <a:latin typeface="楷体" panose="02010609060101010101" pitchFamily="49" charset="-122"/>
                <a:ea typeface="楷体" panose="02010609060101010101" pitchFamily="49" charset="-122"/>
                <a:cs typeface="Times New Roman" panose="02020603050405020304" pitchFamily="18" charset="0"/>
              </a:rPr>
              <a:t>数据库可视化工具，更利于对数据进行操作以及观察</a:t>
            </a:r>
            <a:endParaRPr lang="en-US" altLang="zh-CN" sz="2800" dirty="0">
              <a:latin typeface="楷体" panose="02010609060101010101" pitchFamily="49" charset="-122"/>
              <a:ea typeface="楷体" panose="02010609060101010101" pitchFamily="49" charset="-122"/>
              <a:cs typeface="Times New Roman" panose="02020603050405020304" pitchFamily="18" charset="0"/>
            </a:endParaRPr>
          </a:p>
          <a:p>
            <a:r>
              <a:rPr lang="en-US" altLang="zh-CN" sz="2800" dirty="0">
                <a:latin typeface="楷体" panose="02010609060101010101" pitchFamily="49" charset="-122"/>
                <a:ea typeface="楷体" panose="02010609060101010101" pitchFamily="49" charset="-122"/>
                <a:cs typeface="Times New Roman" panose="02020603050405020304" pitchFamily="18" charset="0"/>
              </a:rPr>
              <a:t>  5</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r>
              <a:rPr lang="en-US" altLang="zh-CN" sz="2800" dirty="0" err="1">
                <a:latin typeface="楷体" panose="02010609060101010101" pitchFamily="49" charset="-122"/>
                <a:ea typeface="楷体" panose="02010609060101010101" pitchFamily="49" charset="-122"/>
                <a:cs typeface="Times New Roman" panose="02020603050405020304" pitchFamily="18" charset="0"/>
              </a:rPr>
              <a:t>Xshell</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r>
              <a:rPr lang="en-US" altLang="zh-CN" sz="2800" dirty="0" err="1">
                <a:latin typeface="楷体" panose="02010609060101010101" pitchFamily="49" charset="-122"/>
                <a:ea typeface="楷体" panose="02010609060101010101" pitchFamily="49" charset="-122"/>
                <a:cs typeface="Times New Roman" panose="02020603050405020304" pitchFamily="18" charset="0"/>
              </a:rPr>
              <a:t>linux</a:t>
            </a:r>
            <a:r>
              <a:rPr lang="zh-CN" altLang="en-US" sz="2800" dirty="0">
                <a:latin typeface="楷体" panose="02010609060101010101" pitchFamily="49" charset="-122"/>
                <a:ea typeface="楷体" panose="02010609060101010101" pitchFamily="49" charset="-122"/>
                <a:cs typeface="Times New Roman" panose="02020603050405020304" pitchFamily="18" charset="0"/>
              </a:rPr>
              <a:t>远程连接工具</a:t>
            </a:r>
            <a:endParaRPr lang="en-US" altLang="zh-CN" sz="2800" dirty="0">
              <a:latin typeface="楷体" panose="02010609060101010101" pitchFamily="49" charset="-122"/>
              <a:ea typeface="楷体" panose="02010609060101010101" pitchFamily="49" charset="-122"/>
              <a:cs typeface="Times New Roman" panose="02020603050405020304" pitchFamily="18" charset="0"/>
            </a:endParaRPr>
          </a:p>
          <a:p>
            <a:r>
              <a:rPr lang="en-US" altLang="zh-CN" sz="2800" dirty="0">
                <a:latin typeface="楷体" panose="02010609060101010101" pitchFamily="49" charset="-122"/>
                <a:ea typeface="楷体" panose="02010609060101010101" pitchFamily="49" charset="-122"/>
                <a:cs typeface="Times New Roman" panose="02020603050405020304" pitchFamily="18" charset="0"/>
              </a:rPr>
              <a:t>  6</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r>
              <a:rPr lang="en-US" altLang="zh-CN" sz="2800" dirty="0" err="1">
                <a:latin typeface="楷体" panose="02010609060101010101" pitchFamily="49" charset="-122"/>
                <a:ea typeface="楷体" panose="02010609060101010101" pitchFamily="49" charset="-122"/>
                <a:cs typeface="Times New Roman" panose="02020603050405020304" pitchFamily="18" charset="0"/>
              </a:rPr>
              <a:t>Xftp</a:t>
            </a:r>
            <a:r>
              <a:rPr lang="en-US" altLang="zh-CN" sz="2800" dirty="0">
                <a:latin typeface="楷体" panose="02010609060101010101" pitchFamily="49" charset="-122"/>
                <a:ea typeface="楷体" panose="02010609060101010101" pitchFamily="49" charset="-122"/>
                <a:cs typeface="Times New Roman" panose="02020603050405020304" pitchFamily="18" charset="0"/>
              </a:rPr>
              <a:t>:</a:t>
            </a:r>
            <a:r>
              <a:rPr lang="zh-CN" altLang="en-US" sz="2800" dirty="0">
                <a:latin typeface="楷体" panose="02010609060101010101" pitchFamily="49" charset="-122"/>
                <a:ea typeface="楷体" panose="02010609060101010101" pitchFamily="49" charset="-122"/>
                <a:cs typeface="Times New Roman" panose="02020603050405020304" pitchFamily="18" charset="0"/>
              </a:rPr>
              <a:t>功能强大的文件传输工具，用来拷贝文件</a:t>
            </a:r>
            <a:endParaRPr lang="en-US" altLang="zh-CN" sz="2800" dirty="0">
              <a:latin typeface="楷体" panose="02010609060101010101" pitchFamily="49" charset="-122"/>
              <a:ea typeface="楷体" panose="02010609060101010101" pitchFamily="49" charset="-122"/>
              <a:cs typeface="Times New Roman" panose="02020603050405020304" pitchFamily="18" charset="0"/>
            </a:endParaRPr>
          </a:p>
          <a:p>
            <a:r>
              <a:rPr lang="en-US" altLang="zh-CN" sz="2800" dirty="0">
                <a:latin typeface="楷体" panose="02010609060101010101" pitchFamily="49" charset="-122"/>
                <a:ea typeface="楷体" panose="02010609060101010101" pitchFamily="49" charset="-122"/>
                <a:cs typeface="Times New Roman" panose="02020603050405020304" pitchFamily="18" charset="0"/>
              </a:rPr>
              <a:t>  7</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r>
              <a:rPr lang="en-US" altLang="zh-CN" sz="2800" dirty="0" err="1">
                <a:latin typeface="楷体" panose="02010609060101010101" pitchFamily="49" charset="-122"/>
                <a:ea typeface="楷体" panose="02010609060101010101" pitchFamily="49" charset="-122"/>
                <a:cs typeface="Times New Roman" panose="02020603050405020304" pitchFamily="18" charset="0"/>
              </a:rPr>
              <a:t>Vmware</a:t>
            </a:r>
            <a:r>
              <a:rPr lang="en-US" altLang="zh-CN" sz="2800" dirty="0">
                <a:latin typeface="楷体" panose="02010609060101010101" pitchFamily="49" charset="-122"/>
                <a:ea typeface="楷体" panose="02010609060101010101" pitchFamily="49" charset="-122"/>
                <a:cs typeface="Times New Roman" panose="02020603050405020304" pitchFamily="18" charset="0"/>
              </a:rPr>
              <a:t>:</a:t>
            </a:r>
            <a:r>
              <a:rPr lang="zh-CN" altLang="en-US" sz="2800" dirty="0">
                <a:latin typeface="楷体" panose="02010609060101010101" pitchFamily="49" charset="-122"/>
                <a:ea typeface="楷体" panose="02010609060101010101" pitchFamily="49" charset="-122"/>
                <a:cs typeface="Times New Roman" panose="02020603050405020304" pitchFamily="18" charset="0"/>
              </a:rPr>
              <a:t>虚拟</a:t>
            </a:r>
            <a:r>
              <a:rPr lang="en-US" altLang="zh-CN" sz="2800" dirty="0">
                <a:latin typeface="楷体" panose="02010609060101010101" pitchFamily="49" charset="-122"/>
                <a:ea typeface="楷体" panose="02010609060101010101" pitchFamily="49" charset="-122"/>
                <a:cs typeface="Times New Roman" panose="02020603050405020304" pitchFamily="18" charset="0"/>
              </a:rPr>
              <a:t>PC</a:t>
            </a:r>
            <a:r>
              <a:rPr lang="zh-CN" altLang="en-US" sz="2800" dirty="0">
                <a:latin typeface="楷体" panose="02010609060101010101" pitchFamily="49" charset="-122"/>
                <a:ea typeface="楷体" panose="02010609060101010101" pitchFamily="49" charset="-122"/>
                <a:cs typeface="Times New Roman" panose="02020603050405020304" pitchFamily="18" charset="0"/>
              </a:rPr>
              <a:t>软件，可以运行多台虚拟机服务器</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10564946" cy="642919"/>
          </a:xfrm>
        </p:spPr>
        <p:txBody>
          <a:bodyPr/>
          <a:lstStyle/>
          <a:p>
            <a:r>
              <a:rPr lang="zh-CN" altLang="en-US" b="1" dirty="0">
                <a:latin typeface="楷体" panose="02010609060101010101" pitchFamily="49" charset="-122"/>
                <a:ea typeface="楷体" panose="02010609060101010101" pitchFamily="49" charset="-122"/>
              </a:rPr>
              <a:t>科睿教务管理系统项目测试总结</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测试环境</a:t>
            </a:r>
          </a:p>
        </p:txBody>
      </p:sp>
      <p:sp>
        <p:nvSpPr>
          <p:cNvPr id="7" name="TextBox 6"/>
          <p:cNvSpPr txBox="1"/>
          <p:nvPr/>
        </p:nvSpPr>
        <p:spPr>
          <a:xfrm>
            <a:off x="139566" y="1052736"/>
            <a:ext cx="11717074" cy="7417415"/>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测试环境部署与维护</a:t>
            </a:r>
            <a:r>
              <a:rPr lang="zh-CN" altLang="en-US" sz="2800" dirty="0">
                <a:latin typeface="楷体" panose="02010609060101010101" pitchFamily="49" charset="-122"/>
                <a:ea typeface="楷体" panose="02010609060101010101" pitchFamily="49" charset="-122"/>
                <a:sym typeface="Wingdings" panose="05000000000000000000" pitchFamily="2" charset="2"/>
              </a:rPr>
              <a:t>：</a:t>
            </a:r>
            <a:endParaRPr lang="en-US" altLang="zh-CN" sz="2800" i="1" dirty="0">
              <a:solidFill>
                <a:srgbClr val="FF0000"/>
              </a:solidFill>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、环境部署</a:t>
            </a:r>
          </a:p>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、首先需要一个</a:t>
            </a:r>
            <a:r>
              <a:rPr lang="en-US" altLang="zh-CN" sz="2800" dirty="0">
                <a:latin typeface="楷体" panose="02010609060101010101" pitchFamily="49" charset="-122"/>
                <a:ea typeface="楷体" panose="02010609060101010101" pitchFamily="49" charset="-122"/>
              </a:rPr>
              <a:t>Linux</a:t>
            </a:r>
            <a:r>
              <a:rPr lang="zh-CN" altLang="en-US" sz="2800" dirty="0">
                <a:latin typeface="楷体" panose="02010609060101010101" pitchFamily="49" charset="-122"/>
                <a:ea typeface="楷体" panose="02010609060101010101" pitchFamily="49" charset="-122"/>
              </a:rPr>
              <a:t>操作系统，并用</a:t>
            </a:r>
            <a:r>
              <a:rPr lang="en-US" altLang="zh-CN" sz="2800" dirty="0" err="1">
                <a:latin typeface="楷体" panose="02010609060101010101" pitchFamily="49" charset="-122"/>
                <a:ea typeface="楷体" panose="02010609060101010101" pitchFamily="49" charset="-122"/>
              </a:rPr>
              <a:t>Xshell</a:t>
            </a:r>
            <a:r>
              <a:rPr lang="zh-CN" altLang="en-US" sz="2800" dirty="0">
                <a:latin typeface="楷体" panose="02010609060101010101" pitchFamily="49" charset="-122"/>
                <a:ea typeface="楷体" panose="02010609060101010101" pitchFamily="49" charset="-122"/>
              </a:rPr>
              <a:t>连接上，在</a:t>
            </a:r>
            <a:r>
              <a:rPr lang="en-US" altLang="zh-CN" sz="2800" dirty="0" err="1">
                <a:latin typeface="楷体" panose="02010609060101010101" pitchFamily="49" charset="-122"/>
                <a:ea typeface="楷体" panose="02010609060101010101" pitchFamily="49" charset="-122"/>
              </a:rPr>
              <a:t>Xshell</a:t>
            </a:r>
            <a:r>
              <a:rPr lang="zh-CN" altLang="en-US" sz="2800" dirty="0">
                <a:latin typeface="楷体" panose="02010609060101010101" pitchFamily="49" charset="-122"/>
                <a:ea typeface="楷体" panose="02010609060101010101" pitchFamily="49" charset="-122"/>
              </a:rPr>
              <a:t>上进行后续工作。安装</a:t>
            </a:r>
            <a:r>
              <a:rPr lang="en-US" altLang="zh-CN" sz="2800" dirty="0">
                <a:latin typeface="楷体" panose="02010609060101010101" pitchFamily="49" charset="-122"/>
                <a:ea typeface="楷体" panose="02010609060101010101" pitchFamily="49" charset="-122"/>
              </a:rPr>
              <a:t>JDK</a:t>
            </a:r>
            <a:r>
              <a:rPr lang="zh-CN" altLang="en-US" sz="2800" dirty="0">
                <a:latin typeface="楷体" panose="02010609060101010101" pitchFamily="49" charset="-122"/>
                <a:ea typeface="楷体" panose="02010609060101010101" pitchFamily="49" charset="-122"/>
              </a:rPr>
              <a:t>，安装</a:t>
            </a:r>
            <a:r>
              <a:rPr lang="en-US" altLang="zh-CN" sz="2800" dirty="0">
                <a:latin typeface="楷体" panose="02010609060101010101" pitchFamily="49" charset="-122"/>
                <a:ea typeface="楷体" panose="02010609060101010101" pitchFamily="49" charset="-122"/>
              </a:rPr>
              <a:t>Tomcat</a:t>
            </a:r>
            <a:r>
              <a:rPr lang="zh-CN" altLang="en-US" sz="2800" dirty="0">
                <a:latin typeface="楷体" panose="02010609060101010101" pitchFamily="49" charset="-122"/>
                <a:ea typeface="楷体" panose="02010609060101010101" pitchFamily="49" charset="-122"/>
              </a:rPr>
              <a:t>，安装数据库</a:t>
            </a:r>
            <a:r>
              <a:rPr lang="en-US" altLang="zh-CN" sz="2800" dirty="0">
                <a:latin typeface="楷体" panose="02010609060101010101" pitchFamily="49" charset="-122"/>
                <a:ea typeface="楷体" panose="02010609060101010101" pitchFamily="49" charset="-122"/>
              </a:rPr>
              <a:t>MySQL</a:t>
            </a:r>
            <a:r>
              <a:rPr lang="zh-CN" altLang="en-US" sz="2800" dirty="0">
                <a:latin typeface="楷体" panose="02010609060101010101" pitchFamily="49" charset="-122"/>
                <a:ea typeface="楷体" panose="02010609060101010101" pitchFamily="49" charset="-122"/>
              </a:rPr>
              <a:t>，远程连接后需要创建一个数据库名为</a:t>
            </a:r>
            <a:r>
              <a:rPr lang="en-US" altLang="zh-CN" sz="2800" dirty="0" err="1">
                <a:latin typeface="楷体" panose="02010609060101010101" pitchFamily="49" charset="-122"/>
                <a:ea typeface="楷体" panose="02010609060101010101" pitchFamily="49" charset="-122"/>
              </a:rPr>
              <a:t>korei</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通过在命令行导入项目的</a:t>
            </a:r>
            <a:r>
              <a:rPr lang="en-US" altLang="zh-CN" sz="2800" dirty="0" err="1">
                <a:latin typeface="楷体" panose="02010609060101010101" pitchFamily="49" charset="-122"/>
                <a:ea typeface="楷体" panose="02010609060101010101" pitchFamily="49" charset="-122"/>
              </a:rPr>
              <a:t>sql</a:t>
            </a:r>
            <a:r>
              <a:rPr lang="zh-CN" altLang="en-US" sz="2800" dirty="0">
                <a:latin typeface="楷体" panose="02010609060101010101" pitchFamily="49" charset="-122"/>
                <a:ea typeface="楷体" panose="02010609060101010101" pitchFamily="49" charset="-122"/>
              </a:rPr>
              <a:t>文件，同时将项目文件上传到</a:t>
            </a:r>
            <a:r>
              <a:rPr lang="en-US" altLang="zh-CN" sz="2800" dirty="0" err="1">
                <a:latin typeface="楷体" panose="02010609060101010101" pitchFamily="49" charset="-122"/>
                <a:ea typeface="楷体" panose="02010609060101010101" pitchFamily="49" charset="-122"/>
              </a:rPr>
              <a:t>linux</a:t>
            </a:r>
            <a:r>
              <a:rPr lang="zh-CN" altLang="en-US" sz="2800" dirty="0">
                <a:latin typeface="楷体" panose="02010609060101010101" pitchFamily="49" charset="-122"/>
                <a:ea typeface="楷体" panose="02010609060101010101" pitchFamily="49" charset="-122"/>
              </a:rPr>
              <a:t>上并解压后放在</a:t>
            </a:r>
            <a:r>
              <a:rPr lang="en-US" altLang="zh-CN" sz="2800" dirty="0">
                <a:latin typeface="楷体" panose="02010609060101010101" pitchFamily="49" charset="-122"/>
                <a:ea typeface="楷体" panose="02010609060101010101" pitchFamily="49" charset="-122"/>
              </a:rPr>
              <a:t>Tomcat</a:t>
            </a:r>
            <a:r>
              <a:rPr lang="zh-CN" altLang="en-US" sz="2800" dirty="0">
                <a:latin typeface="楷体" panose="02010609060101010101" pitchFamily="49" charset="-122"/>
                <a:ea typeface="楷体" panose="02010609060101010101" pitchFamily="49" charset="-122"/>
              </a:rPr>
              <a:t>的</a:t>
            </a:r>
            <a:r>
              <a:rPr lang="en-US" altLang="zh-CN" sz="2800" dirty="0">
                <a:latin typeface="楷体" panose="02010609060101010101" pitchFamily="49" charset="-122"/>
                <a:ea typeface="楷体" panose="02010609060101010101" pitchFamily="49" charset="-122"/>
              </a:rPr>
              <a:t>Webapps</a:t>
            </a:r>
            <a:r>
              <a:rPr lang="zh-CN" altLang="en-US" sz="2800" dirty="0">
                <a:latin typeface="楷体" panose="02010609060101010101" pitchFamily="49" charset="-122"/>
                <a:ea typeface="楷体" panose="02010609060101010101" pitchFamily="49" charset="-122"/>
              </a:rPr>
              <a:t>目录下，修改</a:t>
            </a:r>
            <a:r>
              <a:rPr lang="en-US" altLang="zh-CN" sz="2800" dirty="0">
                <a:latin typeface="楷体" panose="02010609060101010101" pitchFamily="49" charset="-122"/>
                <a:ea typeface="楷体" panose="02010609060101010101" pitchFamily="49" charset="-122"/>
              </a:rPr>
              <a:t>Tomcat</a:t>
            </a:r>
            <a:r>
              <a:rPr lang="zh-CN" altLang="en-US" sz="2800" dirty="0">
                <a:latin typeface="楷体" panose="02010609060101010101" pitchFamily="49" charset="-122"/>
                <a:ea typeface="楷体" panose="02010609060101010101" pitchFamily="49" charset="-122"/>
              </a:rPr>
              <a:t>的配置文件，设置编码格式，修改项目中有关数据库配置文件，修改数据库用户名，密码和</a:t>
            </a:r>
            <a:r>
              <a:rPr lang="en-US" altLang="zh-CN" sz="2800" dirty="0" err="1">
                <a:latin typeface="楷体" panose="02010609060101010101" pitchFamily="49" charset="-122"/>
                <a:ea typeface="楷体" panose="02010609060101010101" pitchFamily="49" charset="-122"/>
              </a:rPr>
              <a:t>ip</a:t>
            </a:r>
            <a:r>
              <a:rPr lang="zh-CN" altLang="en-US" sz="2800" dirty="0">
                <a:latin typeface="楷体" panose="02010609060101010101" pitchFamily="49" charset="-122"/>
                <a:ea typeface="楷体" panose="02010609060101010101" pitchFamily="49" charset="-122"/>
              </a:rPr>
              <a:t>地址，关闭防火墙，启动</a:t>
            </a:r>
            <a:r>
              <a:rPr lang="en-US" altLang="zh-CN" sz="2800" dirty="0">
                <a:latin typeface="楷体" panose="02010609060101010101" pitchFamily="49" charset="-122"/>
                <a:ea typeface="楷体" panose="02010609060101010101" pitchFamily="49" charset="-122"/>
              </a:rPr>
              <a:t>Tomcat</a:t>
            </a:r>
            <a:r>
              <a:rPr lang="zh-CN" altLang="en-US" sz="2800" dirty="0">
                <a:latin typeface="楷体" panose="02010609060101010101" pitchFamily="49" charset="-122"/>
                <a:ea typeface="楷体" panose="02010609060101010101" pitchFamily="49" charset="-122"/>
              </a:rPr>
              <a:t>，查看日志是否出现报错，无错误信息提示后，在浏览器输入项目访问路径查看项目是否正常部署起来，并验证用超级管理员账号密码进行登入，查看是否能正常进入管理界面，若成功则表示项目环境部署成功，可以进行测试执行的相关工作。</a:t>
            </a: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10564946" cy="642919"/>
          </a:xfrm>
        </p:spPr>
        <p:txBody>
          <a:bodyPr/>
          <a:lstStyle/>
          <a:p>
            <a:r>
              <a:rPr lang="zh-CN" altLang="en-US" b="1" dirty="0">
                <a:latin typeface="楷体" panose="02010609060101010101" pitchFamily="49" charset="-122"/>
                <a:ea typeface="楷体" panose="02010609060101010101" pitchFamily="49" charset="-122"/>
              </a:rPr>
              <a:t>科睿教务管理系统项目测试总结</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测试环境</a:t>
            </a:r>
          </a:p>
        </p:txBody>
      </p:sp>
      <p:sp>
        <p:nvSpPr>
          <p:cNvPr id="3" name="文本框 2">
            <a:extLst>
              <a:ext uri="{FF2B5EF4-FFF2-40B4-BE49-F238E27FC236}">
                <a16:creationId xmlns:a16="http://schemas.microsoft.com/office/drawing/2014/main" id="{DB9193C9-61F5-654F-2E13-D04505629486}"/>
              </a:ext>
            </a:extLst>
          </p:cNvPr>
          <p:cNvSpPr txBox="1"/>
          <p:nvPr/>
        </p:nvSpPr>
        <p:spPr>
          <a:xfrm>
            <a:off x="371364" y="1124744"/>
            <a:ext cx="11449272" cy="8556188"/>
          </a:xfrm>
          <a:prstGeom prst="rect">
            <a:avLst/>
          </a:prstGeom>
          <a:noFill/>
        </p:spPr>
        <p:txBody>
          <a:bodyPr wrap="square" rtlCol="0">
            <a:spAutoFit/>
          </a:bodyPr>
          <a:lstStyle/>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、测试环境维护</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对于测试环境的维护主要是看开发或者测试在搭建环境时的所进行的工作内容，一般情况下，在搭建环境前需要明白测试的目的，测试环境需要尽可能模拟真实环境，要确保是无毒的环境，需要营造独立的测试环境，要构建可复用的测试环境等，满足这些前提之下可以避免在后期对测试环境进行过度的修改工作</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、实际的项目中可以需要使用</a:t>
            </a:r>
            <a:r>
              <a:rPr lang="en-US" altLang="zh-CN" sz="2800" dirty="0">
                <a:latin typeface="楷体" panose="02010609060101010101" pitchFamily="49" charset="-122"/>
                <a:ea typeface="楷体" panose="02010609060101010101" pitchFamily="49" charset="-122"/>
              </a:rPr>
              <a:t>docker</a:t>
            </a:r>
            <a:r>
              <a:rPr lang="zh-CN" altLang="en-US" sz="2800" dirty="0">
                <a:latin typeface="楷体" panose="02010609060101010101" pitchFamily="49" charset="-122"/>
                <a:ea typeface="楷体" panose="02010609060101010101" pitchFamily="49" charset="-122"/>
              </a:rPr>
              <a:t>来搭建测试环境，相对于在虚拟机上会方便很多，搭建起一个测试环境的速度更快。容器镜像会包含代码以及代码运行所依赖的全部内容。</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3472264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10420930" cy="642919"/>
          </a:xfrm>
        </p:spPr>
        <p:txBody>
          <a:bodyPr/>
          <a:lstStyle/>
          <a:p>
            <a:r>
              <a:rPr lang="zh-CN" altLang="en-US" b="1" dirty="0">
                <a:latin typeface="楷体" panose="02010609060101010101" pitchFamily="49" charset="-122"/>
                <a:ea typeface="楷体" panose="02010609060101010101" pitchFamily="49" charset="-122"/>
              </a:rPr>
              <a:t>科睿教务管理系统项目测试总结</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用例设计</a:t>
            </a:r>
          </a:p>
        </p:txBody>
      </p:sp>
      <p:sp>
        <p:nvSpPr>
          <p:cNvPr id="7" name="TextBox 6"/>
          <p:cNvSpPr txBox="1"/>
          <p:nvPr/>
        </p:nvSpPr>
        <p:spPr>
          <a:xfrm>
            <a:off x="139566" y="1052736"/>
            <a:ext cx="11717074" cy="6124754"/>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测试需求分析与用例设计</a:t>
            </a:r>
            <a:r>
              <a:rPr lang="zh-CN" altLang="en-US" sz="2800" dirty="0">
                <a:latin typeface="楷体" panose="02010609060101010101" pitchFamily="49" charset="-122"/>
                <a:ea typeface="楷体" panose="02010609060101010101" pitchFamily="49" charset="-122"/>
                <a:sym typeface="Wingdings" panose="05000000000000000000" pitchFamily="2" charset="2"/>
              </a:rPr>
              <a:t>：</a:t>
            </a:r>
            <a:endParaRPr lang="en-US" altLang="zh-CN" sz="2800" i="1" dirty="0">
              <a:solidFill>
                <a:srgbClr val="FF0000"/>
              </a:solidFill>
              <a:latin typeface="楷体" panose="02010609060101010101" pitchFamily="49" charset="-122"/>
              <a:ea typeface="楷体" panose="02010609060101010101" pitchFamily="49" charset="-122"/>
              <a:sym typeface="Wingdings" panose="05000000000000000000" pitchFamily="2" charset="2"/>
            </a:endParaRPr>
          </a:p>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所负责模块的需求分析：消息管理的功能是行政前台用户可以对学员或会员发送消息，通知其试听或其他事宜；邮件管理的功能是行政前台用户可以对学员或会员通过邮箱发送邮件，发送内容可以是文字或者文件，也选择抄送人和暗送人，实现邮件的查看权限；报表管理的功能是不同的用户可以查看与其相关或具有权限的报表信息。</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、所使用到的测试设计方法：等价类划分（输入邮箱格式），边界值（输入文字对超过</a:t>
            </a:r>
            <a:r>
              <a:rPr lang="en-US" altLang="zh-CN" sz="2800" dirty="0">
                <a:latin typeface="楷体" panose="02010609060101010101" pitchFamily="49" charset="-122"/>
                <a:ea typeface="楷体" panose="02010609060101010101" pitchFamily="49" charset="-122"/>
              </a:rPr>
              <a:t>19</a:t>
            </a:r>
            <a:r>
              <a:rPr lang="zh-CN" altLang="en-US" sz="2800" dirty="0">
                <a:latin typeface="楷体" panose="02010609060101010101" pitchFamily="49" charset="-122"/>
                <a:ea typeface="楷体" panose="02010609060101010101" pitchFamily="49" charset="-122"/>
              </a:rPr>
              <a:t>个字符的内容作隐藏）。</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、负责模块所编写的用例数量：</a:t>
            </a:r>
            <a:r>
              <a:rPr lang="en-US" altLang="zh-CN" sz="2800" dirty="0">
                <a:latin typeface="楷体" panose="02010609060101010101" pitchFamily="49" charset="-122"/>
                <a:ea typeface="楷体" panose="02010609060101010101" pitchFamily="49" charset="-122"/>
              </a:rPr>
              <a:t>125</a:t>
            </a:r>
            <a:r>
              <a:rPr lang="zh-CN" altLang="en-US" sz="2800" dirty="0">
                <a:latin typeface="楷体" panose="02010609060101010101" pitchFamily="49" charset="-122"/>
                <a:ea typeface="楷体" panose="02010609060101010101" pitchFamily="49" charset="-122"/>
              </a:rPr>
              <a:t>条</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、举例模块：消息模块</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10492938" cy="642919"/>
          </a:xfrm>
        </p:spPr>
        <p:txBody>
          <a:bodyPr/>
          <a:lstStyle/>
          <a:p>
            <a:r>
              <a:rPr lang="zh-CN" altLang="en-US" b="1" dirty="0">
                <a:latin typeface="楷体" panose="02010609060101010101" pitchFamily="49" charset="-122"/>
                <a:ea typeface="楷体" panose="02010609060101010101" pitchFamily="49" charset="-122"/>
              </a:rPr>
              <a:t>科睿教务管理系统项目测试总结</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用例设计</a:t>
            </a:r>
          </a:p>
        </p:txBody>
      </p:sp>
      <p:pic>
        <p:nvPicPr>
          <p:cNvPr id="4" name="图片 3"/>
          <p:cNvPicPr>
            <a:picLocks noChangeAspect="1"/>
          </p:cNvPicPr>
          <p:nvPr/>
        </p:nvPicPr>
        <p:blipFill>
          <a:blip r:embed="rId2"/>
          <a:stretch>
            <a:fillRect/>
          </a:stretch>
        </p:blipFill>
        <p:spPr>
          <a:xfrm>
            <a:off x="48381" y="908720"/>
            <a:ext cx="12095238" cy="511256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I2ZTA4N2I4NTJhMDQ5YjBiZTU1N2U4ZWI5MGI1YzU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575,&quot;width&quot;:1233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1966</Words>
  <Application>Microsoft Office PowerPoint</Application>
  <PresentationFormat>宽屏</PresentationFormat>
  <Paragraphs>141</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17</vt:i4>
      </vt:variant>
    </vt:vector>
  </HeadingPairs>
  <TitlesOfParts>
    <vt:vector size="27" baseType="lpstr">
      <vt:lpstr>等线</vt:lpstr>
      <vt:lpstr>楷体</vt:lpstr>
      <vt:lpstr>宋体</vt:lpstr>
      <vt:lpstr>微软雅黑</vt:lpstr>
      <vt:lpstr>Arial</vt:lpstr>
      <vt:lpstr>Calibri</vt:lpstr>
      <vt:lpstr>Wingdings</vt:lpstr>
      <vt:lpstr>Office 主题</vt:lpstr>
      <vt:lpstr>1_Office 主题</vt:lpstr>
      <vt:lpstr>2_Office 主题</vt:lpstr>
      <vt:lpstr>PowerPoint 演示文稿</vt:lpstr>
      <vt:lpstr>大纲</vt:lpstr>
      <vt:lpstr>科睿教务管理系统项目测试总结——项目介绍</vt:lpstr>
      <vt:lpstr>科睿教务管理系统项目测试总结——项目介绍</vt:lpstr>
      <vt:lpstr>科睿教务管理系统项目测试总结——测试工具</vt:lpstr>
      <vt:lpstr>科睿教务管理系统项目测试总结——测试环境</vt:lpstr>
      <vt:lpstr>科睿教务管理系统项目测试总结——测试环境</vt:lpstr>
      <vt:lpstr>科睿教务管理系统项目测试总结——用例设计</vt:lpstr>
      <vt:lpstr>科睿教务管理系统项目测试总结——用例设计</vt:lpstr>
      <vt:lpstr>科睿教务管理系统项目测试总结——Bug管理</vt:lpstr>
      <vt:lpstr>科睿教务管理系统项目测试总结——项目总结</vt:lpstr>
      <vt:lpstr>科睿教务管理系统项目测试总结——项目总结</vt:lpstr>
      <vt:lpstr>学习中的困难与求助</vt:lpstr>
      <vt:lpstr>学习中的困难与求助</vt:lpstr>
      <vt:lpstr>下一步学习计划</vt:lpstr>
      <vt:lpstr>联系我们</vt:lpstr>
      <vt:lpstr>感谢您对我们的关注</vt:lpstr>
    </vt:vector>
  </TitlesOfParts>
  <Manager>门道科技</Manager>
  <Company>门道科技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蓉华教育</dc:title>
  <dc:subject>门道科技</dc:subject>
  <dc:creator>vince</dc:creator>
  <cp:lastModifiedBy>Administrator</cp:lastModifiedBy>
  <cp:revision>325</cp:revision>
  <dcterms:created xsi:type="dcterms:W3CDTF">2013-07-09T06:34:00Z</dcterms:created>
  <dcterms:modified xsi:type="dcterms:W3CDTF">2022-09-22T12:29:18Z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98FA84ED832B4BB0B8233FF875730570</vt:lpwstr>
  </property>
  <property fmtid="{D5CDD505-2E9C-101B-9397-08002B2CF9AE}" pid="3" name="KSOProductBuildVer">
    <vt:lpwstr>2052-11.1.0.12358</vt:lpwstr>
  </property>
</Properties>
</file>