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82" r:id="rId3"/>
    <p:sldId id="317" r:id="rId4"/>
    <p:sldId id="286" r:id="rId5"/>
    <p:sldId id="285" r:id="rId6"/>
    <p:sldId id="318" r:id="rId7"/>
    <p:sldId id="257" r:id="rId8"/>
    <p:sldId id="280" r:id="rId9"/>
    <p:sldId id="283" r:id="rId10"/>
    <p:sldId id="319" r:id="rId11"/>
    <p:sldId id="287" r:id="rId12"/>
    <p:sldId id="288" r:id="rId13"/>
    <p:sldId id="310" r:id="rId14"/>
    <p:sldId id="289" r:id="rId15"/>
    <p:sldId id="316" r:id="rId16"/>
    <p:sldId id="290" r:id="rId17"/>
    <p:sldId id="291" r:id="rId18"/>
    <p:sldId id="314" r:id="rId19"/>
    <p:sldId id="279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001" userDrawn="1">
          <p15:clr>
            <a:srgbClr val="A4A3A4"/>
          </p15:clr>
        </p15:guide>
        <p15:guide id="4" orient="horz" pos="2273" userDrawn="1">
          <p15:clr>
            <a:srgbClr val="A4A3A4"/>
          </p15:clr>
        </p15:guide>
        <p15:guide id="5" orient="horz" pos="2636" userDrawn="1">
          <p15:clr>
            <a:srgbClr val="A4A3A4"/>
          </p15:clr>
        </p15:guide>
        <p15:guide id="6" pos="801" userDrawn="1">
          <p15:clr>
            <a:srgbClr val="A4A3A4"/>
          </p15:clr>
        </p15:guide>
        <p15:guide id="7" pos="6879" userDrawn="1">
          <p15:clr>
            <a:srgbClr val="A4A3A4"/>
          </p15:clr>
        </p15:guide>
        <p15:guide id="8" orient="horz" pos="3181" userDrawn="1">
          <p15:clr>
            <a:srgbClr val="A4A3A4"/>
          </p15:clr>
        </p15:guide>
        <p15:guide id="9" orient="horz" pos="3385" userDrawn="1">
          <p15:clr>
            <a:srgbClr val="A4A3A4"/>
          </p15:clr>
        </p15:guide>
        <p15:guide id="10" orient="horz" pos="2908" userDrawn="1">
          <p15:clr>
            <a:srgbClr val="A4A3A4"/>
          </p15:clr>
        </p15:guide>
        <p15:guide id="11" orient="horz" pos="1616" userDrawn="1">
          <p15:clr>
            <a:srgbClr val="A4A3A4"/>
          </p15:clr>
        </p15:guide>
        <p15:guide id="12" orient="horz" pos="1797" userDrawn="1">
          <p15:clr>
            <a:srgbClr val="A4A3A4"/>
          </p15:clr>
        </p15:guide>
        <p15:guide id="13" orient="horz" pos="2931" userDrawn="1">
          <p15:clr>
            <a:srgbClr val="A4A3A4"/>
          </p15:clr>
        </p15:guide>
        <p15:guide id="14" orient="horz" pos="2591" userDrawn="1">
          <p15:clr>
            <a:srgbClr val="A4A3A4"/>
          </p15:clr>
        </p15:guide>
        <p15:guide id="15" orient="horz" pos="1185" userDrawn="1">
          <p15:clr>
            <a:srgbClr val="A4A3A4"/>
          </p15:clr>
        </p15:guide>
        <p15:guide id="16" pos="4112" userDrawn="1">
          <p15:clr>
            <a:srgbClr val="A4A3A4"/>
          </p15:clr>
        </p15:guide>
        <p15:guide id="17" orient="horz" pos="1684" userDrawn="1">
          <p15:clr>
            <a:srgbClr val="A4A3A4"/>
          </p15:clr>
        </p15:guide>
        <p15:guide id="18" pos="4408" userDrawn="1">
          <p15:clr>
            <a:srgbClr val="A4A3A4"/>
          </p15:clr>
        </p15:guide>
        <p15:guide id="19" pos="4883" userDrawn="1">
          <p15:clr>
            <a:srgbClr val="A4A3A4"/>
          </p15:clr>
        </p15:guide>
        <p15:guide id="20" pos="2116" userDrawn="1">
          <p15:clr>
            <a:srgbClr val="A4A3A4"/>
          </p15:clr>
        </p15:guide>
        <p15:guide id="21" pos="2797" userDrawn="1">
          <p15:clr>
            <a:srgbClr val="A4A3A4"/>
          </p15:clr>
        </p15:guide>
        <p15:guide id="22" pos="23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7B902"/>
    <a:srgbClr val="594A23"/>
    <a:srgbClr val="2828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47" autoAdjust="0"/>
    <p:restoredTop sz="93423" autoAdjust="0"/>
  </p:normalViewPr>
  <p:slideViewPr>
    <p:cSldViewPr snapToGrid="0" showGuides="1">
      <p:cViewPr varScale="1">
        <p:scale>
          <a:sx n="63" d="100"/>
          <a:sy n="63" d="100"/>
        </p:scale>
        <p:origin x="700" y="44"/>
      </p:cViewPr>
      <p:guideLst>
        <p:guide orient="horz" pos="2092"/>
        <p:guide pos="3840"/>
        <p:guide orient="horz" pos="2001"/>
        <p:guide orient="horz" pos="2273"/>
        <p:guide orient="horz" pos="2636"/>
        <p:guide pos="801"/>
        <p:guide pos="6879"/>
        <p:guide orient="horz" pos="3181"/>
        <p:guide orient="horz" pos="3385"/>
        <p:guide orient="horz" pos="2908"/>
        <p:guide orient="horz" pos="1616"/>
        <p:guide orient="horz" pos="1797"/>
        <p:guide orient="horz" pos="2931"/>
        <p:guide orient="horz" pos="2591"/>
        <p:guide orient="horz" pos="1185"/>
        <p:guide pos="4112"/>
        <p:guide orient="horz" pos="1684"/>
        <p:guide pos="4408"/>
        <p:guide pos="4883"/>
        <p:guide pos="2116"/>
        <p:guide pos="2797"/>
        <p:guide pos="23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 snapToGrid="0">
      <p:cViewPr varScale="1">
        <p:scale>
          <a:sx n="71" d="100"/>
          <a:sy n="71" d="100"/>
        </p:scale>
        <p:origin x="3592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D7FA9E-F9DB-F243-9AD1-3790578DC530}" type="datetimeFigureOut">
              <a:rPr kumimoji="1" lang="zh-CN" altLang="en-US" smtClean="0"/>
              <a:t>2022/8/8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E56092-C285-8142-BFE8-9D4E3E4EF9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117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23C703-CF72-43D4-8EC8-7BBD1F883F8A}" type="datetimeFigureOut">
              <a:rPr lang="zh-CN" altLang="en-US" smtClean="0"/>
              <a:t>2022/8/8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84113D-826B-40B5-BB80-23BFC286C1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3941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4113D-826B-40B5-BB80-23BFC286C16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3900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国产操作系统多为以</a:t>
            </a:r>
            <a:r>
              <a:rPr kumimoji="1" lang="en-US" altLang="zh-CN" dirty="0"/>
              <a:t>Linux </a:t>
            </a:r>
            <a:r>
              <a:rPr kumimoji="1" lang="zh-CN" altLang="en-US" dirty="0"/>
              <a:t>为基础二次开发的操作系统。</a:t>
            </a:r>
            <a:endParaRPr kumimoji="1" lang="en-US" altLang="zh-CN" dirty="0"/>
          </a:p>
          <a:p>
            <a:r>
              <a:rPr kumimoji="1" lang="zh-CN" altLang="en-US" dirty="0"/>
              <a:t>得比恩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4113D-826B-40B5-BB80-23BFC286C16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48982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4113D-826B-40B5-BB80-23BFC286C16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14374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84113D-826B-40B5-BB80-23BFC286C16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4706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任何应用程序的功能实现都是通过操作系统调度硬件来执行的，以暴风影音播放电影为例，调度显卡和声卡执行</a:t>
            </a:r>
            <a:endParaRPr kumimoji="1" lang="en-US" altLang="zh-CN" dirty="0"/>
          </a:p>
          <a:p>
            <a:r>
              <a:rPr kumimoji="1" lang="zh-CN" altLang="en-US" dirty="0"/>
              <a:t>应用软件：实现具体功能的软件，如微信、</a:t>
            </a:r>
            <a:r>
              <a:rPr kumimoji="1" lang="en-US" altLang="zh-CN" dirty="0"/>
              <a:t>QQ</a:t>
            </a:r>
            <a:r>
              <a:rPr kumimoji="1" lang="zh-CN" altLang="en-US" dirty="0"/>
              <a:t>、</a:t>
            </a:r>
            <a:r>
              <a:rPr kumimoji="1" lang="en-US" altLang="zh-CN" dirty="0"/>
              <a:t>Office</a:t>
            </a:r>
          </a:p>
          <a:p>
            <a:r>
              <a:rPr kumimoji="1" lang="zh-CN" altLang="en-US" dirty="0"/>
              <a:t>系统软件：应用软件需要依赖的软件，如</a:t>
            </a:r>
            <a:r>
              <a:rPr kumimoji="1" lang="en-US" altLang="zh-CN" dirty="0"/>
              <a:t>JDK</a:t>
            </a:r>
            <a:r>
              <a:rPr kumimoji="1" lang="zh-CN" altLang="en-US" dirty="0"/>
              <a:t>，</a:t>
            </a:r>
            <a:r>
              <a:rPr kumimoji="1" lang="en-US" altLang="zh-CN" dirty="0"/>
              <a:t>MySQL</a:t>
            </a:r>
            <a:r>
              <a:rPr kumimoji="1" lang="zh-CN" altLang="en-US" dirty="0"/>
              <a:t>，</a:t>
            </a:r>
            <a:r>
              <a:rPr kumimoji="1" lang="en-US" altLang="zh-CN" dirty="0"/>
              <a:t>Apache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4113D-826B-40B5-BB80-23BFC286C16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5126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Gmail</a:t>
            </a:r>
          </a:p>
          <a:p>
            <a:r>
              <a:rPr lang="en-US" altLang="zh-CN" dirty="0"/>
              <a:t>Google Play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84113D-826B-40B5-BB80-23BFC286C16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69793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84113D-826B-40B5-BB80-23BFC286C16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56773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面试问你知道哪些</a:t>
            </a:r>
            <a:r>
              <a:rPr kumimoji="1" lang="en-US" altLang="zh-CN" dirty="0"/>
              <a:t>Linux</a:t>
            </a:r>
            <a:r>
              <a:rPr kumimoji="1" lang="zh-CN" altLang="en-US" dirty="0"/>
              <a:t>命令？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4113D-826B-40B5-BB80-23BFC286C16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17323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84113D-826B-40B5-BB80-23BFC286C16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28054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起初，计算机是昂贵的机器，但只能支持</a:t>
            </a:r>
            <a:r>
              <a:rPr kumimoji="1" lang="en-US" altLang="zh-CN" dirty="0"/>
              <a:t>1</a:t>
            </a:r>
            <a:r>
              <a:rPr kumimoji="1" lang="zh-CN" altLang="en-US" dirty="0"/>
              <a:t>个用户使用，为解决多用户使用的问题，于是就有了</a:t>
            </a:r>
            <a:r>
              <a:rPr kumimoji="1" lang="en-US" altLang="zh-CN" dirty="0"/>
              <a:t>Unix</a:t>
            </a:r>
            <a:r>
              <a:rPr kumimoji="1" lang="zh-CN" altLang="en-US" dirty="0"/>
              <a:t>，起初支持</a:t>
            </a:r>
            <a:r>
              <a:rPr kumimoji="1" lang="en-US" altLang="zh-CN" dirty="0"/>
              <a:t>2</a:t>
            </a:r>
            <a:r>
              <a:rPr kumimoji="1" lang="zh-CN" altLang="en-US" dirty="0"/>
              <a:t>个用户，后来发展成多用户</a:t>
            </a:r>
            <a:endParaRPr kumimoji="1" lang="en-US" altLang="zh-CN" dirty="0"/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Linux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一般运行在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机上，不太稳定，并行度不够，一般应用在小型企业；而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Unix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系统则运行在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Unix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服务器上，这些服务器非常稳定，已经经历过几十年的考验，还有这些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Unix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的个数最多的可以达到一百多个，并行度非常高，这个是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机无法比拟的。所以只有掌握了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Unix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才能真正意义上的进入高端行业，对以后的职业发展是至关重要的。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4113D-826B-40B5-BB80-23BFC286C16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38721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4113D-826B-40B5-BB80-23BFC286C16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70690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文件系统是文件存放在磁盘等存储设备上的组织方法。</a:t>
            </a:r>
            <a:r>
              <a:rPr kumimoji="1" lang="en-US" altLang="zh-CN" dirty="0"/>
              <a:t>Linux</a:t>
            </a:r>
            <a:r>
              <a:rPr kumimoji="1" lang="zh-CN" altLang="en-US" dirty="0"/>
              <a:t>系统能支持多种目前流行的文件系统，如</a:t>
            </a:r>
            <a:r>
              <a:rPr kumimoji="1" lang="en-US" altLang="zh-CN" dirty="0"/>
              <a:t>EXT2</a:t>
            </a:r>
            <a:r>
              <a:rPr kumimoji="1" lang="zh-CN" altLang="en-US" dirty="0"/>
              <a:t>、</a:t>
            </a:r>
            <a:r>
              <a:rPr kumimoji="1" lang="en-US" altLang="zh-CN" dirty="0"/>
              <a:t>EXT3</a:t>
            </a:r>
            <a:r>
              <a:rPr kumimoji="1" lang="zh-CN" altLang="en-US" dirty="0"/>
              <a:t>、</a:t>
            </a:r>
            <a:r>
              <a:rPr kumimoji="1" lang="en-US" altLang="zh-CN" dirty="0"/>
              <a:t>EXT4</a:t>
            </a:r>
            <a:r>
              <a:rPr kumimoji="1" lang="zh-CN" altLang="en-US" dirty="0"/>
              <a:t>等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4113D-826B-40B5-BB80-23BFC286C16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014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96" indent="0" algn="ctr">
              <a:buNone/>
              <a:defRPr sz="2000"/>
            </a:lvl2pPr>
            <a:lvl3pPr marL="914392" indent="0" algn="ctr">
              <a:buNone/>
              <a:defRPr sz="1800"/>
            </a:lvl3pPr>
            <a:lvl4pPr marL="1371588" indent="0" algn="ctr">
              <a:buNone/>
              <a:defRPr sz="1600"/>
            </a:lvl4pPr>
            <a:lvl5pPr marL="1828784" indent="0" algn="ctr">
              <a:buNone/>
              <a:defRPr sz="1600"/>
            </a:lvl5pPr>
            <a:lvl6pPr marL="2285980" indent="0" algn="ctr">
              <a:buNone/>
              <a:defRPr sz="1600"/>
            </a:lvl6pPr>
            <a:lvl7pPr marL="2743176" indent="0" algn="ctr">
              <a:buNone/>
              <a:defRPr sz="1600"/>
            </a:lvl7pPr>
            <a:lvl8pPr marL="3200372" indent="0" algn="ctr">
              <a:buNone/>
              <a:defRPr sz="1600"/>
            </a:lvl8pPr>
            <a:lvl9pPr marL="3657568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A8D4-8E72-446C-AA1B-EBD6F1925E72}" type="datetimeFigureOut">
              <a:rPr lang="zh-CN" altLang="en-US" smtClean="0"/>
              <a:t>2022/8/8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9913-8645-4F3E-AAB5-4B4F23A00C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9286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flip dir="r"/>
      </p:transition>
    </mc:Choice>
    <mc:Fallback xmlns="">
      <p:transition spd="slow" advClick="0" advTm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A8D4-8E72-446C-AA1B-EBD6F1925E72}" type="datetimeFigureOut">
              <a:rPr lang="zh-CN" altLang="en-US" smtClean="0"/>
              <a:t>2022/8/8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9913-8645-4F3E-AAB5-4B4F23A00C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35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flip dir="r"/>
      </p:transition>
    </mc:Choice>
    <mc:Fallback xmlns="">
      <p:transition spd="slow" advClick="0" advTm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A8D4-8E72-446C-AA1B-EBD6F1925E72}" type="datetimeFigureOut">
              <a:rPr lang="zh-CN" altLang="en-US" smtClean="0"/>
              <a:t>2022/8/8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9913-8645-4F3E-AAB5-4B4F23A00C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4296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flip dir="r"/>
      </p:transition>
    </mc:Choice>
    <mc:Fallback xmlns="">
      <p:transition spd="slow" advClick="0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A8D4-8E72-446C-AA1B-EBD6F1925E72}" type="datetimeFigureOut">
              <a:rPr lang="zh-CN" altLang="en-US" smtClean="0"/>
              <a:t>2022/8/8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9913-8645-4F3E-AAB5-4B4F23A00C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79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flip dir="r"/>
      </p:transition>
    </mc:Choice>
    <mc:Fallback xmlns="">
      <p:transition spd="slow" advClick="0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9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9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8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8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7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7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A8D4-8E72-446C-AA1B-EBD6F1925E72}" type="datetimeFigureOut">
              <a:rPr lang="zh-CN" altLang="en-US" smtClean="0"/>
              <a:t>2022/8/8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9913-8645-4F3E-AAB5-4B4F23A00C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3890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flip dir="r"/>
      </p:transition>
    </mc:Choice>
    <mc:Fallback xmlns="">
      <p:transition spd="slow" advClick="0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A8D4-8E72-446C-AA1B-EBD6F1925E72}" type="datetimeFigureOut">
              <a:rPr lang="zh-CN" altLang="en-US" smtClean="0"/>
              <a:t>2022/8/8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9913-8645-4F3E-AAB5-4B4F23A00CE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 rot="19717785">
            <a:off x="3670443" y="3300249"/>
            <a:ext cx="469872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8800" dirty="0">
                <a:solidFill>
                  <a:schemeClr val="bg1"/>
                </a:solidFill>
              </a:rPr>
              <a:t>蓉创软件</a:t>
            </a:r>
          </a:p>
        </p:txBody>
      </p:sp>
    </p:spTree>
    <p:extLst>
      <p:ext uri="{BB962C8B-B14F-4D97-AF65-F5344CB8AC3E}">
        <p14:creationId xmlns:p14="http://schemas.microsoft.com/office/powerpoint/2010/main" val="1693403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flip dir="r"/>
      </p:transition>
    </mc:Choice>
    <mc:Fallback xmlns="">
      <p:transition spd="slow" advClick="0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9" y="365126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2" indent="0">
              <a:buNone/>
              <a:defRPr sz="1800" b="1"/>
            </a:lvl3pPr>
            <a:lvl4pPr marL="1371588" indent="0">
              <a:buNone/>
              <a:defRPr sz="1600" b="1"/>
            </a:lvl4pPr>
            <a:lvl5pPr marL="1828784" indent="0">
              <a:buNone/>
              <a:defRPr sz="1600" b="1"/>
            </a:lvl5pPr>
            <a:lvl6pPr marL="2285980" indent="0">
              <a:buNone/>
              <a:defRPr sz="1600" b="1"/>
            </a:lvl6pPr>
            <a:lvl7pPr marL="2743176" indent="0">
              <a:buNone/>
              <a:defRPr sz="1600" b="1"/>
            </a:lvl7pPr>
            <a:lvl8pPr marL="3200372" indent="0">
              <a:buNone/>
              <a:defRPr sz="1600" b="1"/>
            </a:lvl8pPr>
            <a:lvl9pPr marL="3657568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90" y="2505075"/>
            <a:ext cx="5157787" cy="368458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9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2" indent="0">
              <a:buNone/>
              <a:defRPr sz="1800" b="1"/>
            </a:lvl3pPr>
            <a:lvl4pPr marL="1371588" indent="0">
              <a:buNone/>
              <a:defRPr sz="1600" b="1"/>
            </a:lvl4pPr>
            <a:lvl5pPr marL="1828784" indent="0">
              <a:buNone/>
              <a:defRPr sz="1600" b="1"/>
            </a:lvl5pPr>
            <a:lvl6pPr marL="2285980" indent="0">
              <a:buNone/>
              <a:defRPr sz="1600" b="1"/>
            </a:lvl6pPr>
            <a:lvl7pPr marL="2743176" indent="0">
              <a:buNone/>
              <a:defRPr sz="1600" b="1"/>
            </a:lvl7pPr>
            <a:lvl8pPr marL="3200372" indent="0">
              <a:buNone/>
              <a:defRPr sz="1600" b="1"/>
            </a:lvl8pPr>
            <a:lvl9pPr marL="3657568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9" cy="368458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A8D4-8E72-446C-AA1B-EBD6F1925E72}" type="datetimeFigureOut">
              <a:rPr lang="zh-CN" altLang="en-US" smtClean="0"/>
              <a:t>2022/8/8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9913-8645-4F3E-AAB5-4B4F23A00C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94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flip dir="r"/>
      </p:transition>
    </mc:Choice>
    <mc:Fallback xmlns="">
      <p:transition spd="slow" advClick="0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A8D4-8E72-446C-AA1B-EBD6F1925E72}" type="datetimeFigureOut">
              <a:rPr lang="zh-CN" altLang="en-US" smtClean="0"/>
              <a:t>2022/8/8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9913-8645-4F3E-AAB5-4B4F23A00C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7866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flip dir="r"/>
      </p:transition>
    </mc:Choice>
    <mc:Fallback xmlns="">
      <p:transition spd="slow" advClick="0" advTm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A8D4-8E72-446C-AA1B-EBD6F1925E72}" type="datetimeFigureOut">
              <a:rPr lang="zh-CN" altLang="en-US" smtClean="0"/>
              <a:t>2022/8/8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9913-8645-4F3E-AAB5-4B4F23A00C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903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flip dir="r"/>
      </p:transition>
    </mc:Choice>
    <mc:Fallback xmlns="">
      <p:transition spd="slow" advClick="0" advTm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7" y="987426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6" indent="0">
              <a:buNone/>
              <a:defRPr sz="1400"/>
            </a:lvl2pPr>
            <a:lvl3pPr marL="914392" indent="0">
              <a:buNone/>
              <a:defRPr sz="1200"/>
            </a:lvl3pPr>
            <a:lvl4pPr marL="1371588" indent="0">
              <a:buNone/>
              <a:defRPr sz="1000"/>
            </a:lvl4pPr>
            <a:lvl5pPr marL="1828784" indent="0">
              <a:buNone/>
              <a:defRPr sz="1000"/>
            </a:lvl5pPr>
            <a:lvl6pPr marL="2285980" indent="0">
              <a:buNone/>
              <a:defRPr sz="1000"/>
            </a:lvl6pPr>
            <a:lvl7pPr marL="2743176" indent="0">
              <a:buNone/>
              <a:defRPr sz="1000"/>
            </a:lvl7pPr>
            <a:lvl8pPr marL="3200372" indent="0">
              <a:buNone/>
              <a:defRPr sz="1000"/>
            </a:lvl8pPr>
            <a:lvl9pPr marL="3657568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A8D4-8E72-446C-AA1B-EBD6F1925E72}" type="datetimeFigureOut">
              <a:rPr lang="zh-CN" altLang="en-US" smtClean="0"/>
              <a:t>2022/8/8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9913-8645-4F3E-AAB5-4B4F23A00C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5905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flip dir="r"/>
      </p:transition>
    </mc:Choice>
    <mc:Fallback xmlns="">
      <p:transition spd="slow" advClick="0" advTm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7" y="987426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6" indent="0">
              <a:buNone/>
              <a:defRPr sz="2800"/>
            </a:lvl2pPr>
            <a:lvl3pPr marL="914392" indent="0">
              <a:buNone/>
              <a:defRPr sz="2400"/>
            </a:lvl3pPr>
            <a:lvl4pPr marL="1371588" indent="0">
              <a:buNone/>
              <a:defRPr sz="2000"/>
            </a:lvl4pPr>
            <a:lvl5pPr marL="1828784" indent="0">
              <a:buNone/>
              <a:defRPr sz="2000"/>
            </a:lvl5pPr>
            <a:lvl6pPr marL="2285980" indent="0">
              <a:buNone/>
              <a:defRPr sz="2000"/>
            </a:lvl6pPr>
            <a:lvl7pPr marL="2743176" indent="0">
              <a:buNone/>
              <a:defRPr sz="2000"/>
            </a:lvl7pPr>
            <a:lvl8pPr marL="3200372" indent="0">
              <a:buNone/>
              <a:defRPr sz="2000"/>
            </a:lvl8pPr>
            <a:lvl9pPr marL="3657568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6" indent="0">
              <a:buNone/>
              <a:defRPr sz="1400"/>
            </a:lvl2pPr>
            <a:lvl3pPr marL="914392" indent="0">
              <a:buNone/>
              <a:defRPr sz="1200"/>
            </a:lvl3pPr>
            <a:lvl4pPr marL="1371588" indent="0">
              <a:buNone/>
              <a:defRPr sz="1000"/>
            </a:lvl4pPr>
            <a:lvl5pPr marL="1828784" indent="0">
              <a:buNone/>
              <a:defRPr sz="1000"/>
            </a:lvl5pPr>
            <a:lvl6pPr marL="2285980" indent="0">
              <a:buNone/>
              <a:defRPr sz="1000"/>
            </a:lvl6pPr>
            <a:lvl7pPr marL="2743176" indent="0">
              <a:buNone/>
              <a:defRPr sz="1000"/>
            </a:lvl7pPr>
            <a:lvl8pPr marL="3200372" indent="0">
              <a:buNone/>
              <a:defRPr sz="1000"/>
            </a:lvl8pPr>
            <a:lvl9pPr marL="3657568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A8D4-8E72-446C-AA1B-EBD6F1925E72}" type="datetimeFigureOut">
              <a:rPr lang="zh-CN" altLang="en-US" smtClean="0"/>
              <a:t>2022/8/8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9913-8645-4F3E-AAB5-4B4F23A00C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3862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flip dir="r"/>
      </p:transition>
    </mc:Choice>
    <mc:Fallback xmlns="">
      <p:transition spd="slow" advClick="0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1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5A8D4-8E72-446C-AA1B-EBD6F1925E72}" type="datetimeFigureOut">
              <a:rPr lang="zh-CN" altLang="en-US" smtClean="0"/>
              <a:t>2022/8/8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1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19913-8645-4F3E-AAB5-4B4F23A00C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561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flip dir="r"/>
      </p:transition>
    </mc:Choice>
    <mc:Fallback xmlns="">
      <p:transition spd="slow" advClick="0" advTm="0">
        <p:fade/>
      </p:transition>
    </mc:Fallback>
  </mc:AlternateContent>
  <p:txStyles>
    <p:titleStyle>
      <a:lvl1pPr algn="l" defTabSz="914392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8" indent="-228598" algn="l" defTabSz="914392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4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90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6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2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8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4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70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6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2" algn="l" defTabSz="9143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8" algn="l" defTabSz="9143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4" algn="l" defTabSz="9143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80" algn="l" defTabSz="9143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6" algn="l" defTabSz="9143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2" algn="l" defTabSz="9143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8" algn="l" defTabSz="9143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5"/>
          <p:cNvSpPr txBox="1"/>
          <p:nvPr/>
        </p:nvSpPr>
        <p:spPr>
          <a:xfrm>
            <a:off x="1613687" y="3220889"/>
            <a:ext cx="874434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 Linux</a:t>
            </a:r>
            <a:r>
              <a:rPr lang="zh-CN" altLang="en-US" sz="4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8232221" y="4021108"/>
            <a:ext cx="3421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Designed by Charles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 rot="5400000">
            <a:off x="10646203" y="3774257"/>
            <a:ext cx="962441" cy="155209"/>
          </a:xfrm>
          <a:prstGeom prst="rect">
            <a:avLst/>
          </a:prstGeom>
          <a:solidFill>
            <a:srgbClr val="F7B9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 rotWithShape="1">
          <a:blip r:embed="rId2"/>
          <a:srcRect l="25721" b="54024"/>
          <a:stretch/>
        </p:blipFill>
        <p:spPr>
          <a:xfrm>
            <a:off x="0" y="4228020"/>
            <a:ext cx="5479362" cy="2651585"/>
          </a:xfrm>
          <a:prstGeom prst="rect">
            <a:avLst/>
          </a:prstGeom>
        </p:spPr>
      </p:pic>
      <p:pic>
        <p:nvPicPr>
          <p:cNvPr id="45" name="图片 44"/>
          <p:cNvPicPr>
            <a:picLocks noChangeAspect="1"/>
          </p:cNvPicPr>
          <p:nvPr/>
        </p:nvPicPr>
        <p:blipFill rotWithShape="1">
          <a:blip r:embed="rId3"/>
          <a:srcRect t="58179" r="32505"/>
          <a:stretch/>
        </p:blipFill>
        <p:spPr>
          <a:xfrm>
            <a:off x="7595747" y="0"/>
            <a:ext cx="4596253" cy="248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895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681D000-BF11-B13B-4086-D39CECE5C7A2}"/>
              </a:ext>
            </a:extLst>
          </p:cNvPr>
          <p:cNvSpPr txBox="1"/>
          <p:nvPr/>
        </p:nvSpPr>
        <p:spPr>
          <a:xfrm>
            <a:off x="345440" y="903819"/>
            <a:ext cx="11321423" cy="55861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1968年Multics 项目     </a:t>
            </a:r>
            <a:endParaRPr lang="en-US" altLang="zh-CN" sz="26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5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MIT|、Bell 实验室、美国通用电气有限公司走到了一起，致力于开发Multics项目。到后期由于开发进度不是很好，MIT 和Bell实验室相继离开这个项目的开发，最终导致项目搁浅。    </a:t>
            </a:r>
            <a:endParaRPr lang="en-US" altLang="zh-CN" sz="25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6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1970年 Unix诞生    </a:t>
            </a:r>
            <a:endParaRPr lang="en-US" altLang="zh-CN" sz="26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5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当时在开发Multics项目的时候，实验室中有一个开发成员开发了一 款游戏 (ravel space:遨游太空)，因为两个实验室相继离开项目开发，导致这名开发人员没法玩游戏。后来他提议组织人员重新在Multics项目之上重新的开发，也就出现了1970 年的Unix.当时Unix操作系统是使用的汇编语言(机器语言)开发的。    </a:t>
            </a:r>
            <a:endParaRPr lang="en-US" altLang="zh-CN" sz="25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6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1973年用C语言重写 Unix     </a:t>
            </a:r>
            <a:endParaRPr lang="en-US" altLang="zh-CN" sz="26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5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因为汇编语言有一一个最大的局限性，对于计算机硬件过于依赖。导致移植性不好，所以后斯在1973年使用了C语言对其进行重新开发。  </a:t>
            </a:r>
            <a:endParaRPr lang="en-US" altLang="zh-CN" sz="25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31507AD-2FF6-B25E-797D-00F38BCC2311}"/>
              </a:ext>
            </a:extLst>
          </p:cNvPr>
          <p:cNvSpPr txBox="1">
            <a:spLocks noChangeArrowheads="1"/>
          </p:cNvSpPr>
          <p:nvPr/>
        </p:nvSpPr>
        <p:spPr>
          <a:xfrm>
            <a:off x="525137" y="147570"/>
            <a:ext cx="7769225" cy="9477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之前的</a:t>
            </a:r>
            <a:r>
              <a:rPr lang="en-US" altLang="zh-CN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UNIX</a:t>
            </a:r>
            <a:r>
              <a:rPr lang="zh-CN" altLang="en-US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（尤尼斯）</a:t>
            </a:r>
          </a:p>
        </p:txBody>
      </p:sp>
    </p:spTree>
    <p:extLst>
      <p:ext uri="{BB962C8B-B14F-4D97-AF65-F5344CB8AC3E}">
        <p14:creationId xmlns:p14="http://schemas.microsoft.com/office/powerpoint/2010/main" val="777717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flip dir="r"/>
      </p:transition>
    </mc:Choice>
    <mc:Fallback xmlns="">
      <p:transition spd="slow" advClick="0" advTm="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 txBox="1">
            <a:spLocks noChangeArrowheads="1"/>
          </p:cNvSpPr>
          <p:nvPr/>
        </p:nvSpPr>
        <p:spPr>
          <a:xfrm>
            <a:off x="449179" y="356891"/>
            <a:ext cx="7769225" cy="9477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之前的</a:t>
            </a:r>
            <a:r>
              <a:rPr lang="en-US" altLang="zh-CN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UNIX</a:t>
            </a:r>
            <a:r>
              <a:rPr lang="zh-CN" altLang="en-US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（尤尼斯）</a:t>
            </a: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449179" y="1189762"/>
            <a:ext cx="11566358" cy="545487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92"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1973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年，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UNIX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正式诞生，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AT&amp;T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贝尔实验室的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Richie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等人以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语言写出第一个正式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UNIX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内核；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最初的设计目标是允许大量程序员同时访问计算器，共享资源；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一开始源码开放，程序代码可改写并且可作为学术研究之用；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各硬件公司修改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UNIX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源码，开发出与各自硬件匹配的商业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UNIX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版本，比如现在流行的版本有：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096" lvl="1" indent="-342900"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Sun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Solaris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Oracle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096" lvl="1" indent="-342900"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IBM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AIX</a:t>
            </a:r>
          </a:p>
          <a:p>
            <a:pPr marL="800096" lvl="1" indent="-342900"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HP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HP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UX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AT&amp;T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出于商业的考虑，以及当时现实环境的思考，在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1979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年发行的第七版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UNIX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中收回了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UNIX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的版权，因此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UNIX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没有大规模流行起来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当前主要应用在电信、金融、油田、证券等关键性领域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3352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0">
        <p14:flip dir="r"/>
      </p:transition>
    </mc:Choice>
    <mc:Fallback xmlns="">
      <p:transition spd="slow" advClick="0" advTm="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 txBox="1">
            <a:spLocks noChangeArrowheads="1"/>
          </p:cNvSpPr>
          <p:nvPr/>
        </p:nvSpPr>
        <p:spPr>
          <a:xfrm>
            <a:off x="684213" y="470900"/>
            <a:ext cx="7769225" cy="9477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诞生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84213" y="1496156"/>
            <a:ext cx="10980918" cy="516769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GNU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GNU’s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Not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Unix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）项目，目的是创建一个自由、开放的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UNIX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GNU is</a:t>
            </a:r>
            <a:r>
              <a:rPr lang="zh-CN" altLang="en-US" sz="1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</a:t>
            </a:r>
            <a:r>
              <a:rPr lang="zh-CN" altLang="en-US" sz="1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operating</a:t>
            </a:r>
            <a:r>
              <a:rPr lang="zh-CN" altLang="en-US" sz="1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system</a:t>
            </a:r>
            <a:r>
              <a:rPr lang="zh-CN" altLang="en-US" sz="1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</a:t>
            </a:r>
            <a:r>
              <a:rPr lang="zh-CN" altLang="en-US" sz="1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extensive</a:t>
            </a:r>
            <a:r>
              <a:rPr lang="zh-CN" altLang="en-US" sz="1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collection</a:t>
            </a:r>
            <a:r>
              <a:rPr lang="zh-CN" altLang="en-US" sz="1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of</a:t>
            </a:r>
            <a:r>
              <a:rPr lang="zh-CN" altLang="en-US" sz="1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endParaRPr lang="en-US" altLang="zh-CN" sz="18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computer</a:t>
            </a:r>
            <a:r>
              <a:rPr lang="zh-CN" altLang="en-US" sz="1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software.</a:t>
            </a:r>
          </a:p>
          <a:p>
            <a:pPr marL="457200" lvl="1" indent="0" defTabSz="914392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1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全部是开源软件，包括：</a:t>
            </a:r>
            <a:r>
              <a:rPr lang="en-US" altLang="zh-CN" sz="1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1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、系统工具、开发软件（</a:t>
            </a:r>
            <a:r>
              <a:rPr lang="en-US" altLang="zh-CN" sz="1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语言编辑器</a:t>
            </a:r>
            <a:r>
              <a:rPr lang="en-US" altLang="zh-CN" sz="1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GCC</a:t>
            </a:r>
            <a:r>
              <a:rPr lang="zh-CN" altLang="en-US" sz="1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）、应用软件、图形桌面</a:t>
            </a:r>
            <a:endParaRPr lang="en-US" altLang="zh-CN" sz="18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392">
              <a:lnSpc>
                <a:spcPct val="100000"/>
              </a:lnSpc>
              <a:spcBef>
                <a:spcPts val="0"/>
              </a:spcBef>
              <a:defRPr/>
            </a:pP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392"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Linus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Torvalds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（托瓦兹）于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1991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年发布了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内核，放到网站上供人下载使用，因为托瓦兹放置内核的那个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FTP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网站的目录为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，从此大家便称这个内核为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392">
              <a:lnSpc>
                <a:spcPct val="100000"/>
              </a:lnSpc>
              <a:spcBef>
                <a:spcPts val="0"/>
              </a:spcBef>
              <a:defRPr/>
            </a:pP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392"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1992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年，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与其他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GNU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软件结合，完全自由的操作系统正式诞生，该操作系统被称为“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GNU/Linux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”或简称为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3106" y="72438"/>
            <a:ext cx="1682750" cy="134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431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0">
        <p14:flip dir="r"/>
      </p:transition>
    </mc:Choice>
    <mc:Fallback xmlns="">
      <p:transition spd="slow" advClick="0" advTm="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grayscl/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33000"/>
                    </a14:imgEffect>
                    <a14:imgEffect>
                      <a14:colorTemperature colorTemp="7200"/>
                    </a14:imgEffect>
                    <a14:imgEffect>
                      <a14:saturation sat="169000"/>
                    </a14:imgEffect>
                    <a14:imgEffect>
                      <a14:brightnessContrast bright="6000" contrast="-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45680" y="2010342"/>
            <a:ext cx="4606154" cy="4639411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28" name="Rectangle 2"/>
          <p:cNvSpPr txBox="1">
            <a:spLocks noChangeArrowheads="1"/>
          </p:cNvSpPr>
          <p:nvPr/>
        </p:nvSpPr>
        <p:spPr>
          <a:xfrm>
            <a:off x="684213" y="470900"/>
            <a:ext cx="7769225" cy="9477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系统结构</a:t>
            </a:r>
          </a:p>
        </p:txBody>
      </p:sp>
      <p:sp>
        <p:nvSpPr>
          <p:cNvPr id="3" name="矩形 2"/>
          <p:cNvSpPr/>
          <p:nvPr/>
        </p:nvSpPr>
        <p:spPr>
          <a:xfrm>
            <a:off x="684213" y="1526279"/>
            <a:ext cx="621144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一般有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个主要部分：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196" indent="-457196">
              <a:buFont typeface="Arial" charset="0"/>
              <a:buChar char="•"/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内核（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kernel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196" indent="-457196">
              <a:buFont typeface="Arial" charset="0"/>
              <a:buChar char="•"/>
            </a:pP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</a:p>
          <a:p>
            <a:pPr marL="457196" indent="-457196">
              <a:buFont typeface="Arial" charset="0"/>
              <a:buChar char="•"/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文件系统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196" indent="-457196">
              <a:buFont typeface="Arial" charset="0"/>
              <a:buChar char="•"/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应用程序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各部分层次结构如图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1-1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所示。内核、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和文件系统一起形成了基本的操作系统结构。它们使得用户可以运行程序，管理文件并使用系统。</a:t>
            </a:r>
          </a:p>
        </p:txBody>
      </p:sp>
    </p:spTree>
    <p:extLst>
      <p:ext uri="{BB962C8B-B14F-4D97-AF65-F5344CB8AC3E}">
        <p14:creationId xmlns:p14="http://schemas.microsoft.com/office/powerpoint/2010/main" val="581298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0">
        <p14:flip dir="r"/>
      </p:transition>
    </mc:Choice>
    <mc:Fallback xmlns="">
      <p:transition spd="slow" advClick="0" advTm="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 txBox="1">
            <a:spLocks noChangeArrowheads="1"/>
          </p:cNvSpPr>
          <p:nvPr/>
        </p:nvSpPr>
        <p:spPr>
          <a:xfrm>
            <a:off x="502920" y="288020"/>
            <a:ext cx="7769225" cy="9477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发行版本</a:t>
            </a: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502920" y="1371600"/>
            <a:ext cx="11458303" cy="519838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各种组织或单位采用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内核和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GNU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工具集以及各类软件，编译及包装成自己所谓的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发行版（就像安卓）。</a:t>
            </a:r>
            <a:endParaRPr lang="en-US" altLang="zh-CN" sz="24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4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分为两类：一类是商业公司维护的发行版本，一类是社区组织维护的发行版本，前者以</a:t>
            </a:r>
            <a:r>
              <a:rPr lang="en-US" altLang="zh-CN" sz="2400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Redhat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企业版（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RHEL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）为代表，后者以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CentOS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Debian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为代表。</a:t>
            </a:r>
            <a:endParaRPr lang="en-US" altLang="zh-CN" sz="24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4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400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Redhat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系列：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RHEL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Redhat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Enterprise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 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）、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Fedora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Core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OpenSUSE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（德国著名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Debian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系列：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Debian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Ubuntu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CentOS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RHEL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的社区克隆版本，免费）</a:t>
            </a:r>
            <a:endParaRPr lang="en-US" altLang="zh-CN" sz="24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不同系列的内核都是采用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内核，大部分命令相同，部分命令不一样。</a:t>
            </a:r>
            <a:endParaRPr lang="en-US" altLang="zh-CN" sz="24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661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0">
        <p14:flip dir="r"/>
      </p:transition>
    </mc:Choice>
    <mc:Fallback xmlns="">
      <p:transition spd="slow" advClick="0" advTm="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 txBox="1">
            <a:spLocks noChangeArrowheads="1"/>
          </p:cNvSpPr>
          <p:nvPr/>
        </p:nvSpPr>
        <p:spPr>
          <a:xfrm>
            <a:off x="684213" y="470900"/>
            <a:ext cx="7769225" cy="9477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发行版本</a:t>
            </a: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4021773" y="4617720"/>
            <a:ext cx="5442267" cy="6997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可完全安装发布套件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 descr="https://timgsa.baidu.com/timg?image&amp;quality=80&amp;size=b9999_10000&amp;sec=1539610703530&amp;di=f9e2b00ee3d9a566997741de4c5d7de3&amp;imgtype=jpg&amp;src=http%3A%2F%2Fimg0.imgtn.bdimg.com%2Fit%2Fu%3D628438855%2C2606734063%26fm%3D214%26gp%3D0.jpg">
            <a:extLst>
              <a:ext uri="{FF2B5EF4-FFF2-40B4-BE49-F238E27FC236}">
                <a16:creationId xmlns:a16="http://schemas.microsoft.com/office/drawing/2014/main" id="{8C47CD86-B67D-4B1B-8949-7BA0799B4D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1406" y="1418638"/>
            <a:ext cx="7189187" cy="2879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6669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0">
        <p14:flip dir="r"/>
      </p:transition>
    </mc:Choice>
    <mc:Fallback xmlns="">
      <p:transition spd="slow" advClick="0" advTm="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 txBox="1">
            <a:spLocks noChangeArrowheads="1"/>
          </p:cNvSpPr>
          <p:nvPr/>
        </p:nvSpPr>
        <p:spPr>
          <a:xfrm>
            <a:off x="684213" y="470900"/>
            <a:ext cx="7769225" cy="9477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系统特点</a:t>
            </a: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684213" y="1418638"/>
            <a:ext cx="11028816" cy="459027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charset="0"/>
              <a:buChar char="•"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多用户：同时支持多个用户登录使用（用户管理）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charset="0"/>
              <a:buChar char="•"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多任务：多个任务（程序）可以同时运行（与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类似）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charset="0"/>
              <a:buChar char="•"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安全：源代码开源，有问题可以及时发现和优化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charset="0"/>
              <a:buChar char="•"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源码公开：任何人、组织只要遵守官方许可条款，就可以自由使用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源代码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charset="0"/>
              <a:buChar char="•"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广泛的硬件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软件支持：常见的应用先为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版本开发，后续才移植到其他平台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charset="0"/>
              <a:buChar char="•"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强大的命令、工具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charset="0"/>
              <a:buChar char="•"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稳定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7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1550817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0">
        <p14:flip dir="r"/>
      </p:transition>
    </mc:Choice>
    <mc:Fallback xmlns="">
      <p:transition spd="slow" advClick="0" advTm="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 txBox="1">
            <a:spLocks noChangeArrowheads="1"/>
          </p:cNvSpPr>
          <p:nvPr/>
        </p:nvSpPr>
        <p:spPr>
          <a:xfrm>
            <a:off x="684213" y="470900"/>
            <a:ext cx="7769225" cy="9477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系统在软件测试中的应用</a:t>
            </a: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684213" y="1148080"/>
            <a:ext cx="10956244" cy="52390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charset="0"/>
              <a:buChar char="•"/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作为操作系统在企业中广泛使用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charset="0"/>
              <a:buChar char="•"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大量的公司项目软件安装在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操作系统上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charset="0"/>
              <a:buChar char="•"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公司软件运行过程中出现问题，需要运用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知识去排查和解决，比如：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396" lvl="1" indent="-457200">
              <a:buFont typeface="+mj-lt"/>
              <a:buAutoNum type="alphaLcPeriod"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网络故障排查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396" lvl="1" indent="-457200">
              <a:buFont typeface="+mj-lt"/>
              <a:buAutoNum type="alphaLcPeriod"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程序状态查看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396" lvl="1" indent="-457200">
              <a:buFont typeface="+mj-lt"/>
              <a:buAutoNum type="alphaLcPeriod"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定时启动一个程序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396" lvl="1" indent="-457200">
              <a:buFont typeface="+mj-lt"/>
              <a:buAutoNum type="alphaLcPeriod"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查看日志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396" lvl="1" indent="-457200">
              <a:buFont typeface="+mj-lt"/>
              <a:buAutoNum type="alphaLcPeriod"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软件安装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卸载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396" lvl="1" indent="-457200">
              <a:buFont typeface="+mj-lt"/>
              <a:buAutoNum type="alphaLcPeriod"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程序配置文件修改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396" lvl="1" indent="-457200">
              <a:buFont typeface="+mj-lt"/>
              <a:buAutoNum type="alphaLcPeriod"/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599765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0">
        <p14:flip dir="r"/>
      </p:transition>
    </mc:Choice>
    <mc:Fallback xmlns="">
      <p:transition spd="slow" advClick="0" advTm="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 txBox="1">
            <a:spLocks noChangeArrowheads="1"/>
          </p:cNvSpPr>
          <p:nvPr/>
        </p:nvSpPr>
        <p:spPr>
          <a:xfrm>
            <a:off x="684213" y="470900"/>
            <a:ext cx="7769225" cy="9477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dirty="0">
                <a:solidFill>
                  <a:schemeClr val="bg1">
                    <a:lumMod val="95000"/>
                  </a:schemeClr>
                </a:solidFill>
              </a:rPr>
              <a:t>Q&amp;A</a:t>
            </a:r>
            <a:endParaRPr lang="zh-CN" altLang="en-US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35"/>
          <a:stretch/>
        </p:blipFill>
        <p:spPr>
          <a:xfrm>
            <a:off x="2488715" y="1"/>
            <a:ext cx="71687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37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0">
        <p14:flip dir="r"/>
      </p:transition>
    </mc:Choice>
    <mc:Fallback xmlns="">
      <p:transition spd="slow" advClick="0" advTm="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5"/>
          <p:cNvSpPr txBox="1"/>
          <p:nvPr/>
        </p:nvSpPr>
        <p:spPr>
          <a:xfrm>
            <a:off x="3054313" y="3251698"/>
            <a:ext cx="748235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600" dirty="0">
                <a:solidFill>
                  <a:schemeClr val="bg1"/>
                </a:solidFill>
                <a:latin typeface="Century Gothic" panose="020B0502020202020204" pitchFamily="34" charset="0"/>
              </a:rPr>
              <a:t>Thank you for watching</a:t>
            </a:r>
            <a:endParaRPr lang="zh-CN" altLang="en-US" sz="46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8170608" y="3932973"/>
            <a:ext cx="3421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Designed </a:t>
            </a:r>
            <a:r>
              <a:rPr lang="en-US" altLang="zh-CN" sz="2000">
                <a:solidFill>
                  <a:schemeClr val="bg1"/>
                </a:solidFill>
                <a:latin typeface="Century Gothic" panose="020B0502020202020204" pitchFamily="34" charset="0"/>
              </a:rPr>
              <a:t>by Charles</a:t>
            </a:r>
            <a:endParaRPr lang="zh-CN" altLang="en-US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8" name="矩形 37"/>
          <p:cNvSpPr/>
          <p:nvPr/>
        </p:nvSpPr>
        <p:spPr>
          <a:xfrm rot="5400000">
            <a:off x="10646203" y="3774257"/>
            <a:ext cx="962441" cy="155209"/>
          </a:xfrm>
          <a:prstGeom prst="rect">
            <a:avLst/>
          </a:prstGeom>
          <a:solidFill>
            <a:srgbClr val="F7B9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 rotWithShape="1">
          <a:blip r:embed="rId2"/>
          <a:srcRect l="25721" b="54024"/>
          <a:stretch/>
        </p:blipFill>
        <p:spPr>
          <a:xfrm>
            <a:off x="-58994" y="4221163"/>
            <a:ext cx="5479362" cy="2651585"/>
          </a:xfrm>
          <a:prstGeom prst="rect">
            <a:avLst/>
          </a:prstGeom>
        </p:spPr>
      </p:pic>
      <p:pic>
        <p:nvPicPr>
          <p:cNvPr id="45" name="图片 44"/>
          <p:cNvPicPr>
            <a:picLocks noChangeAspect="1"/>
          </p:cNvPicPr>
          <p:nvPr/>
        </p:nvPicPr>
        <p:blipFill rotWithShape="1">
          <a:blip r:embed="rId3"/>
          <a:srcRect t="58179" r="32505"/>
          <a:stretch/>
        </p:blipFill>
        <p:spPr>
          <a:xfrm>
            <a:off x="7644908" y="-29498"/>
            <a:ext cx="4596253" cy="248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670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flip dir="r"/>
      </p:transition>
    </mc:Choice>
    <mc:Fallback xmlns="">
      <p:transition spd="slow" advClick="0" advTm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05802" y="1418638"/>
            <a:ext cx="832058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495" indent="-571495">
              <a:buFont typeface="Arial" charset="0"/>
              <a:buChar char="•"/>
            </a:pP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什么是操作系统及常见的操作系统</a:t>
            </a:r>
            <a:endParaRPr lang="en-US" altLang="zh-CN" sz="28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495" indent="-571495">
              <a:buFont typeface="Arial" charset="0"/>
              <a:buChar char="•"/>
            </a:pP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</a:t>
            </a:r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的目的</a:t>
            </a:r>
            <a:endParaRPr lang="en-US" altLang="zh-CN" sz="28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495" indent="-571495">
              <a:buFont typeface="Arial" charset="0"/>
              <a:buChar char="•"/>
            </a:pP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学习范围，要学哪些内容</a:t>
            </a:r>
            <a:endParaRPr lang="en-US" altLang="zh-CN" sz="28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495" indent="-571495">
              <a:buFont typeface="Arial" charset="0"/>
              <a:buChar char="•"/>
            </a:pPr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在测试中有哪些应用</a:t>
            </a:r>
            <a:endParaRPr lang="en-US" altLang="zh-CN" sz="28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684213" y="470900"/>
            <a:ext cx="7769225" cy="9477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本节大纲</a:t>
            </a:r>
          </a:p>
        </p:txBody>
      </p:sp>
    </p:spTree>
    <p:extLst>
      <p:ext uri="{BB962C8B-B14F-4D97-AF65-F5344CB8AC3E}">
        <p14:creationId xmlns:p14="http://schemas.microsoft.com/office/powerpoint/2010/main" val="4137259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0">
        <p14:flip dir="r"/>
      </p:transition>
    </mc:Choice>
    <mc:Fallback xmlns="">
      <p:transition spd="slow" advClick="0" advTm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 txBox="1">
            <a:spLocks noChangeArrowheads="1"/>
          </p:cNvSpPr>
          <p:nvPr/>
        </p:nvSpPr>
        <p:spPr>
          <a:xfrm>
            <a:off x="684213" y="470900"/>
            <a:ext cx="10823574" cy="9477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什么是操作系统？</a:t>
            </a: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684213" y="1418638"/>
            <a:ext cx="11035347" cy="52717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操作系统（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Operating System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）：管理硬件和应用程序的一套系统软件。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196" lvl="1" indent="0">
              <a:buNone/>
            </a:pPr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CPU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en-US" altLang="zh-CN" sz="20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196" lvl="1" indent="0">
              <a:buNone/>
            </a:pPr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内存管理</a:t>
            </a:r>
            <a:endParaRPr lang="en-US" altLang="zh-CN" sz="20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196" lvl="1" indent="0">
              <a:buNone/>
            </a:pPr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文件系统管理</a:t>
            </a:r>
            <a:endParaRPr lang="en-US" altLang="zh-CN" sz="20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196" lvl="1" indent="0">
              <a:buNone/>
            </a:pPr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进程管理</a:t>
            </a:r>
            <a:endParaRPr lang="en-US" altLang="zh-CN" sz="20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196" lvl="1" indent="0">
              <a:buNone/>
            </a:pPr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外设管理</a:t>
            </a:r>
            <a:endParaRPr lang="en-US" altLang="zh-CN" sz="20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196" lvl="1" indent="0">
              <a:buNone/>
            </a:pPr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用户管理</a:t>
            </a:r>
            <a:endParaRPr lang="en-US" altLang="zh-CN" sz="20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196" lvl="1" indent="0">
              <a:buNone/>
            </a:pPr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其他等等</a:t>
            </a:r>
          </a:p>
          <a:p>
            <a:pPr marL="0" indent="-4">
              <a:buNone/>
            </a:pP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表现出来就是让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可以开始判断逻辑与运算数值，让内存可以开始加载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读出数据与程序代码，让硬盘可以开始被访问，让网卡可以开始传输数据，让所有周边设备可以开始运转等，总之硬件的所有操作都必须要通过操作系统来完成。</a:t>
            </a:r>
            <a:endParaRPr lang="en-US" altLang="zh-CN" sz="24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-4">
              <a:buNone/>
            </a:pPr>
            <a:endParaRPr lang="en-US" altLang="zh-CN" sz="24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-4">
              <a:buNone/>
            </a:pP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一个操作系统的核心叫内核，操作系统的各项功能都是通过内核实现的。</a:t>
            </a:r>
            <a:endParaRPr lang="en-US" altLang="zh-CN" sz="24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984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0">
        <p14:flip dir="r"/>
      </p:transition>
    </mc:Choice>
    <mc:Fallback xmlns="">
      <p:transition spd="slow" advClick="0" advTm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 txBox="1">
            <a:spLocks noChangeArrowheads="1"/>
          </p:cNvSpPr>
          <p:nvPr/>
        </p:nvSpPr>
        <p:spPr>
          <a:xfrm>
            <a:off x="684213" y="470900"/>
            <a:ext cx="7769225" cy="9477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什么是操作系统？</a:t>
            </a:r>
          </a:p>
        </p:txBody>
      </p:sp>
      <p:grpSp>
        <p:nvGrpSpPr>
          <p:cNvPr id="26" name="组 25"/>
          <p:cNvGrpSpPr/>
          <p:nvPr/>
        </p:nvGrpSpPr>
        <p:grpSpPr>
          <a:xfrm>
            <a:off x="3348948" y="1677826"/>
            <a:ext cx="4940970" cy="4291666"/>
            <a:chOff x="6994356" y="2365808"/>
            <a:chExt cx="4940970" cy="4291666"/>
          </a:xfrm>
        </p:grpSpPr>
        <p:sp>
          <p:nvSpPr>
            <p:cNvPr id="3" name="圆角矩形 2"/>
            <p:cNvSpPr/>
            <p:nvPr/>
          </p:nvSpPr>
          <p:spPr>
            <a:xfrm>
              <a:off x="6994357" y="5807242"/>
              <a:ext cx="4940969" cy="850232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硬件</a:t>
              </a:r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6994356" y="3394502"/>
              <a:ext cx="4940969" cy="1937711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软件</a:t>
              </a: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8967536" y="4636050"/>
              <a:ext cx="2711116" cy="449179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操作系统</a:t>
              </a: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8967537" y="3556151"/>
              <a:ext cx="1254148" cy="735791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系统软件</a:t>
              </a: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10363051" y="3556150"/>
              <a:ext cx="1187263" cy="735791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应用软件</a:t>
              </a: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9074531" y="5888888"/>
              <a:ext cx="780620" cy="699192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CPU</a:t>
              </a:r>
              <a:endParaRPr kumimoji="1"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10074730" y="5891898"/>
              <a:ext cx="780620" cy="699192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内存</a:t>
              </a:r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11074929" y="5891898"/>
              <a:ext cx="780620" cy="699192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其他设备</a:t>
              </a:r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7217945" y="2369729"/>
              <a:ext cx="766155" cy="451006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</a:t>
              </a:r>
              <a:r>
                <a:rPr kumimoji="1"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kumimoji="1"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8373119" y="2369729"/>
              <a:ext cx="766155" cy="451006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</a:t>
              </a:r>
              <a:r>
                <a:rPr kumimoji="1"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kumimoji="1"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10724575" y="2365808"/>
              <a:ext cx="825739" cy="451006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</a:t>
              </a:r>
              <a:r>
                <a:rPr kumimoji="1"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</a:t>
              </a:r>
              <a:endParaRPr kumimoji="1"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" name="直线箭头连接符 4"/>
            <p:cNvCxnSpPr>
              <a:stCxn id="14" idx="2"/>
            </p:cNvCxnSpPr>
            <p:nvPr/>
          </p:nvCxnSpPr>
          <p:spPr>
            <a:xfrm>
              <a:off x="7601023" y="2820735"/>
              <a:ext cx="10093" cy="601869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箭头连接符 19"/>
            <p:cNvCxnSpPr/>
            <p:nvPr/>
          </p:nvCxnSpPr>
          <p:spPr>
            <a:xfrm>
              <a:off x="8746103" y="2823772"/>
              <a:ext cx="10093" cy="601869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箭头连接符 20"/>
            <p:cNvCxnSpPr/>
            <p:nvPr/>
          </p:nvCxnSpPr>
          <p:spPr>
            <a:xfrm>
              <a:off x="11106112" y="2804724"/>
              <a:ext cx="10093" cy="601869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箭头连接符 21"/>
            <p:cNvCxnSpPr/>
            <p:nvPr/>
          </p:nvCxnSpPr>
          <p:spPr>
            <a:xfrm>
              <a:off x="9564600" y="4300390"/>
              <a:ext cx="7663" cy="33566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箭头连接符 22"/>
            <p:cNvCxnSpPr/>
            <p:nvPr/>
          </p:nvCxnSpPr>
          <p:spPr>
            <a:xfrm>
              <a:off x="10303375" y="5085229"/>
              <a:ext cx="19719" cy="77444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箭头连接符 28"/>
            <p:cNvCxnSpPr/>
            <p:nvPr/>
          </p:nvCxnSpPr>
          <p:spPr>
            <a:xfrm>
              <a:off x="10999886" y="4291941"/>
              <a:ext cx="7663" cy="33566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0863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0">
        <p14:flip dir="r"/>
      </p:transition>
    </mc:Choice>
    <mc:Fallback xmlns="">
      <p:transition spd="slow" advClick="0" advTm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 txBox="1">
            <a:spLocks noChangeArrowheads="1"/>
          </p:cNvSpPr>
          <p:nvPr/>
        </p:nvSpPr>
        <p:spPr>
          <a:xfrm>
            <a:off x="684213" y="470900"/>
            <a:ext cx="7769225" cy="9477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常见的操作系统</a:t>
            </a: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684213" y="1524589"/>
            <a:ext cx="11268301" cy="471736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i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DOS</a:t>
            </a:r>
            <a:r>
              <a:rPr lang="zh-CN" altLang="en-US" i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：个人电脑；</a:t>
            </a:r>
            <a:endParaRPr lang="en-US" altLang="zh-CN" i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i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i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：个人电脑，</a:t>
            </a:r>
            <a:r>
              <a:rPr lang="en-US" altLang="zh-CN" i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Windows7</a:t>
            </a:r>
            <a:r>
              <a:rPr lang="zh-CN" altLang="en-US" i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i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Windows10</a:t>
            </a:r>
            <a:r>
              <a:rPr lang="zh-CN" altLang="en-US" i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i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Windows Server</a:t>
            </a:r>
            <a:r>
              <a:rPr lang="zh-CN" altLang="en-US" i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i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i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Mac OS X</a:t>
            </a:r>
            <a:r>
              <a:rPr lang="zh-CN" altLang="en-US" i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i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MacBook</a:t>
            </a:r>
            <a:r>
              <a:rPr lang="zh-CN" altLang="en-US" i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系列笔记本；</a:t>
            </a:r>
            <a:endParaRPr lang="en-US" altLang="zh-CN" i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i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i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：安卓手机、平板、机顶盒、智能电视机、手环；</a:t>
            </a:r>
            <a:endParaRPr lang="en-US" altLang="zh-CN" i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i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iOS</a:t>
            </a:r>
            <a:r>
              <a:rPr lang="zh-CN" altLang="en-US" i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i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iPhone</a:t>
            </a:r>
            <a:r>
              <a:rPr lang="zh-CN" altLang="en-US" i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i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iPad</a:t>
            </a:r>
            <a:r>
              <a:rPr lang="zh-CN" altLang="en-US" i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i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iWatch</a:t>
            </a:r>
            <a:r>
              <a:rPr lang="zh-CN" altLang="en-US" i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i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iPod</a:t>
            </a:r>
            <a:r>
              <a:rPr lang="zh-CN" altLang="en-US" i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等；</a:t>
            </a:r>
            <a:endParaRPr lang="en-US" altLang="zh-CN" i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i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Unix</a:t>
            </a:r>
          </a:p>
          <a:p>
            <a:r>
              <a:rPr lang="en-US" altLang="zh-CN" i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i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：免费、可靠、安全、稳定、多平台；</a:t>
            </a:r>
            <a:endParaRPr lang="en-US" altLang="zh-CN" i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i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其它。。。</a:t>
            </a:r>
            <a:endParaRPr lang="en-US" altLang="zh-CN" i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1290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0">
        <p14:flip dir="r"/>
      </p:transition>
    </mc:Choice>
    <mc:Fallback xmlns="">
      <p:transition spd="slow" advClick="0" advTm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 txBox="1">
            <a:spLocks noChangeArrowheads="1"/>
          </p:cNvSpPr>
          <p:nvPr/>
        </p:nvSpPr>
        <p:spPr>
          <a:xfrm>
            <a:off x="684213" y="470900"/>
            <a:ext cx="7769225" cy="9477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常见的操作系统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5E5AF9D-BD17-4EE2-9F49-529D766C9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055" y="1228045"/>
            <a:ext cx="9385465" cy="545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289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0">
        <p14:flip dir="r"/>
      </p:transition>
    </mc:Choice>
    <mc:Fallback xmlns="">
      <p:transition spd="slow" advClick="0" advTm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684213" y="1418638"/>
            <a:ext cx="11173958" cy="47383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大部分软件都运行在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作为服务器的操作系统，大部分软件都运行在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操作系统上；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互联网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服务、物联网、车联网、大数据、云计算服务、人工智能、智能运维等各个方面都广泛应用；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工作中要用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测试中搭建测试环境，操作后台，排查问题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笔试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面试要考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非常现实的需求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常用的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操作与命令是考核内容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84213" y="470900"/>
            <a:ext cx="7769225" cy="9477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为什么要学习</a:t>
            </a:r>
            <a:r>
              <a:rPr lang="en-US" altLang="zh-CN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3753440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0">
        <p14:flip dir="r"/>
      </p:transition>
    </mc:Choice>
    <mc:Fallback xmlns="">
      <p:transition spd="slow" advClick="0" advTm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 txBox="1">
            <a:spLocks noChangeArrowheads="1"/>
          </p:cNvSpPr>
          <p:nvPr/>
        </p:nvSpPr>
        <p:spPr>
          <a:xfrm>
            <a:off x="684213" y="470900"/>
            <a:ext cx="7769225" cy="9477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学习范围</a:t>
            </a: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715486" y="1593532"/>
            <a:ext cx="10761027" cy="44567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系统的基本操作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文件、目录的基本操作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用户管理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文件权限操作（读、写、执行）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打包压缩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crontab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定时任务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软件包安装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网络操作命令与工具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675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0">
        <p14:flip dir="r"/>
      </p:transition>
    </mc:Choice>
    <mc:Fallback xmlns="">
      <p:transition spd="slow" advClick="0" advTm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 txBox="1">
            <a:spLocks noChangeArrowheads="1"/>
          </p:cNvSpPr>
          <p:nvPr/>
        </p:nvSpPr>
        <p:spPr>
          <a:xfrm>
            <a:off x="684213" y="470900"/>
            <a:ext cx="7769225" cy="9477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学习方式及目标</a:t>
            </a: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684212" y="1418638"/>
            <a:ext cx="11263947" cy="4114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老师讲解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操作演示，掌握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系统的常用操作；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理解操作系统的重要基础概念；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只讲测试工作中常用的操作，在有限时间内有针对地掌握实用的操作；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每天课程结束后，通过作业练习巩固 ，只有多操作多使用才能深入理解熟能生巧，学习的目的是能够在工作中熟练地使用，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不仅仅是应付笔试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面试；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课程结束后会安排考试。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7327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0">
        <p14:flip dir="r"/>
      </p:transition>
    </mc:Choice>
    <mc:Fallback xmlns="">
      <p:transition spd="slow" advClick="0" advTm="0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3977</TotalTime>
  <Words>1556</Words>
  <Application>Microsoft Office PowerPoint</Application>
  <PresentationFormat>宽屏</PresentationFormat>
  <Paragraphs>158</Paragraphs>
  <Slides>19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DengXian</vt:lpstr>
      <vt:lpstr>微软雅黑</vt:lpstr>
      <vt:lpstr>Arial</vt:lpstr>
      <vt:lpstr>Calibri</vt:lpstr>
      <vt:lpstr>Calibri Light</vt:lpstr>
      <vt:lpstr>Century Gothic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kobe_w24</dc:creator>
  <cp:lastModifiedBy>Administrator</cp:lastModifiedBy>
  <cp:revision>401</cp:revision>
  <dcterms:created xsi:type="dcterms:W3CDTF">2015-04-04T12:50:16Z</dcterms:created>
  <dcterms:modified xsi:type="dcterms:W3CDTF">2022-08-08T06:02:01Z</dcterms:modified>
</cp:coreProperties>
</file>