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6" r:id="rId3"/>
    <p:sldId id="282" r:id="rId4"/>
    <p:sldId id="317" r:id="rId5"/>
    <p:sldId id="286" r:id="rId7"/>
    <p:sldId id="285" r:id="rId8"/>
    <p:sldId id="318" r:id="rId9"/>
    <p:sldId id="257" r:id="rId10"/>
    <p:sldId id="280" r:id="rId11"/>
    <p:sldId id="283" r:id="rId12"/>
    <p:sldId id="287" r:id="rId13"/>
    <p:sldId id="288" r:id="rId14"/>
    <p:sldId id="310" r:id="rId15"/>
    <p:sldId id="289" r:id="rId16"/>
    <p:sldId id="316" r:id="rId17"/>
    <p:sldId id="290" r:id="rId18"/>
    <p:sldId id="291" r:id="rId19"/>
    <p:sldId id="314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6137" autoAdjust="0"/>
  </p:normalViewPr>
  <p:slideViewPr>
    <p:cSldViewPr snapToGrid="0" showGuides="1">
      <p:cViewPr varScale="1">
        <p:scale>
          <a:sx n="98" d="100"/>
          <a:sy n="98" d="100"/>
        </p:scale>
        <p:origin x="918" y="90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8"/>
        <p:guide pos="4883"/>
        <p:guide pos="2116"/>
        <p:guide pos="2797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FA9E-F9DB-F243-9AD1-3790578DC5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6092-C285-8142-BFE8-9D4E3E4EF9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任何应用程序的功能实现都是通过操作系统调度硬件来执行的，以暴风影音播放电影为例，调度显卡和声卡执行</a:t>
            </a:r>
            <a:endParaRPr kumimoji="1" lang="en-US" altLang="zh-CN" dirty="0"/>
          </a:p>
          <a:p>
            <a:r>
              <a:rPr kumimoji="1" lang="zh-CN" altLang="en-US" dirty="0"/>
              <a:t>应用软件：实现具体功能的软件，如微信、</a:t>
            </a:r>
            <a:r>
              <a:rPr kumimoji="1" lang="en-US" altLang="zh-CN" dirty="0"/>
              <a:t>QQ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Office</a:t>
            </a:r>
            <a:endParaRPr kumimoji="1" lang="en-US" altLang="zh-CN" dirty="0"/>
          </a:p>
          <a:p>
            <a:r>
              <a:rPr kumimoji="1" lang="zh-CN" altLang="en-US" dirty="0"/>
              <a:t>系统软件：应用软件需要依赖的软件，如</a:t>
            </a:r>
            <a:r>
              <a:rPr kumimoji="1" lang="en-US" altLang="zh-CN" dirty="0"/>
              <a:t>JDK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Apache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Gmail</a:t>
            </a:r>
            <a:endParaRPr lang="en-US" altLang="zh-CN" dirty="0"/>
          </a:p>
          <a:p>
            <a:r>
              <a:rPr lang="en-US" altLang="zh-CN" dirty="0"/>
              <a:t>Google Play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面试问你知道哪些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命令？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起初，计算机是昂贵的机器，但只能支持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个用户使用，为解决多用户使用的问题，于是就有了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，起初支持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个用户，后来发展成多用户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一般运行在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机上，不太稳定，并行度不够，一般应用在小型企业；而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系统则运行在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服务器上，这些服务器非常稳定，已经经历过几十年的考验，还有这些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的个数最多的可以达到一百多个，并行度非常高，这个是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机无法比拟的。所以只有掌握了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才能真正意义上的进入高端行业，对以后的职业发展是至关重要的。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文件系统是文件存放在磁盘等存储设备上的组织方法。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系统能支持多种目前流行的文件系统，如</a:t>
            </a:r>
            <a:r>
              <a:rPr kumimoji="1" lang="en-US" altLang="zh-CN" dirty="0"/>
              <a:t>EXT2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EXT3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EXT4</a:t>
            </a:r>
            <a:r>
              <a:rPr kumimoji="1" lang="zh-CN" altLang="en-US" dirty="0"/>
              <a:t>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国产操作系统多为以</a:t>
            </a:r>
            <a:r>
              <a:rPr kumimoji="1" lang="en-US" altLang="zh-CN" dirty="0"/>
              <a:t>Linux </a:t>
            </a:r>
            <a:r>
              <a:rPr kumimoji="1" lang="zh-CN" altLang="en-US" dirty="0"/>
              <a:t>为基础二次开发的操作系统。</a:t>
            </a:r>
            <a:endParaRPr kumimoji="1" lang="en-US" altLang="zh-CN" dirty="0"/>
          </a:p>
          <a:p>
            <a:r>
              <a:rPr kumimoji="1" lang="zh-CN" altLang="en-US" dirty="0"/>
              <a:t>得比恩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 rot="19717785">
            <a:off x="3670443" y="330024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dirty="0">
                <a:solidFill>
                  <a:schemeClr val="bg1"/>
                </a:solidFill>
              </a:rPr>
              <a:t>蓉创软件</a:t>
            </a:r>
            <a:endParaRPr kumimoji="1" lang="zh-CN" alt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13687" y="3220889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32221" y="4021108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/>
          <a:srcRect l="25721" b="54024"/>
          <a:stretch>
            <a:fillRect/>
          </a:stretch>
        </p:blipFill>
        <p:spPr>
          <a:xfrm>
            <a:off x="0" y="4228020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/>
          <a:srcRect t="58179" r="32505"/>
          <a:stretch>
            <a:fillRect/>
          </a:stretch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49179" y="356891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（尤尼斯）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49179" y="1189762"/>
            <a:ext cx="11566358" cy="5454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正式诞生，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贝尔实验室的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Richie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语言写出第一个正式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最初的设计目标是允许大量程序员同时访问计算器，共享资源；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一开始源码开放，程序代码可改写并且可作为学术研究之用；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各硬件公司修改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源码，开发出与各自硬件匹配的商业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版本，比如现在流行的版本有：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Solaris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AIX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出于商业的考虑，以及当时现实环境的思考，在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1979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年发行的第七版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中收回了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的版权，因此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没有大规模流行起来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当前主要应用在电信、金融、油田、证券等关键性领域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96156"/>
            <a:ext cx="10980918" cy="5167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GNU’s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）项目，目的是创建一个自由、开放的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GNU is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extensive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computer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software.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全部是开源软件，包括：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、系统工具、开发软件（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语言编辑器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）、应用软件、图形桌面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Torvalds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（托瓦兹）于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年发布了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内核，放到网站上供人下载使用，因为托瓦兹放置内核的那个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网站的目录为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，从此大家便称这个内核为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软件结合，完全自由的操作系统正式诞生，该操作系统被称为“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”或简称为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3106" y="72438"/>
            <a:ext cx="1682750" cy="134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6000" contrast="-4000"/>
                    </a14:imgEffect>
                    <a14:imgEffect>
                      <a14:colorTemperature colorTemp="7200"/>
                    </a14:imgEffect>
                    <a14:imgEffect>
                      <a14:saturation sat="169000"/>
                    </a14:imgEffect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680" y="2010342"/>
            <a:ext cx="4606154" cy="46394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213" y="1526279"/>
            <a:ext cx="62114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一般有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个主要部分：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各部分层次结构如图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所示。内核、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和文件系统一起形成了基本的操作系统结构。它们使得用户可以运行程序，管理文件并使用系统。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502920" y="28802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2920" y="1371600"/>
            <a:ext cx="11458303" cy="5198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各种组织或单位采用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内核和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工具集以及各类软件，编译及包装成自己所谓的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发行版（就像安卓）。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分为两类：一类是商业公司维护的发行版本，一类是社区组织维护的发行版本，前者以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企业版（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）为代表，后者以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为代表。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Enterprise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Fedora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OpenSUSE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（德国著名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CentOS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的社区克隆版本，免费）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不同系列的内核都是采用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内核，大部分命令相同，部分命令不一样。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021773" y="4617720"/>
            <a:ext cx="5442267" cy="699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可完全安装发布套件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39610703530&amp;di=f9e2b00ee3d9a566997741de4c5d7de3&amp;imgtype=jpg&amp;src=http%3A%2F%2Fimg0.imgtn.bdimg.com%2Fit%2Fu%3D628438855%2C2606734063%26fm%3D214%26gp%3D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06" y="1418638"/>
            <a:ext cx="7189187" cy="28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系统特点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28816" cy="4590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多用户：同时支持多个用户登录使用（用户管理）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多任务：多个任务（程序）可以同时运行（与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安全：源代码开源，有问题可以及时发现和优化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源码公开：任何人、组织只要遵守官方许可条款，就可以自由使用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广泛的硬件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软件支持：常见的应用先为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版本开发，后续才移植到其他平台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强大的命令、工具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7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系统在软件测试中的应用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956244" cy="4968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作为操作系统在企业中广泛使用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大量的公司项目软件安装在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操作系统上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公司软件运行过程中出现问题，需要运用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知识去排查和解决，比如：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网络故障排查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程序状态查看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定时启动一个程序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程序配置文件修改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>
            <a:fillRect/>
          </a:stretch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054313" y="3251698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/>
          <a:srcRect l="25721" b="54024"/>
          <a:stretch>
            <a:fillRect/>
          </a:stretch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/>
          <a:srcRect t="58179" r="32505"/>
          <a:stretch>
            <a:fillRect/>
          </a:stretch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802" y="1418638"/>
            <a:ext cx="83205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什么是操作系统及常见的操作系统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学习范围，要学哪些内容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在测试中有哪些应用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本节大纲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10823574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什么是操作系统？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35347" cy="527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）：管理硬件和应用程序的一套系统软件。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CPU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外设管理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其他等等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表现出来就是让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可以开始判断逻辑与运算数值，让内存可以开始加载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读出数据与程序代码，让硬盘可以开始被访问，让网卡可以开始传输数据，让所有周边设备可以开始运转等，总之硬件的所有操作都必须要通过操作系统来完成。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一个操作系统的核心叫内核，操作系统的各项功能都是通过内核实现的。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什么是操作系统？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3348948" y="1677826"/>
            <a:ext cx="4940970" cy="4291666"/>
            <a:chOff x="6994356" y="2365808"/>
            <a:chExt cx="4940970" cy="4291666"/>
          </a:xfrm>
        </p:grpSpPr>
        <p:sp>
          <p:nvSpPr>
            <p:cNvPr id="3" name="圆角矩形 2"/>
            <p:cNvSpPr/>
            <p:nvPr/>
          </p:nvSpPr>
          <p:spPr>
            <a:xfrm>
              <a:off x="6994357" y="5807242"/>
              <a:ext cx="4940969" cy="85023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994356" y="3394502"/>
              <a:ext cx="4940969" cy="193771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967536" y="4636050"/>
              <a:ext cx="2711116" cy="44917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endPara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967537" y="3556151"/>
              <a:ext cx="1254148" cy="73579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系统软件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363051" y="3556150"/>
              <a:ext cx="1187263" cy="73579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应用软件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074531" y="5888888"/>
              <a:ext cx="780620" cy="6991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074730" y="5891898"/>
              <a:ext cx="780620" cy="6991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074929" y="5891898"/>
              <a:ext cx="780620" cy="6991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其他设备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17945" y="2369729"/>
              <a:ext cx="766155" cy="4510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73119" y="2369729"/>
              <a:ext cx="766155" cy="4510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724575" y="2365808"/>
              <a:ext cx="825739" cy="4510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线箭头连接符 4"/>
            <p:cNvCxnSpPr>
              <a:stCxn id="14" idx="2"/>
            </p:cNvCxnSpPr>
            <p:nvPr/>
          </p:nvCxnSpPr>
          <p:spPr>
            <a:xfrm>
              <a:off x="7601023" y="2820735"/>
              <a:ext cx="10093" cy="601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8746103" y="2823772"/>
              <a:ext cx="10093" cy="601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11106112" y="2804724"/>
              <a:ext cx="10093" cy="601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9564600" y="4300390"/>
              <a:ext cx="7663" cy="335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10303375" y="5085229"/>
              <a:ext cx="19719" cy="77444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10999886" y="4291941"/>
              <a:ext cx="7663" cy="335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常见的操作系统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24589"/>
            <a:ext cx="11268301" cy="4717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：个人电脑；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：个人电脑，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Windows7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Windows10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Server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OS X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MacBook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系列笔记本；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：安卓手机、平板、机顶盒、智能电视机、手环；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iWatch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：免费、可靠、安全、稳定、多平台；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其它。。。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常见的操作系统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055" y="1228045"/>
            <a:ext cx="9385465" cy="545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73958" cy="4738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大部分软件都运行在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作为服务器的操作系统，大部分软件都运行在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操作系统上；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服务、物联网、车联网、大数据、云计算服务、人工智能、智能运维等各个方面都广泛应用；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工作中要用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测试中搭建测试环境，操作后台，排查问题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笔试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面试要考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非常现实的需求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操作与命令是考核内容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学习范围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715486" y="1593532"/>
            <a:ext cx="10761027" cy="4456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系统的基本操作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文件、目录的基本操作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文件权限操作（读、写、执行）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打包压缩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软件包安装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网络操作命令与工具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学习方式及目标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1126394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老师讲解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操作演示，掌握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系统的常用操作；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理解操作系统的重要基础概念；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只讲测试工作中常用的操作，在有限时间内有针对地掌握实用的操作；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每天课程结束后，通过作业练习巩固 ，只有多操作多使用才能深入理解熟能生巧，学习的目的是能够在工作中熟练地使用，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不仅仅是应付笔试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课程结束后会安排考试。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2362</Words>
  <Application>WPS 演示</Application>
  <PresentationFormat>宽屏</PresentationFormat>
  <Paragraphs>172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Century Gothic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Administrator</cp:lastModifiedBy>
  <cp:revision>400</cp:revision>
  <dcterms:created xsi:type="dcterms:W3CDTF">2015-04-04T12:50:00Z</dcterms:created>
  <dcterms:modified xsi:type="dcterms:W3CDTF">2022-04-24T05:49:01Z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