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57" r:id="rId4"/>
    <p:sldId id="324" r:id="rId5"/>
    <p:sldId id="335" r:id="rId6"/>
    <p:sldId id="319" r:id="rId7"/>
    <p:sldId id="336" r:id="rId8"/>
    <p:sldId id="325" r:id="rId9"/>
    <p:sldId id="314" r:id="rId10"/>
    <p:sldId id="326" r:id="rId11"/>
    <p:sldId id="337" r:id="rId12"/>
    <p:sldId id="338" r:id="rId13"/>
    <p:sldId id="283" r:id="rId14"/>
    <p:sldId id="327" r:id="rId15"/>
    <p:sldId id="328" r:id="rId16"/>
    <p:sldId id="329" r:id="rId17"/>
    <p:sldId id="334" r:id="rId18"/>
    <p:sldId id="339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001">
          <p15:clr>
            <a:srgbClr val="A4A3A4"/>
          </p15:clr>
        </p15:guide>
        <p15:guide id="4" orient="horz" pos="2273">
          <p15:clr>
            <a:srgbClr val="A4A3A4"/>
          </p15:clr>
        </p15:guide>
        <p15:guide id="5" orient="horz" pos="2636">
          <p15:clr>
            <a:srgbClr val="A4A3A4"/>
          </p15:clr>
        </p15:guide>
        <p15:guide id="6" pos="801">
          <p15:clr>
            <a:srgbClr val="A4A3A4"/>
          </p15:clr>
        </p15:guide>
        <p15:guide id="7" pos="6879">
          <p15:clr>
            <a:srgbClr val="A4A3A4"/>
          </p15:clr>
        </p15:guide>
        <p15:guide id="8" orient="horz" pos="3181">
          <p15:clr>
            <a:srgbClr val="A4A3A4"/>
          </p15:clr>
        </p15:guide>
        <p15:guide id="9" orient="horz" pos="3385">
          <p15:clr>
            <a:srgbClr val="A4A3A4"/>
          </p15:clr>
        </p15:guide>
        <p15:guide id="10" orient="horz" pos="2908">
          <p15:clr>
            <a:srgbClr val="A4A3A4"/>
          </p15:clr>
        </p15:guide>
        <p15:guide id="11" orient="horz" pos="1616">
          <p15:clr>
            <a:srgbClr val="A4A3A4"/>
          </p15:clr>
        </p15:guide>
        <p15:guide id="12" orient="horz" pos="1797">
          <p15:clr>
            <a:srgbClr val="A4A3A4"/>
          </p15:clr>
        </p15:guide>
        <p15:guide id="13" orient="horz" pos="2931">
          <p15:clr>
            <a:srgbClr val="A4A3A4"/>
          </p15:clr>
        </p15:guide>
        <p15:guide id="14" orient="horz" pos="2591">
          <p15:clr>
            <a:srgbClr val="A4A3A4"/>
          </p15:clr>
        </p15:guide>
        <p15:guide id="15" orient="horz" pos="1185">
          <p15:clr>
            <a:srgbClr val="A4A3A4"/>
          </p15:clr>
        </p15:guide>
        <p15:guide id="16" pos="4112">
          <p15:clr>
            <a:srgbClr val="A4A3A4"/>
          </p15:clr>
        </p15:guide>
        <p15:guide id="17" orient="horz" pos="1684">
          <p15:clr>
            <a:srgbClr val="A4A3A4"/>
          </p15:clr>
        </p15:guide>
        <p15:guide id="18" pos="4407">
          <p15:clr>
            <a:srgbClr val="A4A3A4"/>
          </p15:clr>
        </p15:guide>
        <p15:guide id="19" pos="4883">
          <p15:clr>
            <a:srgbClr val="A4A3A4"/>
          </p15:clr>
        </p15:guide>
        <p15:guide id="20" pos="2116">
          <p15:clr>
            <a:srgbClr val="A4A3A4"/>
          </p15:clr>
        </p15:guide>
        <p15:guide id="21" pos="2797">
          <p15:clr>
            <a:srgbClr val="A4A3A4"/>
          </p15:clr>
        </p15:guide>
        <p15:guide id="2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B902"/>
    <a:srgbClr val="594A23"/>
    <a:srgbClr val="28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5952" autoAdjust="0"/>
  </p:normalViewPr>
  <p:slideViewPr>
    <p:cSldViewPr snapToGrid="0" showGuides="1">
      <p:cViewPr varScale="1">
        <p:scale>
          <a:sx n="59" d="100"/>
          <a:sy n="59" d="100"/>
        </p:scale>
        <p:origin x="876" y="52"/>
      </p:cViewPr>
      <p:guideLst>
        <p:guide orient="horz" pos="2092"/>
        <p:guide pos="3840"/>
        <p:guide orient="horz" pos="2001"/>
        <p:guide orient="horz" pos="2273"/>
        <p:guide orient="horz" pos="2636"/>
        <p:guide pos="801"/>
        <p:guide pos="6879"/>
        <p:guide orient="horz" pos="3181"/>
        <p:guide orient="horz" pos="3385"/>
        <p:guide orient="horz" pos="2908"/>
        <p:guide orient="horz" pos="1616"/>
        <p:guide orient="horz" pos="1797"/>
        <p:guide orient="horz" pos="2931"/>
        <p:guide orient="horz" pos="2591"/>
        <p:guide orient="horz" pos="1185"/>
        <p:guide pos="4112"/>
        <p:guide orient="horz" pos="1684"/>
        <p:guide pos="4407"/>
        <p:guide pos="4883"/>
        <p:guide pos="2116"/>
        <p:guide pos="2797"/>
        <p:guide pos="232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C703-CF72-43D4-8EC8-7BBD1F883F8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4113D-826B-40B5-BB80-23BFC286C1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%s/renewal/update/g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4113D-826B-40B5-BB80-23BFC286C1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A8D4-8E72-446C-AA1B-EBD6F1925E7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9913-8645-4F3E-AAB5-4B4F23A00C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2467126" y="3263876"/>
            <a:ext cx="8744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Linux</a:t>
            </a:r>
            <a:r>
              <a:rPr lang="zh-CN" altLang="en-US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32221" y="4221163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>
            <a:fillRect/>
          </a:stretch>
        </p:blipFill>
        <p:spPr>
          <a:xfrm>
            <a:off x="0" y="4236895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>
            <a:fillRect/>
          </a:stretch>
        </p:blipFill>
        <p:spPr>
          <a:xfrm>
            <a:off x="7595747" y="0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939"/>
    </mc:Choice>
    <mc:Fallback xmlns="">
      <p:transition advClick="0" advTm="19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0639107" cy="4187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：移动到文件的最后一行行首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：移动到文件的开头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：移动到所在行的行首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：移动到所在行的行尾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光标的上下左右移动：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使用键盘上的方向键</a:t>
            </a:r>
            <a:endParaRPr lang="en-US" altLang="zh-CN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kjhl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对应上下左右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ctrl+f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：往下翻一页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：往上翻一页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光标移动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343978"/>
            <a:ext cx="10823574" cy="5248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</a:t>
            </a:r>
            <a:endParaRPr lang="en-US" altLang="zh-CN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是往后删，相当于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是往前删，相当于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Backspace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表示删除光标所在位置开始的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个字符，包括光标所在位置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如果输入命令错误，可以按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键取消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：删除光标所在处直到词尾的内容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：删除光标所在行，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表示删除从光标所在行开始的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行，包括光标所在行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：复制光标所在处到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词尾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：复制光标所在行，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3yy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表示复制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：粘贴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删除、复制、粘贴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418638"/>
            <a:ext cx="11380408" cy="49982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：替换光标所在处的字符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 + 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：连续替换字符直到按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：假如误操作一个命令，可以马上按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进行撤销，可以连续按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撤销多个之前做出的操作（等于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反撤销：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替换、撤销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输入内容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可以插入字符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上下左右键也可以导航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backspace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键可以删除字符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查找、定位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2"/>
            <a:ext cx="11121100" cy="4686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在命令模式下输入冒号进入底线模式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在每一行的行首显示行号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nonu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关闭显示行号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			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是你要输入的数字，再按回车，将跳转到数字指定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，再输入你要查找的字符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可以输入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，向下继续查找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shift+n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是往上查找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：设置忽略大小写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noic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：设置不忽略大小写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字符替换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2"/>
            <a:ext cx="11121100" cy="4686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在底线模式下输入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"1,$s/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oldstring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newstring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会将全文的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oldstring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字符串替换成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newstring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1,$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表示从第一行到最后一行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表示替换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表示每行全部替换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或者简写成：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oldstring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newstring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</a:t>
            </a:r>
          </a:p>
          <a:p>
            <a:pPr lvl="1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:1,20s/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oldstring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newstring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行间的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oldstring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替换成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newstring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底线模式功能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保存、退出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92758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文件名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如果你想摘取文件的某一段，存为另一个文件，可以使用这个指令，例如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30,50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:w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新文件名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将文件另存为新文件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保存并退出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:q!		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强制退出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并不保存当前的修改内容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Q&amp;A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"/>
          <a:stretch>
            <a:fillRect/>
          </a:stretch>
        </p:blipFill>
        <p:spPr>
          <a:xfrm>
            <a:off x="2488715" y="1"/>
            <a:ext cx="71687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1211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反复练习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的三种模式的切换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光标上下左右移动，上下翻页，内容删除、复制、粘贴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撤销操作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查找，替换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109882" y="3220681"/>
            <a:ext cx="7482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  <a:endParaRPr lang="zh-CN" altLang="en-US" sz="4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70608" y="3932972"/>
            <a:ext cx="342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Designed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Charles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10646203" y="3774257"/>
            <a:ext cx="962441" cy="155209"/>
          </a:xfrm>
          <a:prstGeom prst="rect">
            <a:avLst/>
          </a:prstGeom>
          <a:solidFill>
            <a:srgbClr val="F7B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25721" b="54024"/>
          <a:stretch>
            <a:fillRect/>
          </a:stretch>
        </p:blipFill>
        <p:spPr>
          <a:xfrm>
            <a:off x="-58994" y="4221163"/>
            <a:ext cx="5479362" cy="265158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t="58179" r="32505"/>
          <a:stretch>
            <a:fillRect/>
          </a:stretch>
        </p:blipFill>
        <p:spPr>
          <a:xfrm>
            <a:off x="7644908" y="-29498"/>
            <a:ext cx="4596253" cy="248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2" y="1418638"/>
            <a:ext cx="776922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vi/vim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操作模式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编辑、插入模式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底线模式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本课纲要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564593"/>
            <a:ext cx="10806747" cy="482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vi/vim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系统都提供的文本编辑器，它提供了一个窗口，通过它可以编辑文件；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vi/vim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面试可能问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工作中有的情况必须用到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提高工作效率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的增强版本，支持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的全部功能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增加命令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增强功能包括颜色标记功能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vi/vim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en-US" altLang="zh-CN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 </a:t>
            </a:r>
            <a:r>
              <a:rPr lang="zh-CN" altLang="en-US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i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后面跟具体的文件名，表示打开该文件进行查看和编辑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如果文件已存在，则打开并编辑文件（看底部提示）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如果文件不存在，则新建并编辑文件（看底部提示）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没有鼠标，纯键盘操作（和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的记事本比较）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编辑器创建文件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可分为三种操作模式，分别是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插入模式（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底线模式（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三种工作状态，完成不同的任务。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操作模式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刚进入时的默认模式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此时不可以直接添加文字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不能用退格删除文字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控制屏幕光标的移动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字符的删除、复制、粘贴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进入插入模式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进入底线模式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命令模式（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在插入模式下面可以对文件内容进行编辑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插入模式下底部有个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--INSERT--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在命令模式下，可以输入下面的字符进入插入模式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		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插入，从目前光标所在之处插入所输入的字符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增加，目前光标所在的下一个字符处开始插入字符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		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插入新的一行，从行首开始输入字符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插入模式下按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健切换到命令模式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2813" y="42518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插入模式（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684213" y="1700213"/>
            <a:ext cx="1138040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在插入模式下先按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键进入命令模式，再输入冒号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进入底线模式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在底线模式下，可以完成对文件的保存、内容替换、显示格式的设置等工作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底线模式（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4213" y="470900"/>
            <a:ext cx="7769225" cy="947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三种模式切换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2138" y="1963710"/>
            <a:ext cx="8748627" cy="3912433"/>
            <a:chOff x="2345544" y="1828800"/>
            <a:chExt cx="7308610" cy="3450236"/>
          </a:xfrm>
        </p:grpSpPr>
        <p:sp>
          <p:nvSpPr>
            <p:cNvPr id="4" name="矩形 3"/>
            <p:cNvSpPr/>
            <p:nvPr/>
          </p:nvSpPr>
          <p:spPr>
            <a:xfrm>
              <a:off x="4568825" y="2638269"/>
              <a:ext cx="1652093" cy="404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命令模式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547651" y="4874302"/>
              <a:ext cx="1652093" cy="404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插入模式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968469" y="4874302"/>
              <a:ext cx="1652093" cy="404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底线模式</a:t>
              </a:r>
            </a:p>
          </p:txBody>
        </p:sp>
        <p:cxnSp>
          <p:nvCxnSpPr>
            <p:cNvPr id="9" name="连接符: 肘形 8"/>
            <p:cNvCxnSpPr/>
            <p:nvPr/>
          </p:nvCxnSpPr>
          <p:spPr>
            <a:xfrm>
              <a:off x="3171590" y="2198132"/>
              <a:ext cx="1673944" cy="440137"/>
            </a:xfrm>
            <a:prstGeom prst="bentConnector3">
              <a:avLst>
                <a:gd name="adj1" fmla="val 100290"/>
              </a:avLst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/>
            <p:cNvCxnSpPr/>
            <p:nvPr/>
          </p:nvCxnSpPr>
          <p:spPr>
            <a:xfrm flipV="1">
              <a:off x="5806440" y="2233534"/>
              <a:ext cx="1750060" cy="404736"/>
            </a:xfrm>
            <a:prstGeom prst="bentConnector3">
              <a:avLst>
                <a:gd name="adj1" fmla="val 2830"/>
              </a:avLst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384315" y="1828800"/>
              <a:ext cx="48878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                                      退出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116716" y="2258724"/>
              <a:ext cx="5919257" cy="407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 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文件名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输入：</a:t>
              </a:r>
              <a:r>
                <a:rPr lang="en-US" altLang="zh-CN" sz="2400" dirty="0" err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wq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q!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2830966" y="3043003"/>
              <a:ext cx="1975984" cy="1831299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3171590" y="3067142"/>
              <a:ext cx="1975984" cy="1831299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81700" y="3067142"/>
              <a:ext cx="2225839" cy="1785514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8" idx="0"/>
            </p:cNvCxnSpPr>
            <p:nvPr/>
          </p:nvCxnSpPr>
          <p:spPr>
            <a:xfrm>
              <a:off x="5471306" y="3031570"/>
              <a:ext cx="2323210" cy="1842732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345544" y="3551527"/>
              <a:ext cx="1556361" cy="407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en-US" altLang="zh-CN" sz="2400" dirty="0" err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93219" y="4029431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ESC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40079" y="4029431"/>
              <a:ext cx="2584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85833" y="3376083"/>
              <a:ext cx="2468321" cy="732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命令以回车结束运行</a:t>
              </a:r>
              <a:endPara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ESC</a:t>
              </a:r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789</Words>
  <Application>Microsoft Office PowerPoint</Application>
  <PresentationFormat>宽屏</PresentationFormat>
  <Paragraphs>129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Administrator</cp:lastModifiedBy>
  <cp:revision>400</cp:revision>
  <dcterms:created xsi:type="dcterms:W3CDTF">2015-04-04T12:50:00Z</dcterms:created>
  <dcterms:modified xsi:type="dcterms:W3CDTF">2022-04-24T03:17:05Z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