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81" r:id="rId3"/>
    <p:sldId id="257" r:id="rId4"/>
    <p:sldId id="324" r:id="rId5"/>
    <p:sldId id="346" r:id="rId6"/>
    <p:sldId id="335" r:id="rId7"/>
    <p:sldId id="319" r:id="rId8"/>
    <p:sldId id="336" r:id="rId9"/>
    <p:sldId id="340" r:id="rId10"/>
    <p:sldId id="325" r:id="rId11"/>
    <p:sldId id="326" r:id="rId12"/>
    <p:sldId id="337" r:id="rId13"/>
    <p:sldId id="338" r:id="rId14"/>
    <p:sldId id="283" r:id="rId15"/>
    <p:sldId id="327" r:id="rId16"/>
    <p:sldId id="339" r:id="rId17"/>
    <p:sldId id="341" r:id="rId18"/>
    <p:sldId id="342" r:id="rId19"/>
    <p:sldId id="343" r:id="rId20"/>
    <p:sldId id="345" r:id="rId21"/>
    <p:sldId id="344" r:id="rId22"/>
    <p:sldId id="279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001" userDrawn="1">
          <p15:clr>
            <a:srgbClr val="A4A3A4"/>
          </p15:clr>
        </p15:guide>
        <p15:guide id="4" orient="horz" pos="2273" userDrawn="1">
          <p15:clr>
            <a:srgbClr val="A4A3A4"/>
          </p15:clr>
        </p15:guide>
        <p15:guide id="5" orient="horz" pos="2636" userDrawn="1">
          <p15:clr>
            <a:srgbClr val="A4A3A4"/>
          </p15:clr>
        </p15:guide>
        <p15:guide id="6" pos="801" userDrawn="1">
          <p15:clr>
            <a:srgbClr val="A4A3A4"/>
          </p15:clr>
        </p15:guide>
        <p15:guide id="7" pos="6879" userDrawn="1">
          <p15:clr>
            <a:srgbClr val="A4A3A4"/>
          </p15:clr>
        </p15:guide>
        <p15:guide id="8" orient="horz" pos="3181" userDrawn="1">
          <p15:clr>
            <a:srgbClr val="A4A3A4"/>
          </p15:clr>
        </p15:guide>
        <p15:guide id="9" orient="horz" pos="3385" userDrawn="1">
          <p15:clr>
            <a:srgbClr val="A4A3A4"/>
          </p15:clr>
        </p15:guide>
        <p15:guide id="10" orient="horz" pos="2908" userDrawn="1">
          <p15:clr>
            <a:srgbClr val="A4A3A4"/>
          </p15:clr>
        </p15:guide>
        <p15:guide id="11" orient="horz" pos="1616" userDrawn="1">
          <p15:clr>
            <a:srgbClr val="A4A3A4"/>
          </p15:clr>
        </p15:guide>
        <p15:guide id="12" orient="horz" pos="1797" userDrawn="1">
          <p15:clr>
            <a:srgbClr val="A4A3A4"/>
          </p15:clr>
        </p15:guide>
        <p15:guide id="13" orient="horz" pos="2931" userDrawn="1">
          <p15:clr>
            <a:srgbClr val="A4A3A4"/>
          </p15:clr>
        </p15:guide>
        <p15:guide id="14" orient="horz" pos="2591" userDrawn="1">
          <p15:clr>
            <a:srgbClr val="A4A3A4"/>
          </p15:clr>
        </p15:guide>
        <p15:guide id="15" orient="horz" pos="1185" userDrawn="1">
          <p15:clr>
            <a:srgbClr val="A4A3A4"/>
          </p15:clr>
        </p15:guide>
        <p15:guide id="16" pos="4112" userDrawn="1">
          <p15:clr>
            <a:srgbClr val="A4A3A4"/>
          </p15:clr>
        </p15:guide>
        <p15:guide id="17" orient="horz" pos="1684" userDrawn="1">
          <p15:clr>
            <a:srgbClr val="A4A3A4"/>
          </p15:clr>
        </p15:guide>
        <p15:guide id="18" pos="4407" userDrawn="1">
          <p15:clr>
            <a:srgbClr val="A4A3A4"/>
          </p15:clr>
        </p15:guide>
        <p15:guide id="19" pos="4883" userDrawn="1">
          <p15:clr>
            <a:srgbClr val="A4A3A4"/>
          </p15:clr>
        </p15:guide>
        <p15:guide id="20" pos="2116" userDrawn="1">
          <p15:clr>
            <a:srgbClr val="A4A3A4"/>
          </p15:clr>
        </p15:guide>
        <p15:guide id="21" pos="2797" userDrawn="1">
          <p15:clr>
            <a:srgbClr val="A4A3A4"/>
          </p15:clr>
        </p15:guide>
        <p15:guide id="22" pos="23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7B902"/>
    <a:srgbClr val="594A23"/>
    <a:srgbClr val="2828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82" autoAdjust="0"/>
    <p:restoredTop sz="90758" autoAdjust="0"/>
  </p:normalViewPr>
  <p:slideViewPr>
    <p:cSldViewPr snapToGrid="0" showGuides="1">
      <p:cViewPr varScale="1">
        <p:scale>
          <a:sx n="65" d="100"/>
          <a:sy n="65" d="100"/>
        </p:scale>
        <p:origin x="696" y="78"/>
      </p:cViewPr>
      <p:guideLst>
        <p:guide orient="horz" pos="2092"/>
        <p:guide pos="3840"/>
        <p:guide orient="horz" pos="2001"/>
        <p:guide orient="horz" pos="2273"/>
        <p:guide orient="horz" pos="2636"/>
        <p:guide pos="801"/>
        <p:guide pos="6879"/>
        <p:guide orient="horz" pos="3181"/>
        <p:guide orient="horz" pos="3385"/>
        <p:guide orient="horz" pos="2908"/>
        <p:guide orient="horz" pos="1616"/>
        <p:guide orient="horz" pos="1797"/>
        <p:guide orient="horz" pos="2931"/>
        <p:guide orient="horz" pos="2591"/>
        <p:guide orient="horz" pos="1185"/>
        <p:guide pos="4112"/>
        <p:guide orient="horz" pos="1684"/>
        <p:guide pos="4407"/>
        <p:guide pos="4883"/>
        <p:guide pos="2116"/>
        <p:guide pos="2797"/>
        <p:guide pos="2320"/>
      </p:guideLst>
    </p:cSldViewPr>
  </p:slideViewPr>
  <p:notesTextViewPr>
    <p:cViewPr>
      <p:scale>
        <a:sx n="70" d="100"/>
        <a:sy n="7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23C703-CF72-43D4-8EC8-7BBD1F883F8A}" type="datetimeFigureOut">
              <a:rPr lang="zh-CN" altLang="en-US" smtClean="0"/>
              <a:t>2019/7/3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84113D-826B-40B5-BB80-23BFC286C1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3941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4113D-826B-40B5-BB80-23BFC286C16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362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4113D-826B-40B5-BB80-23BFC286C16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562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A8D4-8E72-446C-AA1B-EBD6F1925E72}" type="datetimeFigureOut">
              <a:rPr lang="zh-CN" altLang="en-US" smtClean="0"/>
              <a:t>2019/7/3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9913-8645-4F3E-AAB5-4B4F23A00C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9286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flip dir="r"/>
      </p:transition>
    </mc:Choice>
    <mc:Fallback xmlns="">
      <p:transition spd="slow" advClick="0" advTm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A8D4-8E72-446C-AA1B-EBD6F1925E72}" type="datetimeFigureOut">
              <a:rPr lang="zh-CN" altLang="en-US" smtClean="0"/>
              <a:t>2019/7/3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9913-8645-4F3E-AAB5-4B4F23A00C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35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flip dir="r"/>
      </p:transition>
    </mc:Choice>
    <mc:Fallback xmlns="">
      <p:transition spd="slow" advClick="0" advTm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A8D4-8E72-446C-AA1B-EBD6F1925E72}" type="datetimeFigureOut">
              <a:rPr lang="zh-CN" altLang="en-US" smtClean="0"/>
              <a:t>2019/7/3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9913-8645-4F3E-AAB5-4B4F23A00C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4296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flip dir="r"/>
      </p:transition>
    </mc:Choice>
    <mc:Fallback xmlns="">
      <p:transition spd="slow" advClick="0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A8D4-8E72-446C-AA1B-EBD6F1925E72}" type="datetimeFigureOut">
              <a:rPr lang="zh-CN" altLang="en-US" smtClean="0"/>
              <a:t>2019/7/3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9913-8645-4F3E-AAB5-4B4F23A00C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79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flip dir="r"/>
      </p:transition>
    </mc:Choice>
    <mc:Fallback xmlns="">
      <p:transition spd="slow" advClick="0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A8D4-8E72-446C-AA1B-EBD6F1925E72}" type="datetimeFigureOut">
              <a:rPr lang="zh-CN" altLang="en-US" smtClean="0"/>
              <a:t>2019/7/3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9913-8645-4F3E-AAB5-4B4F23A00C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3890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flip dir="r"/>
      </p:transition>
    </mc:Choice>
    <mc:Fallback xmlns="">
      <p:transition spd="slow" advClick="0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A8D4-8E72-446C-AA1B-EBD6F1925E72}" type="datetimeFigureOut">
              <a:rPr lang="zh-CN" altLang="en-US" smtClean="0"/>
              <a:t>2019/7/3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9913-8645-4F3E-AAB5-4B4F23A00C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3403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flip dir="r"/>
      </p:transition>
    </mc:Choice>
    <mc:Fallback xmlns="">
      <p:transition spd="slow" advClick="0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A8D4-8E72-446C-AA1B-EBD6F1925E72}" type="datetimeFigureOut">
              <a:rPr lang="zh-CN" altLang="en-US" smtClean="0"/>
              <a:t>2019/7/3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9913-8645-4F3E-AAB5-4B4F23A00C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94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flip dir="r"/>
      </p:transition>
    </mc:Choice>
    <mc:Fallback xmlns="">
      <p:transition spd="slow" advClick="0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A8D4-8E72-446C-AA1B-EBD6F1925E72}" type="datetimeFigureOut">
              <a:rPr lang="zh-CN" altLang="en-US" smtClean="0"/>
              <a:t>2019/7/3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9913-8645-4F3E-AAB5-4B4F23A00C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7866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flip dir="r"/>
      </p:transition>
    </mc:Choice>
    <mc:Fallback xmlns="">
      <p:transition spd="slow" advClick="0" advTm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A8D4-8E72-446C-AA1B-EBD6F1925E72}" type="datetimeFigureOut">
              <a:rPr lang="zh-CN" altLang="en-US" smtClean="0"/>
              <a:t>2019/7/3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9913-8645-4F3E-AAB5-4B4F23A00C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903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flip dir="r"/>
      </p:transition>
    </mc:Choice>
    <mc:Fallback xmlns="">
      <p:transition spd="slow" advClick="0" advTm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A8D4-8E72-446C-AA1B-EBD6F1925E72}" type="datetimeFigureOut">
              <a:rPr lang="zh-CN" altLang="en-US" smtClean="0"/>
              <a:t>2019/7/3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9913-8645-4F3E-AAB5-4B4F23A00C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5905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flip dir="r"/>
      </p:transition>
    </mc:Choice>
    <mc:Fallback xmlns="">
      <p:transition spd="slow" advClick="0" advTm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A8D4-8E72-446C-AA1B-EBD6F1925E72}" type="datetimeFigureOut">
              <a:rPr lang="zh-CN" altLang="en-US" smtClean="0"/>
              <a:t>2019/7/3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9913-8645-4F3E-AAB5-4B4F23A00C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3862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flip dir="r"/>
      </p:transition>
    </mc:Choice>
    <mc:Fallback xmlns="">
      <p:transition spd="slow" advClick="0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5A8D4-8E72-446C-AA1B-EBD6F1925E72}" type="datetimeFigureOut">
              <a:rPr lang="zh-CN" altLang="en-US" smtClean="0"/>
              <a:t>2019/7/3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19913-8645-4F3E-AAB5-4B4F23A00C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561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flip dir="r"/>
      </p:transition>
    </mc:Choice>
    <mc:Fallback xmlns="">
      <p:transition spd="slow" advClick="0" advTm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5"/>
          <p:cNvSpPr txBox="1"/>
          <p:nvPr/>
        </p:nvSpPr>
        <p:spPr>
          <a:xfrm>
            <a:off x="1462785" y="3301823"/>
            <a:ext cx="874434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08 Linux</a:t>
            </a:r>
            <a:r>
              <a:rPr lang="zh-CN" altLang="en-US" sz="4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用户管理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8232221" y="4221163"/>
            <a:ext cx="3421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Designed by Charles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 rot="5400000">
            <a:off x="10646203" y="3774257"/>
            <a:ext cx="962441" cy="155209"/>
          </a:xfrm>
          <a:prstGeom prst="rect">
            <a:avLst/>
          </a:prstGeom>
          <a:solidFill>
            <a:srgbClr val="F7B9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 rotWithShape="1">
          <a:blip r:embed="rId2"/>
          <a:srcRect l="25721" b="54024"/>
          <a:stretch/>
        </p:blipFill>
        <p:spPr>
          <a:xfrm>
            <a:off x="0" y="4206415"/>
            <a:ext cx="5479362" cy="2651585"/>
          </a:xfrm>
          <a:prstGeom prst="rect">
            <a:avLst/>
          </a:prstGeom>
        </p:spPr>
      </p:pic>
      <p:pic>
        <p:nvPicPr>
          <p:cNvPr id="45" name="图片 44"/>
          <p:cNvPicPr>
            <a:picLocks noChangeAspect="1"/>
          </p:cNvPicPr>
          <p:nvPr/>
        </p:nvPicPr>
        <p:blipFill rotWithShape="1">
          <a:blip r:embed="rId3"/>
          <a:srcRect t="58179" r="32505"/>
          <a:stretch/>
        </p:blipFill>
        <p:spPr>
          <a:xfrm>
            <a:off x="7595747" y="0"/>
            <a:ext cx="4596253" cy="248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895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939"/>
    </mc:Choice>
    <mc:Fallback xmlns="">
      <p:transition advClick="0" advTm="193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684213" y="1418638"/>
            <a:ext cx="11380408" cy="4114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etc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passwd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文件是用来记录用户的所有信息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1-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用户名：长度在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个字符之间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2-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密码：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加密密码存在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etc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/shadow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3-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UID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）：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root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用户的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4-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用户主组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GID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）：用户的主组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root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组的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5-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说明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6-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用户家目录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7-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用户默认的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84213" y="470900"/>
            <a:ext cx="7769225" cy="9477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用户信息文件</a:t>
            </a:r>
            <a:r>
              <a:rPr lang="en-US" altLang="zh-CN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4000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etc</a:t>
            </a:r>
            <a:r>
              <a:rPr lang="en-US" altLang="zh-CN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4000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passwd</a:t>
            </a:r>
            <a:endParaRPr lang="zh-CN" altLang="en-US" sz="40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440" y="2104658"/>
            <a:ext cx="9617119" cy="177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819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0">
        <p14:flip dir="r"/>
      </p:transition>
    </mc:Choice>
    <mc:Fallback xmlns="">
      <p:transition spd="slow" advClick="0" advTm="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684213" y="1291390"/>
            <a:ext cx="11380408" cy="509571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命令：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useradd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，格式：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useradd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用户名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root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用户使用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useradd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命令创建用户，比如：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useradd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jim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参数：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-d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：指明用户家目录，若该目录不存在则创建目录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-g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：指明用户所属组，该用户组必须存在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该命令完成的事情：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etc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passwd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文件中增加一行数据，表示该用户的信息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为该用户创建用户组，将该用户标识符加在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etc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/group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文件中，如果有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-g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选项，则不创建用户组，而是将该用户加入指定组中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为该用户创建一个家目录（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home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directory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），将家目录的拥有者改为该用户所有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84213" y="470900"/>
            <a:ext cx="7769225" cy="9477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创建用户</a:t>
            </a:r>
          </a:p>
        </p:txBody>
      </p:sp>
    </p:spTree>
    <p:extLst>
      <p:ext uri="{BB962C8B-B14F-4D97-AF65-F5344CB8AC3E}">
        <p14:creationId xmlns:p14="http://schemas.microsoft.com/office/powerpoint/2010/main" val="767637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0">
        <p14:flip dir="r"/>
      </p:transition>
    </mc:Choice>
    <mc:Fallback xmlns="">
      <p:transition spd="slow" advClick="0" advTm="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684213" y="1168298"/>
            <a:ext cx="11380408" cy="524854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命令：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passwd 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用户名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root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用户使用下列命令为用户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jim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设置密码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root@localhost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~]# 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passwd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jim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Changing password for user 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jim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 password: 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Retype new password: 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passwd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all authentication tokens updated successfully.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创建了用户之后，其密码是随机的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用户可以修改自己的密码（需要输入当前密码）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只有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root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用户可以修改其他用户密码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84213" y="470900"/>
            <a:ext cx="7769225" cy="9477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修改用户密码</a:t>
            </a:r>
          </a:p>
        </p:txBody>
      </p:sp>
    </p:spTree>
    <p:extLst>
      <p:ext uri="{BB962C8B-B14F-4D97-AF65-F5344CB8AC3E}">
        <p14:creationId xmlns:p14="http://schemas.microsoft.com/office/powerpoint/2010/main" val="1109646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0">
        <p14:flip dir="r"/>
      </p:transition>
    </mc:Choice>
    <mc:Fallback xmlns="">
      <p:transition spd="slow" advClick="0" advTm="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684213" y="1418639"/>
            <a:ext cx="11380408" cy="352811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命令：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usermod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修改用户所属的组举例：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groups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jim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		//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jim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用户所属的组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usermod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-g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root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jim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	//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修改用户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jim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的主组为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root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usermod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-a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-G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g4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jim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	//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增加用户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jim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的附属组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g4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usermod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-G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g2,g3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jim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	//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修改用户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jim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的附属组为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g2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g3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usermod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-L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jim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		//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锁定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jim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用户，锁定后该用户不能再登录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usermod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-U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jim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		//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解锁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jim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用户，解锁后该用户可以再登录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84213" y="470900"/>
            <a:ext cx="7769225" cy="9477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修改用户信息</a:t>
            </a:r>
            <a:r>
              <a:rPr lang="en-US" altLang="zh-CN" sz="4000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usermod</a:t>
            </a:r>
            <a:endParaRPr lang="zh-CN" altLang="en-US" sz="40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0193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0">
        <p14:flip dir="r"/>
      </p:transition>
    </mc:Choice>
    <mc:Fallback xmlns="">
      <p:transition spd="slow" advClick="0" advTm="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 txBox="1">
            <a:spLocks noChangeArrowheads="1"/>
          </p:cNvSpPr>
          <p:nvPr/>
        </p:nvSpPr>
        <p:spPr>
          <a:xfrm>
            <a:off x="684213" y="470900"/>
            <a:ext cx="7769225" cy="9477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用户查询</a:t>
            </a: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684213" y="1700213"/>
            <a:ext cx="11121100" cy="4114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用户可以使用下列指令查询用户相关信息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who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：查询当前在线的用户，只能查询在登录页面输入了用户名密码登录的用户，通过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命令切换的用户无法查询到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whoami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：用户身份查询，当前所在的用户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groups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：查询用户所属的组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root@localhost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~]# groups jack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jack : user05 user03 user04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：显示当前用户信息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root@localhost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~]# id</a:t>
            </a:r>
          </a:p>
          <a:p>
            <a:pPr marL="457200" lvl="1" indent="0">
              <a:buNone/>
            </a:pP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uid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=0(root) 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gid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=0(root) groups=0(root)</a:t>
            </a:r>
          </a:p>
        </p:txBody>
      </p:sp>
    </p:spTree>
    <p:extLst>
      <p:ext uri="{BB962C8B-B14F-4D97-AF65-F5344CB8AC3E}">
        <p14:creationId xmlns:p14="http://schemas.microsoft.com/office/powerpoint/2010/main" val="2204702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0">
        <p14:flip dir="r"/>
      </p:transition>
    </mc:Choice>
    <mc:Fallback xmlns="">
      <p:transition spd="slow" advClick="0" advTm="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 txBox="1">
            <a:spLocks noChangeArrowheads="1"/>
          </p:cNvSpPr>
          <p:nvPr/>
        </p:nvSpPr>
        <p:spPr>
          <a:xfrm>
            <a:off x="684213" y="470900"/>
            <a:ext cx="7769225" cy="9477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用户间切换</a:t>
            </a: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684213" y="1182255"/>
            <a:ext cx="11121100" cy="537352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命令：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例如：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切换到用户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jim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jim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或 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jim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切换到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root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用户：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或 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有没有“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”的区别：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有“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”会重新初始化环境，比如全新用户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home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目录，新的环境变量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举例：</a:t>
            </a:r>
            <a:endParaRPr lang="en-US" altLang="zh-CN" sz="20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2000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root@localhost</a:t>
            </a:r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~]# </a:t>
            </a:r>
            <a:r>
              <a:rPr lang="en-US" altLang="zh-CN" sz="2000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</a:t>
            </a:r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 jack</a:t>
            </a:r>
          </a:p>
          <a:p>
            <a:pPr marL="457200" lvl="1" indent="0">
              <a:buNone/>
            </a:pPr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2000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jack@localhost</a:t>
            </a:r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~]$ </a:t>
            </a:r>
            <a:r>
              <a:rPr lang="en-US" altLang="zh-CN" sz="2000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pwd</a:t>
            </a:r>
            <a:endParaRPr lang="en-US" altLang="zh-CN" sz="20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/home/jack</a:t>
            </a:r>
          </a:p>
          <a:p>
            <a:pPr marL="457200" lvl="1" indent="0">
              <a:buNone/>
            </a:pPr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2000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root@localhost</a:t>
            </a:r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~]# </a:t>
            </a:r>
            <a:r>
              <a:rPr lang="en-US" altLang="zh-CN" sz="2000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</a:t>
            </a:r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jack</a:t>
            </a:r>
          </a:p>
          <a:p>
            <a:pPr marL="457200" lvl="1" indent="0">
              <a:buNone/>
            </a:pPr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2000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jack@localhost</a:t>
            </a:r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root]$ </a:t>
            </a:r>
            <a:r>
              <a:rPr lang="en-US" altLang="zh-CN" sz="2000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pwd</a:t>
            </a:r>
            <a:endParaRPr lang="en-US" altLang="zh-CN" sz="20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/root</a:t>
            </a:r>
          </a:p>
        </p:txBody>
      </p:sp>
    </p:spTree>
    <p:extLst>
      <p:ext uri="{BB962C8B-B14F-4D97-AF65-F5344CB8AC3E}">
        <p14:creationId xmlns:p14="http://schemas.microsoft.com/office/powerpoint/2010/main" val="761844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0">
        <p14:flip dir="r"/>
      </p:transition>
    </mc:Choice>
    <mc:Fallback xmlns="">
      <p:transition spd="slow" advClick="0" advTm="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 txBox="1">
            <a:spLocks noChangeArrowheads="1"/>
          </p:cNvSpPr>
          <p:nvPr/>
        </p:nvSpPr>
        <p:spPr>
          <a:xfrm>
            <a:off x="684213" y="470900"/>
            <a:ext cx="7769225" cy="9477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删除用户</a:t>
            </a: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684213" y="1700213"/>
            <a:ext cx="11121100" cy="4114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命令：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userdel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，格式：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userdel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用户名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如果加参数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-r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，表示在删除用户的同时，一并把用户的家目录及本地邮件存储的目录或文件也一同删除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例子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userdel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jim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删除用户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jim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，但不删除其家目录及文件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userdel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-r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jack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删除用户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jack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，其家目录及文件一并删除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790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0">
        <p14:flip dir="r"/>
      </p:transition>
    </mc:Choice>
    <mc:Fallback xmlns="">
      <p:transition spd="slow" advClick="0" advTm="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 txBox="1">
            <a:spLocks noChangeArrowheads="1"/>
          </p:cNvSpPr>
          <p:nvPr/>
        </p:nvSpPr>
        <p:spPr>
          <a:xfrm>
            <a:off x="684213" y="408907"/>
            <a:ext cx="7769225" cy="7732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用户组</a:t>
            </a: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684213" y="1622721"/>
            <a:ext cx="11121100" cy="4114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系统中，每个用户账号至少属于一个组，每个组可以包括多个用户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管理组的常用命令有如下：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groupadd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：创建组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groupdel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：删除组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usermod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：修改用户所属组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只有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root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用户可以操作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1301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0">
        <p14:flip dir="r"/>
      </p:transition>
    </mc:Choice>
    <mc:Fallback xmlns="">
      <p:transition spd="slow" advClick="0" advTm="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 txBox="1">
            <a:spLocks noChangeArrowheads="1"/>
          </p:cNvSpPr>
          <p:nvPr/>
        </p:nvSpPr>
        <p:spPr>
          <a:xfrm>
            <a:off x="684213" y="470900"/>
            <a:ext cx="7769225" cy="9477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创建、删除用户组</a:t>
            </a: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684213" y="1700213"/>
            <a:ext cx="11121100" cy="4114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root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用户创建用户组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sales</a:t>
            </a:r>
          </a:p>
          <a:p>
            <a:pPr marL="0" indent="0">
              <a:buNone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groupadd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sales</a:t>
            </a:r>
          </a:p>
          <a:p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root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用户删除用户组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sales</a:t>
            </a:r>
          </a:p>
          <a:p>
            <a:pPr marL="0" indent="0">
              <a:buNone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groupdel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sales</a:t>
            </a:r>
          </a:p>
          <a:p>
            <a:pPr marL="0" indent="0">
              <a:buNone/>
            </a:pP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注意：如果有用户属于这个组呢？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--primary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组不能删除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38107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0">
        <p14:flip dir="r"/>
      </p:transition>
    </mc:Choice>
    <mc:Fallback xmlns="">
      <p:transition spd="slow" advClick="0" advTm="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 txBox="1">
            <a:spLocks noChangeArrowheads="1"/>
          </p:cNvSpPr>
          <p:nvPr/>
        </p:nvSpPr>
        <p:spPr>
          <a:xfrm>
            <a:off x="684213" y="470900"/>
            <a:ext cx="7769225" cy="9477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创建用户的时候指定用户组</a:t>
            </a: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684213" y="1700213"/>
            <a:ext cx="11121100" cy="4114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root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用户创建用户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sa01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sa02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用户，并把它们添加到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sales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组里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useradd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-g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sales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sa01</a:t>
            </a:r>
          </a:p>
          <a:p>
            <a:pPr marL="0" indent="0">
              <a:buNone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useradd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-g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sales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sa02</a:t>
            </a:r>
          </a:p>
        </p:txBody>
      </p:sp>
    </p:spTree>
    <p:extLst>
      <p:ext uri="{BB962C8B-B14F-4D97-AF65-F5344CB8AC3E}">
        <p14:creationId xmlns:p14="http://schemas.microsoft.com/office/powerpoint/2010/main" val="1853615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0">
        <p14:flip dir="r"/>
      </p:transition>
    </mc:Choice>
    <mc:Fallback xmlns="">
      <p:transition spd="slow" advClick="0" advTm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684212" y="1418638"/>
            <a:ext cx="7769225" cy="4114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charset="2"/>
              <a:buChar char="Ø"/>
            </a:pP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用户和用户组的基本概念</a:t>
            </a:r>
            <a:endParaRPr lang="en-US" altLang="zh-CN" sz="28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charset="2"/>
              <a:buChar char="Ø"/>
            </a:pP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用户的创建、修改属性和删除用户</a:t>
            </a:r>
            <a:endParaRPr lang="en-US" altLang="zh-CN" sz="28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charset="2"/>
              <a:buChar char="Ø"/>
            </a:pP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用户之间的切换</a:t>
            </a:r>
            <a:endParaRPr lang="en-US" altLang="zh-CN" sz="28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charset="2"/>
              <a:buChar char="Ø"/>
            </a:pP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用户组的创建和删除</a:t>
            </a:r>
            <a:endParaRPr lang="en-US" altLang="zh-CN" sz="28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84213" y="470900"/>
            <a:ext cx="7769225" cy="9477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本课纲要</a:t>
            </a:r>
          </a:p>
        </p:txBody>
      </p:sp>
    </p:spTree>
    <p:extLst>
      <p:ext uri="{BB962C8B-B14F-4D97-AF65-F5344CB8AC3E}">
        <p14:creationId xmlns:p14="http://schemas.microsoft.com/office/powerpoint/2010/main" val="2631099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0">
        <p14:flip dir="r"/>
      </p:transition>
    </mc:Choice>
    <mc:Fallback xmlns="">
      <p:transition spd="slow" advClick="0" advTm="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1AE9493-0DDF-40FE-A08D-92619438CE5C}"/>
              </a:ext>
            </a:extLst>
          </p:cNvPr>
          <p:cNvSpPr txBox="1">
            <a:spLocks noChangeArrowheads="1"/>
          </p:cNvSpPr>
          <p:nvPr/>
        </p:nvSpPr>
        <p:spPr>
          <a:xfrm>
            <a:off x="684213" y="470900"/>
            <a:ext cx="7769225" cy="9477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dirty="0">
                <a:solidFill>
                  <a:schemeClr val="bg1">
                    <a:lumMod val="95000"/>
                  </a:schemeClr>
                </a:solidFill>
              </a:rPr>
              <a:t>Q&amp;A</a:t>
            </a:r>
            <a:endParaRPr lang="zh-CN" altLang="en-US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D9E5230-0454-4364-970B-B829A4BF3E9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35"/>
          <a:stretch/>
        </p:blipFill>
        <p:spPr>
          <a:xfrm>
            <a:off x="2488715" y="1"/>
            <a:ext cx="71687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78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0">
        <p14:flip dir="r"/>
      </p:transition>
    </mc:Choice>
    <mc:Fallback xmlns="">
      <p:transition spd="slow" advClick="0" advTm="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 txBox="1">
            <a:spLocks noChangeArrowheads="1"/>
          </p:cNvSpPr>
          <p:nvPr/>
        </p:nvSpPr>
        <p:spPr>
          <a:xfrm>
            <a:off x="684213" y="470900"/>
            <a:ext cx="7769225" cy="9477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课后作业</a:t>
            </a: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684213" y="1371599"/>
            <a:ext cx="11121100" cy="518418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 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为什么要分用户和用户组？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怎么查看系统中有哪些用户存在？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怎么创建用户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jack 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并且指定他的用户家目录为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mnt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/disk1/jack ?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怎么看当前有哪些用户登录到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系统里面？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怎么查看当前用户是谁？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怎么查看用户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jack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所属的组？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切换用户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命令后面的参数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有和没有的区别是什么？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怎么删除用户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jack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，并且将它的用户根目录一并删除？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怎么创建用户组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g1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，创建好后，怎么删除它？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怎么修改用户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jack 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所属的主组（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primary group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）为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g2?</a:t>
            </a:r>
          </a:p>
        </p:txBody>
      </p:sp>
    </p:spTree>
    <p:extLst>
      <p:ext uri="{BB962C8B-B14F-4D97-AF65-F5344CB8AC3E}">
        <p14:creationId xmlns:p14="http://schemas.microsoft.com/office/powerpoint/2010/main" val="83142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0">
        <p14:flip dir="r"/>
      </p:transition>
    </mc:Choice>
    <mc:Fallback xmlns="">
      <p:transition spd="slow" advClick="0" advTm="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5"/>
          <p:cNvSpPr txBox="1"/>
          <p:nvPr/>
        </p:nvSpPr>
        <p:spPr>
          <a:xfrm>
            <a:off x="4109882" y="3220681"/>
            <a:ext cx="748235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 for watching</a:t>
            </a:r>
            <a:endParaRPr lang="zh-CN" altLang="en-US" sz="4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8170608" y="3932972"/>
            <a:ext cx="3421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Designed </a:t>
            </a:r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by Charles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 rot="5400000">
            <a:off x="10646203" y="3774257"/>
            <a:ext cx="962441" cy="155209"/>
          </a:xfrm>
          <a:prstGeom prst="rect">
            <a:avLst/>
          </a:prstGeom>
          <a:solidFill>
            <a:srgbClr val="F7B9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 rotWithShape="1">
          <a:blip r:embed="rId2"/>
          <a:srcRect l="25721" b="54024"/>
          <a:stretch/>
        </p:blipFill>
        <p:spPr>
          <a:xfrm>
            <a:off x="-58994" y="4221163"/>
            <a:ext cx="5479362" cy="2651585"/>
          </a:xfrm>
          <a:prstGeom prst="rect">
            <a:avLst/>
          </a:prstGeom>
        </p:spPr>
      </p:pic>
      <p:pic>
        <p:nvPicPr>
          <p:cNvPr id="45" name="图片 44"/>
          <p:cNvPicPr>
            <a:picLocks noChangeAspect="1"/>
          </p:cNvPicPr>
          <p:nvPr/>
        </p:nvPicPr>
        <p:blipFill rotWithShape="1">
          <a:blip r:embed="rId3"/>
          <a:srcRect t="58179" r="32505"/>
          <a:stretch/>
        </p:blipFill>
        <p:spPr>
          <a:xfrm>
            <a:off x="7644908" y="-29498"/>
            <a:ext cx="4596253" cy="248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670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flip dir="r"/>
      </p:transition>
    </mc:Choice>
    <mc:Fallback xmlns="">
      <p:transition spd="slow" advClick="0" advTm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684213" y="1418638"/>
            <a:ext cx="10823574" cy="4114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是一个多用户的操作系统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任何一个要使用系统资源的用户，必须登录进入系统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用户属于一个或多个特定的组，称为用户组，即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84213" y="470900"/>
            <a:ext cx="7769225" cy="9477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用户、用户组</a:t>
            </a:r>
          </a:p>
        </p:txBody>
      </p:sp>
    </p:spTree>
    <p:extLst>
      <p:ext uri="{BB962C8B-B14F-4D97-AF65-F5344CB8AC3E}">
        <p14:creationId xmlns:p14="http://schemas.microsoft.com/office/powerpoint/2010/main" val="2779846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0">
        <p14:flip dir="r"/>
      </p:transition>
    </mc:Choice>
    <mc:Fallback xmlns="">
      <p:transition spd="slow" advClick="0" advTm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684213" y="1441938"/>
            <a:ext cx="10908520" cy="4114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资源访问控制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文件（泛义上的文件）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所有文件都属于一个特定的用户，和一个特定的用户组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每个文件都有一定的访问权限，用户限制不同用户和用户组的访问行为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84213" y="470900"/>
            <a:ext cx="7769225" cy="9477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为什么要分用户和用户组？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0169" y="3429000"/>
            <a:ext cx="47879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764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0">
        <p14:flip dir="r"/>
      </p:transition>
    </mc:Choice>
    <mc:Fallback xmlns="">
      <p:transition spd="slow" advClick="0" advTm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684212" y="1441938"/>
            <a:ext cx="11507787" cy="4114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系统以组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方式管理用户，用户和组的对应关系为多对多，即某个用户可属于一个或多个组，某个组可以有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个、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个或多个用户。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组的分类：从用户的角度，分为主组和附属组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主组：也被称为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primary group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first group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initial login group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，用户的默认组，用户的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gid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所标识的组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附属组：也被称为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Secondary group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supplementary group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，用户的附加组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用户必须有且只能有一个主组，就可以有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个、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个或多个附属组，如我们一定会有一个用来安家的房子（类同主组），还可以有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个用于投资或其他打算的房子（附属组）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84213" y="408907"/>
            <a:ext cx="7769225" cy="9477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用户与用户组的关系</a:t>
            </a:r>
          </a:p>
        </p:txBody>
      </p:sp>
    </p:spTree>
    <p:extLst>
      <p:ext uri="{BB962C8B-B14F-4D97-AF65-F5344CB8AC3E}">
        <p14:creationId xmlns:p14="http://schemas.microsoft.com/office/powerpoint/2010/main" val="253109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0">
        <p14:flip dir="r"/>
      </p:transition>
    </mc:Choice>
    <mc:Fallback xmlns="">
      <p:transition spd="slow" advClick="0" advTm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684213" y="1700213"/>
            <a:ext cx="11380408" cy="4114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lvl="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root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lvl="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lvl="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普通用户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lvl="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lvl="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系统用户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84213" y="470900"/>
            <a:ext cx="7769225" cy="9477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用户类型</a:t>
            </a:r>
          </a:p>
        </p:txBody>
      </p:sp>
    </p:spTree>
    <p:extLst>
      <p:ext uri="{BB962C8B-B14F-4D97-AF65-F5344CB8AC3E}">
        <p14:creationId xmlns:p14="http://schemas.microsoft.com/office/powerpoint/2010/main" val="213508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0">
        <p14:flip dir="r"/>
      </p:transition>
    </mc:Choice>
    <mc:Fallback xmlns="">
      <p:transition spd="slow" advClick="0" advTm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684213" y="1418638"/>
            <a:ext cx="10939516" cy="4114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root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超级管理员用户，具有操作系统的最大权限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84213" y="470900"/>
            <a:ext cx="7769225" cy="9477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root</a:t>
            </a:r>
            <a:r>
              <a:rPr lang="zh-CN" altLang="en-US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</a:p>
        </p:txBody>
      </p:sp>
    </p:spTree>
    <p:extLst>
      <p:ext uri="{BB962C8B-B14F-4D97-AF65-F5344CB8AC3E}">
        <p14:creationId xmlns:p14="http://schemas.microsoft.com/office/powerpoint/2010/main" val="41302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0">
        <p14:flip dir="r"/>
      </p:transition>
    </mc:Choice>
    <mc:Fallback xmlns="">
      <p:transition spd="slow" advClick="0" advTm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684213" y="1700213"/>
            <a:ext cx="11380408" cy="4114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普通用户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由超级用户创建及授权，并且可以登录到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系统执行某些任务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84213" y="470900"/>
            <a:ext cx="7769225" cy="9477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普通用户</a:t>
            </a:r>
          </a:p>
        </p:txBody>
      </p:sp>
    </p:spTree>
    <p:extLst>
      <p:ext uri="{BB962C8B-B14F-4D97-AF65-F5344CB8AC3E}">
        <p14:creationId xmlns:p14="http://schemas.microsoft.com/office/powerpoint/2010/main" val="1017565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0">
        <p14:flip dir="r"/>
      </p:transition>
    </mc:Choice>
    <mc:Fallback xmlns="">
      <p:transition spd="slow" advClick="0" advTm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684213" y="1700213"/>
            <a:ext cx="11063502" cy="4114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系统用户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系统内创建了若干用户，如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mail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ftp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等，默认情况下，系统用户都是无法登录的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84213" y="470900"/>
            <a:ext cx="7769225" cy="9477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系统用户</a:t>
            </a:r>
          </a:p>
        </p:txBody>
      </p:sp>
    </p:spTree>
    <p:extLst>
      <p:ext uri="{BB962C8B-B14F-4D97-AF65-F5344CB8AC3E}">
        <p14:creationId xmlns:p14="http://schemas.microsoft.com/office/powerpoint/2010/main" val="1523857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0">
        <p14:flip dir="r"/>
      </p:transition>
    </mc:Choice>
    <mc:Fallback xmlns="">
      <p:transition spd="slow" advClick="0" advTm="0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2587</TotalTime>
  <Words>1213</Words>
  <Application>Microsoft Office PowerPoint</Application>
  <PresentationFormat>宽屏</PresentationFormat>
  <Paragraphs>155</Paragraphs>
  <Slides>22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8" baseType="lpstr">
      <vt:lpstr>微软雅黑</vt:lpstr>
      <vt:lpstr>Arial</vt:lpstr>
      <vt:lpstr>Calibri</vt:lpstr>
      <vt:lpstr>Calibri Light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kobe_w24</dc:creator>
  <cp:lastModifiedBy>Charles Shen</cp:lastModifiedBy>
  <cp:revision>459</cp:revision>
  <dcterms:created xsi:type="dcterms:W3CDTF">2015-04-04T12:50:16Z</dcterms:created>
  <dcterms:modified xsi:type="dcterms:W3CDTF">2019-07-03T07:48:26Z</dcterms:modified>
</cp:coreProperties>
</file>